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1" r:id="rId19"/>
    <p:sldId id="272" r:id="rId20"/>
    <p:sldId id="265" r:id="rId21"/>
    <p:sldId id="270" r:id="rId22"/>
    <p:sldId id="266" r:id="rId23"/>
    <p:sldId id="26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Mesleki İlgi, Değer ve Yeteneklerini Tanıma</a:t>
            </a:r>
            <a:endParaRPr lang="tr-TR" dirty="0"/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" y="4005065"/>
            <a:ext cx="24962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6835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774426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gisayar Simgeleri Kalite kontrol Kalite Yönetimi - kaliteli vektör  şeffaf PNG görüntüs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49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Bu </a:t>
            </a:r>
            <a:r>
              <a:rPr lang="tr-TR" sz="2000" b="1" dirty="0">
                <a:solidFill>
                  <a:srgbClr val="FF0000"/>
                </a:solidFill>
              </a:rPr>
              <a:t>evreye geçmeden önce meslek seçimi ile ilgili bazı kavramları </a:t>
            </a:r>
            <a:r>
              <a:rPr lang="tr-TR" sz="2000" b="1" dirty="0" smtClean="0">
                <a:solidFill>
                  <a:srgbClr val="FF0000"/>
                </a:solidFill>
              </a:rPr>
              <a:t>               ele </a:t>
            </a:r>
            <a:r>
              <a:rPr lang="tr-TR" sz="2000" b="1" dirty="0">
                <a:solidFill>
                  <a:srgbClr val="FF0000"/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  <a:r>
              <a:rPr lang="tr-TR" sz="1600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bu bakış açılarıyla meslekleri eşleştirirler.</a:t>
            </a:r>
          </a:p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1600" i="1" dirty="0" smtClean="0"/>
              <a:t>Ör: 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6040"/>
            <a:ext cx="3077449" cy="18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i="1" dirty="0" smtClean="0"/>
              <a:t>Ör: Kadın-erkek cinsiyet rollerinin birbirinden ayrıldığı bir ortamda büyüyen bir kız bir erkek çocuğu düşünelim. Sizce hangi mesleklere yönelim göstereceklerdir?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pPr algn="just"/>
            <a:r>
              <a:rPr lang="tr-TR" sz="2400" dirty="0" smtClean="0"/>
              <a:t>Kariyer gelişimi de yaşam boyu süren bir süreçtir. Her yaş döneminde yapılması gerekenler farklıdır. 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1800" i="1" dirty="0"/>
              <a:t>Örneğin; </a:t>
            </a:r>
            <a:r>
              <a:rPr lang="tr-TR" sz="1800" i="1" dirty="0" err="1" smtClean="0"/>
              <a:t>Anaokul</a:t>
            </a:r>
            <a:r>
              <a:rPr lang="tr-TR" sz="1800" i="1" dirty="0" smtClean="0"/>
              <a:t>-İlkokul dönemi çocuklarından </a:t>
            </a:r>
            <a:r>
              <a:rPr lang="tr-TR" sz="1800" i="1" dirty="0"/>
              <a:t>geleceklerinde yapacakları varsayılan meslekleri şimdiden seçmeleri beklenemez. Ancak, gelecek dönemlerinde meslek seçimlerine yardımcı olacak </a:t>
            </a:r>
            <a:r>
              <a:rPr lang="tr-TR" sz="1800" i="1" dirty="0" smtClean="0"/>
              <a:t>ilgi, yetenek ve değerlerini tanımaya yönelik çalışmalar </a:t>
            </a:r>
            <a:r>
              <a:rPr lang="tr-TR" sz="1800" i="1" dirty="0"/>
              <a:t>şimdiden yapılabilir</a:t>
            </a:r>
            <a:r>
              <a:rPr lang="tr-TR" sz="1800" i="1" dirty="0" smtClean="0"/>
              <a:t>. </a:t>
            </a:r>
            <a:endParaRPr lang="tr-TR" sz="1800" i="1" dirty="0"/>
          </a:p>
          <a:p>
            <a:pPr marL="0" indent="0" algn="just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8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Anaokulu ve İlkokul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4253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400" dirty="0" smtClean="0"/>
              <a:t>Bu dönemde çocuklar henüz içlerinde bulundukları çevreyi keşfetme evresindedirler.</a:t>
            </a:r>
          </a:p>
          <a:p>
            <a:pPr algn="just"/>
            <a:r>
              <a:rPr lang="tr-TR" sz="2400" dirty="0" smtClean="0"/>
              <a:t>Bu yaşlarda çocuklar fantezi ve oyunlar ile yetişkin rollerini denerler.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tr-TR" sz="2400" i="1" dirty="0" smtClean="0"/>
              <a:t>Ör: </a:t>
            </a:r>
            <a:r>
              <a:rPr lang="tr-TR" sz="2400" i="1" dirty="0" err="1" smtClean="0"/>
              <a:t>Poliscilik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kuaförcülük</a:t>
            </a:r>
            <a:r>
              <a:rPr lang="tr-TR" sz="2400" i="1" dirty="0" smtClean="0"/>
              <a:t>, doktorculuk vb. oynarlar.</a:t>
            </a:r>
          </a:p>
          <a:p>
            <a:pPr marL="0" indent="0" algn="just">
              <a:buNone/>
            </a:pPr>
            <a:endParaRPr lang="tr-TR" sz="2400" i="1" dirty="0" smtClean="0"/>
          </a:p>
          <a:p>
            <a:pPr algn="just"/>
            <a:r>
              <a:rPr lang="tr-TR" sz="2400" dirty="0"/>
              <a:t>Bu dönemde, çocuklarda meslek kavramı oluşmaya başlar, çocuklar etrafındaki farklı mesleklere sahip olan kişilerin farkına </a:t>
            </a:r>
            <a:r>
              <a:rPr lang="tr-TR" sz="2400" dirty="0" smtClean="0"/>
              <a:t>varırlar, </a:t>
            </a:r>
            <a:r>
              <a:rPr lang="tr-TR" sz="2400" dirty="0"/>
              <a:t>mesleklere ilişkin hayaller </a:t>
            </a:r>
            <a:r>
              <a:rPr lang="tr-TR" sz="2400" dirty="0" smtClean="0"/>
              <a:t>kurarlar fakat </a:t>
            </a:r>
            <a:r>
              <a:rPr lang="tr-TR" sz="2400" dirty="0"/>
              <a:t>bu hayallerin gerçeklikle ilişkisi bulunmamaktadır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2400" i="1" dirty="0"/>
              <a:t>Ör: Çocukken hangi mesleği yapmak istiyordunuz?</a:t>
            </a:r>
          </a:p>
          <a:p>
            <a:endParaRPr lang="tr-TR" sz="2400" i="1" dirty="0" smtClean="0"/>
          </a:p>
          <a:p>
            <a:pPr marL="0" indent="0">
              <a:buNone/>
            </a:pPr>
            <a:r>
              <a:rPr lang="tr-TR" sz="24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012974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>
                <a:solidFill>
                  <a:srgbClr val="FF0000"/>
                </a:solidFill>
              </a:rPr>
              <a:t>Anaokulu ve İlkokul Dönemindeki Çocuklar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1"/>
            <a:ext cx="7704856" cy="370100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dirty="0"/>
              <a:t>Çocukların sağlıklı bir </a:t>
            </a:r>
            <a:r>
              <a:rPr lang="tr-TR" sz="2000" dirty="0" smtClean="0"/>
              <a:t>kendini tanıma ve </a:t>
            </a:r>
            <a:r>
              <a:rPr lang="tr-TR" sz="2000" dirty="0"/>
              <a:t>mesleklere yönelik doğru bir bakış açısı </a:t>
            </a:r>
            <a:r>
              <a:rPr lang="tr-TR" sz="2000" dirty="0" smtClean="0"/>
              <a:t>oluşturabilmeleri </a:t>
            </a:r>
            <a:r>
              <a:rPr lang="tr-TR" sz="2000" dirty="0"/>
              <a:t>için </a:t>
            </a:r>
            <a:r>
              <a:rPr lang="tr-TR" sz="2000" dirty="0" smtClean="0"/>
              <a:t>şu görevleri gerçekleştirmeleri gerekmektedir:</a:t>
            </a:r>
          </a:p>
          <a:p>
            <a:pPr algn="just"/>
            <a:endParaRPr lang="tr-TR" sz="2000" dirty="0"/>
          </a:p>
          <a:p>
            <a:pPr marL="0" indent="0" algn="just">
              <a:buNone/>
            </a:pPr>
            <a:r>
              <a:rPr lang="tr-TR" sz="2000" dirty="0" smtClean="0"/>
              <a:t>-Özgüven kazanma</a:t>
            </a:r>
          </a:p>
          <a:p>
            <a:pPr marL="0" indent="0" algn="just">
              <a:buNone/>
            </a:pPr>
            <a:r>
              <a:rPr lang="tr-TR" sz="2000" dirty="0" smtClean="0"/>
              <a:t>-Kendi yaşamları üzerindeki kontrollerini arttırma (</a:t>
            </a:r>
            <a:r>
              <a:rPr lang="tr-TR" sz="2000" i="1" dirty="0" smtClean="0"/>
              <a:t>yapabilecekleri görevlerde sorumluluk vererek kazandırılabilir</a:t>
            </a:r>
            <a:r>
              <a:rPr lang="tr-TR" sz="2000" dirty="0" smtClean="0"/>
              <a:t>)</a:t>
            </a:r>
          </a:p>
          <a:p>
            <a:pPr marL="0" indent="0" algn="just">
              <a:buNone/>
            </a:pPr>
            <a:r>
              <a:rPr lang="tr-TR" sz="2000" dirty="0" smtClean="0"/>
              <a:t>-Başarı ihtiyacını karşılayabilecek etkinlik veya faaliyetlerde yer alma (</a:t>
            </a:r>
            <a:r>
              <a:rPr lang="tr-TR" sz="2000" i="1" dirty="0" smtClean="0"/>
              <a:t>okul yarışmaları, halk eğitim kursları vb</a:t>
            </a:r>
            <a:r>
              <a:rPr lang="tr-TR" sz="2000" dirty="0" smtClean="0"/>
              <a:t>.)</a:t>
            </a:r>
          </a:p>
          <a:p>
            <a:pPr marL="0" indent="0" algn="just">
              <a:buNone/>
            </a:pPr>
            <a:r>
              <a:rPr lang="tr-TR" sz="2000" dirty="0" smtClean="0"/>
              <a:t>-Zaman algısı geliştirme </a:t>
            </a:r>
            <a:r>
              <a:rPr lang="tr-TR" sz="2000" i="1" dirty="0" smtClean="0"/>
              <a:t>(ör: uyuyup uyanacağız yarın olacak, dün ………. yemeği yemiştik vb.)</a:t>
            </a:r>
          </a:p>
          <a:p>
            <a:pPr marL="0" indent="0" algn="just">
              <a:buNone/>
            </a:pPr>
            <a:endParaRPr lang="tr-T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65" y="5085184"/>
            <a:ext cx="1860778" cy="156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7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375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1-Yakın çevrenizdeki kişilerin mesleklerini tanıtın</a:t>
            </a:r>
            <a:r>
              <a:rPr lang="tr-TR" sz="2000" dirty="0" smtClean="0"/>
              <a:t>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2-Okul içinde ve dışında </a:t>
            </a:r>
            <a:r>
              <a:rPr lang="tr-TR" sz="2000" dirty="0" smtClean="0"/>
              <a:t>çocuklarınızın farklı </a:t>
            </a:r>
            <a:r>
              <a:rPr lang="tr-TR" sz="2000" dirty="0"/>
              <a:t>etkinliklerde </a:t>
            </a:r>
            <a:r>
              <a:rPr lang="tr-TR" sz="2000" dirty="0" smtClean="0"/>
              <a:t>bulunmalarına </a:t>
            </a:r>
            <a:r>
              <a:rPr lang="tr-TR" sz="2000" dirty="0"/>
              <a:t>özen gösterin. Evde farklı etkinliklerin aldığı resimleri (müzik çalan çocuk, resim yapan çocuk, kitap okuyan çocuk, paten kayan çocuk vb.) çocuğunuzla paylaşarak kendisinin ilgisini çeken resimleri seçmesini </a:t>
            </a:r>
            <a:r>
              <a:rPr lang="tr-TR" sz="2000" dirty="0" smtClean="0"/>
              <a:t>sağlayın.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5746"/>
            <a:ext cx="1725648" cy="18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2400"/>
            <a:ext cx="2306185" cy="20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lipart kitap okuyan çocuklar | Yeni Sla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0105"/>
            <a:ext cx="19461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/>
              <a:t>3-Çocuklarınızın istedikleri oyuncaklarla oynamalarına izin verin. Oyuncaklarda cinsiyetçi davranmamaya özen gösterin.</a:t>
            </a:r>
          </a:p>
          <a:p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26" y="2636912"/>
            <a:ext cx="263279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34" y="270892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38" y="3140968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980728"/>
            <a:ext cx="763284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dirty="0"/>
          </a:p>
          <a:p>
            <a:pPr marL="0" indent="0" algn="just">
              <a:buNone/>
            </a:pPr>
            <a:r>
              <a:rPr lang="tr-TR" sz="1800" dirty="0" smtClean="0"/>
              <a:t>4-Her mesleğin toplumsal yaşama katkısı olduğunu belirtin. Günlük rutinlerinizde sık sık bu konuya değinin.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marL="0" indent="0" algn="just">
              <a:buNone/>
            </a:pPr>
            <a:r>
              <a:rPr lang="tr-TR" sz="1600" i="1" dirty="0" smtClean="0"/>
              <a:t>Ör: Çocuğunuza şu soruları sorarak farkındalık sağlayabilirsiniz: Saçlarımızı kim keser? Kuaför- berber olmasaydı ne olurdu? Hastalandığımızda iyileşmek için kime gideriz? Hastanelerde kimler çalışır? </a:t>
            </a:r>
          </a:p>
          <a:p>
            <a:pPr marL="0" indent="0" algn="just">
              <a:buNone/>
            </a:pPr>
            <a:r>
              <a:rPr lang="tr-TR" sz="1600" i="1" dirty="0" smtClean="0"/>
              <a:t>Dışarıda </a:t>
            </a:r>
            <a:r>
              <a:rPr lang="tr-TR" sz="1600" i="1" dirty="0"/>
              <a:t>güvenliğimizi kim sağlar? Polis, jandarma olmasaydı ne olurdu? </a:t>
            </a:r>
            <a:endParaRPr lang="tr-TR" sz="1600" i="1" dirty="0" smtClean="0"/>
          </a:p>
          <a:p>
            <a:pPr marL="0" indent="0" algn="just">
              <a:buNone/>
            </a:pPr>
            <a:r>
              <a:rPr lang="tr-TR" sz="1600" i="1" dirty="0" smtClean="0"/>
              <a:t>Uçakları kim kullanır? </a:t>
            </a:r>
          </a:p>
          <a:p>
            <a:pPr marL="0" indent="0" algn="just">
              <a:buNone/>
            </a:pPr>
            <a:r>
              <a:rPr lang="tr-TR" sz="1600" i="1" dirty="0" smtClean="0"/>
              <a:t>Sokaklarımızı kim süpürür</a:t>
            </a:r>
            <a:r>
              <a:rPr lang="tr-TR" sz="1600" i="1" dirty="0"/>
              <a:t>? </a:t>
            </a:r>
            <a:r>
              <a:rPr lang="tr-TR" sz="1600" i="1" dirty="0" smtClean="0"/>
              <a:t>vb. </a:t>
            </a:r>
            <a:r>
              <a:rPr lang="tr-TR" sz="1600" i="1" dirty="0"/>
              <a:t>sorularla çocuklarınızın farkındalığını </a:t>
            </a:r>
            <a:r>
              <a:rPr lang="tr-TR" sz="1600" i="1" dirty="0" smtClean="0"/>
              <a:t>arttırabilirsiniz.</a:t>
            </a:r>
            <a:endParaRPr lang="tr-TR" sz="1600" i="1" dirty="0"/>
          </a:p>
          <a:p>
            <a:endParaRPr lang="tr-TR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077072"/>
            <a:ext cx="4678349" cy="230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3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gereken, yaşam boyu bireyin oluşturduğu benlik, kişilik örüntüleriyle şekillenen yine 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3568" y="1340768"/>
            <a:ext cx="7632848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000" dirty="0"/>
              <a:t>5</a:t>
            </a:r>
            <a:r>
              <a:rPr lang="tr-TR" sz="2000" dirty="0" smtClean="0"/>
              <a:t>-Merak </a:t>
            </a:r>
            <a:r>
              <a:rPr lang="tr-TR" sz="2000" dirty="0"/>
              <a:t>ettikleri meslekleri birlikte araştırın, o mesleğe ilişkin bilgileri paylaşın. Evinizde etkinlik duvarı oluşturun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3" y="2636912"/>
            <a:ext cx="1965385" cy="196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78" y="4437112"/>
            <a:ext cx="2088233" cy="20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3" y="2573300"/>
            <a:ext cx="1942282" cy="19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5813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27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/>
              <a:t>6</a:t>
            </a:r>
            <a:r>
              <a:rPr lang="tr-TR" sz="2400" dirty="0" smtClean="0"/>
              <a:t>-Kısa </a:t>
            </a:r>
            <a:r>
              <a:rPr lang="tr-TR" sz="2400" dirty="0"/>
              <a:t>ve uzun vadeli kariyer amaçları oluşturun</a:t>
            </a:r>
            <a:r>
              <a:rPr lang="tr-TR" sz="2400" dirty="0" smtClean="0"/>
              <a:t>. Örneğin; Birlikte ders çalışma planı hazırlayın ve onu uygulayın. (</a:t>
            </a:r>
            <a:r>
              <a:rPr lang="tr-TR" sz="2400" i="1" dirty="0" smtClean="0"/>
              <a:t>Daha çok 4</a:t>
            </a:r>
            <a:r>
              <a:rPr lang="tr-TR" sz="2400" i="1" dirty="0"/>
              <a:t>. Sınıflar için</a:t>
            </a:r>
            <a:r>
              <a:rPr lang="tr-TR" sz="2400" dirty="0" smtClean="0"/>
              <a:t>)</a:t>
            </a:r>
            <a:endParaRPr lang="tr-TR" sz="2400" dirty="0"/>
          </a:p>
          <a:p>
            <a:endParaRPr lang="tr-TR" dirty="0"/>
          </a:p>
        </p:txBody>
      </p:sp>
      <p:pic>
        <p:nvPicPr>
          <p:cNvPr id="9220" name="Picture 4" descr="HAFTALIK DERS ÇALIŞMA PROGRAMI - BOŞ ŞABLON İNDİR - Kanal Matema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3264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7-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Meslek seçimi, kariyer gelişimi sürecinde şekillenir. </a:t>
            </a:r>
          </a:p>
          <a:p>
            <a:pPr algn="just"/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1300" i="1" dirty="0" smtClean="0"/>
          </a:p>
          <a:p>
            <a:pPr marL="0" indent="0">
              <a:buNone/>
            </a:pPr>
            <a:r>
              <a:rPr lang="tr-TR" sz="1300" i="1" dirty="0" smtClean="0"/>
              <a:t>«Bu faktörler ileriki slaytlarda detaylandırılmamış olup anlatım sırasında </a:t>
            </a:r>
            <a:r>
              <a:rPr lang="tr-TR" sz="1300" i="1" smtClean="0"/>
              <a:t>eklemelerle zenginleştirilebilir.»</a:t>
            </a:r>
            <a:endParaRPr lang="tr-TR" sz="1300" i="1" dirty="0" smtClean="0"/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rgbClr val="00206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«Her çocuğun 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«Çocuğun yeteneği olduğu alana ilgisi varsa ve çevresel koşulları bu ilgisini destekliyorsa çocuğun 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«Desteklenmeyen yetenek alanları zamanla körelirler.»</a:t>
            </a:r>
            <a:endParaRPr lang="tr-TR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400" i="1" dirty="0" smtClean="0"/>
              <a:t>doğuştan başarılı bir yüzücü olma kapasitesi ile dünyaya gelen bir birey deniz olmayan bir bölgede bu yeteneğini beceriye dönüştürme şansı bulamayabilir</a:t>
            </a:r>
            <a:r>
              <a:rPr lang="tr-TR" sz="2400" i="1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8" y="4077072"/>
            <a:ext cx="31913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1412776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c) Kişilik Özellikleri:</a:t>
            </a:r>
            <a:r>
              <a:rPr lang="tr-TR" sz="2000" dirty="0" smtClean="0"/>
              <a:t> 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206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2060"/>
                </a:solidFill>
              </a:rPr>
              <a:t>içedönük kişilik özellikleri sergileyen bir bireyin, iletişim becerisi yüksek mesleklerde başarılı olma ihtimali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9699" y="3789040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940</Words>
  <Application>Microsoft Office PowerPoint</Application>
  <PresentationFormat>Ekran Gösterisi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Anaokulu ve İlkokul Dönemindeki Çocuklar</vt:lpstr>
      <vt:lpstr>Anaokulu ve İlkokul Dönemindeki Çocuklar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ram</cp:lastModifiedBy>
  <cp:revision>89</cp:revision>
  <dcterms:created xsi:type="dcterms:W3CDTF">2021-09-27T08:49:05Z</dcterms:created>
  <dcterms:modified xsi:type="dcterms:W3CDTF">2021-11-19T10:53:28Z</dcterms:modified>
</cp:coreProperties>
</file>