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6" r:id="rId2"/>
    <p:sldId id="257" r:id="rId3"/>
    <p:sldId id="258" r:id="rId4"/>
    <p:sldId id="259" r:id="rId5"/>
    <p:sldId id="260" r:id="rId6"/>
    <p:sldId id="261" r:id="rId7"/>
    <p:sldId id="262" r:id="rId8"/>
    <p:sldId id="263" r:id="rId9"/>
    <p:sldId id="265" r:id="rId10"/>
    <p:sldId id="284" r:id="rId11"/>
    <p:sldId id="285"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2B2695-D9E4-41B7-ACCC-E4870047946A}" type="datetimeFigureOut">
              <a:rPr lang="tr-TR" smtClean="0"/>
              <a:pPr/>
              <a:t>24.11.2021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0B689-783B-444E-A4FA-40B251598605}" type="slidenum">
              <a:rPr lang="tr-TR" smtClean="0"/>
              <a:pPr/>
              <a:t>‹#›</a:t>
            </a:fld>
            <a:endParaRPr lang="tr-TR"/>
          </a:p>
        </p:txBody>
      </p:sp>
    </p:spTree>
    <p:extLst>
      <p:ext uri="{BB962C8B-B14F-4D97-AF65-F5344CB8AC3E}">
        <p14:creationId xmlns:p14="http://schemas.microsoft.com/office/powerpoint/2010/main" val="314026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C286EF85-261F-4F4E-A3F4-4642955BFBA6}" type="datetime1">
              <a:rPr lang="tr-TR" smtClean="0"/>
              <a:pPr/>
              <a:t>24.11.2021</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r>
              <a:rPr lang="tr-TR" smtClean="0"/>
              <a:t>Alanya Rehberlik ve Araştırma Merkezi PDR Bölümü Tarafından Hazırlanmıştır</a:t>
            </a:r>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5481F18-A5B4-4FD0-9A8E-AA917BBC028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988D28-EBFC-4BA8-AF30-DC63AD77DF57}" type="datetime1">
              <a:rPr lang="tr-TR" smtClean="0"/>
              <a:pPr/>
              <a:t>24.11.2021</a:t>
            </a:fld>
            <a:endParaRPr lang="tr-TR"/>
          </a:p>
        </p:txBody>
      </p:sp>
      <p:sp>
        <p:nvSpPr>
          <p:cNvPr id="5" name="4 Altbilgi Yer Tutucusu"/>
          <p:cNvSpPr>
            <a:spLocks noGrp="1"/>
          </p:cNvSpPr>
          <p:nvPr>
            <p:ph type="ftr" sz="quarter" idx="11"/>
          </p:nvPr>
        </p:nvSpPr>
        <p:spPr/>
        <p:txBody>
          <a:bodyPr/>
          <a:lstStyle/>
          <a:p>
            <a:r>
              <a:rPr lang="tr-TR" smtClean="0"/>
              <a:t>Alanya Rehberlik ve Araştırma Merkezi PDR Bölümü Tarafından Hazırlanmıştır</a:t>
            </a:r>
            <a:endParaRPr lang="tr-TR"/>
          </a:p>
        </p:txBody>
      </p:sp>
      <p:sp>
        <p:nvSpPr>
          <p:cNvPr id="6" name="5 Slayt Numarası Yer Tutucusu"/>
          <p:cNvSpPr>
            <a:spLocks noGrp="1"/>
          </p:cNvSpPr>
          <p:nvPr>
            <p:ph type="sldNum" sz="quarter" idx="12"/>
          </p:nvPr>
        </p:nvSpPr>
        <p:spPr/>
        <p:txBody>
          <a:bodyPr/>
          <a:lstStyle/>
          <a:p>
            <a:fld id="{A5481F18-A5B4-4FD0-9A8E-AA917BBC028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41E5DC-C659-4E85-8852-E2DD6C4174A2}" type="datetime1">
              <a:rPr lang="tr-TR" smtClean="0"/>
              <a:pPr/>
              <a:t>24.11.2021</a:t>
            </a:fld>
            <a:endParaRPr lang="tr-TR"/>
          </a:p>
        </p:txBody>
      </p:sp>
      <p:sp>
        <p:nvSpPr>
          <p:cNvPr id="5" name="4 Altbilgi Yer Tutucusu"/>
          <p:cNvSpPr>
            <a:spLocks noGrp="1"/>
          </p:cNvSpPr>
          <p:nvPr>
            <p:ph type="ftr" sz="quarter" idx="11"/>
          </p:nvPr>
        </p:nvSpPr>
        <p:spPr/>
        <p:txBody>
          <a:bodyPr/>
          <a:lstStyle/>
          <a:p>
            <a:r>
              <a:rPr lang="tr-TR" smtClean="0"/>
              <a:t>Alanya Rehberlik ve Araştırma Merkezi PDR Bölümü Tarafından Hazırlanmıştır</a:t>
            </a:r>
            <a:endParaRPr lang="tr-TR"/>
          </a:p>
        </p:txBody>
      </p:sp>
      <p:sp>
        <p:nvSpPr>
          <p:cNvPr id="6" name="5 Slayt Numarası Yer Tutucusu"/>
          <p:cNvSpPr>
            <a:spLocks noGrp="1"/>
          </p:cNvSpPr>
          <p:nvPr>
            <p:ph type="sldNum" sz="quarter" idx="12"/>
          </p:nvPr>
        </p:nvSpPr>
        <p:spPr/>
        <p:txBody>
          <a:bodyPr/>
          <a:lstStyle/>
          <a:p>
            <a:fld id="{A5481F18-A5B4-4FD0-9A8E-AA917BBC028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DB482B8-9A30-4B30-8DDA-3C2E74B94F04}" type="datetime1">
              <a:rPr lang="tr-TR" smtClean="0"/>
              <a:pPr/>
              <a:t>24.11.2021</a:t>
            </a:fld>
            <a:endParaRPr lang="tr-TR"/>
          </a:p>
        </p:txBody>
      </p:sp>
      <p:sp>
        <p:nvSpPr>
          <p:cNvPr id="5" name="4 Altbilgi Yer Tutucusu"/>
          <p:cNvSpPr>
            <a:spLocks noGrp="1"/>
          </p:cNvSpPr>
          <p:nvPr>
            <p:ph type="ftr" sz="quarter" idx="11"/>
          </p:nvPr>
        </p:nvSpPr>
        <p:spPr/>
        <p:txBody>
          <a:bodyPr/>
          <a:lstStyle/>
          <a:p>
            <a:r>
              <a:rPr lang="tr-TR" smtClean="0"/>
              <a:t>Alanya Rehberlik ve Araştırma Merkezi PDR Bölümü Tarafından Hazırlanmıştır</a:t>
            </a:r>
            <a:endParaRPr lang="tr-TR"/>
          </a:p>
        </p:txBody>
      </p:sp>
      <p:sp>
        <p:nvSpPr>
          <p:cNvPr id="6" name="5 Slayt Numarası Yer Tutucusu"/>
          <p:cNvSpPr>
            <a:spLocks noGrp="1"/>
          </p:cNvSpPr>
          <p:nvPr>
            <p:ph type="sldNum" sz="quarter" idx="12"/>
          </p:nvPr>
        </p:nvSpPr>
        <p:spPr/>
        <p:txBody>
          <a:bodyPr/>
          <a:lstStyle/>
          <a:p>
            <a:fld id="{A5481F18-A5B4-4FD0-9A8E-AA917BBC028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E4554AC-7750-44A0-BF2F-22BAB8D8E584}" type="datetime1">
              <a:rPr lang="tr-TR" smtClean="0"/>
              <a:pPr/>
              <a:t>24.11.2021</a:t>
            </a:fld>
            <a:endParaRPr lang="tr-TR"/>
          </a:p>
        </p:txBody>
      </p:sp>
      <p:sp>
        <p:nvSpPr>
          <p:cNvPr id="5" name="4 Altbilgi Yer Tutucusu"/>
          <p:cNvSpPr>
            <a:spLocks noGrp="1"/>
          </p:cNvSpPr>
          <p:nvPr>
            <p:ph type="ftr" sz="quarter" idx="11"/>
          </p:nvPr>
        </p:nvSpPr>
        <p:spPr/>
        <p:txBody>
          <a:bodyPr/>
          <a:lstStyle/>
          <a:p>
            <a:r>
              <a:rPr lang="tr-TR" smtClean="0"/>
              <a:t>Alanya Rehberlik ve Araştırma Merkezi PDR Bölümü Tarafından Hazırlanmıştır</a:t>
            </a:r>
            <a:endParaRPr lang="tr-TR"/>
          </a:p>
        </p:txBody>
      </p:sp>
      <p:sp>
        <p:nvSpPr>
          <p:cNvPr id="6" name="5 Slayt Numarası Yer Tutucusu"/>
          <p:cNvSpPr>
            <a:spLocks noGrp="1"/>
          </p:cNvSpPr>
          <p:nvPr>
            <p:ph type="sldNum" sz="quarter" idx="12"/>
          </p:nvPr>
        </p:nvSpPr>
        <p:spPr/>
        <p:txBody>
          <a:bodyPr/>
          <a:lstStyle/>
          <a:p>
            <a:fld id="{A5481F18-A5B4-4FD0-9A8E-AA917BBC028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8AABDCC-001B-46DC-8144-86B6B84E3164}" type="datetime1">
              <a:rPr lang="tr-TR" smtClean="0"/>
              <a:pPr/>
              <a:t>24.11.2021</a:t>
            </a:fld>
            <a:endParaRPr lang="tr-TR"/>
          </a:p>
        </p:txBody>
      </p:sp>
      <p:sp>
        <p:nvSpPr>
          <p:cNvPr id="6" name="5 Altbilgi Yer Tutucusu"/>
          <p:cNvSpPr>
            <a:spLocks noGrp="1"/>
          </p:cNvSpPr>
          <p:nvPr>
            <p:ph type="ftr" sz="quarter" idx="11"/>
          </p:nvPr>
        </p:nvSpPr>
        <p:spPr/>
        <p:txBody>
          <a:bodyPr/>
          <a:lstStyle/>
          <a:p>
            <a:r>
              <a:rPr lang="tr-TR" smtClean="0"/>
              <a:t>Alanya Rehberlik ve Araştırma Merkezi PDR Bölümü Tarafından Hazırlanmıştır</a:t>
            </a:r>
            <a:endParaRPr lang="tr-TR"/>
          </a:p>
        </p:txBody>
      </p:sp>
      <p:sp>
        <p:nvSpPr>
          <p:cNvPr id="7" name="6 Slayt Numarası Yer Tutucusu"/>
          <p:cNvSpPr>
            <a:spLocks noGrp="1"/>
          </p:cNvSpPr>
          <p:nvPr>
            <p:ph type="sldNum" sz="quarter" idx="12"/>
          </p:nvPr>
        </p:nvSpPr>
        <p:spPr/>
        <p:txBody>
          <a:bodyPr/>
          <a:lstStyle/>
          <a:p>
            <a:fld id="{A5481F18-A5B4-4FD0-9A8E-AA917BBC028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383E0E39-E17C-47A0-A89F-992A41B3801C}" type="datetime1">
              <a:rPr lang="tr-TR" smtClean="0"/>
              <a:pPr/>
              <a:t>24.11.2021</a:t>
            </a:fld>
            <a:endParaRPr lang="tr-TR"/>
          </a:p>
        </p:txBody>
      </p:sp>
      <p:sp>
        <p:nvSpPr>
          <p:cNvPr id="27" name="26 Slayt Numarası Yer Tutucusu"/>
          <p:cNvSpPr>
            <a:spLocks noGrp="1"/>
          </p:cNvSpPr>
          <p:nvPr>
            <p:ph type="sldNum" sz="quarter" idx="11"/>
          </p:nvPr>
        </p:nvSpPr>
        <p:spPr/>
        <p:txBody>
          <a:bodyPr rtlCol="0"/>
          <a:lstStyle/>
          <a:p>
            <a:fld id="{A5481F18-A5B4-4FD0-9A8E-AA917BBC0286}" type="slidenum">
              <a:rPr lang="tr-TR" smtClean="0"/>
              <a:pPr/>
              <a:t>‹#›</a:t>
            </a:fld>
            <a:endParaRPr lang="tr-TR"/>
          </a:p>
        </p:txBody>
      </p:sp>
      <p:sp>
        <p:nvSpPr>
          <p:cNvPr id="28" name="27 Altbilgi Yer Tutucusu"/>
          <p:cNvSpPr>
            <a:spLocks noGrp="1"/>
          </p:cNvSpPr>
          <p:nvPr>
            <p:ph type="ftr" sz="quarter" idx="12"/>
          </p:nvPr>
        </p:nvSpPr>
        <p:spPr/>
        <p:txBody>
          <a:bodyPr rtlCol="0"/>
          <a:lstStyle/>
          <a:p>
            <a:r>
              <a:rPr lang="tr-TR" smtClean="0"/>
              <a:t>Alanya Rehberlik ve Araştırma Merkezi PDR Bölümü Tarafından Hazırlanmıştır</a:t>
            </a: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39175E90-5650-4AC9-A3C5-4BA72E0BCB89}" type="datetime1">
              <a:rPr lang="tr-TR" smtClean="0"/>
              <a:pPr/>
              <a:t>24.11.2021</a:t>
            </a:fld>
            <a:endParaRPr lang="tr-TR"/>
          </a:p>
        </p:txBody>
      </p:sp>
      <p:sp>
        <p:nvSpPr>
          <p:cNvPr id="4" name="3 Altbilgi Yer Tutucusu"/>
          <p:cNvSpPr>
            <a:spLocks noGrp="1"/>
          </p:cNvSpPr>
          <p:nvPr>
            <p:ph type="ftr" sz="quarter" idx="11"/>
          </p:nvPr>
        </p:nvSpPr>
        <p:spPr>
          <a:xfrm>
            <a:off x="5257800" y="612648"/>
            <a:ext cx="1325880" cy="457200"/>
          </a:xfrm>
        </p:spPr>
        <p:txBody>
          <a:bodyPr/>
          <a:lstStyle/>
          <a:p>
            <a:r>
              <a:rPr lang="tr-TR" smtClean="0"/>
              <a:t>Alanya Rehberlik ve Araştırma Merkezi PDR Bölümü Tarafından Hazırlanmıştır</a:t>
            </a:r>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A5481F18-A5B4-4FD0-9A8E-AA917BBC028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D162B19-215F-4490-BEB2-89188BAE7E0E}" type="datetime1">
              <a:rPr lang="tr-TR" smtClean="0"/>
              <a:pPr/>
              <a:t>24.11.2021</a:t>
            </a:fld>
            <a:endParaRPr lang="tr-TR"/>
          </a:p>
        </p:txBody>
      </p:sp>
      <p:sp>
        <p:nvSpPr>
          <p:cNvPr id="3" name="2 Altbilgi Yer Tutucusu"/>
          <p:cNvSpPr>
            <a:spLocks noGrp="1"/>
          </p:cNvSpPr>
          <p:nvPr>
            <p:ph type="ftr" sz="quarter" idx="11"/>
          </p:nvPr>
        </p:nvSpPr>
        <p:spPr/>
        <p:txBody>
          <a:bodyPr/>
          <a:lstStyle/>
          <a:p>
            <a:r>
              <a:rPr lang="tr-TR" smtClean="0"/>
              <a:t>Alanya Rehberlik ve Araştırma Merkezi PDR Bölümü Tarafından Hazırlanmıştır</a:t>
            </a:r>
            <a:endParaRPr lang="tr-TR"/>
          </a:p>
        </p:txBody>
      </p:sp>
      <p:sp>
        <p:nvSpPr>
          <p:cNvPr id="4" name="3 Slayt Numarası Yer Tutucusu"/>
          <p:cNvSpPr>
            <a:spLocks noGrp="1"/>
          </p:cNvSpPr>
          <p:nvPr>
            <p:ph type="sldNum" sz="quarter" idx="12"/>
          </p:nvPr>
        </p:nvSpPr>
        <p:spPr/>
        <p:txBody>
          <a:bodyPr/>
          <a:lstStyle/>
          <a:p>
            <a:fld id="{A5481F18-A5B4-4FD0-9A8E-AA917BBC028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A1DEE4D-CC3C-47A8-B064-819313B5D2DD}" type="datetime1">
              <a:rPr lang="tr-TR" smtClean="0"/>
              <a:pPr/>
              <a:t>24.11.2021</a:t>
            </a:fld>
            <a:endParaRPr lang="tr-TR"/>
          </a:p>
        </p:txBody>
      </p:sp>
      <p:sp>
        <p:nvSpPr>
          <p:cNvPr id="6" name="5 Altbilgi Yer Tutucusu"/>
          <p:cNvSpPr>
            <a:spLocks noGrp="1"/>
          </p:cNvSpPr>
          <p:nvPr>
            <p:ph type="ftr" sz="quarter" idx="11"/>
          </p:nvPr>
        </p:nvSpPr>
        <p:spPr/>
        <p:txBody>
          <a:bodyPr/>
          <a:lstStyle/>
          <a:p>
            <a:r>
              <a:rPr lang="tr-TR" smtClean="0"/>
              <a:t>Alanya Rehberlik ve Araştırma Merkezi PDR Bölümü Tarafından Hazırlanmıştır</a:t>
            </a:r>
            <a:endParaRPr lang="tr-TR"/>
          </a:p>
        </p:txBody>
      </p:sp>
      <p:sp>
        <p:nvSpPr>
          <p:cNvPr id="7" name="6 Slayt Numarası Yer Tutucusu"/>
          <p:cNvSpPr>
            <a:spLocks noGrp="1"/>
          </p:cNvSpPr>
          <p:nvPr>
            <p:ph type="sldNum" sz="quarter" idx="12"/>
          </p:nvPr>
        </p:nvSpPr>
        <p:spPr/>
        <p:txBody>
          <a:bodyPr/>
          <a:lstStyle/>
          <a:p>
            <a:fld id="{A5481F18-A5B4-4FD0-9A8E-AA917BBC028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400D027-8908-4F00-B6BB-0D8737CBC2F0}" type="datetime1">
              <a:rPr lang="tr-TR" smtClean="0"/>
              <a:pPr/>
              <a:t>24.11.2021</a:t>
            </a:fld>
            <a:endParaRPr lang="tr-TR"/>
          </a:p>
        </p:txBody>
      </p:sp>
      <p:sp>
        <p:nvSpPr>
          <p:cNvPr id="6" name="5 Altbilgi Yer Tutucusu"/>
          <p:cNvSpPr>
            <a:spLocks noGrp="1"/>
          </p:cNvSpPr>
          <p:nvPr>
            <p:ph type="ftr" sz="quarter" idx="11"/>
          </p:nvPr>
        </p:nvSpPr>
        <p:spPr/>
        <p:txBody>
          <a:bodyPr/>
          <a:lstStyle/>
          <a:p>
            <a:r>
              <a:rPr lang="tr-TR" smtClean="0"/>
              <a:t>Alanya Rehberlik ve Araştırma Merkezi PDR Bölümü Tarafından Hazırlanmıştır</a:t>
            </a:r>
            <a:endParaRPr lang="tr-TR"/>
          </a:p>
        </p:txBody>
      </p:sp>
      <p:sp>
        <p:nvSpPr>
          <p:cNvPr id="7" name="6 Slayt Numarası Yer Tutucusu"/>
          <p:cNvSpPr>
            <a:spLocks noGrp="1"/>
          </p:cNvSpPr>
          <p:nvPr>
            <p:ph type="sldNum" sz="quarter" idx="12"/>
          </p:nvPr>
        </p:nvSpPr>
        <p:spPr/>
        <p:txBody>
          <a:bodyPr/>
          <a:lstStyle/>
          <a:p>
            <a:fld id="{A5481F18-A5B4-4FD0-9A8E-AA917BBC028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3E36D5-4E17-447D-AA51-815B7754F9F0}" type="datetime1">
              <a:rPr lang="tr-TR" smtClean="0"/>
              <a:pPr/>
              <a:t>24.11.2021</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tr-TR" smtClean="0"/>
              <a:t>Alanya Rehberlik ve Araştırma Merkezi PDR Bölümü Tarafından Hazırlanmıştır</a:t>
            </a:r>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5481F18-A5B4-4FD0-9A8E-AA917BBC028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071546"/>
            <a:ext cx="8458200" cy="1470025"/>
          </a:xfrm>
        </p:spPr>
        <p:txBody>
          <a:bodyPr>
            <a:normAutofit/>
          </a:bodyPr>
          <a:lstStyle/>
          <a:p>
            <a:r>
              <a:rPr lang="tr-TR" dirty="0" smtClean="0"/>
              <a:t>OKULÖNCESİ ÇOCUKLARIN OKULA VE ÇEVREYE UYUMU</a:t>
            </a:r>
            <a:endParaRPr lang="tr-TR" dirty="0"/>
          </a:p>
        </p:txBody>
      </p:sp>
      <p:sp>
        <p:nvSpPr>
          <p:cNvPr id="3" name="2 Alt Başlık"/>
          <p:cNvSpPr>
            <a:spLocks noGrp="1"/>
          </p:cNvSpPr>
          <p:nvPr>
            <p:ph type="subTitle" idx="1"/>
          </p:nvPr>
        </p:nvSpPr>
        <p:spPr>
          <a:xfrm>
            <a:off x="285720" y="4000504"/>
            <a:ext cx="4953000" cy="642942"/>
          </a:xfrm>
        </p:spPr>
        <p:txBody>
          <a:bodyPr/>
          <a:lstStyle/>
          <a:p>
            <a:r>
              <a:rPr lang="tr-TR" dirty="0" smtClean="0"/>
              <a:t>VELİ EĞİTİMİ</a:t>
            </a:r>
            <a:endParaRPr lang="tr-TR" dirty="0"/>
          </a:p>
        </p:txBody>
      </p:sp>
      <p:pic>
        <p:nvPicPr>
          <p:cNvPr id="1027" name="Picture 3" descr="C:\Users\RAMLENOVO2\Desktop\OKULÖNCESİ ETKİNLİKLER\anne-cocuk-okul.jpg"/>
          <p:cNvPicPr>
            <a:picLocks noChangeAspect="1" noChangeArrowheads="1"/>
          </p:cNvPicPr>
          <p:nvPr/>
        </p:nvPicPr>
        <p:blipFill>
          <a:blip r:embed="rId2"/>
          <a:srcRect/>
          <a:stretch>
            <a:fillRect/>
          </a:stretch>
        </p:blipFill>
        <p:spPr bwMode="auto">
          <a:xfrm>
            <a:off x="5141821" y="4233089"/>
            <a:ext cx="4002179" cy="2624911"/>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868346"/>
          </a:xfrm>
        </p:spPr>
        <p:txBody>
          <a:bodyPr>
            <a:normAutofit/>
          </a:bodyPr>
          <a:lstStyle/>
          <a:p>
            <a:r>
              <a:rPr lang="tr-TR" sz="2700" b="1" dirty="0" smtClean="0"/>
              <a:t> ÇOCUĞUM VE BEN FARKLI KUŞAKLARDAYIZ</a:t>
            </a:r>
            <a:endParaRPr lang="tr-TR" sz="2700" b="1" dirty="0"/>
          </a:p>
        </p:txBody>
      </p:sp>
      <p:sp>
        <p:nvSpPr>
          <p:cNvPr id="3" name="2 İçerik Yer Tutucusu"/>
          <p:cNvSpPr>
            <a:spLocks noGrp="1"/>
          </p:cNvSpPr>
          <p:nvPr>
            <p:ph idx="1"/>
          </p:nvPr>
        </p:nvSpPr>
        <p:spPr>
          <a:xfrm>
            <a:off x="285720" y="1142984"/>
            <a:ext cx="5715040" cy="5500726"/>
          </a:xfrm>
        </p:spPr>
        <p:txBody>
          <a:bodyPr>
            <a:normAutofit fontScale="25000" lnSpcReduction="20000"/>
          </a:bodyPr>
          <a:lstStyle/>
          <a:p>
            <a:pPr fontAlgn="base"/>
            <a:r>
              <a:rPr lang="tr-TR" sz="5500" b="1" dirty="0" smtClean="0">
                <a:solidFill>
                  <a:schemeClr val="accent6">
                    <a:lumMod val="75000"/>
                  </a:schemeClr>
                </a:solidFill>
              </a:rPr>
              <a:t>Türkiye’de kaç kuşak bir arada yaşıyor?</a:t>
            </a:r>
          </a:p>
          <a:p>
            <a:pPr fontAlgn="base"/>
            <a:endParaRPr lang="tr-TR" sz="5500" dirty="0" smtClean="0">
              <a:solidFill>
                <a:schemeClr val="accent6">
                  <a:lumMod val="75000"/>
                </a:schemeClr>
              </a:solidFill>
            </a:endParaRPr>
          </a:p>
          <a:p>
            <a:pPr fontAlgn="base"/>
            <a:r>
              <a:rPr lang="tr-TR" sz="5500" b="1" dirty="0" smtClean="0">
                <a:solidFill>
                  <a:schemeClr val="accent6">
                    <a:lumMod val="75000"/>
                  </a:schemeClr>
                </a:solidFill>
              </a:rPr>
              <a:t>SESSİZ KUŞAK</a:t>
            </a:r>
            <a:r>
              <a:rPr lang="tr-TR" sz="5500" dirty="0" smtClean="0">
                <a:solidFill>
                  <a:schemeClr val="accent6">
                    <a:lumMod val="75000"/>
                  </a:schemeClr>
                </a:solidFill>
              </a:rPr>
              <a:t/>
            </a:r>
            <a:br>
              <a:rPr lang="tr-TR" sz="5500" dirty="0" smtClean="0">
                <a:solidFill>
                  <a:schemeClr val="accent6">
                    <a:lumMod val="75000"/>
                  </a:schemeClr>
                </a:solidFill>
              </a:rPr>
            </a:br>
            <a:r>
              <a:rPr lang="tr-TR" sz="5500" dirty="0" smtClean="0">
                <a:solidFill>
                  <a:schemeClr val="accent6">
                    <a:lumMod val="75000"/>
                  </a:schemeClr>
                </a:solidFill>
              </a:rPr>
              <a:t>(1927-1945 arası doğanlar. Babaannelerimiz, dedelerimiz. Türkiye’de Cumhuriyet kuşağı. Ülkenin yüzde 7’si. Tanımlayan sıfat: Uyumlu.)</a:t>
            </a:r>
          </a:p>
          <a:p>
            <a:pPr fontAlgn="base"/>
            <a:endParaRPr lang="tr-TR" sz="5500" dirty="0" smtClean="0">
              <a:solidFill>
                <a:schemeClr val="accent6">
                  <a:lumMod val="75000"/>
                </a:schemeClr>
              </a:solidFill>
            </a:endParaRPr>
          </a:p>
          <a:p>
            <a:pPr fontAlgn="base"/>
            <a:r>
              <a:rPr lang="tr-TR" sz="5500" b="1" dirty="0" smtClean="0">
                <a:solidFill>
                  <a:schemeClr val="accent6">
                    <a:lumMod val="75000"/>
                  </a:schemeClr>
                </a:solidFill>
              </a:rPr>
              <a:t>BEBEK PATLAMASI(BABY BOOMER’LAR)</a:t>
            </a:r>
            <a:r>
              <a:rPr lang="tr-TR" sz="5500" dirty="0" smtClean="0">
                <a:solidFill>
                  <a:schemeClr val="accent6">
                    <a:lumMod val="75000"/>
                  </a:schemeClr>
                </a:solidFill>
              </a:rPr>
              <a:t/>
            </a:r>
            <a:br>
              <a:rPr lang="tr-TR" sz="5500" dirty="0" smtClean="0">
                <a:solidFill>
                  <a:schemeClr val="accent6">
                    <a:lumMod val="75000"/>
                  </a:schemeClr>
                </a:solidFill>
              </a:rPr>
            </a:br>
            <a:r>
              <a:rPr lang="tr-TR" sz="5500" dirty="0" smtClean="0">
                <a:solidFill>
                  <a:schemeClr val="accent6">
                    <a:lumMod val="75000"/>
                  </a:schemeClr>
                </a:solidFill>
              </a:rPr>
              <a:t>(1946-1964 arası doğanlar. Ülkenin yüzde 19’u. Tanımlayan sıfat: Kuralcı.)</a:t>
            </a:r>
          </a:p>
          <a:p>
            <a:pPr fontAlgn="base"/>
            <a:endParaRPr lang="tr-TR" sz="5500" dirty="0" smtClean="0">
              <a:solidFill>
                <a:schemeClr val="accent6">
                  <a:lumMod val="75000"/>
                </a:schemeClr>
              </a:solidFill>
            </a:endParaRPr>
          </a:p>
          <a:p>
            <a:pPr fontAlgn="base"/>
            <a:r>
              <a:rPr lang="tr-TR" sz="5500" b="1" dirty="0" smtClean="0">
                <a:solidFill>
                  <a:schemeClr val="accent6">
                    <a:lumMod val="75000"/>
                  </a:schemeClr>
                </a:solidFill>
              </a:rPr>
              <a:t>X KUŞAĞI</a:t>
            </a:r>
            <a:r>
              <a:rPr lang="tr-TR" sz="5500" dirty="0" smtClean="0">
                <a:solidFill>
                  <a:schemeClr val="accent6">
                    <a:lumMod val="75000"/>
                  </a:schemeClr>
                </a:solidFill>
              </a:rPr>
              <a:t/>
            </a:r>
            <a:br>
              <a:rPr lang="tr-TR" sz="5500" dirty="0" smtClean="0">
                <a:solidFill>
                  <a:schemeClr val="accent6">
                    <a:lumMod val="75000"/>
                  </a:schemeClr>
                </a:solidFill>
              </a:rPr>
            </a:br>
            <a:r>
              <a:rPr lang="tr-TR" sz="5500" dirty="0" smtClean="0">
                <a:solidFill>
                  <a:schemeClr val="accent6">
                    <a:lumMod val="75000"/>
                  </a:schemeClr>
                </a:solidFill>
              </a:rPr>
              <a:t>(1965-1979 arası doğanlar. Şu anda  ülkenin yüzde 22’si. Tanımlayan sıfat: Rekabetçi.)</a:t>
            </a:r>
          </a:p>
          <a:p>
            <a:pPr fontAlgn="base"/>
            <a:endParaRPr lang="tr-TR" sz="5500" dirty="0" smtClean="0">
              <a:solidFill>
                <a:schemeClr val="accent6">
                  <a:lumMod val="75000"/>
                </a:schemeClr>
              </a:solidFill>
            </a:endParaRPr>
          </a:p>
          <a:p>
            <a:pPr fontAlgn="base"/>
            <a:r>
              <a:rPr lang="tr-TR" sz="5500" b="1" dirty="0" smtClean="0">
                <a:solidFill>
                  <a:schemeClr val="accent6">
                    <a:lumMod val="75000"/>
                  </a:schemeClr>
                </a:solidFill>
              </a:rPr>
              <a:t>Y KUŞAĞI</a:t>
            </a:r>
            <a:r>
              <a:rPr lang="tr-TR" sz="5500" dirty="0" smtClean="0">
                <a:solidFill>
                  <a:schemeClr val="accent6">
                    <a:lumMod val="75000"/>
                  </a:schemeClr>
                </a:solidFill>
              </a:rPr>
              <a:t/>
            </a:r>
            <a:br>
              <a:rPr lang="tr-TR" sz="5500" dirty="0" smtClean="0">
                <a:solidFill>
                  <a:schemeClr val="accent6">
                    <a:lumMod val="75000"/>
                  </a:schemeClr>
                </a:solidFill>
              </a:rPr>
            </a:br>
            <a:r>
              <a:rPr lang="tr-TR" sz="5500" dirty="0" smtClean="0">
                <a:solidFill>
                  <a:schemeClr val="accent6">
                    <a:lumMod val="75000"/>
                  </a:schemeClr>
                </a:solidFill>
              </a:rPr>
              <a:t>(1980-1999 arası doğanlar. Yaşları 15-32 arasında değişiyor.  Ülkenin yüzde 35’i. Yani 27 milyon genç. Tanımlayan sıfat: Yaratıcı.)</a:t>
            </a:r>
          </a:p>
          <a:p>
            <a:pPr fontAlgn="base"/>
            <a:endParaRPr lang="tr-TR" sz="5500" dirty="0" smtClean="0">
              <a:solidFill>
                <a:schemeClr val="accent6">
                  <a:lumMod val="75000"/>
                </a:schemeClr>
              </a:solidFill>
            </a:endParaRPr>
          </a:p>
          <a:p>
            <a:pPr fontAlgn="base"/>
            <a:r>
              <a:rPr lang="tr-TR" sz="5500" b="1" dirty="0" smtClean="0">
                <a:solidFill>
                  <a:schemeClr val="accent6">
                    <a:lumMod val="75000"/>
                  </a:schemeClr>
                </a:solidFill>
              </a:rPr>
              <a:t>Z KUŞAĞI</a:t>
            </a:r>
            <a:r>
              <a:rPr lang="tr-TR" sz="5500" dirty="0" smtClean="0">
                <a:solidFill>
                  <a:schemeClr val="accent6">
                    <a:lumMod val="75000"/>
                  </a:schemeClr>
                </a:solidFill>
              </a:rPr>
              <a:t/>
            </a:r>
            <a:br>
              <a:rPr lang="tr-TR" sz="5500" dirty="0" smtClean="0">
                <a:solidFill>
                  <a:schemeClr val="accent6">
                    <a:lumMod val="75000"/>
                  </a:schemeClr>
                </a:solidFill>
              </a:rPr>
            </a:br>
            <a:r>
              <a:rPr lang="tr-TR" sz="5500" dirty="0" smtClean="0">
                <a:solidFill>
                  <a:schemeClr val="accent6">
                    <a:lumMod val="75000"/>
                  </a:schemeClr>
                </a:solidFill>
              </a:rPr>
              <a:t>(2000’den sonra doğanlar. Kristal çocuklar. Y kuşağı, yeni Türkiye’yi onlara hazırlıyor. Ülkenin yüzde 17’si. Tanımlayan sıfat: Derin duygusallık.)</a:t>
            </a:r>
          </a:p>
          <a:p>
            <a:pPr fontAlgn="base"/>
            <a:endParaRPr lang="tr-TR" sz="5500" dirty="0" smtClean="0">
              <a:solidFill>
                <a:schemeClr val="accent6">
                  <a:lumMod val="75000"/>
                </a:schemeClr>
              </a:solidFill>
            </a:endParaRPr>
          </a:p>
          <a:p>
            <a:pPr fontAlgn="base"/>
            <a:r>
              <a:rPr lang="tr-TR" sz="5500" b="1" dirty="0" smtClean="0">
                <a:solidFill>
                  <a:schemeClr val="accent6">
                    <a:lumMod val="75000"/>
                  </a:schemeClr>
                </a:solidFill>
              </a:rPr>
              <a:t>ALPHA KUŞAĞI</a:t>
            </a:r>
          </a:p>
          <a:p>
            <a:pPr fontAlgn="base"/>
            <a:r>
              <a:rPr lang="tr-TR" sz="5500" i="1" dirty="0" smtClean="0">
                <a:solidFill>
                  <a:schemeClr val="accent6">
                    <a:lumMod val="75000"/>
                  </a:schemeClr>
                </a:solidFill>
              </a:rPr>
              <a:t>2010 ‘ dan sonra doğanlar. En az konuşan kuşak. Okumak yerine izlemeyi tercih etmekteler. Tanımlatan sıfat: Güvenilir, şeffaf)</a:t>
            </a:r>
          </a:p>
          <a:p>
            <a:endParaRPr lang="tr-TR" dirty="0"/>
          </a:p>
        </p:txBody>
      </p:sp>
      <p:pic>
        <p:nvPicPr>
          <p:cNvPr id="6146" name="Picture 2" descr="C:\Users\RAMLENOVO2\Desktop\x_y_z_kusagi_ana.jpeg"/>
          <p:cNvPicPr>
            <a:picLocks noChangeAspect="1" noChangeArrowheads="1"/>
          </p:cNvPicPr>
          <p:nvPr/>
        </p:nvPicPr>
        <p:blipFill>
          <a:blip r:embed="rId2"/>
          <a:srcRect/>
          <a:stretch>
            <a:fillRect/>
          </a:stretch>
        </p:blipFill>
        <p:spPr bwMode="auto">
          <a:xfrm>
            <a:off x="5929322" y="2428868"/>
            <a:ext cx="2928918" cy="2928958"/>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571612"/>
            <a:ext cx="8229600" cy="4325112"/>
          </a:xfrm>
        </p:spPr>
        <p:txBody>
          <a:bodyPr>
            <a:normAutofit/>
          </a:bodyPr>
          <a:lstStyle/>
          <a:p>
            <a:pPr algn="just"/>
            <a:r>
              <a:rPr lang="tr-TR" sz="2700" dirty="0" smtClean="0">
                <a:solidFill>
                  <a:schemeClr val="accent2"/>
                </a:solidFill>
              </a:rPr>
              <a:t>Evlatlar ve ebeveynler farklı fikirlerdedir çünkü dünyaya geldiğimizdeki   koşullar (izlenilen </a:t>
            </a:r>
            <a:r>
              <a:rPr lang="tr-TR" sz="2700" dirty="0" err="1" smtClean="0">
                <a:solidFill>
                  <a:schemeClr val="accent2"/>
                </a:solidFill>
              </a:rPr>
              <a:t>tv</a:t>
            </a:r>
            <a:r>
              <a:rPr lang="tr-TR" sz="2700" dirty="0" smtClean="0">
                <a:solidFill>
                  <a:schemeClr val="accent2"/>
                </a:solidFill>
              </a:rPr>
              <a:t> programları, değişen dönüşen teknoloji …vb.)farklı bir hale </a:t>
            </a:r>
            <a:r>
              <a:rPr lang="tr-TR" sz="2700" dirty="0" err="1" smtClean="0">
                <a:solidFill>
                  <a:schemeClr val="accent2"/>
                </a:solidFill>
              </a:rPr>
              <a:t>evrilmiştir</a:t>
            </a:r>
            <a:r>
              <a:rPr lang="tr-TR" sz="2700" dirty="0" smtClean="0">
                <a:solidFill>
                  <a:schemeClr val="accent2"/>
                </a:solidFill>
              </a:rPr>
              <a:t>. Dolayısıyla benim çocuğum neden böyle davranıyor sorusu yerine onu sahip olduğu her farklılığın getirdiği biricikliğiyle koşulsuz kabul,ebeveyn çocuk ilişkinizi daha sağlıklı kılacaktır.</a:t>
            </a:r>
            <a:endParaRPr lang="tr-TR" sz="2700" dirty="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RAMLENOVO2\Desktop\OKULÖNCESİ ETKİNLİKLER\okul-cagi-ve-uyum-sorunlari.jpg"/>
          <p:cNvPicPr>
            <a:picLocks noChangeAspect="1" noChangeArrowheads="1"/>
          </p:cNvPicPr>
          <p:nvPr/>
        </p:nvPicPr>
        <p:blipFill>
          <a:blip r:embed="rId2"/>
          <a:srcRect/>
          <a:stretch>
            <a:fillRect/>
          </a:stretch>
        </p:blipFill>
        <p:spPr bwMode="auto">
          <a:xfrm>
            <a:off x="6000760" y="642919"/>
            <a:ext cx="2857520" cy="2071702"/>
          </a:xfrm>
          <a:prstGeom prst="rect">
            <a:avLst/>
          </a:prstGeom>
          <a:ln>
            <a:noFill/>
          </a:ln>
          <a:effectLst>
            <a:softEdge rad="112500"/>
          </a:effectLst>
        </p:spPr>
      </p:pic>
      <p:sp>
        <p:nvSpPr>
          <p:cNvPr id="3" name="2 İçerik Yer Tutucusu"/>
          <p:cNvSpPr>
            <a:spLocks noGrp="1"/>
          </p:cNvSpPr>
          <p:nvPr>
            <p:ph idx="1"/>
          </p:nvPr>
        </p:nvSpPr>
        <p:spPr>
          <a:xfrm>
            <a:off x="428596" y="2857496"/>
            <a:ext cx="8229600" cy="4325112"/>
          </a:xfrm>
        </p:spPr>
        <p:txBody>
          <a:bodyPr/>
          <a:lstStyle/>
          <a:p>
            <a:pPr lvl="0" algn="just"/>
            <a:r>
              <a:rPr lang="tr-TR" sz="2700" dirty="0">
                <a:solidFill>
                  <a:schemeClr val="accent6">
                    <a:lumMod val="75000"/>
                  </a:schemeClr>
                </a:solidFill>
              </a:rPr>
              <a:t>Okula uyum sürecinde devamlılık büyük önem taşımaktadır. Çocuğun okula devamlılığının düzenli sağlanması okula uyum sürecini kolaylaştıracaktır , ancak ailelerin bu konuda kararlı davranması gereklidir.  Bazı aileler çocuk üzülmesin diye bir iki gün gitmemesinin ona iyi geleceğini düşünebilirler fakat bu uyumu zorlaştıracak bir durumdur.</a:t>
            </a:r>
          </a:p>
          <a:p>
            <a:endParaRPr lang="tr-TR" dirty="0"/>
          </a:p>
        </p:txBody>
      </p:sp>
      <p:sp>
        <p:nvSpPr>
          <p:cNvPr id="5" name="1 Başlık"/>
          <p:cNvSpPr>
            <a:spLocks noGrp="1"/>
          </p:cNvSpPr>
          <p:nvPr>
            <p:ph type="title"/>
          </p:nvPr>
        </p:nvSpPr>
        <p:spPr>
          <a:xfrm>
            <a:off x="428596" y="1214422"/>
            <a:ext cx="8229600" cy="1071570"/>
          </a:xfrm>
        </p:spPr>
        <p:txBody>
          <a:bodyPr>
            <a:normAutofit fontScale="90000"/>
          </a:bodyPr>
          <a:lstStyle/>
          <a:p>
            <a:r>
              <a:rPr lang="tr-TR" b="1" dirty="0" smtClean="0"/>
              <a:t>OKUL AÇILDIĞINDA NELER YAPABİLİRSİNİZ</a:t>
            </a:r>
            <a:r>
              <a:rPr lang="tr-TR" dirty="0" smtClean="0"/>
              <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214422"/>
            <a:ext cx="5429288" cy="5357850"/>
          </a:xfrm>
        </p:spPr>
        <p:txBody>
          <a:bodyPr>
            <a:normAutofit/>
          </a:bodyPr>
          <a:lstStyle/>
          <a:p>
            <a:pPr lvl="0" algn="ctr"/>
            <a:r>
              <a:rPr lang="tr-TR" sz="2700" dirty="0">
                <a:solidFill>
                  <a:schemeClr val="accent6">
                    <a:lumMod val="75000"/>
                  </a:schemeClr>
                </a:solidFill>
              </a:rPr>
              <a:t>Çocuğun okulla ilgili </a:t>
            </a:r>
            <a:r>
              <a:rPr lang="tr-TR" sz="2700" dirty="0" smtClean="0">
                <a:solidFill>
                  <a:schemeClr val="accent6">
                    <a:lumMod val="75000"/>
                  </a:schemeClr>
                </a:solidFill>
              </a:rPr>
              <a:t>kaygıları ,  çocuk yargılanmadan</a:t>
            </a:r>
            <a:r>
              <a:rPr lang="tr-TR" sz="2700" dirty="0">
                <a:solidFill>
                  <a:schemeClr val="accent6">
                    <a:lumMod val="75000"/>
                  </a:schemeClr>
                </a:solidFill>
              </a:rPr>
              <a:t>,  tarafsızca  dinlenilmelidir. Sorunun temel nedenini anladıktan sonra çözüm yolları için ebeveyn ve çocuk birlikte hareket etmeli, neler yapılabileceği </a:t>
            </a:r>
            <a:r>
              <a:rPr lang="tr-TR" sz="2700" dirty="0" smtClean="0">
                <a:solidFill>
                  <a:schemeClr val="accent6">
                    <a:lumMod val="75000"/>
                  </a:schemeClr>
                </a:solidFill>
              </a:rPr>
              <a:t>konuşulmalı,  </a:t>
            </a:r>
            <a:r>
              <a:rPr lang="tr-TR" sz="2700" dirty="0">
                <a:solidFill>
                  <a:schemeClr val="accent6">
                    <a:lumMod val="75000"/>
                  </a:schemeClr>
                </a:solidFill>
              </a:rPr>
              <a:t>gerekirse bu  konuda destek alınmalıdır. </a:t>
            </a:r>
          </a:p>
          <a:p>
            <a:endParaRPr lang="tr-TR" dirty="0"/>
          </a:p>
        </p:txBody>
      </p:sp>
      <p:pic>
        <p:nvPicPr>
          <p:cNvPr id="9218" name="Picture 2" descr="C:\Users\RAMLENOVO2\Desktop\okul-korkusu.jpg"/>
          <p:cNvPicPr>
            <a:picLocks noChangeAspect="1" noChangeArrowheads="1"/>
          </p:cNvPicPr>
          <p:nvPr/>
        </p:nvPicPr>
        <p:blipFill>
          <a:blip r:embed="rId2"/>
          <a:srcRect/>
          <a:stretch>
            <a:fillRect/>
          </a:stretch>
        </p:blipFill>
        <p:spPr bwMode="auto">
          <a:xfrm>
            <a:off x="5572132" y="1214422"/>
            <a:ext cx="3286148" cy="5000661"/>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928670"/>
            <a:ext cx="8229600" cy="2179708"/>
          </a:xfrm>
        </p:spPr>
        <p:txBody>
          <a:bodyPr/>
          <a:lstStyle/>
          <a:p>
            <a:pPr lvl="0"/>
            <a:r>
              <a:rPr lang="tr-TR" sz="2700" dirty="0">
                <a:solidFill>
                  <a:schemeClr val="accent6">
                    <a:lumMod val="75000"/>
                  </a:schemeClr>
                </a:solidFill>
              </a:rPr>
              <a:t>Çocuk servis kullanıyorsa vedalaşırken</a:t>
            </a:r>
            <a:r>
              <a:rPr lang="tr-TR" sz="2700" b="1" dirty="0">
                <a:solidFill>
                  <a:schemeClr val="accent6">
                    <a:lumMod val="75000"/>
                  </a:schemeClr>
                </a:solidFill>
              </a:rPr>
              <a:t> </a:t>
            </a:r>
            <a:r>
              <a:rPr lang="tr-TR" sz="2700" dirty="0">
                <a:solidFill>
                  <a:schemeClr val="accent6">
                    <a:lumMod val="75000"/>
                  </a:schemeClr>
                </a:solidFill>
              </a:rPr>
              <a:t>rahat ve net olunmalıdır. Ayrılırken, ”Eminim ki çok güzel bir gün geçireceksin.” diyerek yüreklendirilmeli. </a:t>
            </a:r>
          </a:p>
          <a:p>
            <a:endParaRPr lang="tr-TR" dirty="0"/>
          </a:p>
        </p:txBody>
      </p:sp>
      <p:pic>
        <p:nvPicPr>
          <p:cNvPr id="8195" name="Picture 3" descr="C:\Users\RAMLENOVO2\Desktop\OKULÖNCESİ ETKİNLİKLER\maxresdefault.jpg"/>
          <p:cNvPicPr>
            <a:picLocks noChangeAspect="1" noChangeArrowheads="1"/>
          </p:cNvPicPr>
          <p:nvPr/>
        </p:nvPicPr>
        <p:blipFill>
          <a:blip r:embed="rId2"/>
          <a:srcRect/>
          <a:stretch>
            <a:fillRect/>
          </a:stretch>
        </p:blipFill>
        <p:spPr bwMode="auto">
          <a:xfrm>
            <a:off x="857224" y="2500306"/>
            <a:ext cx="7500990" cy="3911207"/>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428736"/>
            <a:ext cx="8229600" cy="4325112"/>
          </a:xfrm>
        </p:spPr>
        <p:txBody>
          <a:bodyPr/>
          <a:lstStyle/>
          <a:p>
            <a:pPr lvl="0" algn="just"/>
            <a:r>
              <a:rPr lang="tr-TR" sz="2700" dirty="0">
                <a:solidFill>
                  <a:schemeClr val="accent6">
                    <a:lumMod val="75000"/>
                  </a:schemeClr>
                </a:solidFill>
              </a:rPr>
              <a:t>Servis kullanmıyorsa ve ebeveynlerinden biri bırakıyorsa (mümkünse ayrılmakta daha az zorlandığı ebeveyn tarafından okula getirilmeli) çocukla vedalaşma süresi uzatılmamalı. Çocuğa söylenecekler kısa ve net olmalı. Ne de olsa alışır düşüncesiyle asla haber vermeden, hoşça kal demeden gidilmemeli. </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714488"/>
            <a:ext cx="8229600" cy="4325112"/>
          </a:xfrm>
        </p:spPr>
        <p:txBody>
          <a:bodyPr/>
          <a:lstStyle/>
          <a:p>
            <a:pPr lvl="0" algn="just"/>
            <a:r>
              <a:rPr lang="tr-TR" sz="2700" dirty="0">
                <a:solidFill>
                  <a:schemeClr val="accent6">
                    <a:lumMod val="75000"/>
                  </a:schemeClr>
                </a:solidFill>
              </a:rPr>
              <a:t>“Ağlarsan veya karnın ağrırsa seni alırım” demekten kaçınılmalı. Onun yerine “Eğer kendini kötü hissedersen karnın ağrırsa, miden bulanırsa öğretmenine söyleyebilirsin, öğretmenin gerekli görürse beni arar ve seni almamı ister” denilebilir.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571612"/>
            <a:ext cx="8229600" cy="4325112"/>
          </a:xfrm>
        </p:spPr>
        <p:txBody>
          <a:bodyPr/>
          <a:lstStyle/>
          <a:p>
            <a:pPr lvl="0" algn="just"/>
            <a:r>
              <a:rPr lang="tr-TR" sz="2700" dirty="0">
                <a:solidFill>
                  <a:schemeClr val="accent6">
                    <a:lumMod val="75000"/>
                  </a:schemeClr>
                </a:solidFill>
              </a:rPr>
              <a:t>Okulda daha önceden tanıdığı arkadaşları varsa onlarla birlikte geçirdiği güzel zamanlar hatırlatılmalı. Eğer okulda tanıdığı hiç kimse yoksa onun yaşında birçok çocuk olacağı söylenmeli ve mümkünse yeni tanıştığı arkadaşlarıyla dışarıda da görüşebilmesi için program yapılmalı.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785926"/>
            <a:ext cx="8229600" cy="4325112"/>
          </a:xfrm>
        </p:spPr>
        <p:txBody>
          <a:bodyPr/>
          <a:lstStyle/>
          <a:p>
            <a:pPr lvl="0" algn="just"/>
            <a:r>
              <a:rPr lang="tr-TR" sz="2700" dirty="0">
                <a:solidFill>
                  <a:schemeClr val="accent6">
                    <a:lumMod val="75000"/>
                  </a:schemeClr>
                </a:solidFill>
              </a:rPr>
              <a:t>Sabah veya gece uyumadan önce okula gitmemek için </a:t>
            </a:r>
            <a:r>
              <a:rPr lang="tr-TR" sz="2700" dirty="0" smtClean="0">
                <a:solidFill>
                  <a:schemeClr val="accent6">
                    <a:lumMod val="75000"/>
                  </a:schemeClr>
                </a:solidFill>
              </a:rPr>
              <a:t>anne-babayı </a:t>
            </a:r>
            <a:r>
              <a:rPr lang="tr-TR" sz="2700" dirty="0">
                <a:solidFill>
                  <a:schemeClr val="accent6">
                    <a:lumMod val="75000"/>
                  </a:schemeClr>
                </a:solidFill>
              </a:rPr>
              <a:t>ikna etmeye çalıştığında herkesin sorumlulukları olduğu (anne baba da kendi yaşamlarından örnek vererek) anlatılmalıdır. </a:t>
            </a:r>
          </a:p>
          <a:p>
            <a:pPr>
              <a:buNone/>
            </a:pPr>
            <a:r>
              <a:rPr lang="tr-TR" dirty="0"/>
              <a:t> </a:t>
            </a:r>
          </a:p>
          <a:p>
            <a:pPr>
              <a:buNone/>
            </a:pPr>
            <a:r>
              <a:rPr lang="tr-TR" dirty="0"/>
              <a:t> </a:t>
            </a:r>
          </a:p>
          <a:p>
            <a:pPr>
              <a:buNone/>
            </a:pPr>
            <a:r>
              <a:rPr lang="tr-TR" dirty="0"/>
              <a:t>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lvl="0" algn="just" fontAlgn="base"/>
            <a:r>
              <a:rPr lang="tr-TR" sz="2700" dirty="0">
                <a:solidFill>
                  <a:schemeClr val="accent6">
                    <a:lumMod val="75000"/>
                  </a:schemeClr>
                </a:solidFill>
              </a:rPr>
              <a:t>Okul alışverişine çocuğunuzla birlikte çıkın, alınan malzemelerde mutlaka onun da fikrine başvurun. Bu davranış,  okul için teşvik edici olacaktır</a:t>
            </a:r>
            <a:r>
              <a:rPr lang="tr-TR" sz="2700" dirty="0" smtClean="0">
                <a:solidFill>
                  <a:schemeClr val="accent6">
                    <a:lumMod val="75000"/>
                  </a:schemeClr>
                </a:solidFill>
              </a:rPr>
              <a:t>.</a:t>
            </a:r>
          </a:p>
          <a:p>
            <a:pPr lvl="0" algn="just" fontAlgn="base">
              <a:buNone/>
            </a:pPr>
            <a:endParaRPr lang="tr-TR" sz="2700" dirty="0">
              <a:solidFill>
                <a:schemeClr val="accent2"/>
              </a:solidFill>
            </a:endParaRPr>
          </a:p>
          <a:p>
            <a:pPr lvl="0" algn="just" fontAlgn="base"/>
            <a:r>
              <a:rPr lang="tr-TR" sz="2700" dirty="0">
                <a:solidFill>
                  <a:schemeClr val="accent2"/>
                </a:solidFill>
              </a:rPr>
              <a:t>Okula nasıl gidip geleceğini, okulda kaç saat zaman geçireceğini ve eve geldiğinde onu kimin karşılayacağını çocuğunuza aktarın. Süreçle alakalı soru işaretleri kalmaması ve doğru bilgiler edinmesi güvende hissettirecektir.</a:t>
            </a:r>
          </a:p>
          <a:p>
            <a:endParaRPr lang="tr-TR" dirty="0"/>
          </a:p>
        </p:txBody>
      </p:sp>
      <p:sp>
        <p:nvSpPr>
          <p:cNvPr id="4" name="1 Başlık"/>
          <p:cNvSpPr>
            <a:spLocks noGrp="1"/>
          </p:cNvSpPr>
          <p:nvPr>
            <p:ph type="title"/>
          </p:nvPr>
        </p:nvSpPr>
        <p:spPr>
          <a:xfrm>
            <a:off x="500034" y="1214422"/>
            <a:ext cx="8229600" cy="1066800"/>
          </a:xfrm>
        </p:spPr>
        <p:txBody>
          <a:bodyPr>
            <a:normAutofit fontScale="90000"/>
          </a:bodyPr>
          <a:lstStyle/>
          <a:p>
            <a:r>
              <a:rPr lang="tr-TR" b="1" dirty="0" smtClean="0"/>
              <a:t>UYUM SÜRECİNİ DESTEKLEYECEK TAVSİYELER</a:t>
            </a:r>
            <a:r>
              <a:rPr lang="tr-TR" dirty="0" smtClean="0"/>
              <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571480"/>
            <a:ext cx="5000660" cy="1066800"/>
          </a:xfrm>
        </p:spPr>
        <p:txBody>
          <a:bodyPr/>
          <a:lstStyle/>
          <a:p>
            <a:r>
              <a:rPr lang="tr-TR" dirty="0" smtClean="0"/>
              <a:t>GİRİŞ</a:t>
            </a:r>
            <a:endParaRPr lang="tr-TR" dirty="0"/>
          </a:p>
        </p:txBody>
      </p:sp>
      <p:sp>
        <p:nvSpPr>
          <p:cNvPr id="3" name="2 İçerik Yer Tutucusu"/>
          <p:cNvSpPr>
            <a:spLocks noGrp="1"/>
          </p:cNvSpPr>
          <p:nvPr>
            <p:ph idx="1"/>
          </p:nvPr>
        </p:nvSpPr>
        <p:spPr>
          <a:xfrm>
            <a:off x="428596" y="1714488"/>
            <a:ext cx="8429684" cy="4643470"/>
          </a:xfrm>
        </p:spPr>
        <p:txBody>
          <a:bodyPr>
            <a:normAutofit/>
          </a:bodyPr>
          <a:lstStyle/>
          <a:p>
            <a:pPr algn="just"/>
            <a:r>
              <a:rPr lang="tr-TR" sz="2700" dirty="0">
                <a:solidFill>
                  <a:schemeClr val="accent2"/>
                </a:solidFill>
              </a:rPr>
              <a:t>Okula başlama çocuğun yaşamındaki en önemli dönüm </a:t>
            </a:r>
            <a:r>
              <a:rPr lang="tr-TR" sz="2700" dirty="0" smtClean="0">
                <a:solidFill>
                  <a:schemeClr val="accent2"/>
                </a:solidFill>
              </a:rPr>
              <a:t>noktalarından birisidir.Çocuğunuzun sosyalleşebilmesi , özerkleşebilmesi </a:t>
            </a:r>
            <a:r>
              <a:rPr lang="tr-TR" sz="2700" dirty="0">
                <a:solidFill>
                  <a:schemeClr val="accent2"/>
                </a:solidFill>
              </a:rPr>
              <a:t>ve ilköğretime rahat bir başlangıç yapabilmesi için </a:t>
            </a:r>
            <a:r>
              <a:rPr lang="tr-TR" sz="2700" dirty="0" smtClean="0">
                <a:solidFill>
                  <a:schemeClr val="accent2"/>
                </a:solidFill>
              </a:rPr>
              <a:t>okulöncesi eğitim </a:t>
            </a:r>
            <a:r>
              <a:rPr lang="tr-TR" sz="2700" dirty="0">
                <a:solidFill>
                  <a:schemeClr val="accent2"/>
                </a:solidFill>
              </a:rPr>
              <a:t>çok önemlidir. Okula uyumun kolay ve sancısız gerçekleşmesi çocuğun hem okul yaşamı hem de sonrası için son derece önem taşımaktadır.</a:t>
            </a:r>
            <a:r>
              <a:rPr lang="tr-TR" sz="2700" i="1" dirty="0">
                <a:solidFill>
                  <a:schemeClr val="accent2"/>
                </a:solidFill>
              </a:rPr>
              <a:t> </a:t>
            </a:r>
            <a:endParaRPr lang="tr-TR" sz="2700" dirty="0">
              <a:solidFill>
                <a:schemeClr val="accent2"/>
              </a:solidFill>
            </a:endParaRP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14422"/>
            <a:ext cx="8229600" cy="4325112"/>
          </a:xfrm>
        </p:spPr>
        <p:txBody>
          <a:bodyPr/>
          <a:lstStyle/>
          <a:p>
            <a:pPr lvl="0" algn="just" fontAlgn="base"/>
            <a:r>
              <a:rPr lang="tr-TR" sz="2700" dirty="0">
                <a:solidFill>
                  <a:schemeClr val="accent2"/>
                </a:solidFill>
              </a:rPr>
              <a:t>Nasıl bir ortamın onu beklediğini, okulu, sınıfı ve öğretmenleriyle ilgili bilgi verin. </a:t>
            </a:r>
            <a:r>
              <a:rPr lang="tr-TR" sz="2700" dirty="0" smtClean="0">
                <a:solidFill>
                  <a:schemeClr val="accent2"/>
                </a:solidFill>
              </a:rPr>
              <a:t>Bu onun </a:t>
            </a:r>
            <a:r>
              <a:rPr lang="tr-TR" sz="2700" dirty="0">
                <a:solidFill>
                  <a:schemeClr val="accent2"/>
                </a:solidFill>
              </a:rPr>
              <a:t>olması </a:t>
            </a:r>
            <a:r>
              <a:rPr lang="tr-TR" sz="2700" dirty="0" smtClean="0">
                <a:solidFill>
                  <a:schemeClr val="accent2"/>
                </a:solidFill>
              </a:rPr>
              <a:t>uyumunu </a:t>
            </a:r>
            <a:r>
              <a:rPr lang="tr-TR" sz="2700" dirty="0">
                <a:solidFill>
                  <a:schemeClr val="accent2"/>
                </a:solidFill>
              </a:rPr>
              <a:t>kolaylaştıracaktır</a:t>
            </a:r>
            <a:r>
              <a:rPr lang="tr-TR" sz="2700" dirty="0" smtClean="0">
                <a:solidFill>
                  <a:schemeClr val="accent2"/>
                </a:solidFill>
              </a:rPr>
              <a:t>.</a:t>
            </a:r>
          </a:p>
          <a:p>
            <a:pPr lvl="0" algn="just" fontAlgn="base">
              <a:buNone/>
            </a:pPr>
            <a:endParaRPr lang="tr-TR" sz="2700" dirty="0">
              <a:solidFill>
                <a:schemeClr val="accent2"/>
              </a:solidFill>
            </a:endParaRPr>
          </a:p>
          <a:p>
            <a:pPr lvl="0" algn="just" fontAlgn="base"/>
            <a:r>
              <a:rPr lang="tr-TR" sz="2700" dirty="0">
                <a:solidFill>
                  <a:schemeClr val="accent2"/>
                </a:solidFill>
              </a:rPr>
              <a:t>Çocuk evden okula giderken mutlu ayrılmalı telaşlı bir temponun içinde kendini bulmamalıdır. Unutmayın siz telaşlı olursanız telaşlı; mutlu olursanız mutlu olacaktır.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2714620"/>
            <a:ext cx="8229600" cy="4325112"/>
          </a:xfrm>
        </p:spPr>
        <p:txBody>
          <a:bodyPr/>
          <a:lstStyle/>
          <a:p>
            <a:pPr lvl="0" algn="just"/>
            <a:r>
              <a:rPr lang="tr-TR" sz="2700" dirty="0">
                <a:solidFill>
                  <a:schemeClr val="accent2"/>
                </a:solidFill>
              </a:rPr>
              <a:t>Çocuğunuzun uyku ve beslenme alışkanlıkları düzene girmelidir. Düzenli uyku; öğrenmeye, hafızaya ve büyümeye katkı sağlar. Doğru beslenme ise çocuğun zihin performansını artırmakta, sağlıklı bir birey olarak büyüyüp gelişmesini desteklemektedir.</a:t>
            </a:r>
          </a:p>
          <a:p>
            <a:endParaRPr lang="tr-TR" dirty="0"/>
          </a:p>
        </p:txBody>
      </p:sp>
      <p:pic>
        <p:nvPicPr>
          <p:cNvPr id="11266" name="Picture 2" descr="C:\Users\RAMLENOVO2\Desktop\images.jpg"/>
          <p:cNvPicPr>
            <a:picLocks noChangeAspect="1" noChangeArrowheads="1"/>
          </p:cNvPicPr>
          <p:nvPr/>
        </p:nvPicPr>
        <p:blipFill>
          <a:blip r:embed="rId2"/>
          <a:srcRect/>
          <a:stretch>
            <a:fillRect/>
          </a:stretch>
        </p:blipFill>
        <p:spPr bwMode="auto">
          <a:xfrm>
            <a:off x="3357554" y="714356"/>
            <a:ext cx="5500711" cy="2143125"/>
          </a:xfrm>
          <a:prstGeom prst="rect">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428736"/>
            <a:ext cx="8229600" cy="4325112"/>
          </a:xfrm>
        </p:spPr>
        <p:txBody>
          <a:bodyPr/>
          <a:lstStyle/>
          <a:p>
            <a:pPr lvl="0" algn="just"/>
            <a:r>
              <a:rPr lang="tr-TR" sz="2700" dirty="0">
                <a:solidFill>
                  <a:schemeClr val="accent2"/>
                </a:solidFill>
              </a:rPr>
              <a:t>Okulun nasıl geçtiğini sormak isteyebilirsiniz bu doğaldır ancak ısrarcı olunmamalıdır. Anlatmak istediğinde bırakın sizle paylaşsın. Odağını kaygıya çekecek ‘’Bir sorun yok değil mi?’’ ‘’Sabahları ağlamıyor artık benim oğlum/kızım’’ gibi söylemlerden uzak durulmalı olumlu cümleler kurulmalıdır.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229600" cy="4325112"/>
          </a:xfrm>
        </p:spPr>
        <p:txBody>
          <a:bodyPr/>
          <a:lstStyle/>
          <a:p>
            <a:pPr lvl="0" algn="just" fontAlgn="base"/>
            <a:r>
              <a:rPr lang="tr-TR" sz="2700" dirty="0">
                <a:solidFill>
                  <a:schemeClr val="accent2"/>
                </a:solidFill>
              </a:rPr>
              <a:t>Yaşanılan bu süreçte çocuğunuzu yüreklendirmeyi başarılarına karşı cömert sözler söylemeyi, sevginizi göstermeyi unutmayın. İşlerin yolunda gittiğini sizden duymak onu da motive edecektir.</a:t>
            </a:r>
          </a:p>
          <a:p>
            <a:pPr fontAlgn="base"/>
            <a:endParaRPr lang="tr-TR" dirty="0"/>
          </a:p>
          <a:p>
            <a:endParaRPr lang="tr-TR" dirty="0"/>
          </a:p>
        </p:txBody>
      </p:sp>
      <p:pic>
        <p:nvPicPr>
          <p:cNvPr id="12290" name="Picture 2" descr="C:\Users\RAMLENOVO2\Desktop\indir.png"/>
          <p:cNvPicPr>
            <a:picLocks noChangeAspect="1" noChangeArrowheads="1"/>
          </p:cNvPicPr>
          <p:nvPr/>
        </p:nvPicPr>
        <p:blipFill>
          <a:blip r:embed="rId2"/>
          <a:srcRect/>
          <a:stretch>
            <a:fillRect/>
          </a:stretch>
        </p:blipFill>
        <p:spPr bwMode="auto">
          <a:xfrm>
            <a:off x="2214546" y="2643182"/>
            <a:ext cx="4767322" cy="4214818"/>
          </a:xfrm>
          <a:prstGeom prst="rect">
            <a:avLst/>
          </a:prstGeom>
          <a:ln>
            <a:noFill/>
          </a:ln>
          <a:effectLst>
            <a:softEdge rad="112500"/>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714356"/>
            <a:ext cx="8229600" cy="4325112"/>
          </a:xfrm>
        </p:spPr>
        <p:txBody>
          <a:bodyPr>
            <a:normAutofit/>
          </a:bodyPr>
          <a:lstStyle/>
          <a:p>
            <a:pPr algn="just"/>
            <a:r>
              <a:rPr lang="tr-TR" sz="2700" dirty="0" smtClean="0">
                <a:solidFill>
                  <a:schemeClr val="accent2"/>
                </a:solidFill>
              </a:rPr>
              <a:t>Sevgili anne-babalar, okula uyum sizlerin sakin, sabırlı, gayretli ve kararlı olmanız gereken bir süreçtir. Ebeveynle ve çocuk arasındaki duygular bulaşıcıdır; siz güven duyarsanız çocuk da güvenecektir.Okula uyum döneminde yaşanabilecek sorunların doğal ve geçici olduğu unutulmamalı. Bu süreçte çocuğa karşı anlayışlı ve destekleyici olunması gereklidir. </a:t>
            </a:r>
            <a:endParaRPr lang="tr-TR" sz="2700" dirty="0">
              <a:solidFill>
                <a:schemeClr val="accent2"/>
              </a:solidFill>
            </a:endParaRPr>
          </a:p>
          <a:p>
            <a:pPr fontAlgn="base">
              <a:buNone/>
            </a:pPr>
            <a:r>
              <a:rPr lang="tr-TR" dirty="0"/>
              <a:t> </a:t>
            </a:r>
          </a:p>
          <a:p>
            <a:endParaRPr lang="tr-TR" dirty="0"/>
          </a:p>
        </p:txBody>
      </p:sp>
      <p:pic>
        <p:nvPicPr>
          <p:cNvPr id="13314" name="Picture 2" descr="C:\Users\RAMLENOVO2\Desktop\1_cyaINoVHZ6YCwcq09C4aKg.jpeg"/>
          <p:cNvPicPr>
            <a:picLocks noChangeAspect="1" noChangeArrowheads="1"/>
          </p:cNvPicPr>
          <p:nvPr/>
        </p:nvPicPr>
        <p:blipFill>
          <a:blip r:embed="rId2"/>
          <a:srcRect/>
          <a:stretch>
            <a:fillRect/>
          </a:stretch>
        </p:blipFill>
        <p:spPr bwMode="auto">
          <a:xfrm>
            <a:off x="714348" y="4071942"/>
            <a:ext cx="7643866" cy="2786058"/>
          </a:xfrm>
          <a:prstGeom prst="rect">
            <a:avLst/>
          </a:prstGeom>
          <a:ln>
            <a:noFill/>
          </a:ln>
          <a:effectLst>
            <a:softEdge rad="112500"/>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214422"/>
            <a:ext cx="5643570" cy="5072098"/>
          </a:xfrm>
        </p:spPr>
        <p:txBody>
          <a:bodyPr>
            <a:normAutofit fontScale="77500" lnSpcReduction="20000"/>
          </a:bodyPr>
          <a:lstStyle/>
          <a:p>
            <a:pPr algn="just"/>
            <a:r>
              <a:rPr lang="tr-TR" sz="3500" dirty="0">
                <a:solidFill>
                  <a:schemeClr val="accent2"/>
                </a:solidFill>
              </a:rPr>
              <a:t>Çocuğun yaşamında önemli bir yeri olan aile bireyleri ve öğretmenlerin çocuğu tüm gelişim alanlarında birlikte desteklemeleri gereklidir. Aile bireyleri, öğretmen ve </a:t>
            </a:r>
            <a:r>
              <a:rPr lang="tr-TR" sz="3500" dirty="0" smtClean="0">
                <a:solidFill>
                  <a:schemeClr val="accent2"/>
                </a:solidFill>
              </a:rPr>
              <a:t>rehber öğretmen/psikolojik danışmanın iş </a:t>
            </a:r>
            <a:r>
              <a:rPr lang="tr-TR" sz="3500" dirty="0">
                <a:solidFill>
                  <a:schemeClr val="accent2"/>
                </a:solidFill>
              </a:rPr>
              <a:t>birliği içerisinde çalışması okula uyumu sağlayacaktır.</a:t>
            </a:r>
          </a:p>
          <a:p>
            <a:pPr>
              <a:buNone/>
            </a:pPr>
            <a:r>
              <a:rPr lang="tr-TR" dirty="0"/>
              <a:t> </a:t>
            </a:r>
          </a:p>
          <a:p>
            <a:endParaRPr lang="tr-TR" dirty="0"/>
          </a:p>
          <a:p>
            <a:pPr>
              <a:buNone/>
            </a:pPr>
            <a:r>
              <a:rPr lang="tr-TR" dirty="0"/>
              <a:t> </a:t>
            </a:r>
          </a:p>
          <a:p>
            <a:pPr>
              <a:buNone/>
            </a:pPr>
            <a:r>
              <a:rPr lang="tr-TR" dirty="0"/>
              <a:t> </a:t>
            </a:r>
          </a:p>
          <a:p>
            <a:pPr>
              <a:buNone/>
            </a:pPr>
            <a:r>
              <a:rPr lang="tr-TR" dirty="0"/>
              <a:t> </a:t>
            </a:r>
          </a:p>
          <a:p>
            <a:endParaRPr lang="tr-TR" dirty="0"/>
          </a:p>
        </p:txBody>
      </p:sp>
      <p:pic>
        <p:nvPicPr>
          <p:cNvPr id="14338" name="Picture 2" descr="C:\Users\RAMLENOVO2\Desktop\toplanti-263-newsimage-535908_790x375.jpg"/>
          <p:cNvPicPr>
            <a:picLocks noChangeAspect="1" noChangeArrowheads="1"/>
          </p:cNvPicPr>
          <p:nvPr/>
        </p:nvPicPr>
        <p:blipFill>
          <a:blip r:embed="rId2"/>
          <a:srcRect/>
          <a:stretch>
            <a:fillRect/>
          </a:stretch>
        </p:blipFill>
        <p:spPr bwMode="auto">
          <a:xfrm>
            <a:off x="5429224" y="3214662"/>
            <a:ext cx="3714776" cy="3643338"/>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19256" cy="1512738"/>
          </a:xfrm>
        </p:spPr>
        <p:txBody>
          <a:bodyPr>
            <a:normAutofit fontScale="90000"/>
          </a:bodyPr>
          <a:lstStyle/>
          <a:p>
            <a:r>
              <a:rPr lang="tr-TR" b="1" dirty="0">
                <a:solidFill>
                  <a:schemeClr val="accent5">
                    <a:lumMod val="60000"/>
                    <a:lumOff val="40000"/>
                  </a:schemeClr>
                </a:solidFill>
              </a:rPr>
              <a:t>Çocuğun Okula Gitmek İstememesinin Olası  </a:t>
            </a:r>
            <a:r>
              <a:rPr lang="tr-TR" b="1" dirty="0" smtClean="0">
                <a:solidFill>
                  <a:schemeClr val="accent5">
                    <a:lumMod val="60000"/>
                    <a:lumOff val="40000"/>
                  </a:schemeClr>
                </a:solidFill>
              </a:rPr>
              <a:t>Nedenleri</a:t>
            </a:r>
            <a:r>
              <a:rPr lang="tr-TR" dirty="0"/>
              <a:t/>
            </a:r>
            <a:br>
              <a:rPr lang="tr-TR" dirty="0"/>
            </a:br>
            <a:endParaRPr lang="tr-TR" dirty="0"/>
          </a:p>
        </p:txBody>
      </p:sp>
      <p:sp>
        <p:nvSpPr>
          <p:cNvPr id="3" name="2 İçerik Yer Tutucusu"/>
          <p:cNvSpPr>
            <a:spLocks noGrp="1"/>
          </p:cNvSpPr>
          <p:nvPr>
            <p:ph idx="1"/>
          </p:nvPr>
        </p:nvSpPr>
        <p:spPr>
          <a:xfrm>
            <a:off x="0" y="1928802"/>
            <a:ext cx="4857752" cy="5286388"/>
          </a:xfrm>
        </p:spPr>
        <p:txBody>
          <a:bodyPr>
            <a:normAutofit fontScale="77500" lnSpcReduction="20000"/>
          </a:bodyPr>
          <a:lstStyle/>
          <a:p>
            <a:pPr lvl="1"/>
            <a:r>
              <a:rPr lang="tr-TR" sz="3500" dirty="0">
                <a:solidFill>
                  <a:schemeClr val="accent6">
                    <a:lumMod val="75000"/>
                  </a:schemeClr>
                </a:solidFill>
              </a:rPr>
              <a:t>Ayrılık kaygısı yaşaması </a:t>
            </a:r>
          </a:p>
          <a:p>
            <a:pPr lvl="1"/>
            <a:r>
              <a:rPr lang="tr-TR" sz="3500" dirty="0">
                <a:solidFill>
                  <a:schemeClr val="accent6">
                    <a:lumMod val="75000"/>
                  </a:schemeClr>
                </a:solidFill>
              </a:rPr>
              <a:t>Belirsizlik ve bilinmezliğin verdiği kaygı </a:t>
            </a:r>
          </a:p>
          <a:p>
            <a:pPr lvl="1"/>
            <a:r>
              <a:rPr lang="tr-TR" sz="3500" dirty="0">
                <a:solidFill>
                  <a:schemeClr val="accent6">
                    <a:lumMod val="75000"/>
                  </a:schemeClr>
                </a:solidFill>
              </a:rPr>
              <a:t>Evde okulla/öğretmenle ilgili yapılan olumsuz konuşmalar </a:t>
            </a:r>
          </a:p>
          <a:p>
            <a:pPr lvl="1"/>
            <a:r>
              <a:rPr lang="tr-TR" sz="3500" dirty="0">
                <a:solidFill>
                  <a:schemeClr val="accent6">
                    <a:lumMod val="75000"/>
                  </a:schemeClr>
                </a:solidFill>
              </a:rPr>
              <a:t>Çocuğun mizaç özellikleri ( utangaç, kaygılı, hassas olması vb.) </a:t>
            </a:r>
          </a:p>
          <a:p>
            <a:pPr lvl="1"/>
            <a:r>
              <a:rPr lang="tr-TR" sz="3500" dirty="0">
                <a:solidFill>
                  <a:schemeClr val="accent6">
                    <a:lumMod val="75000"/>
                  </a:schemeClr>
                </a:solidFill>
              </a:rPr>
              <a:t>Aile bireylerinin birbirlerine çok bağlı ya da bağımlı olması </a:t>
            </a:r>
          </a:p>
          <a:p>
            <a:endParaRPr lang="tr-TR" dirty="0"/>
          </a:p>
        </p:txBody>
      </p:sp>
      <p:pic>
        <p:nvPicPr>
          <p:cNvPr id="2050" name="Picture 2" descr="C:\Users\RAMLENOVO2\Desktop\OKULÖNCESİ ETKİNLİKLER\okul_oncesi_cocuklarin_okula_uyumu_icin_yapilabilecekler_h959_08f55.jpg"/>
          <p:cNvPicPr>
            <a:picLocks noChangeAspect="1" noChangeArrowheads="1"/>
          </p:cNvPicPr>
          <p:nvPr/>
        </p:nvPicPr>
        <p:blipFill>
          <a:blip r:embed="rId2"/>
          <a:srcRect/>
          <a:stretch>
            <a:fillRect/>
          </a:stretch>
        </p:blipFill>
        <p:spPr bwMode="auto">
          <a:xfrm>
            <a:off x="4929190" y="1714488"/>
            <a:ext cx="3929090" cy="4786346"/>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142984"/>
            <a:ext cx="8229600" cy="4539426"/>
          </a:xfrm>
        </p:spPr>
        <p:txBody>
          <a:bodyPr>
            <a:normAutofit/>
          </a:bodyPr>
          <a:lstStyle/>
          <a:p>
            <a:pPr lvl="1" algn="just"/>
            <a:r>
              <a:rPr lang="tr-TR" sz="2700" dirty="0">
                <a:solidFill>
                  <a:schemeClr val="accent6">
                    <a:lumMod val="75000"/>
                  </a:schemeClr>
                </a:solidFill>
              </a:rPr>
              <a:t>Ev içinde hiç kural koyulmaması, her istediğinin yapılması ve böylece evin okuldan daha cazip </a:t>
            </a:r>
            <a:r>
              <a:rPr lang="tr-TR" sz="2700" dirty="0" smtClean="0">
                <a:solidFill>
                  <a:schemeClr val="accent6">
                    <a:lumMod val="75000"/>
                  </a:schemeClr>
                </a:solidFill>
              </a:rPr>
              <a:t>gelmesi. </a:t>
            </a:r>
            <a:endParaRPr lang="tr-TR" sz="2700" dirty="0">
              <a:solidFill>
                <a:schemeClr val="accent6">
                  <a:lumMod val="75000"/>
                </a:schemeClr>
              </a:solidFill>
            </a:endParaRPr>
          </a:p>
          <a:p>
            <a:pPr lvl="1" algn="just"/>
            <a:r>
              <a:rPr lang="tr-TR" sz="2700" dirty="0">
                <a:solidFill>
                  <a:schemeClr val="accent6">
                    <a:lumMod val="75000"/>
                  </a:schemeClr>
                </a:solidFill>
              </a:rPr>
              <a:t>Çocuğun değişim ve yeniliklerle baş etmekte </a:t>
            </a:r>
            <a:r>
              <a:rPr lang="tr-TR" sz="2700" dirty="0" smtClean="0">
                <a:solidFill>
                  <a:schemeClr val="accent6">
                    <a:lumMod val="75000"/>
                  </a:schemeClr>
                </a:solidFill>
              </a:rPr>
              <a:t>zorlanması.</a:t>
            </a:r>
            <a:endParaRPr lang="tr-TR" sz="2700" dirty="0">
              <a:solidFill>
                <a:schemeClr val="accent6">
                  <a:lumMod val="75000"/>
                </a:schemeClr>
              </a:solidFill>
            </a:endParaRPr>
          </a:p>
          <a:p>
            <a:pPr lvl="1" algn="just"/>
            <a:r>
              <a:rPr lang="tr-TR" sz="2700" dirty="0">
                <a:solidFill>
                  <a:schemeClr val="accent6">
                    <a:lumMod val="75000"/>
                  </a:schemeClr>
                </a:solidFill>
              </a:rPr>
              <a:t>Ebeveynleri tarafından terk edilme </a:t>
            </a:r>
            <a:r>
              <a:rPr lang="tr-TR" sz="2700" dirty="0" smtClean="0">
                <a:solidFill>
                  <a:schemeClr val="accent6">
                    <a:lumMod val="75000"/>
                  </a:schemeClr>
                </a:solidFill>
              </a:rPr>
              <a:t>korkusu. </a:t>
            </a:r>
            <a:endParaRPr lang="tr-TR" sz="2700" dirty="0">
              <a:solidFill>
                <a:schemeClr val="accent6">
                  <a:lumMod val="75000"/>
                </a:schemeClr>
              </a:solidFill>
            </a:endParaRPr>
          </a:p>
          <a:p>
            <a:pPr lvl="1" algn="just"/>
            <a:r>
              <a:rPr lang="tr-TR" sz="2700" dirty="0">
                <a:solidFill>
                  <a:schemeClr val="accent6">
                    <a:lumMod val="75000"/>
                  </a:schemeClr>
                </a:solidFill>
              </a:rPr>
              <a:t>Anne-baba tutumları (Aşırı koruyucu ya da aşırı hoşgörülü ebeveyn tutumları) </a:t>
            </a:r>
          </a:p>
          <a:p>
            <a:pPr lvl="1" algn="just"/>
            <a:r>
              <a:rPr lang="tr-TR" sz="2700" dirty="0">
                <a:solidFill>
                  <a:schemeClr val="accent6">
                    <a:lumMod val="75000"/>
                  </a:schemeClr>
                </a:solidFill>
              </a:rPr>
              <a:t>Çocuğun performans kaygısı </a:t>
            </a:r>
            <a:r>
              <a:rPr lang="tr-TR" sz="2700" dirty="0" smtClean="0">
                <a:solidFill>
                  <a:schemeClr val="accent6">
                    <a:lumMod val="75000"/>
                  </a:schemeClr>
                </a:solidFill>
              </a:rPr>
              <a:t>yaşaması. </a:t>
            </a:r>
            <a:endParaRPr lang="tr-TR" sz="2700" dirty="0">
              <a:solidFill>
                <a:schemeClr val="accent6">
                  <a:lumMod val="75000"/>
                </a:schemeClr>
              </a:solidFill>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1" algn="just"/>
            <a:r>
              <a:rPr lang="tr-TR" sz="2700" dirty="0"/>
              <a:t>Anne veya babanın hasta olması </a:t>
            </a:r>
          </a:p>
          <a:p>
            <a:pPr lvl="1" algn="just"/>
            <a:r>
              <a:rPr lang="tr-TR" sz="2700" dirty="0"/>
              <a:t>Yeni kardeş doğumu veya annenin hamile olması </a:t>
            </a:r>
          </a:p>
          <a:p>
            <a:pPr lvl="1" algn="just"/>
            <a:r>
              <a:rPr lang="tr-TR" sz="2700" dirty="0"/>
              <a:t>Evde kalan kardeşi kıskanma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642918"/>
            <a:ext cx="8229600" cy="1066800"/>
          </a:xfrm>
        </p:spPr>
        <p:txBody>
          <a:bodyPr>
            <a:normAutofit fontScale="90000"/>
          </a:bodyPr>
          <a:lstStyle/>
          <a:p>
            <a:r>
              <a:rPr lang="tr-TR" b="1" dirty="0" smtClean="0"/>
              <a:t>Okula Gitmekte Güçlük Yaşayan Çocuklarda;</a:t>
            </a:r>
            <a:endParaRPr lang="tr-TR" dirty="0"/>
          </a:p>
        </p:txBody>
      </p:sp>
      <p:sp>
        <p:nvSpPr>
          <p:cNvPr id="3" name="2 İçerik Yer Tutucusu"/>
          <p:cNvSpPr>
            <a:spLocks noGrp="1"/>
          </p:cNvSpPr>
          <p:nvPr>
            <p:ph idx="1"/>
          </p:nvPr>
        </p:nvSpPr>
        <p:spPr>
          <a:xfrm>
            <a:off x="0" y="1785926"/>
            <a:ext cx="5214942" cy="4753740"/>
          </a:xfrm>
        </p:spPr>
        <p:txBody>
          <a:bodyPr>
            <a:normAutofit fontScale="77500" lnSpcReduction="20000"/>
          </a:bodyPr>
          <a:lstStyle/>
          <a:p>
            <a:pPr algn="just"/>
            <a:r>
              <a:rPr lang="tr-TR" sz="3800" dirty="0" smtClean="0">
                <a:solidFill>
                  <a:schemeClr val="accent2"/>
                </a:solidFill>
              </a:rPr>
              <a:t>Okula </a:t>
            </a:r>
            <a:r>
              <a:rPr lang="tr-TR" sz="3800" dirty="0">
                <a:solidFill>
                  <a:schemeClr val="accent2"/>
                </a:solidFill>
              </a:rPr>
              <a:t>gitmekte isteksizlik, alt </a:t>
            </a:r>
            <a:r>
              <a:rPr lang="tr-TR" sz="3800" dirty="0" smtClean="0">
                <a:solidFill>
                  <a:schemeClr val="accent2"/>
                </a:solidFill>
              </a:rPr>
              <a:t>ıslatma,tırnak yeme,öfke nöbetleri,ağlama </a:t>
            </a:r>
            <a:r>
              <a:rPr lang="tr-TR" sz="3800" dirty="0">
                <a:solidFill>
                  <a:schemeClr val="accent2"/>
                </a:solidFill>
              </a:rPr>
              <a:t>krizleri, </a:t>
            </a:r>
            <a:r>
              <a:rPr lang="tr-TR" sz="3800" dirty="0" smtClean="0">
                <a:solidFill>
                  <a:schemeClr val="accent2"/>
                </a:solidFill>
              </a:rPr>
              <a:t>kâbuslar,aşırı </a:t>
            </a:r>
            <a:r>
              <a:rPr lang="tr-TR" sz="3800" dirty="0">
                <a:solidFill>
                  <a:schemeClr val="accent2"/>
                </a:solidFill>
              </a:rPr>
              <a:t>huzursuzluk, fiziksel şikayetlerden </a:t>
            </a:r>
            <a:r>
              <a:rPr lang="tr-TR" sz="3800" dirty="0" smtClean="0">
                <a:solidFill>
                  <a:schemeClr val="accent2"/>
                </a:solidFill>
              </a:rPr>
              <a:t>yakınma,yemek </a:t>
            </a:r>
            <a:r>
              <a:rPr lang="tr-TR" sz="3800" dirty="0">
                <a:solidFill>
                  <a:schemeClr val="accent2"/>
                </a:solidFill>
              </a:rPr>
              <a:t>veya uyku düzeninde bozulmalar görülebilir. </a:t>
            </a:r>
          </a:p>
          <a:p>
            <a:pPr algn="just"/>
            <a:r>
              <a:rPr lang="tr-TR" sz="3800" dirty="0">
                <a:solidFill>
                  <a:schemeClr val="accent2"/>
                </a:solidFill>
              </a:rPr>
              <a:t>Anne babanın </a:t>
            </a:r>
            <a:r>
              <a:rPr lang="tr-TR" sz="3800" dirty="0" smtClean="0">
                <a:solidFill>
                  <a:schemeClr val="accent2"/>
                </a:solidFill>
              </a:rPr>
              <a:t>sabırlı,sakin</a:t>
            </a:r>
            <a:r>
              <a:rPr lang="tr-TR" sz="3800" dirty="0">
                <a:solidFill>
                  <a:schemeClr val="accent2"/>
                </a:solidFill>
              </a:rPr>
              <a:t>, </a:t>
            </a:r>
            <a:r>
              <a:rPr lang="tr-TR" sz="3800" dirty="0" smtClean="0">
                <a:solidFill>
                  <a:schemeClr val="accent2"/>
                </a:solidFill>
              </a:rPr>
              <a:t>kararlı,işbirliğine </a:t>
            </a:r>
            <a:r>
              <a:rPr lang="tr-TR" sz="3800" dirty="0">
                <a:solidFill>
                  <a:schemeClr val="accent2"/>
                </a:solidFill>
              </a:rPr>
              <a:t>yatkın ve ortak tutuma sahip olması bu süreci kolaylaştıran etkenlerdendir. </a:t>
            </a:r>
          </a:p>
          <a:p>
            <a:pPr fontAlgn="base"/>
            <a:endParaRPr lang="tr-TR" dirty="0"/>
          </a:p>
          <a:p>
            <a:endParaRPr lang="tr-TR" dirty="0"/>
          </a:p>
        </p:txBody>
      </p:sp>
      <p:pic>
        <p:nvPicPr>
          <p:cNvPr id="4098" name="Picture 2" descr="C:\Users\RAMLENOVO2\Desktop\indir.jpg"/>
          <p:cNvPicPr>
            <a:picLocks noChangeAspect="1" noChangeArrowheads="1"/>
          </p:cNvPicPr>
          <p:nvPr/>
        </p:nvPicPr>
        <p:blipFill>
          <a:blip r:embed="rId2"/>
          <a:srcRect/>
          <a:stretch>
            <a:fillRect/>
          </a:stretch>
        </p:blipFill>
        <p:spPr bwMode="auto">
          <a:xfrm>
            <a:off x="5129966" y="1785926"/>
            <a:ext cx="3750816" cy="4143404"/>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928802"/>
            <a:ext cx="8229600" cy="4325112"/>
          </a:xfrm>
        </p:spPr>
        <p:txBody>
          <a:bodyPr/>
          <a:lstStyle/>
          <a:p>
            <a:pPr fontAlgn="base"/>
            <a:r>
              <a:rPr lang="tr-TR" sz="2700" b="1" dirty="0">
                <a:solidFill>
                  <a:schemeClr val="accent2"/>
                </a:solidFill>
              </a:rPr>
              <a:t>Bu dönemde çocuğunuzun okula uyumunun sağlıklı bir şekilde gerçekleşebilmesi için </a:t>
            </a:r>
            <a:endParaRPr lang="tr-TR" sz="2700" b="1" dirty="0" smtClean="0">
              <a:solidFill>
                <a:schemeClr val="accent2"/>
              </a:solidFill>
            </a:endParaRPr>
          </a:p>
          <a:p>
            <a:pPr fontAlgn="base"/>
            <a:endParaRPr lang="tr-TR" sz="2700" dirty="0">
              <a:solidFill>
                <a:schemeClr val="accent2"/>
              </a:solidFill>
            </a:endParaRPr>
          </a:p>
          <a:p>
            <a:pPr fontAlgn="base">
              <a:buNone/>
            </a:pPr>
            <a:r>
              <a:rPr lang="tr-TR" sz="2700" b="1" dirty="0">
                <a:solidFill>
                  <a:schemeClr val="accent2"/>
                </a:solidFill>
              </a:rPr>
              <a:t>	</a:t>
            </a:r>
            <a:r>
              <a:rPr lang="tr-TR" sz="2700" b="1" dirty="0" smtClean="0">
                <a:solidFill>
                  <a:schemeClr val="accent2"/>
                </a:solidFill>
              </a:rPr>
              <a:t>		NELER </a:t>
            </a:r>
            <a:r>
              <a:rPr lang="tr-TR" sz="2700" b="1" dirty="0">
                <a:solidFill>
                  <a:schemeClr val="accent2"/>
                </a:solidFill>
              </a:rPr>
              <a:t>YAPABİLİRSİNİZ?</a:t>
            </a:r>
            <a:endParaRPr lang="tr-TR" sz="2700" dirty="0">
              <a:solidFill>
                <a:schemeClr val="accent2"/>
              </a:solidFill>
            </a:endParaRP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714488"/>
            <a:ext cx="8301038" cy="4857784"/>
          </a:xfrm>
        </p:spPr>
        <p:txBody>
          <a:bodyPr>
            <a:normAutofit fontScale="55000" lnSpcReduction="20000"/>
          </a:bodyPr>
          <a:lstStyle/>
          <a:p>
            <a:pPr>
              <a:buNone/>
            </a:pPr>
            <a:r>
              <a:rPr lang="tr-TR" sz="4300" dirty="0"/>
              <a:t> </a:t>
            </a:r>
            <a:endParaRPr lang="tr-TR" sz="4900" dirty="0">
              <a:solidFill>
                <a:schemeClr val="accent6">
                  <a:lumMod val="75000"/>
                </a:schemeClr>
              </a:solidFill>
            </a:endParaRPr>
          </a:p>
          <a:p>
            <a:pPr algn="just">
              <a:buNone/>
            </a:pPr>
            <a:r>
              <a:rPr lang="tr-TR" sz="4900" dirty="0" smtClean="0">
                <a:solidFill>
                  <a:schemeClr val="accent6">
                    <a:lumMod val="75000"/>
                  </a:schemeClr>
                </a:solidFill>
              </a:rPr>
              <a:t>    Okula </a:t>
            </a:r>
            <a:r>
              <a:rPr lang="tr-TR" sz="4900" dirty="0">
                <a:solidFill>
                  <a:schemeClr val="accent6">
                    <a:lumMod val="75000"/>
                  </a:schemeClr>
                </a:solidFill>
              </a:rPr>
              <a:t>başlamadan önce onu duygusal açıdan hazırlamak, yaşayacakları hakkında bilgi vermek kendisini iyi hissetmesini sağlayacaktır. Okulda çok sayıda arkadaş edineceğini ve onu seven </a:t>
            </a:r>
            <a:r>
              <a:rPr lang="tr-TR" sz="4900" dirty="0" smtClean="0">
                <a:solidFill>
                  <a:schemeClr val="accent6">
                    <a:lumMod val="75000"/>
                  </a:schemeClr>
                </a:solidFill>
              </a:rPr>
              <a:t>öğretmeni </a:t>
            </a:r>
            <a:r>
              <a:rPr lang="tr-TR" sz="4900" dirty="0">
                <a:solidFill>
                  <a:schemeClr val="accent6">
                    <a:lumMod val="75000"/>
                  </a:schemeClr>
                </a:solidFill>
              </a:rPr>
              <a:t>olacağını </a:t>
            </a:r>
            <a:r>
              <a:rPr lang="tr-TR" sz="4900" dirty="0" smtClean="0">
                <a:solidFill>
                  <a:schemeClr val="accent6">
                    <a:lumMod val="75000"/>
                  </a:schemeClr>
                </a:solidFill>
              </a:rPr>
              <a:t>söyleyebiliriz. </a:t>
            </a:r>
          </a:p>
          <a:p>
            <a:pPr algn="just">
              <a:buNone/>
            </a:pPr>
            <a:endParaRPr lang="tr-TR" sz="4900" dirty="0">
              <a:solidFill>
                <a:schemeClr val="accent6">
                  <a:lumMod val="75000"/>
                </a:schemeClr>
              </a:solidFill>
            </a:endParaRPr>
          </a:p>
          <a:p>
            <a:pPr algn="just">
              <a:buNone/>
            </a:pPr>
            <a:r>
              <a:rPr lang="tr-TR" sz="4900" b="1" dirty="0" smtClean="0">
                <a:solidFill>
                  <a:schemeClr val="accent6">
                    <a:lumMod val="75000"/>
                  </a:schemeClr>
                </a:solidFill>
              </a:rPr>
              <a:t>	</a:t>
            </a:r>
            <a:r>
              <a:rPr lang="tr-TR" sz="4900" dirty="0" smtClean="0">
                <a:solidFill>
                  <a:schemeClr val="accent6">
                    <a:lumMod val="75000"/>
                  </a:schemeClr>
                </a:solidFill>
              </a:rPr>
              <a:t>Okula </a:t>
            </a:r>
            <a:r>
              <a:rPr lang="tr-TR" sz="4900" dirty="0">
                <a:solidFill>
                  <a:schemeClr val="accent6">
                    <a:lumMod val="75000"/>
                  </a:schemeClr>
                </a:solidFill>
              </a:rPr>
              <a:t>başlama hakkında resimli bir hikaye kitabı okunabilir veya okula başlayacağı ilk gün hakkında konuşup bunu resmetmesi istenebilir. Kendi okul anılarınızı anlatabilirsiniz</a:t>
            </a:r>
            <a:r>
              <a:rPr lang="tr-TR" sz="4900" dirty="0" smtClean="0">
                <a:solidFill>
                  <a:schemeClr val="accent6">
                    <a:lumMod val="75000"/>
                  </a:schemeClr>
                </a:solidFill>
              </a:rPr>
              <a:t>. Çocukluğunuzda okula uyum yönteminizi sizin anne babalarınızın uyguladığı yöntemi şu an ki şartlar uygunluğunda mümkünse ortak yöntemler uygulayabilirsiniz.</a:t>
            </a:r>
            <a:endParaRPr lang="tr-TR" sz="4900" dirty="0">
              <a:solidFill>
                <a:schemeClr val="accent6">
                  <a:lumMod val="75000"/>
                </a:schemeClr>
              </a:solidFill>
            </a:endParaRPr>
          </a:p>
          <a:p>
            <a:endParaRPr lang="tr-TR" dirty="0"/>
          </a:p>
        </p:txBody>
      </p:sp>
      <p:sp>
        <p:nvSpPr>
          <p:cNvPr id="4" name="1 Başlık"/>
          <p:cNvSpPr>
            <a:spLocks noGrp="1"/>
          </p:cNvSpPr>
          <p:nvPr>
            <p:ph type="title"/>
          </p:nvPr>
        </p:nvSpPr>
        <p:spPr>
          <a:xfrm>
            <a:off x="214282" y="642918"/>
            <a:ext cx="8929718" cy="1066800"/>
          </a:xfrm>
        </p:spPr>
        <p:txBody>
          <a:bodyPr>
            <a:normAutofit fontScale="90000"/>
          </a:bodyPr>
          <a:lstStyle/>
          <a:p>
            <a:r>
              <a:rPr lang="tr-TR" b="1" dirty="0" smtClean="0"/>
              <a:t>Okul Fikrine Önceden                                 Çocuğunuzu  Hazırlayın</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357298"/>
            <a:ext cx="8229600" cy="4325112"/>
          </a:xfrm>
        </p:spPr>
        <p:txBody>
          <a:bodyPr>
            <a:normAutofit/>
          </a:bodyPr>
          <a:lstStyle/>
          <a:p>
            <a:pPr algn="just"/>
            <a:r>
              <a:rPr lang="tr-TR" sz="2700" dirty="0">
                <a:solidFill>
                  <a:schemeClr val="accent2"/>
                </a:solidFill>
              </a:rPr>
              <a:t>Okula başlamadan önce oryantasyona katıldıysa o gün okulda nasıl zaman geçirdiği “Bahçede çok güzel oyun oynamıştın, sonra öğretmeninle birlikte etkinlik yapmıştınız hatırlıyor musun?” </a:t>
            </a:r>
            <a:r>
              <a:rPr lang="tr-TR" sz="2700" dirty="0" smtClean="0">
                <a:solidFill>
                  <a:schemeClr val="accent2"/>
                </a:solidFill>
              </a:rPr>
              <a:t>diye anımsatılmalı</a:t>
            </a:r>
            <a:r>
              <a:rPr lang="tr-TR" sz="2700" dirty="0">
                <a:solidFill>
                  <a:schemeClr val="accent2"/>
                </a:solidFill>
              </a:rPr>
              <a:t>. Eğer okulu hiç görmediyse ve oryantasyona katılmadan okula başladıysa okulu, oyuncakları, sınıfı ve öğretmeni uzun uzun anlatılmalıdır.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208</TotalTime>
  <Words>839</Words>
  <Application>Microsoft Office PowerPoint</Application>
  <PresentationFormat>Ekran Gösterisi (4:3)</PresentationFormat>
  <Paragraphs>75</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Şehir Hayatı</vt:lpstr>
      <vt:lpstr>OKULÖNCESİ ÇOCUKLARIN OKULA VE ÇEVREYE UYUMU</vt:lpstr>
      <vt:lpstr>GİRİŞ</vt:lpstr>
      <vt:lpstr>Çocuğun Okula Gitmek İstememesinin Olası  Nedenleri </vt:lpstr>
      <vt:lpstr>PowerPoint Sunusu</vt:lpstr>
      <vt:lpstr>PowerPoint Sunusu</vt:lpstr>
      <vt:lpstr>Okula Gitmekte Güçlük Yaşayan Çocuklarda;</vt:lpstr>
      <vt:lpstr>PowerPoint Sunusu</vt:lpstr>
      <vt:lpstr>Okul Fikrine Önceden                                 Çocuğunuzu  Hazırlayın</vt:lpstr>
      <vt:lpstr>PowerPoint Sunusu</vt:lpstr>
      <vt:lpstr> ÇOCUĞUM VE BEN FARKLI KUŞAKLARDAYIZ</vt:lpstr>
      <vt:lpstr>PowerPoint Sunusu</vt:lpstr>
      <vt:lpstr>OKUL AÇILDIĞINDA NELER YAPABİLİRSİNİZ </vt:lpstr>
      <vt:lpstr>PowerPoint Sunusu</vt:lpstr>
      <vt:lpstr>PowerPoint Sunusu</vt:lpstr>
      <vt:lpstr>PowerPoint Sunusu</vt:lpstr>
      <vt:lpstr>PowerPoint Sunusu</vt:lpstr>
      <vt:lpstr>PowerPoint Sunusu</vt:lpstr>
      <vt:lpstr>PowerPoint Sunusu</vt:lpstr>
      <vt:lpstr>UYUM SÜRECİNİ DESTEKLEYECEK TAVSİYELER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BAŞLIK NE OLSUN?</dc:title>
  <dc:creator>Fujitsu</dc:creator>
  <cp:lastModifiedBy>ram</cp:lastModifiedBy>
  <cp:revision>28</cp:revision>
  <dcterms:created xsi:type="dcterms:W3CDTF">2021-10-01T11:12:18Z</dcterms:created>
  <dcterms:modified xsi:type="dcterms:W3CDTF">2021-11-24T06:49:05Z</dcterms:modified>
</cp:coreProperties>
</file>