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56" r:id="rId3"/>
    <p:sldId id="277" r:id="rId4"/>
    <p:sldId id="278" r:id="rId5"/>
    <p:sldId id="279" r:id="rId6"/>
    <p:sldId id="257" r:id="rId7"/>
    <p:sldId id="259" r:id="rId8"/>
    <p:sldId id="262" r:id="rId9"/>
    <p:sldId id="263" r:id="rId10"/>
    <p:sldId id="264" r:id="rId11"/>
    <p:sldId id="280" r:id="rId12"/>
    <p:sldId id="270" r:id="rId13"/>
    <p:sldId id="271" r:id="rId14"/>
    <p:sldId id="272" r:id="rId15"/>
    <p:sldId id="273" r:id="rId16"/>
    <p:sldId id="274" r:id="rId17"/>
    <p:sldId id="265" r:id="rId18"/>
    <p:sldId id="266" r:id="rId19"/>
    <p:sldId id="267" r:id="rId20"/>
    <p:sldId id="268" r:id="rId21"/>
    <p:sldId id="269" r:id="rId22"/>
    <p:sldId id="276" r:id="rId23"/>
    <p:sldId id="281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15" autoAdjust="0"/>
  </p:normalViewPr>
  <p:slideViewPr>
    <p:cSldViewPr>
      <p:cViewPr varScale="1">
        <p:scale>
          <a:sx n="66" d="100"/>
          <a:sy n="66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82E6-DC1E-4D52-8785-538E810D735A}" type="datetimeFigureOut">
              <a:rPr lang="tr-TR" smtClean="0"/>
              <a:pPr/>
              <a:t>30.12.2021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AF71-0539-4834-9EEF-8A8B8C4F3B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82E6-DC1E-4D52-8785-538E810D735A}" type="datetimeFigureOut">
              <a:rPr lang="tr-TR" smtClean="0"/>
              <a:pPr/>
              <a:t>30.12.2021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AF71-0539-4834-9EEF-8A8B8C4F3B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82E6-DC1E-4D52-8785-538E810D735A}" type="datetimeFigureOut">
              <a:rPr lang="tr-TR" smtClean="0"/>
              <a:pPr/>
              <a:t>30.12.2021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AF71-0539-4834-9EEF-8A8B8C4F3B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82E6-DC1E-4D52-8785-538E810D735A}" type="datetimeFigureOut">
              <a:rPr lang="tr-TR" smtClean="0"/>
              <a:pPr/>
              <a:t>30.12.2021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AF71-0539-4834-9EEF-8A8B8C4F3B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82E6-DC1E-4D52-8785-538E810D735A}" type="datetimeFigureOut">
              <a:rPr lang="tr-TR" smtClean="0"/>
              <a:pPr/>
              <a:t>30.12.2021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AF71-0539-4834-9EEF-8A8B8C4F3B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82E6-DC1E-4D52-8785-538E810D735A}" type="datetimeFigureOut">
              <a:rPr lang="tr-TR" smtClean="0"/>
              <a:pPr/>
              <a:t>30.12.2021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AF71-0539-4834-9EEF-8A8B8C4F3B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82E6-DC1E-4D52-8785-538E810D735A}" type="datetimeFigureOut">
              <a:rPr lang="tr-TR" smtClean="0"/>
              <a:pPr/>
              <a:t>30.12.2021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AF71-0539-4834-9EEF-8A8B8C4F3B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82E6-DC1E-4D52-8785-538E810D735A}" type="datetimeFigureOut">
              <a:rPr lang="tr-TR" smtClean="0"/>
              <a:pPr/>
              <a:t>30.12.2021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AF71-0539-4834-9EEF-8A8B8C4F3B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82E6-DC1E-4D52-8785-538E810D735A}" type="datetimeFigureOut">
              <a:rPr lang="tr-TR" smtClean="0"/>
              <a:pPr/>
              <a:t>30.12.2021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AF71-0539-4834-9EEF-8A8B8C4F3B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82E6-DC1E-4D52-8785-538E810D735A}" type="datetimeFigureOut">
              <a:rPr lang="tr-TR" smtClean="0"/>
              <a:pPr/>
              <a:t>30.12.2021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AF71-0539-4834-9EEF-8A8B8C4F3B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82E6-DC1E-4D52-8785-538E810D735A}" type="datetimeFigureOut">
              <a:rPr lang="tr-TR" smtClean="0"/>
              <a:pPr/>
              <a:t>30.12.2021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613AF71-0539-4834-9EEF-8A8B8C4F3B6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7882E6-DC1E-4D52-8785-538E810D735A}" type="datetimeFigureOut">
              <a:rPr lang="tr-TR" smtClean="0"/>
              <a:pPr/>
              <a:t>30.12.2021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13AF71-0539-4834-9EEF-8A8B8C4F3B63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8000" dirty="0" smtClean="0">
                <a:solidFill>
                  <a:srgbClr val="FF0000"/>
                </a:solidFill>
              </a:rPr>
              <a:t>ÇATIŞMA ÇÖZME BECERİLERİ</a:t>
            </a:r>
            <a:endParaRPr lang="tr-TR" sz="8000" dirty="0">
              <a:solidFill>
                <a:srgbClr val="FF0000"/>
              </a:solidFill>
            </a:endParaRPr>
          </a:p>
        </p:txBody>
      </p:sp>
      <p:sp>
        <p:nvSpPr>
          <p:cNvPr id="2050" name="AutoShape 2" descr="Çatışma Yönetimi Ned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357694"/>
            <a:ext cx="528641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ÇATIŞMA ÇÖZME STRATEJİLERİ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Baykuş (yüzleme) </a:t>
            </a:r>
          </a:p>
          <a:p>
            <a:r>
              <a:rPr lang="tr-TR" dirty="0" smtClean="0"/>
              <a:t>Baykuş yunan mitolojisinde bilgeliği temsil eder. </a:t>
            </a:r>
          </a:p>
          <a:p>
            <a:r>
              <a:rPr lang="tr-TR" dirty="0" smtClean="0"/>
              <a:t>Bu stratejiyi kullanabilmek için çatışmada</a:t>
            </a:r>
          </a:p>
          <a:p>
            <a:r>
              <a:rPr lang="tr-TR" dirty="0" smtClean="0"/>
              <a:t> her iki taraf da bilgece hareket etmek</a:t>
            </a:r>
          </a:p>
          <a:p>
            <a:r>
              <a:rPr lang="tr-TR" dirty="0" smtClean="0"/>
              <a:t> durumundadır.</a:t>
            </a:r>
          </a:p>
          <a:p>
            <a:r>
              <a:rPr lang="tr-TR" dirty="0" smtClean="0"/>
              <a:t> Baykuşlar hem amaçlarına hem de ilişkilerine çok önem verirler. Çatışmaları, çözülmesi gereken sorunlar olarak görürler ve hem kendilerinin hem de diğer kişinin amaçlarına ulaşabileceği bir çözüm ararlar. </a:t>
            </a:r>
          </a:p>
          <a:p>
            <a:r>
              <a:rPr lang="tr-TR" dirty="0" smtClean="0"/>
              <a:t>Görmezden gelme, baskı kurma, güç gösterme gibi durumlar söz konusu değildir. </a:t>
            </a:r>
          </a:p>
          <a:p>
            <a:r>
              <a:rPr lang="tr-TR" dirty="0" smtClean="0"/>
              <a:t>İşbirliğine yönelik çatışma çözme yönteminin ve bu yöntemin gerektirdiği becerilerin öğretilmesi gerekmektedir.</a:t>
            </a:r>
            <a:endParaRPr lang="tr-T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857364"/>
            <a:ext cx="2000264" cy="161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ÇATIŞMA ÇÖZME STRATEJİLERİ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tr-TR" b="1" dirty="0" smtClean="0">
                <a:solidFill>
                  <a:srgbClr val="FF0000"/>
                </a:solidFill>
              </a:rPr>
              <a:t>ayıcık taktiği (Uyma)</a:t>
            </a:r>
          </a:p>
          <a:p>
            <a:pPr algn="just"/>
            <a:r>
              <a:rPr lang="tr-TR" dirty="0" smtClean="0"/>
              <a:t>Bu taktiği kullananlar için ilişkiler çok önemli, </a:t>
            </a:r>
          </a:p>
          <a:p>
            <a:pPr algn="just">
              <a:buNone/>
            </a:pPr>
            <a:r>
              <a:rPr lang="tr-TR" dirty="0" smtClean="0"/>
              <a:t>amaç pek önemli değildir. İlişkilerin</a:t>
            </a:r>
          </a:p>
          <a:p>
            <a:pPr algn="just">
              <a:buNone/>
            </a:pPr>
            <a:r>
              <a:rPr lang="tr-TR" dirty="0" smtClean="0"/>
              <a:t> bozulmaması için çatışmayı yatıştırmaya çalışırlar.     </a:t>
            </a:r>
          </a:p>
          <a:p>
            <a:pPr algn="just"/>
            <a:r>
              <a:rPr lang="tr-TR" dirty="0" smtClean="0"/>
              <a:t>Sorun sizin için çok önemli değil, ama diğer </a:t>
            </a:r>
          </a:p>
          <a:p>
            <a:pPr algn="just">
              <a:buNone/>
            </a:pPr>
            <a:r>
              <a:rPr lang="tr-TR" dirty="0" smtClean="0"/>
              <a:t>kişi için çok önemliyse,</a:t>
            </a:r>
          </a:p>
          <a:p>
            <a:pPr algn="just"/>
            <a:r>
              <a:rPr lang="tr-TR" dirty="0" smtClean="0"/>
              <a:t> Üzüleceğinizi ya da çok yıpranacağınızı hissettiğinizde,</a:t>
            </a:r>
          </a:p>
          <a:p>
            <a:pPr algn="just"/>
            <a:r>
              <a:rPr lang="tr-TR" dirty="0" smtClean="0"/>
              <a:t>Kazanamayacağınızı bildiğiniz bir konuda sürekli bir rekabet halinde olmak sizin için zararlı olacaksa,</a:t>
            </a:r>
          </a:p>
          <a:p>
            <a:pPr algn="just"/>
            <a:r>
              <a:rPr lang="tr-TR" dirty="0" smtClean="0"/>
              <a:t> Mevcut uyumu korumak çok önemliyse ve ‘şimdi zamanı değil.’ diyorsanız ayıcık taktiğini kullanmak uygun olabilir.</a:t>
            </a:r>
          </a:p>
          <a:p>
            <a:endParaRPr lang="tr-TR" dirty="0"/>
          </a:p>
        </p:txBody>
      </p:sp>
      <p:pic>
        <p:nvPicPr>
          <p:cNvPr id="4" name="Picture 2" descr="C:\Users\win8\Desktop\22bcday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1857364"/>
            <a:ext cx="1857356" cy="242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ÇATIŞMA ÇÖZME YÖNTEMLERİ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Bütünleştirme</a:t>
            </a:r>
          </a:p>
          <a:p>
            <a:r>
              <a:rPr lang="tr-TR" dirty="0" smtClean="0"/>
              <a:t>Bireyin ilgisi yoğun </a:t>
            </a:r>
            <a:r>
              <a:rPr lang="tr-TR" dirty="0" err="1" smtClean="0"/>
              <a:t>biimde</a:t>
            </a:r>
            <a:r>
              <a:rPr lang="tr-TR" dirty="0" smtClean="0"/>
              <a:t> hem kendisi hem diğerinin üzerinedir.</a:t>
            </a: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Uyma</a:t>
            </a:r>
          </a:p>
          <a:p>
            <a:r>
              <a:rPr lang="tr-TR" dirty="0" smtClean="0"/>
              <a:t>Kişi karşı tarafı biraz daha fazla dikkate aldığı için ödün verebilir.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857224" y="928670"/>
            <a:ext cx="75199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dirty="0" smtClean="0">
                <a:solidFill>
                  <a:srgbClr val="FF0000"/>
                </a:solidFill>
              </a:rPr>
              <a:t>ÇATIŞMA ÇÖZME YÖNTEMLERİ</a:t>
            </a:r>
            <a:endParaRPr lang="tr-TR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Uzlaşma</a:t>
            </a:r>
          </a:p>
          <a:p>
            <a:r>
              <a:rPr lang="tr-TR" dirty="0" smtClean="0"/>
              <a:t>Kişi hem kendisine hem de karşısındakine orta düzeyde ilgi duymaktadır.iki tarafın karşılıklı fedakarlığı söz konusudur.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1285852" y="1000108"/>
            <a:ext cx="5857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 smtClean="0">
                <a:solidFill>
                  <a:srgbClr val="FF0000"/>
                </a:solidFill>
              </a:rPr>
              <a:t>ÇATIŞMA ÇÖZME YÖNTEMLERİ</a:t>
            </a:r>
            <a:endParaRPr lang="tr-TR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Kaçınma</a:t>
            </a:r>
          </a:p>
          <a:p>
            <a:r>
              <a:rPr lang="tr-TR" dirty="0" smtClean="0"/>
              <a:t>Bireyin hem kendisi hem de karşısındaki için düşük bir ilgi ifade eder.böylece kişi hem çatışma konusundan, hem diğer kişiden uzaklaşır.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1643042" y="1071546"/>
            <a:ext cx="5929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ÇATIŞMA ÇÖZME YÖNTEMLERİ</a:t>
            </a:r>
            <a:endParaRPr lang="tr-TR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Hükmetme</a:t>
            </a:r>
          </a:p>
          <a:p>
            <a:r>
              <a:rPr lang="tr-TR" dirty="0" smtClean="0"/>
              <a:t>Çatışmanın kazan/kaybet istediğini elde etmeye çalışır. yaklaşımı ile ele alınmasıdır ve ilgi bireyin kendisine yönelmiştir.birey gerekirse diğeri üzerinde baskı kurarak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1357290" y="928670"/>
            <a:ext cx="5643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 smtClean="0">
                <a:solidFill>
                  <a:srgbClr val="FF0000"/>
                </a:solidFill>
              </a:rPr>
              <a:t>ÇATIŞMA ÇÖZME YÖNTEMLERİ</a:t>
            </a:r>
            <a:endParaRPr lang="tr-TR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ÇATIŞMA ÇÖZME BASAMAKLARI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Birinci aşama: Çatışmayı Tanıma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Taraflar sorun nedir? sorusunun cevabını bulmakla işe başlamalıdır.</a:t>
            </a:r>
          </a:p>
          <a:p>
            <a:r>
              <a:rPr lang="tr-TR" dirty="0" smtClean="0"/>
              <a:t> Bu durumda kendinizi nasıl hissediyorsunuz? açık bir şekilde ifade edilmelidir. </a:t>
            </a:r>
          </a:p>
          <a:p>
            <a:r>
              <a:rPr lang="tr-TR" dirty="0" smtClean="0"/>
              <a:t>Burada kendimizi ifade ederken doğru ve etkili iletişim biçimini seçmeliyiz. İletişim engellerine takılmamalıyız. </a:t>
            </a:r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ÇATIŞMA ÇÖZME BASAMAKLARI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İkinci aşama: Birçok çözüm yolu ortaya koyma </a:t>
            </a:r>
          </a:p>
          <a:p>
            <a:pPr>
              <a:buNone/>
            </a:pPr>
            <a:r>
              <a:rPr lang="tr-TR" dirty="0" smtClean="0"/>
              <a:t>  Belli bir zaman dilimi içinde (10-15 dakika gibi) aklınıza  gelen bütün çareleri, çözüm yollarını, seçenekleri iyi-kötü ayrımı yapmadan aklınıza geldiği şekilde, ortaya koyun.</a:t>
            </a:r>
          </a:p>
          <a:p>
            <a:pPr>
              <a:buNone/>
            </a:pPr>
            <a:r>
              <a:rPr lang="tr-TR" dirty="0" smtClean="0"/>
              <a:t> Burada amaç süzgeçlerden geçirip en iyi çözüm yolunu bulmak değil sorunun çözümüne dair çok fazla seçenek sunmaktır. </a:t>
            </a:r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ÇATIŞMA ÇÖZME BASAMAKLARI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Üçüncü aşama: Çözüm yollarını değerlendirme </a:t>
            </a:r>
          </a:p>
          <a:p>
            <a:r>
              <a:rPr lang="tr-TR" dirty="0" smtClean="0"/>
              <a:t>Bir önceki basamakta sunulan çözüm yollarını değerlendirme aşamasıdır. </a:t>
            </a:r>
          </a:p>
          <a:p>
            <a:r>
              <a:rPr lang="tr-TR" dirty="0" smtClean="0"/>
              <a:t>Bu aşamada taraflar sunulan çözüm önerilerine dair duygularını net, anlaşılır ve dürüst biçimde ifade etmelidirler. </a:t>
            </a:r>
          </a:p>
          <a:p>
            <a:r>
              <a:rPr lang="tr-TR" dirty="0" smtClean="0"/>
              <a:t>Ayıcık stratejisinin aksine kişi karşı tarafı memnun etmek için kendi duygularından ve düşüncülerinden vazgeçmemelidirler. 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ÇATIŞMA NEDİR?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Çatışma, kişi ya da kişilerin belli konuya karar verme sürecinde uyumsuzluk yaşaması sonucunda ortaya çıkan anlaşmazlık durumudur. 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714356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ÇATIŞMA ÇÖZME BASAMAKLARI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Dördüncü aşama: En iyi çözümde anlaşma </a:t>
            </a:r>
          </a:p>
          <a:p>
            <a:r>
              <a:rPr lang="tr-TR" dirty="0" smtClean="0"/>
              <a:t>Bu aşamaya kadar sunulan bütün çözüm önerileri gözden geçirilmiş olmalıdır.</a:t>
            </a:r>
          </a:p>
          <a:p>
            <a:r>
              <a:rPr lang="tr-TR" dirty="0" smtClean="0"/>
              <a:t> İki taraf için en uygun, en makul çözüm yolunda karar kılınır. Bu karar alındıktan sonra taraflar bu çözüm yolunun ne ifade ettiğini kendi pencerelerinden karşı tarafa tekrar söyler. </a:t>
            </a:r>
          </a:p>
          <a:p>
            <a:r>
              <a:rPr lang="tr-TR" dirty="0" smtClean="0"/>
              <a:t>Daha sonra bu çözüm yolunu uygulama adına ortak bir karar verilir.</a:t>
            </a:r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ÇATIŞMA ÇÖZME BASAMAKLARI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Beşinci aşama: Çözümü uygulamaya koyma </a:t>
            </a:r>
          </a:p>
          <a:p>
            <a:r>
              <a:rPr lang="tr-TR" dirty="0" smtClean="0"/>
              <a:t>Çözümün ayrıntıları konuşulur. Çözüm uygulanmaya başlandığında her iki taraf içinde ne gibi uyarlamalar ve ayarlamalar yapılması gerektiği konuşulur ve çözüm belli bir plan istiyorsa bu plan yapılır. </a:t>
            </a:r>
          </a:p>
          <a:p>
            <a:r>
              <a:rPr lang="tr-TR" dirty="0" smtClean="0"/>
              <a:t>Burada önemli olan yapılan planın her iki taraf için de aynı şekilde anlaşılmasıdır. Bu aşamada önemli nokta çözümün uygulanmaya geçebilmesi için gerekli işlemlerin her iki taraf içinde anlaşılmış olmasıdır.</a:t>
            </a:r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  Bireyin;</a:t>
            </a:r>
          </a:p>
          <a:p>
            <a:pPr>
              <a:buNone/>
            </a:pPr>
            <a:r>
              <a:rPr lang="tr-TR" dirty="0" smtClean="0"/>
              <a:t>  Sorumluluk duygusunun gelişmesini sağlar</a:t>
            </a:r>
          </a:p>
          <a:p>
            <a:pPr>
              <a:buNone/>
            </a:pPr>
            <a:r>
              <a:rPr lang="tr-TR" dirty="0" smtClean="0"/>
              <a:t>  Kendine güvenini artırır.</a:t>
            </a:r>
          </a:p>
          <a:p>
            <a:pPr>
              <a:buNone/>
            </a:pPr>
            <a:r>
              <a:rPr lang="tr-TR" dirty="0" smtClean="0"/>
              <a:t>  Özgür düşüncelerini ifade edebilmesini sağlar.</a:t>
            </a:r>
          </a:p>
          <a:p>
            <a:pPr>
              <a:buNone/>
            </a:pPr>
            <a:r>
              <a:rPr lang="tr-TR" dirty="0" smtClean="0"/>
              <a:t>  Hakkını savunabilmesini sağlar. </a:t>
            </a:r>
          </a:p>
          <a:p>
            <a:pPr>
              <a:buNone/>
            </a:pPr>
            <a:r>
              <a:rPr lang="tr-TR" dirty="0" smtClean="0"/>
              <a:t>   Kendine ve çevresine duyarlı ve saygılı bir birey olmasını sağlar. </a:t>
            </a:r>
          </a:p>
          <a:p>
            <a:pPr>
              <a:buNone/>
            </a:pPr>
            <a:r>
              <a:rPr lang="tr-TR" dirty="0" smtClean="0"/>
              <a:t>   Çözüm odaklı bireyler olmasını sağlar. </a:t>
            </a:r>
          </a:p>
          <a:p>
            <a:pPr>
              <a:buNone/>
            </a:pPr>
            <a:r>
              <a:rPr lang="tr-TR" dirty="0" smtClean="0"/>
              <a:t>    İletişim becerilerinin güçlenmesini sağlar.</a:t>
            </a:r>
          </a:p>
          <a:p>
            <a:pPr>
              <a:buNone/>
            </a:pPr>
            <a:r>
              <a:rPr lang="tr-TR" dirty="0" smtClean="0"/>
              <a:t>    Güçlü yönlerini </a:t>
            </a:r>
            <a:r>
              <a:rPr lang="tr-TR" dirty="0" err="1" smtClean="0"/>
              <a:t>farketmesini</a:t>
            </a:r>
            <a:r>
              <a:rPr lang="tr-TR" dirty="0" smtClean="0"/>
              <a:t> sağlar.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928662" y="928670"/>
            <a:ext cx="7059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rgbClr val="FF0000"/>
                </a:solidFill>
              </a:rPr>
              <a:t>ÇATIŞMA ÇÖZME BECERİLERİNİN FAYDALARI</a:t>
            </a:r>
            <a:endParaRPr lang="tr-T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UNUTMAYIN!!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   Çatışmanın yaşanmadığı bir topluluk hayal etmek hemen hemen olanaksızdır.  Şu halde sorun  olumlu ve ya olumsuz olan çatışmanın kendisi değildir. Büyük, küçük, basit veya karmaşık olabilir;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dirty="0" smtClean="0">
                <a:solidFill>
                  <a:srgbClr val="FF0000"/>
                </a:solidFill>
              </a:rPr>
              <a:t>SORUN ONUNLA NASIL BAŞA ÇIKTIĞIMIZDIR.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ÇATIŞMANIN NEDENLERİ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 1. PSİKOLOJİK GEREKSİNİMLERİN KARŞILANMAMASI </a:t>
            </a:r>
          </a:p>
          <a:p>
            <a:pPr>
              <a:buNone/>
            </a:pPr>
            <a:r>
              <a:rPr lang="tr-TR" dirty="0" smtClean="0"/>
              <a:t> Temel ihtiyaçlar</a:t>
            </a:r>
          </a:p>
          <a:p>
            <a:pPr>
              <a:buNone/>
            </a:pPr>
            <a:r>
              <a:rPr lang="tr-TR" dirty="0" smtClean="0"/>
              <a:t> - Yaşamı sürdürme</a:t>
            </a:r>
          </a:p>
          <a:p>
            <a:pPr>
              <a:buNone/>
            </a:pPr>
            <a:r>
              <a:rPr lang="tr-TR" dirty="0" smtClean="0"/>
              <a:t> - Ait olma</a:t>
            </a:r>
          </a:p>
          <a:p>
            <a:pPr>
              <a:buNone/>
            </a:pPr>
            <a:r>
              <a:rPr lang="tr-TR" dirty="0" smtClean="0"/>
              <a:t> - Güç</a:t>
            </a:r>
          </a:p>
          <a:p>
            <a:pPr>
              <a:buNone/>
            </a:pPr>
            <a:r>
              <a:rPr lang="tr-TR" dirty="0" smtClean="0"/>
              <a:t> – Özgürlük</a:t>
            </a:r>
          </a:p>
          <a:p>
            <a:pPr>
              <a:buNone/>
            </a:pPr>
            <a:r>
              <a:rPr lang="tr-TR" dirty="0" smtClean="0"/>
              <a:t> - Eğlence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ÇATIŞMANIN NEDENLERİ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2. KAYNAKLARIN SINIRLI OLMASI </a:t>
            </a:r>
          </a:p>
          <a:p>
            <a:r>
              <a:rPr lang="tr-TR" dirty="0" smtClean="0"/>
              <a:t>Zaman </a:t>
            </a:r>
          </a:p>
          <a:p>
            <a:r>
              <a:rPr lang="tr-TR" dirty="0" smtClean="0"/>
              <a:t>para </a:t>
            </a:r>
          </a:p>
          <a:p>
            <a:r>
              <a:rPr lang="tr-TR" dirty="0" smtClean="0"/>
              <a:t>mal kaybı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ÇATIŞMANIN NEDENLERİ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3. DEĞERLERİN FARKLI OLMASI </a:t>
            </a:r>
          </a:p>
          <a:p>
            <a:r>
              <a:rPr lang="tr-TR" dirty="0" smtClean="0"/>
              <a:t>İnanç </a:t>
            </a:r>
          </a:p>
          <a:p>
            <a:r>
              <a:rPr lang="tr-TR" dirty="0" smtClean="0"/>
              <a:t>İlke</a:t>
            </a:r>
          </a:p>
          <a:p>
            <a:r>
              <a:rPr lang="tr-TR" dirty="0" smtClean="0"/>
              <a:t> değerleri koruma eğilimi </a:t>
            </a:r>
          </a:p>
          <a:p>
            <a:pPr>
              <a:buNone/>
            </a:pPr>
            <a:r>
              <a:rPr lang="tr-TR" dirty="0" smtClean="0"/>
              <a:t>Doğru- yanlış İyi- kötü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ÇATIŞMA ÇÖZME SÜRECİ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•Uzlaşma süreci </a:t>
            </a:r>
          </a:p>
          <a:p>
            <a:r>
              <a:rPr lang="tr-TR" dirty="0" smtClean="0"/>
              <a:t>•Başarılı şekilde çözmek için bir araya gelme</a:t>
            </a:r>
          </a:p>
          <a:p>
            <a:r>
              <a:rPr lang="tr-TR" dirty="0" smtClean="0"/>
              <a:t> •Tarafların ihtiyaçlarının temel alındığı anlaşma süreci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714752"/>
            <a:ext cx="671517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ÇATIŞMA ÇÖZME STRATEJİLERİ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tr-T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Kaplumbağalar</a:t>
            </a:r>
            <a:r>
              <a:rPr lang="tr-TR" dirty="0" smtClean="0"/>
              <a:t> </a:t>
            </a:r>
            <a:r>
              <a:rPr lang="tr-TR" dirty="0" smtClean="0">
                <a:solidFill>
                  <a:srgbClr val="FF0000"/>
                </a:solidFill>
              </a:rPr>
              <a:t>(geri çekilme)</a:t>
            </a:r>
          </a:p>
          <a:p>
            <a:r>
              <a:rPr lang="tr-TR" dirty="0" smtClean="0"/>
              <a:t>tehlike anlarında çatışmadan </a:t>
            </a:r>
          </a:p>
          <a:p>
            <a:pPr>
              <a:buNone/>
            </a:pPr>
            <a:r>
              <a:rPr lang="tr-TR" dirty="0" smtClean="0"/>
              <a:t>kaçınmak için kabuklarına çekilirler. </a:t>
            </a:r>
          </a:p>
          <a:p>
            <a:r>
              <a:rPr lang="tr-TR" dirty="0" smtClean="0"/>
              <a:t>Çatışma yaratan sorunlardan, olaylardan </a:t>
            </a:r>
          </a:p>
          <a:p>
            <a:pPr>
              <a:buNone/>
            </a:pPr>
            <a:r>
              <a:rPr lang="tr-TR" dirty="0" smtClean="0"/>
              <a:t>ve kişilerden uzak dururlar.</a:t>
            </a:r>
          </a:p>
          <a:p>
            <a:r>
              <a:rPr lang="tr-TR" dirty="0" smtClean="0"/>
              <a:t> İlişki ve isteklerden vazgeçerler.</a:t>
            </a:r>
          </a:p>
          <a:p>
            <a:r>
              <a:rPr lang="tr-TR" dirty="0" smtClean="0"/>
              <a:t> Bu strateji de kişi kendini önemsemediği gibi karşısındakiyle olan ilişkiyi de önemsemez. </a:t>
            </a:r>
          </a:p>
          <a:p>
            <a:r>
              <a:rPr lang="tr-TR" dirty="0" smtClean="0"/>
              <a:t>Bu stratejiyi kullanan bir kişi ne kendi isteklerinde ne de diğer kişinin isteklerinde ısrarcı olmaz. Çatışmanın üzerine gitmez, çatışmayı geçiştirir, görmezden gelir, erteler ya da geri çekilir. </a:t>
            </a:r>
            <a:endParaRPr lang="tr-T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785926"/>
            <a:ext cx="228601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ÇATIŞMA ÇÖZME STRATEJİLERİ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Tilki (uzlaşma)</a:t>
            </a:r>
          </a:p>
          <a:p>
            <a:r>
              <a:rPr lang="tr-TR" dirty="0" smtClean="0"/>
              <a:t> Bu stratejiyi benimseyen kişiler için amaç da ilişki de eşit düzeyde önemlidir. </a:t>
            </a:r>
          </a:p>
          <a:p>
            <a:r>
              <a:rPr lang="tr-TR" dirty="0" smtClean="0"/>
              <a:t>Her iki tarafın da kısmen kazanacağı bir orta yol bulunmaya çalışılır. </a:t>
            </a:r>
          </a:p>
          <a:p>
            <a:r>
              <a:rPr lang="tr-TR" dirty="0" smtClean="0"/>
              <a:t>Orta derecede girişimcilik ve işbirliği içeren bu stratejiyi kullanan bir kişinin amacı, her iki tarafı da kısmen tatmin eden, iki taraflı, kabul edilebilir, uygun bazı çözümler bulmaktır.</a:t>
            </a:r>
          </a:p>
          <a:p>
            <a:r>
              <a:rPr lang="tr-TR" dirty="0" smtClean="0"/>
              <a:t> Her iki tarafın da kazanacağı yani amaçların gerçekleştirebileceği yollar araştırılır.</a:t>
            </a:r>
            <a:endParaRPr lang="tr-T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5072074"/>
            <a:ext cx="178595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ÇATIŞMA ÇÖZME STRATEJİLERİ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Köpek balığı (güç kullanma) </a:t>
            </a:r>
          </a:p>
          <a:p>
            <a:pPr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Bu stratejide bireyler için ilişkinin bir önemi yoktur bireysel amaç ön plandadır. Bu nedenle kişi kendi çözüm önerilerini kabul etmesi için, çatıştığı kişiyi zorlar ve karşısındaki kişi üzerinde güç kullanmayı dener.</a:t>
            </a:r>
          </a:p>
          <a:p>
            <a:r>
              <a:rPr lang="tr-TR" dirty="0" smtClean="0"/>
              <a:t> Nasıl ki köpek balığı avına zarar verir ve ondan bir şeyler koparırsa, bu kişiler de kişilerarası çatışmalarda amaçları doğrultusunda hareket edip karşı tarafa maddi-manevi olarak zarar verebilir. </a:t>
            </a:r>
          </a:p>
          <a:p>
            <a:r>
              <a:rPr lang="tr-TR" dirty="0" smtClean="0"/>
              <a:t>Tek amaçları kendi isteklerine kavuşabilmektir.</a:t>
            </a:r>
            <a:endParaRPr lang="tr-TR" dirty="0"/>
          </a:p>
        </p:txBody>
      </p:sp>
      <p:pic>
        <p:nvPicPr>
          <p:cNvPr id="16386" name="Picture 2" descr="Carcharhinus amblyrhynchos pala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428736"/>
            <a:ext cx="3214710" cy="14787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14597</TotalTime>
  <Words>1002</Words>
  <Application>Microsoft Office PowerPoint</Application>
  <PresentationFormat>Ekran Gösterisi (4:3)</PresentationFormat>
  <Paragraphs>121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Akış</vt:lpstr>
      <vt:lpstr>ÇATIŞMA ÇÖZME BECERİLERİ</vt:lpstr>
      <vt:lpstr>ÇATIŞMA NEDİR?</vt:lpstr>
      <vt:lpstr>ÇATIŞMANIN NEDENLERİ</vt:lpstr>
      <vt:lpstr>ÇATIŞMANIN NEDENLERİ</vt:lpstr>
      <vt:lpstr>ÇATIŞMANIN NEDENLERİ</vt:lpstr>
      <vt:lpstr>ÇATIŞMA ÇÖZME SÜRECİ </vt:lpstr>
      <vt:lpstr>ÇATIŞMA ÇÖZME STRATEJİLERİ</vt:lpstr>
      <vt:lpstr>ÇATIŞMA ÇÖZME STRATEJİLERİ</vt:lpstr>
      <vt:lpstr>ÇATIŞMA ÇÖZME STRATEJİLERİ</vt:lpstr>
      <vt:lpstr>ÇATIŞMA ÇÖZME STRATEJİLERİ</vt:lpstr>
      <vt:lpstr>ÇATIŞMA ÇÖZME STRATEJİLERİ</vt:lpstr>
      <vt:lpstr>ÇATIŞMA ÇÖZME YÖNTEMLERİ</vt:lpstr>
      <vt:lpstr>PowerPoint Sunusu</vt:lpstr>
      <vt:lpstr>PowerPoint Sunusu</vt:lpstr>
      <vt:lpstr>PowerPoint Sunusu</vt:lpstr>
      <vt:lpstr>PowerPoint Sunusu</vt:lpstr>
      <vt:lpstr>ÇATIŞMA ÇÖZME BASAMAKLARI</vt:lpstr>
      <vt:lpstr>ÇATIŞMA ÇÖZME BASAMAKLARI</vt:lpstr>
      <vt:lpstr>ÇATIŞMA ÇÖZME BASAMAKLARI</vt:lpstr>
      <vt:lpstr>ÇATIŞMA ÇÖZME BASAMAKLARI</vt:lpstr>
      <vt:lpstr>ÇATIŞMA ÇÖZME BASAMAKLARI</vt:lpstr>
      <vt:lpstr>PowerPoint Sunusu</vt:lpstr>
      <vt:lpstr>UNUTMAYIN!!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ceset</dc:creator>
  <cp:lastModifiedBy>ram</cp:lastModifiedBy>
  <cp:revision>144</cp:revision>
  <dcterms:created xsi:type="dcterms:W3CDTF">2021-09-22T07:19:02Z</dcterms:created>
  <dcterms:modified xsi:type="dcterms:W3CDTF">2021-12-30T07:31:03Z</dcterms:modified>
</cp:coreProperties>
</file>