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1" r:id="rId15"/>
    <p:sldId id="272" r:id="rId16"/>
    <p:sldId id="270" r:id="rId17"/>
    <p:sldId id="274" r:id="rId18"/>
    <p:sldId id="282" r:id="rId19"/>
    <p:sldId id="277" r:id="rId20"/>
    <p:sldId id="283" r:id="rId21"/>
    <p:sldId id="284" r:id="rId22"/>
    <p:sldId id="286" r:id="rId23"/>
    <p:sldId id="285" r:id="rId24"/>
    <p:sldId id="273"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2"/>
    <p:restoredTop sz="95988" autoAdjust="0"/>
  </p:normalViewPr>
  <p:slideViewPr>
    <p:cSldViewPr>
      <p:cViewPr varScale="1">
        <p:scale>
          <a:sx n="73" d="100"/>
          <a:sy n="73"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11482-ADE5-4DAD-AE18-0EA5A2E03A58}" type="datetimeFigureOut">
              <a:rPr lang="tr-TR" smtClean="0"/>
              <a:t>12.01.2024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119FE-EA0C-45D2-AA99-8F284C9945CB}" type="slidenum">
              <a:rPr lang="tr-TR" smtClean="0"/>
              <a:t>‹#›</a:t>
            </a:fld>
            <a:endParaRPr lang="tr-TR"/>
          </a:p>
        </p:txBody>
      </p:sp>
    </p:spTree>
    <p:extLst>
      <p:ext uri="{BB962C8B-B14F-4D97-AF65-F5344CB8AC3E}">
        <p14:creationId xmlns:p14="http://schemas.microsoft.com/office/powerpoint/2010/main" val="303552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6B119FE-EA0C-45D2-AA99-8F284C9945CB}" type="slidenum">
              <a:rPr lang="tr-TR" smtClean="0"/>
              <a:t>7</a:t>
            </a:fld>
            <a:endParaRPr lang="tr-TR"/>
          </a:p>
        </p:txBody>
      </p:sp>
    </p:spTree>
    <p:extLst>
      <p:ext uri="{BB962C8B-B14F-4D97-AF65-F5344CB8AC3E}">
        <p14:creationId xmlns:p14="http://schemas.microsoft.com/office/powerpoint/2010/main" val="387453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12.01.2024</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12.01.2024</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12.01.2024</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12.01.2024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12.01.2024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12.01.2024</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12.01.2024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12.01.2024</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12.01.2024</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12.01.2024</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anisa.meb.gov.tr/meb_iys_dosyalar/2023_08/04112824_SINIR_KOYMAVELY_SUNUM.pdf" TargetMode="External"/><Relationship Id="rId2" Type="http://schemas.openxmlformats.org/officeDocument/2006/relationships/hyperlink" Target="https://corluram.meb.k12.tr/meb_iys_dosyalar/59/03/864972/dosyalar/2021_10/27120954_Sinir-Koyma-Psikoegitim-Kitapcigi_compressed-1.pdf" TargetMode="External"/><Relationship Id="rId1" Type="http://schemas.openxmlformats.org/officeDocument/2006/relationships/slideLayout" Target="../slideLayouts/slideLayout2.xml"/><Relationship Id="rId4" Type="http://schemas.openxmlformats.org/officeDocument/2006/relationships/hyperlink" Target="https://breilkokulu.meb.k12.tr/meb_iys_dosyalar/34/14/741221/dosyalar/2021_01/13121355_CYocugYunuza_SYnYr_Koyma__Robert_J.MacKenzie.pdf?CHK=e2b593004883b2220d600cde7e7f568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86000" y="1484784"/>
            <a:ext cx="6172200" cy="2016224"/>
          </a:xfrm>
        </p:spPr>
        <p:txBody>
          <a:bodyPr/>
          <a:lstStyle/>
          <a:p>
            <a:r>
              <a:rPr lang="tr-TR" dirty="0">
                <a:latin typeface="Times New Roman" panose="02020603050405020304" pitchFamily="18" charset="0"/>
                <a:cs typeface="Times New Roman" panose="02020603050405020304" pitchFamily="18" charset="0"/>
              </a:rPr>
              <a:t>ÇOCUKLARLA  İLETİŞİMDE SAĞLIKLI SINIRLAR OLUŞTURMA</a:t>
            </a:r>
          </a:p>
        </p:txBody>
      </p:sp>
      <p:pic>
        <p:nvPicPr>
          <p:cNvPr id="3" name="Picture 2" descr="C:\Users\W10\Desktop\Cocuk-ve-Ogretmen-Okul-Poster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01008"/>
            <a:ext cx="6336704"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2A69313D-DE08-0ED5-C65E-B8F2E74FA84F}"/>
              </a:ext>
            </a:extLst>
          </p:cNvPr>
          <p:cNvSpPr/>
          <p:nvPr/>
        </p:nvSpPr>
        <p:spPr>
          <a:xfrm>
            <a:off x="168971" y="6070303"/>
            <a:ext cx="8975029" cy="633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spTree>
    <p:extLst>
      <p:ext uri="{BB962C8B-B14F-4D97-AF65-F5344CB8AC3E}">
        <p14:creationId xmlns:p14="http://schemas.microsoft.com/office/powerpoint/2010/main" val="46506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7632848" cy="1228998"/>
          </a:xfrm>
        </p:spPr>
        <p:txBody>
          <a:bodyPr>
            <a:normAutofit/>
          </a:bodyPr>
          <a:lstStyle/>
          <a:p>
            <a:r>
              <a:rPr lang="tr-TR" dirty="0"/>
              <a:t>ÇOCUKLARA SINIR KOYARKEN NELERE DİKKAT ETMELİYİZ?</a:t>
            </a:r>
          </a:p>
        </p:txBody>
      </p:sp>
      <p:sp>
        <p:nvSpPr>
          <p:cNvPr id="3" name="İçerik Yer Tutucusu 2"/>
          <p:cNvSpPr>
            <a:spLocks noGrp="1"/>
          </p:cNvSpPr>
          <p:nvPr>
            <p:ph sz="quarter" idx="1"/>
          </p:nvPr>
        </p:nvSpPr>
        <p:spPr/>
        <p:txBody>
          <a:bodyPr>
            <a:normAutofit fontScale="92500"/>
          </a:bodyPr>
          <a:lstStyle/>
          <a:p>
            <a:pPr marL="0" indent="0" algn="just">
              <a:buNone/>
            </a:pPr>
            <a:r>
              <a:rPr lang="tr-TR" dirty="0"/>
              <a:t>Her ebeveyn için sınırlar farklı olmakla birlikte en temelde çocuğun güvenliğini ve sağlığını koruyan sınırlar oluşturmak oldukça önemlidir. Bazı ebeveynlerin sınır alanı bir oda kadar, kiminin bir bahçe kadar, kiminin ise daha geniş sınırlara ulaşabilir. </a:t>
            </a:r>
            <a:r>
              <a:rPr lang="tr-TR" dirty="0" err="1"/>
              <a:t>Burda</a:t>
            </a:r>
            <a:r>
              <a:rPr lang="tr-TR" dirty="0"/>
              <a:t> çocuğun karakteri, genel durumu etkilidir. </a:t>
            </a:r>
          </a:p>
          <a:p>
            <a:pPr marL="0" indent="0" algn="just">
              <a:buNone/>
            </a:pPr>
            <a:r>
              <a:rPr lang="tr-TR" dirty="0"/>
              <a:t>Çocuğun ebeveynlerinin ve öğretmenlerinin belirlediği sınırlara uyması için ebeveynlerin de çocuğun sınırlarına saygı göstermesi gerekir. Örneğin özel oyuncaklarını başka bir arkadaşıyla paylaşmak istemeyen bir çocuğu zorlamamak, yemek yemesi için zorlamak yerine çocuğun sürece dahil edilip gücü çocuğa vermek vb. çocukların sınırlarına saygı duyulan davranışlardandır.</a:t>
            </a:r>
          </a:p>
        </p:txBody>
      </p:sp>
    </p:spTree>
    <p:extLst>
      <p:ext uri="{BB962C8B-B14F-4D97-AF65-F5344CB8AC3E}">
        <p14:creationId xmlns:p14="http://schemas.microsoft.com/office/powerpoint/2010/main" val="237679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908720"/>
            <a:ext cx="7467600" cy="5616624"/>
          </a:xfrm>
        </p:spPr>
        <p:txBody>
          <a:bodyPr>
            <a:normAutofit/>
          </a:bodyPr>
          <a:lstStyle/>
          <a:p>
            <a:pPr algn="just"/>
            <a:r>
              <a:rPr lang="tr-TR" dirty="0"/>
              <a:t>Çocuklar sınırları zorlamayı sevseler de aslında ihtiyaç duydukları, hayatı anlamlandırabilmek için istikrarlı ve tutarlı sınırlardır. Çocuklar anne ve babalarının ya da öğretmenlerinin rehberliğine güvenmek isterler. </a:t>
            </a:r>
          </a:p>
          <a:p>
            <a:pPr algn="just"/>
            <a:endParaRPr lang="tr-TR" dirty="0"/>
          </a:p>
        </p:txBody>
      </p:sp>
      <p:pic>
        <p:nvPicPr>
          <p:cNvPr id="2050" name="Picture 2" descr="C:\Users\W10\Desktop\Dm0ZOmJU4AAR8R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734481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28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908720"/>
            <a:ext cx="7467600" cy="5565232"/>
          </a:xfrm>
        </p:spPr>
        <p:txBody>
          <a:bodyPr/>
          <a:lstStyle/>
          <a:p>
            <a:pPr algn="just"/>
            <a:r>
              <a:rPr lang="tr-TR" dirty="0"/>
              <a:t>Sınırlar aynı zamanda ilişkileri tanımlar. « Burada yetkili olan kimdir? Ne kadar ileri gidebilirim? Çok ileri gidersem ne olur? » gibi soruların cevaplarını çocuklar çizilen sınırlar ve koyulan kurallar sayesinde bulurlar. Ancak toplanan bilgilerde tutarsızlık olduğunda çocuklar da nasıl davranacaklarını şaşırırlar.</a:t>
            </a:r>
          </a:p>
          <a:p>
            <a:endParaRPr lang="tr-TR" dirty="0"/>
          </a:p>
        </p:txBody>
      </p:sp>
      <p:pic>
        <p:nvPicPr>
          <p:cNvPr id="5122" name="Picture 2" descr="C:\Users\W10\Desktop\iletis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89040"/>
            <a:ext cx="684076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32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196752"/>
            <a:ext cx="7467600" cy="5277200"/>
          </a:xfrm>
        </p:spPr>
        <p:txBody>
          <a:bodyPr/>
          <a:lstStyle/>
          <a:p>
            <a:pPr algn="just"/>
            <a:r>
              <a:rPr lang="tr-TR" dirty="0"/>
              <a:t>Sınırlar onaylanan davranışları tanımlar. Hiç işaret ve levhaların çok az olduğu bir yolda ilerlemeye çalıştınız mı? Sizi doğru yönde tutacak net levhalar olmaksızın, yanlış dönüşler yapıp sorunlar yaşama olasılığınız çok yüksektir. Kabul edilebilir davranışları öğrenmeye çalışan çocuklar için de durum böyledir. Sınırlar anlaşılır ve net olduğu sürece çocuklar için anlamak ve izlemek daha kolay olacaktır. </a:t>
            </a:r>
          </a:p>
        </p:txBody>
      </p:sp>
    </p:spTree>
    <p:extLst>
      <p:ext uri="{BB962C8B-B14F-4D97-AF65-F5344CB8AC3E}">
        <p14:creationId xmlns:p14="http://schemas.microsoft.com/office/powerpoint/2010/main" val="26201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124744"/>
            <a:ext cx="7467600" cy="4392488"/>
          </a:xfrm>
        </p:spPr>
        <p:txBody>
          <a:bodyPr>
            <a:normAutofit/>
          </a:bodyPr>
          <a:lstStyle/>
          <a:p>
            <a:pPr algn="just"/>
            <a:r>
              <a:rPr lang="tr-TR" dirty="0"/>
              <a:t>Kuralları uygularken sınıf içerisinde tutalı olmak oldukça önemlidir. Tutarlılık konusunda bir diğer önemli husus kuralın her zaman geçerli olmasıdır. Eğer bir kural bazen uygulanıyor, bazen esnetilebiliyorsa bu çocuk için kafa karıştırıcı bir mesaja dönüşür. </a:t>
            </a:r>
          </a:p>
        </p:txBody>
      </p:sp>
    </p:spTree>
    <p:extLst>
      <p:ext uri="{BB962C8B-B14F-4D97-AF65-F5344CB8AC3E}">
        <p14:creationId xmlns:p14="http://schemas.microsoft.com/office/powerpoint/2010/main" val="55884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76672"/>
            <a:ext cx="7467600" cy="5997280"/>
          </a:xfrm>
        </p:spPr>
        <p:txBody>
          <a:bodyPr/>
          <a:lstStyle/>
          <a:p>
            <a:pPr algn="just"/>
            <a:r>
              <a:rPr lang="tr-TR" dirty="0"/>
              <a:t>Kurallar koyarken anahtar noktalardan biri öğretmenin çocuğa model olmasıdır. Çocuklara verilmek istenen değerler öncelikle anne ve baba tarafından uygulanırsa değerlerin çocuk tarafından içselleştirilmesi daha kolay olacaktır. Çocuklar baktıklarını düşünmediğiniz zamanlarda bile davranışlarınızı gözlemler ve kendilerine model alırlar. </a:t>
            </a:r>
          </a:p>
          <a:p>
            <a:pPr algn="just"/>
            <a:endParaRPr lang="tr-TR" dirty="0"/>
          </a:p>
        </p:txBody>
      </p:sp>
      <p:pic>
        <p:nvPicPr>
          <p:cNvPr id="6146" name="Picture 2" descr="C:\Users\W10\Desktop\dogru-rol-model-olmak-onemli-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7344815" cy="299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60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692696"/>
            <a:ext cx="7931224" cy="5781256"/>
          </a:xfrm>
        </p:spPr>
        <p:txBody>
          <a:bodyPr/>
          <a:lstStyle/>
          <a:p>
            <a:pPr algn="just"/>
            <a:r>
              <a:rPr lang="tr-TR" dirty="0"/>
              <a:t>Kurallar konusunda çocukla güç savaşına girmekten kaçının. Örneğin tekrar tekrar bir şeyi yapmamasını söylemeyin. Bu durum çocukların gözünde yetkinliğinizin azalmasına neden olur. Bu tarz durumlarda daha yaratıcı olmayı deneyin.</a:t>
            </a:r>
          </a:p>
          <a:p>
            <a:pPr algn="just"/>
            <a:endParaRPr lang="tr-TR" dirty="0"/>
          </a:p>
          <a:p>
            <a:pPr algn="just"/>
            <a:r>
              <a:rPr lang="tr-TR" dirty="0"/>
              <a:t>Kuralları koyarken öğretmen olarak sizler için en önemli ve olmazsa olmaz kuralları belirleyin.</a:t>
            </a:r>
          </a:p>
          <a:p>
            <a:pPr algn="just"/>
            <a:endParaRPr lang="tr-TR" dirty="0"/>
          </a:p>
        </p:txBody>
      </p:sp>
      <p:pic>
        <p:nvPicPr>
          <p:cNvPr id="3074" name="Picture 2" descr="C:\Users\W10\Desktop\ogretmen-ogrenci-iliskileri-nasil-olmali-e14792280835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221088"/>
            <a:ext cx="705678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1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268760"/>
            <a:ext cx="7467600" cy="5205192"/>
          </a:xfrm>
        </p:spPr>
        <p:txBody>
          <a:bodyPr/>
          <a:lstStyle/>
          <a:p>
            <a:pPr algn="just"/>
            <a:r>
              <a:rPr lang="tr-TR" dirty="0"/>
              <a:t>Kuralları çocuklarla paylaşmak için bir sınıf  toplantısı düzenleyebilirsiniz. Bu toplantıda çocuklar da istediği kuralları paylaşabilir. Sınıf  içinde ona da söz hakkının tanınması, kuralları benimsemesi için oldukça önemlidir. </a:t>
            </a:r>
          </a:p>
          <a:p>
            <a:pPr algn="just"/>
            <a:endParaRPr lang="tr-TR" dirty="0"/>
          </a:p>
        </p:txBody>
      </p:sp>
      <p:pic>
        <p:nvPicPr>
          <p:cNvPr id="7170" name="Picture 2" descr="C:\Users\W10\Desktop\k_31101455_kurallarYmY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29000"/>
            <a:ext cx="734481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5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a:xfrm>
            <a:off x="457200" y="1600200"/>
            <a:ext cx="7467600" cy="3493264"/>
          </a:xfrm>
          <a:prstGeom prst="rect">
            <a:avLst/>
          </a:prstGeom>
        </p:spPr>
        <p:txBody>
          <a:bodyPr>
            <a:spAutoFit/>
          </a:bodyPr>
          <a:lstStyle/>
          <a:p>
            <a:pPr algn="just"/>
            <a:r>
              <a:rPr lang="tr-TR" dirty="0"/>
              <a:t>Ceza, çocuklara nasıl davranmaları gerektiğini öğretme konusunda etkili bir araç değildir. Çocuklarla sorun çıkmadan önce kurduğunuz iletişim, koyduğunuz kurallara uyulması konusunda da etkili olacaktır. Ancak çocuklarla iyi bir iletişim kurduğunuzda çocuklar sizi dinlemeye ve sizinle işbirliği içinde olmaya istekli olacaktır.</a:t>
            </a:r>
          </a:p>
          <a:p>
            <a:pPr algn="just"/>
            <a:endParaRPr lang="tr-TR" dirty="0"/>
          </a:p>
        </p:txBody>
      </p:sp>
      <p:pic>
        <p:nvPicPr>
          <p:cNvPr id="4098" name="Picture 2" descr="C:\Users\W10\Desktop\okul_oncesi_egitime_baslay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653136"/>
            <a:ext cx="698477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7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SAĞLIKLI ÇOCUK GELİŞİMİNİ DESTEKLEYEN KURALLAR</a:t>
            </a:r>
          </a:p>
        </p:txBody>
      </p:sp>
      <p:sp>
        <p:nvSpPr>
          <p:cNvPr id="3" name="İçerik Yer Tutucusu 2"/>
          <p:cNvSpPr>
            <a:spLocks noGrp="1"/>
          </p:cNvSpPr>
          <p:nvPr>
            <p:ph sz="quarter" idx="1"/>
          </p:nvPr>
        </p:nvSpPr>
        <p:spPr/>
        <p:txBody>
          <a:bodyPr>
            <a:normAutofit lnSpcReduction="10000"/>
          </a:bodyPr>
          <a:lstStyle/>
          <a:p>
            <a:pPr algn="just"/>
            <a:r>
              <a:rPr lang="tr-TR" dirty="0"/>
              <a:t>Bu dönemde ebeveynler yemek yeme, uyku düzeni ve öz bakım konularında kurallar belirlemeli, bu kuralları çocuğa kısaca açıklamalılardır. </a:t>
            </a:r>
          </a:p>
          <a:p>
            <a:pPr algn="just"/>
            <a:r>
              <a:rPr lang="tr-TR" dirty="0"/>
              <a:t>Vurma ve itme gibi zarar verici davranışlara izin olmadığı konusunda kurallar olmalı, anne baba önleyici bir tavır izlemelidir. </a:t>
            </a:r>
          </a:p>
          <a:p>
            <a:pPr algn="just"/>
            <a:r>
              <a:rPr lang="tr-TR" dirty="0"/>
              <a:t>Mülkiyet duygusu, izin isteme, yabancılarla olan ilişkiler gibi konularda da anne-baba kendi aile kültürlerine uygun kurallar koyabilirler. </a:t>
            </a:r>
          </a:p>
          <a:p>
            <a:r>
              <a:rPr lang="tr-TR" dirty="0"/>
              <a:t>Bu kurallara ek olarak aileler kendi ihtiyaçlarına uygun olan kuralları evlerinde belirleyip takibini sağlayabilirler.</a:t>
            </a:r>
          </a:p>
        </p:txBody>
      </p:sp>
    </p:spTree>
    <p:extLst>
      <p:ext uri="{BB962C8B-B14F-4D97-AF65-F5344CB8AC3E}">
        <p14:creationId xmlns:p14="http://schemas.microsoft.com/office/powerpoint/2010/main" val="147161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ÇOCUKLARLA İLETİŞİM</a:t>
            </a:r>
          </a:p>
        </p:txBody>
      </p:sp>
      <p:sp>
        <p:nvSpPr>
          <p:cNvPr id="3" name="İçerik Yer Tutucusu 2"/>
          <p:cNvSpPr>
            <a:spLocks noGrp="1"/>
          </p:cNvSpPr>
          <p:nvPr>
            <p:ph sz="quarter" idx="1"/>
          </p:nvPr>
        </p:nvSpPr>
        <p:spPr/>
        <p:txBody>
          <a:bodyPr/>
          <a:lstStyle/>
          <a:p>
            <a:pPr algn="just"/>
            <a:r>
              <a:rPr lang="tr-TR" dirty="0"/>
              <a:t>Özellikle yaşamın ilk yıllarında ebeveyn ile oluşan bağ çocuğun ergenlik, yetişkinlik dönemlerindeki benlik oluşumu ve sosyal ilişkilerini de etkilemektedir. Çocuğun okula başlaması ile birlikte öğretmenlerde oldukça önemli rol oynar.</a:t>
            </a:r>
          </a:p>
          <a:p>
            <a:pPr marL="0" indent="0" algn="just">
              <a:buNone/>
            </a:pPr>
            <a:endParaRPr lang="tr-TR" dirty="0"/>
          </a:p>
        </p:txBody>
      </p:sp>
      <p:pic>
        <p:nvPicPr>
          <p:cNvPr id="2050" name="Picture 2" descr="C:\Users\W10\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933056"/>
            <a:ext cx="712879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8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OKULDA/SINIFTA ÇOCUKLARA SINIR KOYMAK İÇİN ÖNERİLER</a:t>
            </a:r>
          </a:p>
        </p:txBody>
      </p:sp>
      <p:sp>
        <p:nvSpPr>
          <p:cNvPr id="3" name="İçerik Yer Tutucusu 2"/>
          <p:cNvSpPr>
            <a:spLocks noGrp="1"/>
          </p:cNvSpPr>
          <p:nvPr>
            <p:ph sz="quarter" idx="1"/>
          </p:nvPr>
        </p:nvSpPr>
        <p:spPr>
          <a:xfrm>
            <a:off x="457200" y="1700808"/>
            <a:ext cx="7467600" cy="3456384"/>
          </a:xfrm>
        </p:spPr>
        <p:txBody>
          <a:bodyPr>
            <a:normAutofit fontScale="92500"/>
          </a:bodyPr>
          <a:lstStyle/>
          <a:p>
            <a:r>
              <a:rPr lang="tr-TR" dirty="0"/>
              <a:t>Öğrencilerden bekleneni net bir şekilde ifade edin. </a:t>
            </a:r>
          </a:p>
          <a:p>
            <a:pPr algn="just"/>
            <a:r>
              <a:rPr lang="tr-TR" dirty="0"/>
              <a:t>Okulda veya sınıfta meydana gelen/gelebilecek değişiklikler için öğrencileri bilgilendirin/hazırlayın. Örneğin; sınıfa gelecek yeni bir öğrenciyi tanıtma, sınıf içi düzenlemeler, oturma planı, okul içi veya okul dışı etkinlikler vb. konular. </a:t>
            </a:r>
          </a:p>
          <a:p>
            <a:pPr algn="just"/>
            <a:r>
              <a:rPr lang="tr-TR" dirty="0"/>
              <a:t>Kurallar sınıfta öğrencilerle ilk derste belirlenmeli ve takibi sağlanmalıdır. Belirlenen kuralların dışına çıkmanın sonuçları da ortak olarak belirlenmelidir.</a:t>
            </a:r>
          </a:p>
          <a:p>
            <a:endParaRPr lang="tr-TR" dirty="0"/>
          </a:p>
        </p:txBody>
      </p:sp>
    </p:spTree>
    <p:extLst>
      <p:ext uri="{BB962C8B-B14F-4D97-AF65-F5344CB8AC3E}">
        <p14:creationId xmlns:p14="http://schemas.microsoft.com/office/powerpoint/2010/main" val="172473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88640"/>
            <a:ext cx="7467600" cy="6285312"/>
          </a:xfrm>
        </p:spPr>
        <p:txBody>
          <a:bodyPr/>
          <a:lstStyle/>
          <a:p>
            <a:pPr algn="just"/>
            <a:r>
              <a:rPr lang="tr-TR" dirty="0"/>
              <a:t>Öğrencilerin ‘’Hayır Diyebilme’’ becerisini kazanması hedeflenmelidir.</a:t>
            </a:r>
          </a:p>
          <a:p>
            <a:pPr algn="just"/>
            <a:r>
              <a:rPr lang="tr-TR" dirty="0"/>
              <a:t> Gerektiğinde öğrencilere seçenekler sunulmalıdır. Seçim yapmaları istenir. Böylece belirlen kurallara uymaları desteklenecektir.</a:t>
            </a:r>
          </a:p>
          <a:p>
            <a:endParaRPr lang="tr-TR" dirty="0"/>
          </a:p>
        </p:txBody>
      </p:sp>
      <p:pic>
        <p:nvPicPr>
          <p:cNvPr id="1026" name="Picture 2" descr="C:\Users\W10\Desktop\cocuk-hayi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4896544" cy="4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78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04664"/>
            <a:ext cx="7467600" cy="6069288"/>
          </a:xfrm>
        </p:spPr>
        <p:txBody>
          <a:bodyPr/>
          <a:lstStyle/>
          <a:p>
            <a:pPr algn="just"/>
            <a:r>
              <a:rPr lang="tr-TR" dirty="0"/>
              <a:t>Belirlenen kurallara uygun olumlu davranışların her zaman altını çizin, öğrencileri takdir edin.</a:t>
            </a:r>
          </a:p>
          <a:p>
            <a:r>
              <a:rPr lang="tr-TR" dirty="0"/>
              <a:t>Normal sesinizi kullanın. </a:t>
            </a:r>
          </a:p>
          <a:p>
            <a:r>
              <a:rPr lang="tr-TR" dirty="0"/>
              <a:t>Öğrencilere rol model olun.</a:t>
            </a:r>
          </a:p>
          <a:p>
            <a:r>
              <a:rPr lang="tr-TR" dirty="0"/>
              <a:t>Mesajlarınızı öğrencilerin davranışları üzerine yoğunlaştırın. Öğrencinin kişiliği hakkında yorum, değerlendirme ve etiketlemelerden uzak durunuz. </a:t>
            </a:r>
          </a:p>
          <a:p>
            <a:endParaRPr lang="tr-TR" dirty="0"/>
          </a:p>
          <a:p>
            <a:endParaRPr lang="tr-TR" dirty="0"/>
          </a:p>
        </p:txBody>
      </p:sp>
      <p:pic>
        <p:nvPicPr>
          <p:cNvPr id="2050" name="Picture 2" descr="C:\Users\W10\Desktop\image_750x_5f425b466d0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84984"/>
            <a:ext cx="7748339"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803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620688"/>
            <a:ext cx="7467600" cy="5853264"/>
          </a:xfrm>
        </p:spPr>
        <p:txBody>
          <a:bodyPr/>
          <a:lstStyle/>
          <a:p>
            <a:pPr algn="just"/>
            <a:r>
              <a:rPr lang="tr-TR" dirty="0"/>
              <a:t>Gerçekleştirilmeyecek hedefler, kurallar belirlemeyin. </a:t>
            </a:r>
          </a:p>
          <a:p>
            <a:pPr algn="just"/>
            <a:r>
              <a:rPr lang="tr-TR" dirty="0"/>
              <a:t>Sınırlar sade ve uygulanabilir olmalıdır. </a:t>
            </a:r>
          </a:p>
          <a:p>
            <a:pPr algn="just"/>
            <a:r>
              <a:rPr lang="tr-TR" dirty="0"/>
              <a:t>Olumsuz davranışlar gözlemlediğinizde davranışı bastırmak yerine nedenine odaklanmak gereklidir.</a:t>
            </a:r>
          </a:p>
          <a:p>
            <a:pPr algn="just"/>
            <a:endParaRPr lang="tr-TR" dirty="0"/>
          </a:p>
          <a:p>
            <a:endParaRPr lang="tr-TR" dirty="0"/>
          </a:p>
        </p:txBody>
      </p:sp>
      <p:pic>
        <p:nvPicPr>
          <p:cNvPr id="3074" name="Picture 2" descr="C:\Users\W10\Desktop\Sinir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763284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59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548680"/>
            <a:ext cx="7467600" cy="5925272"/>
          </a:xfrm>
        </p:spPr>
        <p:txBody>
          <a:bodyPr>
            <a:normAutofit/>
          </a:bodyPr>
          <a:lstStyle/>
          <a:p>
            <a:pPr algn="ctr"/>
            <a:r>
              <a:rPr lang="tr-TR" sz="3600" dirty="0"/>
              <a:t>DİNLEDİĞİNİZ İÇİN </a:t>
            </a:r>
          </a:p>
          <a:p>
            <a:pPr algn="ctr"/>
            <a:r>
              <a:rPr lang="tr-TR" sz="3600" dirty="0"/>
              <a:t>TEŞEKKÜR </a:t>
            </a:r>
          </a:p>
          <a:p>
            <a:pPr algn="ctr"/>
            <a:r>
              <a:rPr lang="tr-TR" sz="3600" dirty="0"/>
              <a:t>EDERİM.</a:t>
            </a:r>
          </a:p>
          <a:p>
            <a:pPr algn="ctr"/>
            <a:endParaRPr lang="tr-TR" sz="3600" dirty="0"/>
          </a:p>
        </p:txBody>
      </p:sp>
      <p:pic>
        <p:nvPicPr>
          <p:cNvPr id="10242" name="Picture 2" descr="C:\Users\W10\Desktop\shutterstock_265545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92896"/>
            <a:ext cx="705678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6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KAYNAKLAR</a:t>
            </a:r>
          </a:p>
        </p:txBody>
      </p:sp>
      <p:sp>
        <p:nvSpPr>
          <p:cNvPr id="3" name="İçerik Yer Tutucusu 2"/>
          <p:cNvSpPr>
            <a:spLocks noGrp="1"/>
          </p:cNvSpPr>
          <p:nvPr>
            <p:ph sz="quarter" idx="1"/>
          </p:nvPr>
        </p:nvSpPr>
        <p:spPr/>
        <p:txBody>
          <a:bodyPr>
            <a:normAutofit lnSpcReduction="10000"/>
          </a:bodyPr>
          <a:lstStyle/>
          <a:p>
            <a:r>
              <a:rPr lang="tr-TR" dirty="0">
                <a:hlinkClick r:id="rId2"/>
              </a:rPr>
              <a:t>https://corluram.meb.k12.tr/meb_iys_dosyalar/59/03/864972/dosyalar/2021_10/27120954_Sinir-Koyma-Psikoegitim-Kitapcigi_compressed-1.pdf</a:t>
            </a:r>
            <a:endParaRPr lang="tr-TR" dirty="0"/>
          </a:p>
          <a:p>
            <a:pPr algn="just"/>
            <a:r>
              <a:rPr lang="tr-TR" dirty="0">
                <a:hlinkClick r:id="rId3"/>
              </a:rPr>
              <a:t>https://manisa.meb.gov.tr/meb_iys_dosyalar/2023_08/04112824_SINIR_KOYMAVELY_SUNUM.pdf</a:t>
            </a:r>
            <a:endParaRPr lang="tr-TR" dirty="0"/>
          </a:p>
          <a:p>
            <a:pPr algn="just"/>
            <a:r>
              <a:rPr lang="tr-TR" dirty="0">
                <a:hlinkClick r:id="rId4"/>
              </a:rPr>
              <a:t>https://breilkokulu.meb.k12.tr/meb_iys_dosyalar/34/14/741221/dosyalar/2021_01/13121355_CYocugYunuza_SYnYr_Koyma__Robert_J.MacKenzie.pdf?CHK=e2b593004883b2220d600cde7e7f5687</a:t>
            </a:r>
            <a:endParaRPr lang="tr-TR" dirty="0"/>
          </a:p>
          <a:p>
            <a:pPr algn="just"/>
            <a:r>
              <a:rPr lang="tr-TR" dirty="0"/>
              <a:t>https://manisa.meb.gov.tr/meb_iys_dosyalar/2023_08/04114214_SINIR_KOYMA__OYRETMEN_SUNUMU.pdf</a:t>
            </a:r>
          </a:p>
          <a:p>
            <a:pPr algn="just"/>
            <a:endParaRPr lang="tr-TR" dirty="0"/>
          </a:p>
        </p:txBody>
      </p:sp>
    </p:spTree>
    <p:extLst>
      <p:ext uri="{BB962C8B-B14F-4D97-AF65-F5344CB8AC3E}">
        <p14:creationId xmlns:p14="http://schemas.microsoft.com/office/powerpoint/2010/main" val="358044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r>
              <a:rPr lang="tr-TR" dirty="0"/>
              <a:t>Çocukların ebeveynleri ile kuracakları başarılı ilişki, koşulsuz sevgi ve güven bağının onların gelecekteki hayatlarının temelini oluşturduğu, sağlıklı ebeveyn çocuk ilişkisi ile yetişen çocukların, aile içinde anlaşıldığını ve kabul gördüğünü hissederek daha özerk, kendine güvenli bireyler olarak yetiştikleri bilinmektedir (Tezel Şahin, 2014; </a:t>
            </a:r>
            <a:r>
              <a:rPr lang="tr-TR" dirty="0" err="1"/>
              <a:t>akt</a:t>
            </a:r>
            <a:r>
              <a:rPr lang="tr-TR" dirty="0"/>
              <a:t>. Yılmazer, 2020).</a:t>
            </a:r>
          </a:p>
        </p:txBody>
      </p:sp>
    </p:spTree>
    <p:extLst>
      <p:ext uri="{BB962C8B-B14F-4D97-AF65-F5344CB8AC3E}">
        <p14:creationId xmlns:p14="http://schemas.microsoft.com/office/powerpoint/2010/main" val="180109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SINIR KOYMA</a:t>
            </a:r>
          </a:p>
        </p:txBody>
      </p:sp>
      <p:sp>
        <p:nvSpPr>
          <p:cNvPr id="3" name="İçerik Yer Tutucusu 2"/>
          <p:cNvSpPr>
            <a:spLocks noGrp="1"/>
          </p:cNvSpPr>
          <p:nvPr>
            <p:ph sz="quarter" idx="1"/>
          </p:nvPr>
        </p:nvSpPr>
        <p:spPr/>
        <p:txBody>
          <a:bodyPr/>
          <a:lstStyle/>
          <a:p>
            <a:pPr algn="just"/>
            <a:r>
              <a:rPr lang="tr-TR" dirty="0"/>
              <a:t>Etkin sınır koyma, ebeveynlerin çocuklarına istenilen davranışla ilgili kural ve beklentilerini öğretmek için kullandıkları süreci ifade eder. Etkin sınır koyma çocuklarda istenilmeyen davranışları önleme ve aile kurallarını en net ve anlaşılır şekilde çocuğa öğretme aşamasında ihtiyaç duyulan yöntemler bütünüdür (</a:t>
            </a:r>
            <a:r>
              <a:rPr lang="tr-TR" dirty="0" err="1"/>
              <a:t>Mackenzie</a:t>
            </a:r>
            <a:r>
              <a:rPr lang="tr-TR" dirty="0"/>
              <a:t>, 2003).</a:t>
            </a:r>
          </a:p>
        </p:txBody>
      </p:sp>
    </p:spTree>
    <p:extLst>
      <p:ext uri="{BB962C8B-B14F-4D97-AF65-F5344CB8AC3E}">
        <p14:creationId xmlns:p14="http://schemas.microsoft.com/office/powerpoint/2010/main" val="340871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ÇOCUKLARLA İLETİŞİMDE SINIR KOYMAK NEDEN ÖNEMLİ?</a:t>
            </a:r>
          </a:p>
        </p:txBody>
      </p:sp>
      <p:sp>
        <p:nvSpPr>
          <p:cNvPr id="3" name="İçerik Yer Tutucusu 2"/>
          <p:cNvSpPr>
            <a:spLocks noGrp="1"/>
          </p:cNvSpPr>
          <p:nvPr>
            <p:ph sz="quarter" idx="1"/>
          </p:nvPr>
        </p:nvSpPr>
        <p:spPr/>
        <p:txBody>
          <a:bodyPr/>
          <a:lstStyle/>
          <a:p>
            <a:pPr algn="just"/>
            <a:r>
              <a:rPr lang="tr-TR" dirty="0"/>
              <a:t>Sınırlar çocuklar için hem kendilerini hem de yaşadıkları ortamı kavramaları açısından bir keşif ve öğrenme alanıdır. </a:t>
            </a:r>
          </a:p>
          <a:p>
            <a:pPr algn="just"/>
            <a:r>
              <a:rPr lang="tr-TR" dirty="0"/>
              <a:t>Çocuklar büyür ve değişir. Çocuklar; çevrelerini keşfetmeye, becerilerini geliştirmeye, yeni yetenekler kazanmaya ve bağımsız olmaya fırsat bulmalıdır. Onların işi budur. Bizim işimiz de bu normal gelişim sürecini engellemeden, onlara destek olacak sınırlar koymaktır (Mackenzie,2003).</a:t>
            </a:r>
          </a:p>
        </p:txBody>
      </p:sp>
    </p:spTree>
    <p:extLst>
      <p:ext uri="{BB962C8B-B14F-4D97-AF65-F5344CB8AC3E}">
        <p14:creationId xmlns:p14="http://schemas.microsoft.com/office/powerpoint/2010/main" val="81133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908720"/>
            <a:ext cx="7467600" cy="5565232"/>
          </a:xfrm>
        </p:spPr>
        <p:txBody>
          <a:bodyPr/>
          <a:lstStyle/>
          <a:p>
            <a:pPr algn="just"/>
            <a:r>
              <a:rPr lang="tr-TR" dirty="0"/>
              <a:t>Çocuklar, yaşadıkları dünyanın kurallarını anlamak isterler ve buna ihtiyaç duyarlar. Sınırlar, bu öğrenme ve keşfetme sürecinde çok önemli rol oynar ancak gönderilen mesajlar net değilse ebeveynin vermeye çalıştığı dersler işlemez duruma gelebilir(Mackenzie,2003).</a:t>
            </a:r>
          </a:p>
          <a:p>
            <a:pPr algn="just"/>
            <a:endParaRPr lang="tr-TR" dirty="0"/>
          </a:p>
        </p:txBody>
      </p:sp>
      <p:pic>
        <p:nvPicPr>
          <p:cNvPr id="3074" name="Picture 2" descr="C:\Users\W10\Desktop\15201930805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4"/>
            <a:ext cx="741682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6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196752"/>
            <a:ext cx="7467600" cy="5277200"/>
          </a:xfrm>
        </p:spPr>
        <p:txBody>
          <a:bodyPr/>
          <a:lstStyle/>
          <a:p>
            <a:pPr algn="just"/>
            <a:r>
              <a:rPr lang="tr-TR" dirty="0"/>
              <a:t>Etkin sınır koyma, ebeveynler açısından çocuklarının büyüme sürecindeki oldukça önemli ve zorlayıcı konularından biridir. Çünkü sınır koyma, çocukların zaman içerisinde değişebilen istenmedik davranışları karşısında ebeveynlerin uyguladıkları disiplin becerileri ile bu beceriyi sürdürebilme ve yeni sorunlar karşısında yeni çözümler üretebilme yeteneğine karşılık gelmektedir (</a:t>
            </a:r>
            <a:r>
              <a:rPr lang="tr-TR" dirty="0" err="1"/>
              <a:t>Dibenedetto</a:t>
            </a:r>
            <a:r>
              <a:rPr lang="tr-TR" dirty="0"/>
              <a:t>, 2016; </a:t>
            </a:r>
            <a:r>
              <a:rPr lang="tr-TR" dirty="0" err="1"/>
              <a:t>akt</a:t>
            </a:r>
            <a:r>
              <a:rPr lang="tr-TR" dirty="0"/>
              <a:t>. Yılmazer, 2020).</a:t>
            </a:r>
          </a:p>
        </p:txBody>
      </p:sp>
    </p:spTree>
    <p:extLst>
      <p:ext uri="{BB962C8B-B14F-4D97-AF65-F5344CB8AC3E}">
        <p14:creationId xmlns:p14="http://schemas.microsoft.com/office/powerpoint/2010/main" val="420621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548680"/>
            <a:ext cx="7467600" cy="5925272"/>
          </a:xfrm>
        </p:spPr>
        <p:txBody>
          <a:bodyPr/>
          <a:lstStyle/>
          <a:p>
            <a:pPr algn="just"/>
            <a:r>
              <a:rPr lang="tr-TR" dirty="0" err="1"/>
              <a:t>Mackenzi</a:t>
            </a:r>
            <a:r>
              <a:rPr lang="tr-TR" dirty="0"/>
              <a:t> (2003) de çocukların sınırlara ihtiyaç duyduğunu belirtmektedir. Bunun nedenini, sınırların büyüme aşamasındaki çocuğun gelişimsel ihtiyaçlarını karşılayacak araştırmalar yapmalarına yardımcı olması, ebeveynleri ve çevresi tarafından onaylanan davranışların tanımlanması, çevresindeki kişilerle olan ilişkilerinin tanımlanması, büyümenin ölçütü olması ve çocuğa güvenlik sağlaması olarak sıralamaktadır.</a:t>
            </a:r>
          </a:p>
          <a:p>
            <a:pPr algn="just"/>
            <a:endParaRPr lang="tr-TR" dirty="0"/>
          </a:p>
        </p:txBody>
      </p:sp>
      <p:pic>
        <p:nvPicPr>
          <p:cNvPr id="4098" name="Picture 2" descr="C:\Users\W10\Desktop\a9093624a55b26d7b195ab12fef49bf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93096"/>
            <a:ext cx="756084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9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052736"/>
            <a:ext cx="7467600" cy="5256584"/>
          </a:xfrm>
        </p:spPr>
        <p:txBody>
          <a:bodyPr/>
          <a:lstStyle/>
          <a:p>
            <a:pPr algn="just"/>
            <a:r>
              <a:rPr lang="tr-TR" dirty="0"/>
              <a:t>Ebeveynlerin çocuklarına yönelik etkin sınır koyma becerilerini ve bunun paralelinde ebeveyn çocuk ilişkisini etkileyen etmelere bakıldığında; çocuğa yönelik etmenler (yaş, cinsiyet, gelişim özelliği </a:t>
            </a:r>
            <a:r>
              <a:rPr lang="tr-TR" dirty="0" err="1"/>
              <a:t>vb</a:t>
            </a:r>
            <a:r>
              <a:rPr lang="tr-TR" dirty="0"/>
              <a:t>) aileye ilişkin etmenler (ebeveynlik tutumları, ailenin yapısı, ebeveynlerin öğrenim düzeyi, ebeveynlerin yaşları, çocuk sayısı </a:t>
            </a:r>
            <a:r>
              <a:rPr lang="tr-TR" dirty="0" err="1"/>
              <a:t>vb</a:t>
            </a:r>
            <a:r>
              <a:rPr lang="tr-TR" dirty="0"/>
              <a:t>) ve kültüre özgü etmenler karşımıza çıkmaktadır (Tahiroğlu ve ark., 2009)</a:t>
            </a:r>
          </a:p>
          <a:p>
            <a:endParaRPr lang="tr-TR" dirty="0"/>
          </a:p>
        </p:txBody>
      </p:sp>
    </p:spTree>
    <p:extLst>
      <p:ext uri="{BB962C8B-B14F-4D97-AF65-F5344CB8AC3E}">
        <p14:creationId xmlns:p14="http://schemas.microsoft.com/office/powerpoint/2010/main" val="2736293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208</TotalTime>
  <Words>1114</Words>
  <Application>Microsoft Office PowerPoint</Application>
  <PresentationFormat>Ekran Gösterisi (4:3)</PresentationFormat>
  <Paragraphs>53</Paragraphs>
  <Slides>25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Calibri</vt:lpstr>
      <vt:lpstr>Century Schoolbook</vt:lpstr>
      <vt:lpstr>Times New Roman</vt:lpstr>
      <vt:lpstr>Wingdings</vt:lpstr>
      <vt:lpstr>Wingdings 2</vt:lpstr>
      <vt:lpstr>Cumba</vt:lpstr>
      <vt:lpstr>ÇOCUKLARLA  İLETİŞİMDE SAĞLIKLI SINIRLAR OLUŞTURMA</vt:lpstr>
      <vt:lpstr>ÇOCUKLARLA İLETİŞİM</vt:lpstr>
      <vt:lpstr>PowerPoint Sunusu</vt:lpstr>
      <vt:lpstr>SINIR KOYMA</vt:lpstr>
      <vt:lpstr>ÇOCUKLARLA İLETİŞİMDE SINIR KOYMAK NEDEN ÖNEMLİ?</vt:lpstr>
      <vt:lpstr>PowerPoint Sunusu</vt:lpstr>
      <vt:lpstr>PowerPoint Sunusu</vt:lpstr>
      <vt:lpstr>PowerPoint Sunusu</vt:lpstr>
      <vt:lpstr>PowerPoint Sunusu</vt:lpstr>
      <vt:lpstr>ÇOCUKLARA SINIR KOYARKEN NELERE DİKKAT ETMELİYİZ?</vt:lpstr>
      <vt:lpstr>PowerPoint Sunusu</vt:lpstr>
      <vt:lpstr>PowerPoint Sunusu</vt:lpstr>
      <vt:lpstr>PowerPoint Sunusu</vt:lpstr>
      <vt:lpstr>PowerPoint Sunusu</vt:lpstr>
      <vt:lpstr>PowerPoint Sunusu</vt:lpstr>
      <vt:lpstr>PowerPoint Sunusu</vt:lpstr>
      <vt:lpstr>PowerPoint Sunusu</vt:lpstr>
      <vt:lpstr>PowerPoint Sunusu</vt:lpstr>
      <vt:lpstr>SAĞLIKLI ÇOCUK GELİŞİMİNİ DESTEKLEYEN KURALLAR</vt:lpstr>
      <vt:lpstr>OKULDA/SINIFTA ÇOCUKLARA SINIR KOYMAK İÇİN ÖNERİLER</vt:lpstr>
      <vt:lpstr>PowerPoint Sunusu</vt:lpstr>
      <vt:lpstr>PowerPoint Sunusu</vt:lpstr>
      <vt:lpstr>PowerPoint Sunusu</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ÇOCUKLARLA  İLETİŞİMDE SAĞLIKLI SINIRLAR OLUŞTURMA</dc:title>
  <dc:creator>W10</dc:creator>
  <cp:lastModifiedBy>USER</cp:lastModifiedBy>
  <cp:revision>24</cp:revision>
  <dcterms:created xsi:type="dcterms:W3CDTF">2023-09-13T08:06:37Z</dcterms:created>
  <dcterms:modified xsi:type="dcterms:W3CDTF">2024-01-12T12:04:46Z</dcterms:modified>
</cp:coreProperties>
</file>