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23"/>
  </p:notesMasterIdLst>
  <p:sldIdLst>
    <p:sldId id="329" r:id="rId2"/>
    <p:sldId id="337" r:id="rId3"/>
    <p:sldId id="293" r:id="rId4"/>
    <p:sldId id="256" r:id="rId5"/>
    <p:sldId id="307" r:id="rId6"/>
    <p:sldId id="324" r:id="rId7"/>
    <p:sldId id="308" r:id="rId8"/>
    <p:sldId id="294" r:id="rId9"/>
    <p:sldId id="310" r:id="rId10"/>
    <p:sldId id="330" r:id="rId11"/>
    <p:sldId id="312" r:id="rId12"/>
    <p:sldId id="314" r:id="rId13"/>
    <p:sldId id="328" r:id="rId14"/>
    <p:sldId id="325" r:id="rId15"/>
    <p:sldId id="326" r:id="rId16"/>
    <p:sldId id="318" r:id="rId17"/>
    <p:sldId id="331" r:id="rId18"/>
    <p:sldId id="319" r:id="rId19"/>
    <p:sldId id="315" r:id="rId20"/>
    <p:sldId id="327" r:id="rId21"/>
    <p:sldId id="32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701" autoAdjust="0"/>
  </p:normalViewPr>
  <p:slideViewPr>
    <p:cSldViewPr>
      <p:cViewPr varScale="1">
        <p:scale>
          <a:sx n="73" d="100"/>
          <a:sy n="73" d="100"/>
        </p:scale>
        <p:origin x="11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94C653-100B-45A7-BA5A-87D8C27CDEB2}" type="datetimeFigureOut">
              <a:rPr lang="tr-TR" smtClean="0"/>
              <a:pPr/>
              <a:t>16.01.2024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B8FB0-8206-473A-A6AA-E51FE8636AB2}" type="slidenum">
              <a:rPr lang="tr-TR" smtClean="0"/>
              <a:pPr/>
              <a:t>‹#›</a:t>
            </a:fld>
            <a:endParaRPr lang="tr-TR"/>
          </a:p>
        </p:txBody>
      </p:sp>
    </p:spTree>
    <p:extLst>
      <p:ext uri="{BB962C8B-B14F-4D97-AF65-F5344CB8AC3E}">
        <p14:creationId xmlns:p14="http://schemas.microsoft.com/office/powerpoint/2010/main" val="192211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AEB8FB0-8206-473A-A6AA-E51FE8636AB2}"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3665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41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2323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9017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629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52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371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22960" y="2582334"/>
            <a:ext cx="370332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3440" y="2582334"/>
            <a:ext cx="370332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1536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3763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626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9F75050-0E15-4C5B-92B0-66D068882F1F}" type="datetimeFigureOut">
              <a:rPr lang="tr-TR" smtClean="0"/>
              <a:pPr/>
              <a:t>16.01.2024</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64700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45628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9F75050-0E15-4C5B-92B0-66D068882F1F}" type="datetimeFigureOut">
              <a:rPr lang="tr-TR" smtClean="0"/>
              <a:pPr/>
              <a:t>16.01.2024</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1DEFA8C-F947-479F-BE07-76B6B3F80BF1}" type="slidenum">
              <a:rPr lang="tr-TR" smtClean="0"/>
              <a:pPr/>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10983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3568" y="1556792"/>
            <a:ext cx="7543800" cy="1143000"/>
          </a:xfrm>
        </p:spPr>
        <p:txBody>
          <a:bodyPr>
            <a:normAutofit/>
          </a:bodyPr>
          <a:lstStyle/>
          <a:p>
            <a:pPr algn="ctr"/>
            <a:r>
              <a:rPr lang="tr-TR" b="1" dirty="0" smtClean="0">
                <a:solidFill>
                  <a:srgbClr val="FF0000"/>
                </a:solidFill>
              </a:rPr>
              <a:t>sınır koyma</a:t>
            </a:r>
            <a:endParaRPr lang="tr-TR" b="1" dirty="0" smtClean="0">
              <a:solidFill>
                <a:srgbClr val="FF0000"/>
              </a:solidFill>
            </a:endParaRPr>
          </a:p>
          <a:p>
            <a:pPr algn="ctr"/>
            <a:r>
              <a:rPr lang="tr-TR" b="1" dirty="0" smtClean="0">
                <a:solidFill>
                  <a:schemeClr val="accent1"/>
                </a:solidFill>
              </a:rPr>
              <a:t>lise </a:t>
            </a:r>
            <a:r>
              <a:rPr lang="tr-TR" b="1" dirty="0" err="1" smtClean="0">
                <a:solidFill>
                  <a:schemeClr val="accent1"/>
                </a:solidFill>
              </a:rPr>
              <a:t>ÖĞretmen</a:t>
            </a:r>
            <a:r>
              <a:rPr lang="tr-TR" b="1" dirty="0" smtClean="0">
                <a:solidFill>
                  <a:schemeClr val="accent1"/>
                </a:solidFill>
              </a:rPr>
              <a:t> SUNUMU</a:t>
            </a:r>
            <a:endParaRPr lang="tr-TR" b="1" dirty="0">
              <a:solidFill>
                <a:schemeClr val="accent1"/>
              </a:solidFill>
            </a:endParaRPr>
          </a:p>
        </p:txBody>
      </p:sp>
    </p:spTree>
    <p:extLst>
      <p:ext uri="{BB962C8B-B14F-4D97-AF65-F5344CB8AC3E}">
        <p14:creationId xmlns:p14="http://schemas.microsoft.com/office/powerpoint/2010/main" val="1381630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8" name="Rectangle 4107">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110" name="Rectangle 4109">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4112" name="Straight Connector 4111">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14" name="Rectangle 4113">
            <a:extLst>
              <a:ext uri="{FF2B5EF4-FFF2-40B4-BE49-F238E27FC236}">
                <a16:creationId xmlns:a16="http://schemas.microsoft.com/office/drawing/2014/main" id="{C33BF9DD-8A45-4EEE-B231-0A14D322E5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erkek takım elbise ceket holding kupa ve smartphone illüstrasyon, insan çoklu görev işadamı yönetimi proje yöneticisi, düşünen adam, şirket, insanlar png thumbnail">
            <a:extLst>
              <a:ext uri="{FF2B5EF4-FFF2-40B4-BE49-F238E27FC236}">
                <a16:creationId xmlns:a16="http://schemas.microsoft.com/office/drawing/2014/main" id="{A2401C36-F101-9028-5C24-A1E9EE2043D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37950" y="980728"/>
            <a:ext cx="2306171" cy="4032448"/>
          </a:xfrm>
          <a:prstGeom prst="rect">
            <a:avLst/>
          </a:prstGeom>
          <a:solidFill>
            <a:srgbClr val="FFFFFF"/>
          </a:solidFill>
          <a:extLst/>
        </p:spPr>
      </p:pic>
      <p:sp>
        <p:nvSpPr>
          <p:cNvPr id="3" name="İçerik Yer Tutucusu 2">
            <a:extLst>
              <a:ext uri="{FF2B5EF4-FFF2-40B4-BE49-F238E27FC236}">
                <a16:creationId xmlns:a16="http://schemas.microsoft.com/office/drawing/2014/main" id="{1E15127C-EFB6-EBFC-BC03-0C9156C1C4C3}"/>
              </a:ext>
            </a:extLst>
          </p:cNvPr>
          <p:cNvSpPr>
            <a:spLocks noGrp="1"/>
          </p:cNvSpPr>
          <p:nvPr>
            <p:ph sz="half" idx="1"/>
          </p:nvPr>
        </p:nvSpPr>
        <p:spPr>
          <a:xfrm>
            <a:off x="1475656" y="652714"/>
            <a:ext cx="3960440" cy="5224063"/>
          </a:xfrm>
        </p:spPr>
        <p:txBody>
          <a:bodyPr vert="horz" lIns="0" tIns="45720" rIns="0" bIns="45720" rtlCol="0">
            <a:normAutofit/>
          </a:bodyPr>
          <a:lstStyle/>
          <a:p>
            <a:pPr marL="0" indent="0">
              <a:spcAft>
                <a:spcPts val="800"/>
              </a:spcAft>
              <a:buNone/>
            </a:pPr>
            <a:r>
              <a:rPr lang="tr-TR" sz="2400" b="1" dirty="0" smtClean="0">
                <a:solidFill>
                  <a:srgbClr val="FF0000"/>
                </a:solidFill>
              </a:rPr>
              <a:t>MADDİ</a:t>
            </a:r>
            <a:r>
              <a:rPr lang="en-US" sz="2400" b="1" dirty="0" smtClean="0">
                <a:solidFill>
                  <a:srgbClr val="FF0000"/>
                </a:solidFill>
                <a:effectLst/>
              </a:rPr>
              <a:t> </a:t>
            </a:r>
            <a:r>
              <a:rPr lang="tr-TR" sz="2400" b="1" dirty="0" smtClean="0">
                <a:solidFill>
                  <a:srgbClr val="FF0000"/>
                </a:solidFill>
                <a:effectLst/>
              </a:rPr>
              <a:t>SINIR</a:t>
            </a:r>
          </a:p>
          <a:p>
            <a:pPr marL="0" indent="0" algn="just">
              <a:spcAft>
                <a:spcPts val="800"/>
              </a:spcAft>
              <a:buNone/>
            </a:pPr>
            <a:r>
              <a:rPr lang="tr-TR" sz="2400" dirty="0" smtClean="0">
                <a:cs typeface="Times New Roman" panose="02020603050405020304" pitchFamily="18" charset="0"/>
              </a:rPr>
              <a:t>Sahip olduklarımızı ve mali kaynaklarımızı harcama yetkisinin </a:t>
            </a:r>
            <a:r>
              <a:rPr lang="en-US" sz="2400" dirty="0" err="1">
                <a:cs typeface="Times New Roman" panose="02020603050405020304" pitchFamily="18" charset="0"/>
              </a:rPr>
              <a:t>bizde</a:t>
            </a:r>
            <a:r>
              <a:rPr lang="en-US" sz="2400" dirty="0">
                <a:cs typeface="Times New Roman" panose="02020603050405020304" pitchFamily="18" charset="0"/>
              </a:rPr>
              <a:t> </a:t>
            </a:r>
            <a:r>
              <a:rPr lang="en-US" sz="2400" dirty="0" err="1" smtClean="0">
                <a:cs typeface="Times New Roman" panose="02020603050405020304" pitchFamily="18" charset="0"/>
              </a:rPr>
              <a:t>olduğunu</a:t>
            </a:r>
            <a:r>
              <a:rPr lang="tr-TR" sz="2400" dirty="0" smtClean="0">
                <a:cs typeface="Times New Roman" panose="02020603050405020304" pitchFamily="18" charset="0"/>
              </a:rPr>
              <a:t> ve diğer insanlarla nasıl, ne kadar paylaşıp </a:t>
            </a:r>
            <a:r>
              <a:rPr lang="en-US" sz="2400" dirty="0" err="1" smtClean="0">
                <a:cs typeface="Times New Roman" panose="02020603050405020304" pitchFamily="18" charset="0"/>
              </a:rPr>
              <a:t>paylaş</a:t>
            </a:r>
            <a:r>
              <a:rPr lang="tr-TR" sz="2400" dirty="0" smtClean="0">
                <a:cs typeface="Times New Roman" panose="02020603050405020304" pitchFamily="18" charset="0"/>
              </a:rPr>
              <a:t>maya</a:t>
            </a:r>
            <a:r>
              <a:rPr lang="en-US" sz="2400" dirty="0" err="1" smtClean="0">
                <a:cs typeface="Times New Roman" panose="02020603050405020304" pitchFamily="18" charset="0"/>
              </a:rPr>
              <a:t>cağımızı</a:t>
            </a:r>
            <a:r>
              <a:rPr lang="tr-TR" sz="2400" dirty="0" smtClean="0">
                <a:cs typeface="Times New Roman" panose="02020603050405020304" pitchFamily="18" charset="0"/>
              </a:rPr>
              <a:t>n sınırlarını çizer.</a:t>
            </a:r>
            <a:endParaRPr lang="en-US" sz="2400" dirty="0"/>
          </a:p>
        </p:txBody>
      </p:sp>
      <p:sp>
        <p:nvSpPr>
          <p:cNvPr id="4118" name="Rectangle 4117">
            <a:extLst>
              <a:ext uri="{FF2B5EF4-FFF2-40B4-BE49-F238E27FC236}">
                <a16:creationId xmlns:a16="http://schemas.microsoft.com/office/drawing/2014/main" id="{D5FBCAC9-BD8B-4F3B-AD74-EF37D42113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120" name="Rectangle 4119">
            <a:extLst>
              <a:ext uri="{FF2B5EF4-FFF2-40B4-BE49-F238E27FC236}">
                <a16:creationId xmlns:a16="http://schemas.microsoft.com/office/drawing/2014/main" id="{9556C5A8-AD7E-4CE7-87BE-9EA3B5E17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pic>
        <p:nvPicPr>
          <p:cNvPr id="10"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3"/>
          <a:srcRect l="37406" r="24486" b="-2"/>
          <a:stretch/>
        </p:blipFill>
        <p:spPr>
          <a:xfrm>
            <a:off x="19" y="-12128"/>
            <a:ext cx="1331621" cy="6870127"/>
          </a:xfrm>
          <a:prstGeom prst="rect">
            <a:avLst/>
          </a:prstGeom>
        </p:spPr>
      </p:pic>
      <p:sp>
        <p:nvSpPr>
          <p:cNvPr id="11" name="Yuvarlatılmış Dikdörtgen 10"/>
          <p:cNvSpPr/>
          <p:nvPr/>
        </p:nvSpPr>
        <p:spPr>
          <a:xfrm>
            <a:off x="2099778" y="3469061"/>
            <a:ext cx="3138041"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1400" dirty="0"/>
              <a:t>Sürekli arkadaşından para, malzeme </a:t>
            </a:r>
            <a:r>
              <a:rPr lang="tr-TR" sz="1400" dirty="0" err="1"/>
              <a:t>vb</a:t>
            </a:r>
            <a:r>
              <a:rPr lang="tr-TR" sz="1400" dirty="0"/>
              <a:t> isteyen </a:t>
            </a:r>
            <a:r>
              <a:rPr lang="tr-TR" sz="1400" dirty="0" smtClean="0"/>
              <a:t>arkadaş</a:t>
            </a:r>
          </a:p>
          <a:p>
            <a:pPr marL="285750" indent="-285750">
              <a:buFont typeface="Arial" panose="020B0604020202020204" pitchFamily="34" charset="0"/>
              <a:buChar char="•"/>
            </a:pPr>
            <a:r>
              <a:rPr lang="tr-TR" sz="1400" dirty="0" smtClean="0"/>
              <a:t>Kendine bir şeyler ısmarlatan arkadaş</a:t>
            </a:r>
            <a:endParaRPr lang="tr-TR" sz="1400" dirty="0"/>
          </a:p>
        </p:txBody>
      </p:sp>
    </p:spTree>
    <p:extLst>
      <p:ext uri="{BB962C8B-B14F-4D97-AF65-F5344CB8AC3E}">
        <p14:creationId xmlns:p14="http://schemas.microsoft.com/office/powerpoint/2010/main" val="527013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DF17B9-BD63-1697-22E8-C8A61CB6F349}"/>
              </a:ext>
            </a:extLst>
          </p:cNvPr>
          <p:cNvSpPr>
            <a:spLocks noGrp="1"/>
          </p:cNvSpPr>
          <p:nvPr>
            <p:ph sz="half" idx="4294967295"/>
          </p:nvPr>
        </p:nvSpPr>
        <p:spPr>
          <a:xfrm>
            <a:off x="1619672" y="836713"/>
            <a:ext cx="6840760" cy="2376263"/>
          </a:xfrm>
        </p:spPr>
        <p:txBody>
          <a:bodyPr>
            <a:normAutofit lnSpcReduction="10000"/>
          </a:bodyPr>
          <a:lstStyle/>
          <a:p>
            <a:pPr>
              <a:lnSpc>
                <a:spcPct val="90000"/>
              </a:lnSpc>
              <a:spcAft>
                <a:spcPts val="800"/>
              </a:spcAft>
            </a:pPr>
            <a:r>
              <a:rPr lang="tr-TR" sz="2400" b="1" dirty="0" smtClean="0">
                <a:solidFill>
                  <a:srgbClr val="FF0000"/>
                </a:solidFill>
                <a:effectLst/>
              </a:rPr>
              <a:t>MENTAL SINIR</a:t>
            </a:r>
            <a:endParaRPr lang="tr-TR" sz="2400" b="1" dirty="0">
              <a:solidFill>
                <a:srgbClr val="FF0000"/>
              </a:solidFill>
              <a:effectLst/>
            </a:endParaRPr>
          </a:p>
          <a:p>
            <a:pPr algn="just">
              <a:lnSpc>
                <a:spcPct val="90000"/>
              </a:lnSpc>
              <a:spcAft>
                <a:spcPts val="800"/>
              </a:spcAft>
            </a:pPr>
            <a:r>
              <a:rPr lang="tr-TR" dirty="0" err="1">
                <a:effectLst/>
                <a:latin typeface="Times New Roman" panose="02020603050405020304" pitchFamily="18" charset="0"/>
                <a:cs typeface="Times New Roman" panose="02020603050405020304" pitchFamily="18" charset="0"/>
              </a:rPr>
              <a:t>Mental</a:t>
            </a:r>
            <a:r>
              <a:rPr lang="tr-TR" dirty="0">
                <a:effectLst/>
                <a:latin typeface="Times New Roman" panose="02020603050405020304" pitchFamily="18" charset="0"/>
                <a:cs typeface="Times New Roman" panose="02020603050405020304" pitchFamily="18" charset="0"/>
              </a:rPr>
              <a:t> sınırlar;  </a:t>
            </a:r>
            <a:r>
              <a:rPr lang="tr-TR" dirty="0" smtClean="0">
                <a:effectLst/>
                <a:latin typeface="Times New Roman" panose="02020603050405020304" pitchFamily="18" charset="0"/>
                <a:cs typeface="Times New Roman" panose="02020603050405020304" pitchFamily="18" charset="0"/>
              </a:rPr>
              <a:t>düşünce, değer </a:t>
            </a:r>
            <a:r>
              <a:rPr lang="tr-TR" dirty="0">
                <a:effectLst/>
                <a:latin typeface="Times New Roman" panose="02020603050405020304" pitchFamily="18" charset="0"/>
                <a:cs typeface="Times New Roman" panose="02020603050405020304" pitchFamily="18" charset="0"/>
              </a:rPr>
              <a:t>ve fikirleri içerir. Hepimizin kendi fikirlerimize, değerlerimize ve düşüncelerimize sahip olma özgürlüğümüz </a:t>
            </a:r>
            <a:r>
              <a:rPr lang="tr-TR" dirty="0" smtClean="0">
                <a:effectLst/>
                <a:latin typeface="Times New Roman" panose="02020603050405020304" pitchFamily="18" charset="0"/>
                <a:cs typeface="Times New Roman" panose="02020603050405020304" pitchFamily="18" charset="0"/>
              </a:rPr>
              <a:t>vardır. </a:t>
            </a:r>
            <a:r>
              <a:rPr lang="tr-TR" b="1" dirty="0">
                <a:effectLst/>
                <a:latin typeface="Times New Roman" panose="02020603050405020304" pitchFamily="18" charset="0"/>
                <a:cs typeface="Times New Roman" panose="02020603050405020304" pitchFamily="18" charset="0"/>
              </a:rPr>
              <a:t>“Senin gibi düşünmesem de inancına saygı duyuyorum” </a:t>
            </a:r>
            <a:r>
              <a:rPr lang="tr-TR" dirty="0">
                <a:effectLst/>
                <a:latin typeface="Times New Roman" panose="02020603050405020304" pitchFamily="18" charset="0"/>
                <a:cs typeface="Times New Roman" panose="02020603050405020304" pitchFamily="18" charset="0"/>
              </a:rPr>
              <a:t>demek hem kendi fikir ve inançlarına sahip çıktığını hem de karşısındaki kişinin sınırlarını ihlal etmediğini gösterir. </a:t>
            </a:r>
          </a:p>
          <a:p>
            <a:pPr>
              <a:lnSpc>
                <a:spcPct val="90000"/>
              </a:lnSpc>
            </a:pPr>
            <a:endParaRPr lang="tr-TR" sz="1600" dirty="0"/>
          </a:p>
        </p:txBody>
      </p:sp>
      <p:pic>
        <p:nvPicPr>
          <p:cNvPr id="4" name="Picture 2" descr="Grafik tasarım İletişim, iletişim, metin, el png thumbnail">
            <a:extLst>
              <a:ext uri="{FF2B5EF4-FFF2-40B4-BE49-F238E27FC236}">
                <a16:creationId xmlns:a16="http://schemas.microsoft.com/office/drawing/2014/main" id="{2ED1E0A9-6DFE-3982-813C-DA98FE8E470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20072" y="3451548"/>
            <a:ext cx="3024336" cy="1796635"/>
          </a:xfrm>
          <a:prstGeom prst="rect">
            <a:avLst/>
          </a:prstGeom>
          <a:solidFill>
            <a:srgbClr val="FFFFFF"/>
          </a:solidFill>
          <a:extLst/>
        </p:spPr>
      </p:pic>
      <p:pic>
        <p:nvPicPr>
          <p:cNvPr id="5"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3"/>
          <a:srcRect l="37406" r="24486" b="-2"/>
          <a:stretch/>
        </p:blipFill>
        <p:spPr>
          <a:xfrm>
            <a:off x="19" y="-12128"/>
            <a:ext cx="1475637" cy="6870127"/>
          </a:xfrm>
          <a:prstGeom prst="rect">
            <a:avLst/>
          </a:prstGeom>
        </p:spPr>
      </p:pic>
      <p:sp>
        <p:nvSpPr>
          <p:cNvPr id="6" name="Yuvarlatılmış Dikdörtgen 5"/>
          <p:cNvSpPr/>
          <p:nvPr/>
        </p:nvSpPr>
        <p:spPr>
          <a:xfrm>
            <a:off x="1619672" y="3478029"/>
            <a:ext cx="3138041"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1400" dirty="0"/>
              <a:t>Kendi tercihini dayatan </a:t>
            </a:r>
            <a:r>
              <a:rPr lang="tr-TR" sz="1400" dirty="0" smtClean="0"/>
              <a:t>kişi</a:t>
            </a:r>
          </a:p>
          <a:p>
            <a:pPr marL="285750" indent="-285750">
              <a:buFont typeface="Arial" panose="020B0604020202020204" pitchFamily="34" charset="0"/>
              <a:buChar char="•"/>
            </a:pPr>
            <a:r>
              <a:rPr lang="tr-TR" sz="1400" dirty="0" smtClean="0"/>
              <a:t>İzlediğin </a:t>
            </a:r>
            <a:r>
              <a:rPr lang="tr-TR" sz="1400" dirty="0"/>
              <a:t>programı eleştiren </a:t>
            </a:r>
            <a:r>
              <a:rPr lang="tr-TR" sz="1400" dirty="0" smtClean="0"/>
              <a:t>kişi</a:t>
            </a:r>
          </a:p>
          <a:p>
            <a:pPr marL="285750" indent="-285750">
              <a:buFont typeface="Arial" panose="020B0604020202020204" pitchFamily="34" charset="0"/>
              <a:buChar char="•"/>
            </a:pPr>
            <a:r>
              <a:rPr lang="tr-TR" sz="1400" dirty="0" smtClean="0"/>
              <a:t>Hobilerini </a:t>
            </a:r>
            <a:r>
              <a:rPr lang="tr-TR" sz="1400" dirty="0"/>
              <a:t>ve zevklerini eleştiren kişi</a:t>
            </a:r>
          </a:p>
        </p:txBody>
      </p:sp>
    </p:spTree>
    <p:extLst>
      <p:ext uri="{BB962C8B-B14F-4D97-AF65-F5344CB8AC3E}">
        <p14:creationId xmlns:p14="http://schemas.microsoft.com/office/powerpoint/2010/main" val="4026108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4" name="Rectangle 8203">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8206" name="Rectangle 8205">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8208" name="Straight Connector 8207">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210" name="Rectangle 8209">
            <a:extLst>
              <a:ext uri="{FF2B5EF4-FFF2-40B4-BE49-F238E27FC236}">
                <a16:creationId xmlns:a16="http://schemas.microsoft.com/office/drawing/2014/main" id="{C33BF9DD-8A45-4EEE-B231-0A14D322E5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98525DFB-62BE-B668-3E3F-33C2FCA52042}"/>
              </a:ext>
            </a:extLst>
          </p:cNvPr>
          <p:cNvSpPr>
            <a:spLocks noGrp="1"/>
          </p:cNvSpPr>
          <p:nvPr>
            <p:ph sz="half" idx="4294967295"/>
          </p:nvPr>
        </p:nvSpPr>
        <p:spPr>
          <a:xfrm>
            <a:off x="1547666" y="476672"/>
            <a:ext cx="3894634" cy="5248300"/>
          </a:xfrm>
        </p:spPr>
        <p:txBody>
          <a:bodyPr vert="horz" lIns="0" tIns="45720" rIns="0" bIns="45720" rtlCol="0">
            <a:normAutofit/>
          </a:bodyPr>
          <a:lstStyle/>
          <a:p>
            <a:r>
              <a:rPr lang="en-US" b="1" dirty="0" smtClean="0">
                <a:solidFill>
                  <a:srgbClr val="FF0000"/>
                </a:solidFill>
                <a:effectLst/>
              </a:rPr>
              <a:t>İÇSEL</a:t>
            </a:r>
            <a:r>
              <a:rPr lang="tr-TR" b="1" dirty="0" smtClean="0">
                <a:solidFill>
                  <a:srgbClr val="FF0000"/>
                </a:solidFill>
                <a:effectLst/>
              </a:rPr>
              <a:t> SINIR</a:t>
            </a:r>
            <a:endParaRPr lang="en-US" b="1" dirty="0">
              <a:solidFill>
                <a:srgbClr val="FF0000"/>
              </a:solidFill>
              <a:effectLst/>
            </a:endParaRPr>
          </a:p>
          <a:p>
            <a:pPr algn="just"/>
            <a:r>
              <a:rPr lang="tr-TR" dirty="0">
                <a:cs typeface="Times New Roman" panose="02020603050405020304" pitchFamily="18" charset="0"/>
              </a:rPr>
              <a:t>B</a:t>
            </a:r>
            <a:r>
              <a:rPr lang="tr-TR" dirty="0" smtClean="0">
                <a:effectLst/>
                <a:cs typeface="Times New Roman" panose="02020603050405020304" pitchFamily="18" charset="0"/>
              </a:rPr>
              <a:t>u sizi ve başkalarını kendinizden koruyan sınırdır. </a:t>
            </a:r>
            <a:r>
              <a:rPr lang="en-US" dirty="0" err="1" smtClean="0">
                <a:effectLst/>
                <a:cs typeface="Times New Roman" panose="02020603050405020304" pitchFamily="18" charset="0"/>
              </a:rPr>
              <a:t>Duyguları</a:t>
            </a:r>
            <a:r>
              <a:rPr lang="tr-TR" dirty="0">
                <a:cs typeface="Times New Roman" panose="02020603050405020304" pitchFamily="18" charset="0"/>
              </a:rPr>
              <a:t>n</a:t>
            </a:r>
            <a:r>
              <a:rPr lang="en-US" dirty="0" err="1" smtClean="0">
                <a:effectLst/>
                <a:cs typeface="Times New Roman" panose="02020603050405020304" pitchFamily="18" charset="0"/>
              </a:rPr>
              <a:t>ız</a:t>
            </a:r>
            <a:r>
              <a:rPr lang="en-US" dirty="0" smtClean="0">
                <a:effectLst/>
                <a:cs typeface="Times New Roman" panose="02020603050405020304" pitchFamily="18" charset="0"/>
              </a:rPr>
              <a:t> </a:t>
            </a:r>
            <a:r>
              <a:rPr lang="en-US" dirty="0" err="1" smtClean="0">
                <a:effectLst/>
                <a:cs typeface="Times New Roman" panose="02020603050405020304" pitchFamily="18" charset="0"/>
              </a:rPr>
              <a:t>ve</a:t>
            </a:r>
            <a:r>
              <a:rPr lang="en-US" dirty="0" smtClean="0">
                <a:effectLst/>
                <a:cs typeface="Times New Roman" panose="02020603050405020304" pitchFamily="18" charset="0"/>
              </a:rPr>
              <a:t> </a:t>
            </a:r>
            <a:r>
              <a:rPr lang="en-US" dirty="0" err="1" smtClean="0">
                <a:effectLst/>
                <a:cs typeface="Times New Roman" panose="02020603050405020304" pitchFamily="18" charset="0"/>
              </a:rPr>
              <a:t>bu</a:t>
            </a:r>
            <a:r>
              <a:rPr lang="en-US" dirty="0" smtClean="0">
                <a:effectLst/>
                <a:cs typeface="Times New Roman" panose="02020603050405020304" pitchFamily="18" charset="0"/>
              </a:rPr>
              <a:t> </a:t>
            </a:r>
            <a:r>
              <a:rPr lang="en-US" dirty="0" err="1" smtClean="0">
                <a:effectLst/>
                <a:cs typeface="Times New Roman" panose="02020603050405020304" pitchFamily="18" charset="0"/>
              </a:rPr>
              <a:t>duygulardan</a:t>
            </a:r>
            <a:r>
              <a:rPr lang="en-US" dirty="0" smtClean="0">
                <a:effectLst/>
                <a:cs typeface="Times New Roman" panose="02020603050405020304" pitchFamily="18" charset="0"/>
              </a:rPr>
              <a:t> </a:t>
            </a:r>
            <a:r>
              <a:rPr lang="en-US" dirty="0" err="1" smtClean="0">
                <a:effectLst/>
                <a:cs typeface="Times New Roman" panose="02020603050405020304" pitchFamily="18" charset="0"/>
              </a:rPr>
              <a:t>dolayı</a:t>
            </a:r>
            <a:r>
              <a:rPr lang="en-US" dirty="0" smtClean="0">
                <a:effectLst/>
                <a:cs typeface="Times New Roman" panose="02020603050405020304" pitchFamily="18" charset="0"/>
              </a:rPr>
              <a:t> </a:t>
            </a:r>
            <a:r>
              <a:rPr lang="en-US" dirty="0" err="1" smtClean="0">
                <a:effectLst/>
                <a:cs typeface="Times New Roman" panose="02020603050405020304" pitchFamily="18" charset="0"/>
              </a:rPr>
              <a:t>yaptığınız</a:t>
            </a:r>
            <a:r>
              <a:rPr lang="en-US" dirty="0" smtClean="0">
                <a:effectLst/>
                <a:cs typeface="Times New Roman" panose="02020603050405020304" pitchFamily="18" charset="0"/>
              </a:rPr>
              <a:t> </a:t>
            </a:r>
            <a:r>
              <a:rPr lang="en-US" dirty="0" err="1" smtClean="0">
                <a:effectLst/>
                <a:cs typeface="Times New Roman" panose="02020603050405020304" pitchFamily="18" charset="0"/>
              </a:rPr>
              <a:t>eylemler</a:t>
            </a:r>
            <a:r>
              <a:rPr lang="tr-TR" dirty="0" smtClean="0">
                <a:cs typeface="Times New Roman" panose="02020603050405020304" pitchFamily="18" charset="0"/>
              </a:rPr>
              <a:t>i kontrol etme becerimizdir.</a:t>
            </a:r>
            <a:r>
              <a:rPr lang="en-US" dirty="0" smtClean="0">
                <a:effectLst/>
                <a:cs typeface="Times New Roman" panose="02020603050405020304" pitchFamily="18" charset="0"/>
              </a:rPr>
              <a:t> </a:t>
            </a:r>
            <a:endParaRPr lang="tr-TR" dirty="0" smtClean="0">
              <a:effectLst/>
              <a:cs typeface="Times New Roman" panose="02020603050405020304" pitchFamily="18" charset="0"/>
            </a:endParaRPr>
          </a:p>
          <a:p>
            <a:pPr marL="0" indent="0">
              <a:buNone/>
            </a:pPr>
            <a:endParaRPr lang="tr-TR" b="1" dirty="0" smtClean="0">
              <a:cs typeface="Times New Roman" panose="02020603050405020304" pitchFamily="18" charset="0"/>
            </a:endParaRPr>
          </a:p>
          <a:p>
            <a:endParaRPr lang="tr-TR" b="1" dirty="0">
              <a:cs typeface="Times New Roman" panose="02020603050405020304" pitchFamily="18" charset="0"/>
            </a:endParaRPr>
          </a:p>
          <a:p>
            <a:r>
              <a:rPr lang="tr-TR" b="1" dirty="0" smtClean="0">
                <a:solidFill>
                  <a:srgbClr val="FF0000"/>
                </a:solidFill>
                <a:cs typeface="Times New Roman" panose="02020603050405020304" pitchFamily="18" charset="0"/>
              </a:rPr>
              <a:t>SÖZEL SINIR</a:t>
            </a:r>
            <a:endParaRPr lang="tr-TR" b="1" dirty="0">
              <a:solidFill>
                <a:srgbClr val="FF0000"/>
              </a:solidFill>
              <a:cs typeface="Times New Roman" panose="02020603050405020304" pitchFamily="18" charset="0"/>
            </a:endParaRPr>
          </a:p>
          <a:p>
            <a:pPr algn="just"/>
            <a:r>
              <a:rPr lang="tr-TR" dirty="0" smtClean="0"/>
              <a:t>Kişinin kiminle, neyi, ne zaman, ne kadar konuşmak istediğine veya konuşmaya hiç zaman ayırmamaya karar verebilmesidir.</a:t>
            </a:r>
            <a:endParaRPr lang="en-US" dirty="0"/>
          </a:p>
        </p:txBody>
      </p:sp>
      <p:sp>
        <p:nvSpPr>
          <p:cNvPr id="8214" name="Rectangle 8213">
            <a:extLst>
              <a:ext uri="{FF2B5EF4-FFF2-40B4-BE49-F238E27FC236}">
                <a16:creationId xmlns:a16="http://schemas.microsoft.com/office/drawing/2014/main" id="{D5FBCAC9-BD8B-4F3B-AD74-EF37D42113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8216" name="Rectangle 8215">
            <a:extLst>
              <a:ext uri="{FF2B5EF4-FFF2-40B4-BE49-F238E27FC236}">
                <a16:creationId xmlns:a16="http://schemas.microsoft.com/office/drawing/2014/main" id="{9556C5A8-AD7E-4CE7-87BE-9EA3B5E17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pic>
        <p:nvPicPr>
          <p:cNvPr id="10"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403629" cy="6870127"/>
          </a:xfrm>
          <a:prstGeom prst="rect">
            <a:avLst/>
          </a:prstGeom>
        </p:spPr>
      </p:pic>
      <p:sp>
        <p:nvSpPr>
          <p:cNvPr id="11" name="Yuvarlatılmış Dikdörtgen 10"/>
          <p:cNvSpPr/>
          <p:nvPr/>
        </p:nvSpPr>
        <p:spPr>
          <a:xfrm>
            <a:off x="5724129" y="3264190"/>
            <a:ext cx="3138041"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1400" dirty="0"/>
              <a:t>Gereksiz konulara izinsiz giren, yorum yapan </a:t>
            </a:r>
            <a:r>
              <a:rPr lang="tr-TR" sz="1400" dirty="0" smtClean="0"/>
              <a:t>insan</a:t>
            </a:r>
          </a:p>
          <a:p>
            <a:pPr marL="285750" indent="-285750">
              <a:buFont typeface="Arial" panose="020B0604020202020204" pitchFamily="34" charset="0"/>
              <a:buChar char="•"/>
            </a:pPr>
            <a:r>
              <a:rPr lang="tr-TR" sz="1400" dirty="0" smtClean="0"/>
              <a:t>Ders sırasında konuşmaya zorlayan arkadaş</a:t>
            </a:r>
            <a:endParaRPr lang="tr-TR" sz="1400" dirty="0"/>
          </a:p>
        </p:txBody>
      </p:sp>
      <p:sp>
        <p:nvSpPr>
          <p:cNvPr id="12" name="Yuvarlatılmış Dikdörtgen 11"/>
          <p:cNvSpPr/>
          <p:nvPr/>
        </p:nvSpPr>
        <p:spPr>
          <a:xfrm>
            <a:off x="5724129" y="810291"/>
            <a:ext cx="3245979"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1400" dirty="0"/>
              <a:t>Dinlenme ihtiyacınızı anlamayan kişi</a:t>
            </a:r>
          </a:p>
          <a:p>
            <a:pPr marL="285750" indent="-285750">
              <a:buFont typeface="Arial" panose="020B0604020202020204" pitchFamily="34" charset="0"/>
              <a:buChar char="•"/>
            </a:pPr>
            <a:r>
              <a:rPr lang="tr-TR" sz="1400" dirty="0"/>
              <a:t>Sosyalleşmeme ihtiyacınızı anlamayan kişi</a:t>
            </a:r>
          </a:p>
          <a:p>
            <a:pPr marL="285750" indent="-285750">
              <a:buFont typeface="Arial" panose="020B0604020202020204" pitchFamily="34" charset="0"/>
              <a:buChar char="•"/>
            </a:pPr>
            <a:r>
              <a:rPr lang="tr-TR" sz="1400" dirty="0"/>
              <a:t>Sürekli derdi, sıkıntısı ile sizi bunaltan arkadaş</a:t>
            </a:r>
          </a:p>
          <a:p>
            <a:pPr marL="285750" indent="-285750">
              <a:buFont typeface="Arial" panose="020B0604020202020204" pitchFamily="34" charset="0"/>
              <a:buChar char="•"/>
            </a:pPr>
            <a:r>
              <a:rPr lang="tr-TR" sz="1400" dirty="0"/>
              <a:t>Paydaşı olduğunuz bir konuda fikrinizi sormayan arkadaş</a:t>
            </a:r>
          </a:p>
        </p:txBody>
      </p:sp>
    </p:spTree>
    <p:extLst>
      <p:ext uri="{BB962C8B-B14F-4D97-AF65-F5344CB8AC3E}">
        <p14:creationId xmlns:p14="http://schemas.microsoft.com/office/powerpoint/2010/main" val="123975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Rectangle 8203">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8206" name="Rectangle 8205">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8208" name="Straight Connector 8207">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210" name="Rectangle 8209">
            <a:extLst>
              <a:ext uri="{FF2B5EF4-FFF2-40B4-BE49-F238E27FC236}">
                <a16:creationId xmlns:a16="http://schemas.microsoft.com/office/drawing/2014/main" id="{C33BF9DD-8A45-4EEE-B231-0A14D322E5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98525DFB-62BE-B668-3E3F-33C2FCA52042}"/>
              </a:ext>
            </a:extLst>
          </p:cNvPr>
          <p:cNvSpPr>
            <a:spLocks noGrp="1"/>
          </p:cNvSpPr>
          <p:nvPr>
            <p:ph sz="half" idx="4294967295"/>
          </p:nvPr>
        </p:nvSpPr>
        <p:spPr>
          <a:xfrm>
            <a:off x="1882180" y="1268760"/>
            <a:ext cx="6849480" cy="4960268"/>
          </a:xfrm>
        </p:spPr>
        <p:txBody>
          <a:bodyPr vert="horz" lIns="0" tIns="45720" rIns="0" bIns="45720" rtlCol="0">
            <a:normAutofit/>
          </a:bodyPr>
          <a:lstStyle/>
          <a:p>
            <a:pPr>
              <a:buFont typeface="Wingdings" panose="05000000000000000000" pitchFamily="2" charset="2"/>
              <a:buChar char="q"/>
            </a:pPr>
            <a:r>
              <a:rPr lang="tr-TR" sz="1600" dirty="0" smtClean="0">
                <a:solidFill>
                  <a:srgbClr val="FF0000"/>
                </a:solidFill>
              </a:rPr>
              <a:t>Katı Sınırları Olan Kişiler:</a:t>
            </a:r>
            <a:r>
              <a:rPr lang="tr-TR" sz="1600" dirty="0" smtClean="0"/>
              <a:t> </a:t>
            </a:r>
          </a:p>
          <a:p>
            <a:pPr algn="just">
              <a:buFont typeface="Wingdings" panose="05000000000000000000" pitchFamily="2" charset="2"/>
              <a:buChar char="§"/>
            </a:pPr>
            <a:r>
              <a:rPr lang="tr-TR" sz="1600" dirty="0" smtClean="0"/>
              <a:t>İhtiyaç duysalar da yardım istemezler. Reddedilmemek için daima mesafeli davranırlar. Yakın ilişki kurdukları kişiler çok azdır. Düşünce ve duygularını paylaşmaktan kaçınırlar..</a:t>
            </a:r>
          </a:p>
          <a:p>
            <a:pPr>
              <a:buFont typeface="Wingdings" panose="05000000000000000000" pitchFamily="2" charset="2"/>
              <a:buChar char="q"/>
            </a:pPr>
            <a:r>
              <a:rPr lang="tr-TR" sz="1600" dirty="0" smtClean="0">
                <a:solidFill>
                  <a:srgbClr val="FF0000"/>
                </a:solidFill>
              </a:rPr>
              <a:t>Esnek </a:t>
            </a:r>
            <a:r>
              <a:rPr lang="tr-TR" sz="1600" dirty="0">
                <a:solidFill>
                  <a:srgbClr val="FF0000"/>
                </a:solidFill>
              </a:rPr>
              <a:t>Sınırları Olan </a:t>
            </a:r>
            <a:r>
              <a:rPr lang="tr-TR" sz="1600" dirty="0" smtClean="0">
                <a:solidFill>
                  <a:srgbClr val="FF0000"/>
                </a:solidFill>
              </a:rPr>
              <a:t>Kişiler:</a:t>
            </a:r>
          </a:p>
          <a:p>
            <a:pPr algn="just">
              <a:buFont typeface="Wingdings" panose="05000000000000000000" pitchFamily="2" charset="2"/>
              <a:buChar char="§"/>
            </a:pPr>
            <a:r>
              <a:rPr lang="tr-TR" sz="1600" dirty="0" smtClean="0">
                <a:solidFill>
                  <a:schemeClr val="tx1"/>
                </a:solidFill>
              </a:rPr>
              <a:t>Özel hayatıyla ilgili detayları gereğinden fazla paylaşırlar. </a:t>
            </a:r>
            <a:r>
              <a:rPr lang="tr-TR" sz="1600" dirty="0">
                <a:solidFill>
                  <a:schemeClr val="tx1"/>
                </a:solidFill>
              </a:rPr>
              <a:t>H</a:t>
            </a:r>
            <a:r>
              <a:rPr lang="tr-TR" sz="1600" dirty="0" smtClean="0">
                <a:solidFill>
                  <a:schemeClr val="tx1"/>
                </a:solidFill>
              </a:rPr>
              <a:t>ayır demekte güçlük yaşadıkları için diğer insanların sorunlarıyla yakından ilgilenme sorumluluğunu da üstlerine alırlar. Tüm kararlarını başkalarının görüşlerine göre şekillendirirler..</a:t>
            </a:r>
          </a:p>
          <a:p>
            <a:pPr algn="just">
              <a:buFont typeface="Wingdings" panose="05000000000000000000" pitchFamily="2" charset="2"/>
              <a:buChar char="q"/>
            </a:pPr>
            <a:r>
              <a:rPr lang="tr-TR" sz="1600" dirty="0" smtClean="0">
                <a:solidFill>
                  <a:srgbClr val="FF0000"/>
                </a:solidFill>
              </a:rPr>
              <a:t>Belirgin (Sağlıklı)  </a:t>
            </a:r>
            <a:r>
              <a:rPr lang="tr-TR" sz="1600" dirty="0">
                <a:solidFill>
                  <a:srgbClr val="FF0000"/>
                </a:solidFill>
              </a:rPr>
              <a:t>Sınırları Olan Kişiler</a:t>
            </a:r>
            <a:r>
              <a:rPr lang="tr-TR" sz="1600" dirty="0" smtClean="0">
                <a:solidFill>
                  <a:srgbClr val="FF0000"/>
                </a:solidFill>
              </a:rPr>
              <a:t>:</a:t>
            </a:r>
            <a:endParaRPr lang="tr-TR" sz="1600" dirty="0">
              <a:solidFill>
                <a:srgbClr val="FF0000"/>
              </a:solidFill>
            </a:endParaRPr>
          </a:p>
          <a:p>
            <a:pPr algn="just">
              <a:buFont typeface="Wingdings" panose="05000000000000000000" pitchFamily="2" charset="2"/>
              <a:buChar char="§"/>
            </a:pPr>
            <a:r>
              <a:rPr lang="tr-TR" sz="1600" dirty="0" smtClean="0">
                <a:solidFill>
                  <a:schemeClr val="tx1"/>
                </a:solidFill>
              </a:rPr>
              <a:t>Özel yaşantılarıyla ilgili bilgileri uygun ve dengeli bir şekilde, ancak yeterince güvende hissettiklerinde paylaşırlar. İlişkide güvene ve saygıya çok önem verirler. Diğerlerinden hayır cevabı almaya tahammül gösterebildikleri için kendileri de kolaylıkla hayır diyebilirler. Hem kendisinin hem karşısındaki kişinin sınırlarına duyarlıdır..</a:t>
            </a:r>
            <a:endParaRPr lang="tr-TR" sz="1600" dirty="0">
              <a:solidFill>
                <a:schemeClr val="tx1"/>
              </a:solidFill>
            </a:endParaRPr>
          </a:p>
        </p:txBody>
      </p:sp>
      <p:sp>
        <p:nvSpPr>
          <p:cNvPr id="8214" name="Rectangle 8213">
            <a:extLst>
              <a:ext uri="{FF2B5EF4-FFF2-40B4-BE49-F238E27FC236}">
                <a16:creationId xmlns:a16="http://schemas.microsoft.com/office/drawing/2014/main" id="{D5FBCAC9-BD8B-4F3B-AD74-EF37D42113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8216" name="Rectangle 8215">
            <a:extLst>
              <a:ext uri="{FF2B5EF4-FFF2-40B4-BE49-F238E27FC236}">
                <a16:creationId xmlns:a16="http://schemas.microsoft.com/office/drawing/2014/main" id="{9556C5A8-AD7E-4CE7-87BE-9EA3B5E17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pic>
        <p:nvPicPr>
          <p:cNvPr id="10"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403629" cy="6870127"/>
          </a:xfrm>
          <a:prstGeom prst="rect">
            <a:avLst/>
          </a:prstGeom>
        </p:spPr>
      </p:pic>
      <p:sp>
        <p:nvSpPr>
          <p:cNvPr id="11" name="Başlık 1">
            <a:extLst>
              <a:ext uri="{FF2B5EF4-FFF2-40B4-BE49-F238E27FC236}">
                <a16:creationId xmlns:a16="http://schemas.microsoft.com/office/drawing/2014/main" id="{256CFEA3-5AA2-E652-1D47-26FA910A71DF}"/>
              </a:ext>
            </a:extLst>
          </p:cNvPr>
          <p:cNvSpPr txBox="1">
            <a:spLocks/>
          </p:cNvSpPr>
          <p:nvPr/>
        </p:nvSpPr>
        <p:spPr>
          <a:xfrm>
            <a:off x="2339752" y="764704"/>
            <a:ext cx="5934337" cy="43204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b="1"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Sınırlara Göre Kişiler</a:t>
            </a:r>
            <a:r>
              <a:rPr lang="tr-TR" sz="3200" b="1" dirty="0" smtClean="0">
                <a:latin typeface="Calibri" panose="020F0502020204030204" pitchFamily="34" charset="0"/>
                <a:ea typeface="Calibri" panose="020F0502020204030204" pitchFamily="34" charset="0"/>
                <a:cs typeface="Times New Roman" panose="02020603050405020304" pitchFamily="18" charset="0"/>
              </a:rPr>
              <a:t/>
            </a:r>
            <a:br>
              <a:rPr lang="tr-TR" sz="3200" b="1" dirty="0" smtClean="0">
                <a:latin typeface="Calibri" panose="020F0502020204030204" pitchFamily="34" charset="0"/>
                <a:ea typeface="Calibri" panose="020F0502020204030204" pitchFamily="34" charset="0"/>
                <a:cs typeface="Times New Roman" panose="02020603050405020304" pitchFamily="18" charset="0"/>
              </a:rPr>
            </a:br>
            <a:r>
              <a:rPr lang="tr-TR" sz="3200" b="1" dirty="0" smtClean="0">
                <a:latin typeface="Calibri" panose="020F0502020204030204" pitchFamily="34" charset="0"/>
                <a:ea typeface="Calibri" panose="020F0502020204030204" pitchFamily="34" charset="0"/>
                <a:cs typeface="Times New Roman" panose="02020603050405020304" pitchFamily="18" charset="0"/>
              </a:rPr>
              <a:t> </a:t>
            </a:r>
            <a:endParaRPr lang="tr-TR" sz="3200" dirty="0">
              <a:latin typeface="Algerian" panose="04020705040A02060702" pitchFamily="82" charset="0"/>
            </a:endParaRPr>
          </a:p>
        </p:txBody>
      </p:sp>
    </p:spTree>
    <p:extLst>
      <p:ext uri="{BB962C8B-B14F-4D97-AF65-F5344CB8AC3E}">
        <p14:creationId xmlns:p14="http://schemas.microsoft.com/office/powerpoint/2010/main" val="2377885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1619672" y="1141769"/>
            <a:ext cx="5544616" cy="5329237"/>
          </a:xfrm>
        </p:spPr>
        <p:txBody>
          <a:bodyPr>
            <a:normAutofit/>
          </a:bodyPr>
          <a:lstStyle/>
          <a:p>
            <a:pPr algn="just"/>
            <a:r>
              <a:rPr lang="tr-TR" sz="1600" dirty="0" smtClean="0"/>
              <a:t>Ergenlik; </a:t>
            </a:r>
            <a:r>
              <a:rPr lang="tr-TR" sz="1600" dirty="0"/>
              <a:t>bilişsel, biyolojik ve sosyal değişimlerin olduğu bir geçiş sürecidir. </a:t>
            </a:r>
            <a:endParaRPr lang="tr-TR" sz="1600" dirty="0" smtClean="0"/>
          </a:p>
          <a:p>
            <a:pPr algn="just"/>
            <a:r>
              <a:rPr lang="tr-TR" sz="1600" dirty="0" smtClean="0"/>
              <a:t>Ergen bu gelişim, değişim </a:t>
            </a:r>
            <a:r>
              <a:rPr lang="tr-TR" sz="1600" dirty="0"/>
              <a:t>ve </a:t>
            </a:r>
            <a:r>
              <a:rPr lang="tr-TR" sz="1600" dirty="0" smtClean="0"/>
              <a:t>bireyleşme </a:t>
            </a:r>
            <a:r>
              <a:rPr lang="tr-TR" sz="1600" dirty="0"/>
              <a:t>sürecinde; özgür olmak, bağımsız hareket etmek, alınan kararlarda söz sahibi olmak, hayatına yön vermek ister. </a:t>
            </a:r>
            <a:endParaRPr lang="tr-TR" sz="1600" dirty="0" smtClean="0"/>
          </a:p>
          <a:p>
            <a:pPr algn="just"/>
            <a:r>
              <a:rPr lang="tr-TR" sz="1600" dirty="0"/>
              <a:t>Ergenler, bu dönemde kimliklerini oluşturma, kendini inşa etme sürecinde kafalarındaki birçok soruya cevap ararlar. </a:t>
            </a:r>
            <a:r>
              <a:rPr lang="tr-TR" sz="1600" dirty="0" smtClean="0"/>
              <a:t>Bu cevapları ararken de, </a:t>
            </a:r>
            <a:r>
              <a:rPr lang="tr-TR" sz="1600" dirty="0"/>
              <a:t>sık </a:t>
            </a:r>
            <a:r>
              <a:rPr lang="tr-TR" sz="1600" dirty="0" smtClean="0"/>
              <a:t>sık hayatlarında sınırları zorlamaya teşebbüs ederler.</a:t>
            </a:r>
          </a:p>
          <a:p>
            <a:pPr algn="just"/>
            <a:r>
              <a:rPr lang="tr-TR" sz="1600" dirty="0" smtClean="0"/>
              <a:t>Bu </a:t>
            </a:r>
            <a:r>
              <a:rPr lang="tr-TR" sz="1600" dirty="0"/>
              <a:t>gibi durumlarda onlarla güç savaşına girmeden, net bir şekilde yönlendirme yapmak, daha iyi seçim yapmaları, yaptıkları davranışların sınırlarını sağlıklı bir şekilde çizme ve sonuçları konusunda onlara yol göstermek her zaman ihtiyaç olmaktadır. </a:t>
            </a:r>
            <a:endParaRPr lang="tr-TR" sz="1600" dirty="0" smtClean="0"/>
          </a:p>
          <a:p>
            <a:pPr algn="just"/>
            <a:r>
              <a:rPr lang="tr-TR" sz="1600" dirty="0" smtClean="0"/>
              <a:t>Ergen</a:t>
            </a:r>
            <a:r>
              <a:rPr lang="tr-TR" sz="1600" dirty="0"/>
              <a:t>, </a:t>
            </a:r>
            <a:r>
              <a:rPr lang="tr-TR" sz="1600" dirty="0" smtClean="0"/>
              <a:t>bu tür yol gösterme ve sınırlanmalara </a:t>
            </a:r>
            <a:r>
              <a:rPr lang="tr-TR" sz="1600" dirty="0"/>
              <a:t>karşı gelir görünse de, gerçekte sınırlara ihtiyaç duyar. </a:t>
            </a:r>
          </a:p>
          <a:p>
            <a:pPr algn="just"/>
            <a:endParaRPr lang="tr-TR" sz="1800" dirty="0" smtClean="0"/>
          </a:p>
        </p:txBody>
      </p:sp>
      <p:sp>
        <p:nvSpPr>
          <p:cNvPr id="2" name="1 Başlık"/>
          <p:cNvSpPr>
            <a:spLocks noGrp="1"/>
          </p:cNvSpPr>
          <p:nvPr>
            <p:ph type="title" idx="4294967295"/>
          </p:nvPr>
        </p:nvSpPr>
        <p:spPr>
          <a:xfrm>
            <a:off x="1619672" y="188641"/>
            <a:ext cx="7524328" cy="648072"/>
          </a:xfrm>
        </p:spPr>
        <p:txBody>
          <a:bodyPr>
            <a:normAutofit/>
          </a:bodyPr>
          <a:lstStyle/>
          <a:p>
            <a:r>
              <a:rPr lang="tr-TR" sz="3200" b="1" dirty="0" smtClean="0">
                <a:solidFill>
                  <a:srgbClr val="FF0000"/>
                </a:solidFill>
                <a:latin typeface="Algerian" panose="04020705040A02060702" pitchFamily="82" charset="0"/>
              </a:rPr>
              <a:t>Ergenlik ve Sınırlar</a:t>
            </a:r>
            <a:endParaRPr lang="tr-TR" sz="3200" b="1" dirty="0">
              <a:solidFill>
                <a:srgbClr val="FF0000"/>
              </a:solidFill>
              <a:latin typeface="Algerian" panose="04020705040A02060702" pitchFamily="82"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1162598"/>
            <a:ext cx="1512168" cy="4447471"/>
          </a:xfrm>
          <a:prstGeom prst="rect">
            <a:avLst/>
          </a:prstGeom>
        </p:spPr>
      </p:pic>
      <p:pic>
        <p:nvPicPr>
          <p:cNvPr id="5"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3"/>
          <a:srcRect l="37406" r="24486" b="-2"/>
          <a:stretch/>
        </p:blipFill>
        <p:spPr>
          <a:xfrm>
            <a:off x="19" y="-12128"/>
            <a:ext cx="1547645" cy="6870127"/>
          </a:xfrm>
          <a:prstGeom prst="rect">
            <a:avLst/>
          </a:prstGeom>
        </p:spPr>
      </p:pic>
    </p:spTree>
    <p:extLst>
      <p:ext uri="{BB962C8B-B14F-4D97-AF65-F5344CB8AC3E}">
        <p14:creationId xmlns:p14="http://schemas.microsoft.com/office/powerpoint/2010/main" val="41882940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1763688" y="287338"/>
            <a:ext cx="7380312" cy="838200"/>
          </a:xfrm>
        </p:spPr>
        <p:txBody>
          <a:bodyPr>
            <a:normAutofit/>
          </a:bodyPr>
          <a:lstStyle/>
          <a:p>
            <a:r>
              <a:rPr lang="tr-TR" sz="3600" b="1" dirty="0">
                <a:solidFill>
                  <a:srgbClr val="FF0000"/>
                </a:solidFill>
                <a:latin typeface="Algerian" panose="04020705040A02060702" pitchFamily="82" charset="0"/>
              </a:rPr>
              <a:t>Ergenlik ve Sınırlar</a:t>
            </a:r>
            <a:endParaRPr lang="tr-TR" sz="3600" b="1" dirty="0">
              <a:solidFill>
                <a:srgbClr val="FF0000"/>
              </a:solidFill>
            </a:endParaRPr>
          </a:p>
        </p:txBody>
      </p:sp>
      <p:sp>
        <p:nvSpPr>
          <p:cNvPr id="3" name="İçerik Yer Tutucusu 2"/>
          <p:cNvSpPr>
            <a:spLocks noGrp="1"/>
          </p:cNvSpPr>
          <p:nvPr>
            <p:ph idx="4294967295"/>
          </p:nvPr>
        </p:nvSpPr>
        <p:spPr>
          <a:xfrm>
            <a:off x="1763688" y="1125538"/>
            <a:ext cx="6984776" cy="4606825"/>
          </a:xfrm>
        </p:spPr>
        <p:txBody>
          <a:bodyPr>
            <a:normAutofit/>
          </a:bodyPr>
          <a:lstStyle/>
          <a:p>
            <a:pPr algn="just"/>
            <a:r>
              <a:rPr lang="tr-TR" sz="1800" dirty="0"/>
              <a:t>Sizler bir yandan </a:t>
            </a:r>
            <a:r>
              <a:rPr lang="tr-TR" sz="1800" dirty="0" smtClean="0"/>
              <a:t>okulda </a:t>
            </a:r>
            <a:r>
              <a:rPr lang="tr-TR" sz="1800" dirty="0"/>
              <a:t>öğretim faaliyetlerini sürdürürken diğer yandan da </a:t>
            </a:r>
            <a:r>
              <a:rPr lang="tr-TR" sz="1800" dirty="0" smtClean="0"/>
              <a:t>öğrencilerin eğitim yönüyle katkı sağlama göreviniz bulunmaktadır. Sınırlar da bunlardan birisidir. Öğrencinin </a:t>
            </a:r>
            <a:r>
              <a:rPr lang="tr-TR" sz="1800" dirty="0"/>
              <a:t>en </a:t>
            </a:r>
            <a:r>
              <a:rPr lang="tr-TR" sz="1800" dirty="0" smtClean="0"/>
              <a:t>sağlıklı bir </a:t>
            </a:r>
            <a:r>
              <a:rPr lang="tr-TR" sz="1800" dirty="0"/>
              <a:t>şekilde sınırlarını </a:t>
            </a:r>
            <a:r>
              <a:rPr lang="tr-TR" sz="1800" dirty="0" smtClean="0"/>
              <a:t>fark etmesi ve içselleştirmesi için  </a:t>
            </a:r>
            <a:r>
              <a:rPr lang="tr-TR" sz="1800" dirty="0"/>
              <a:t>katkı </a:t>
            </a:r>
            <a:r>
              <a:rPr lang="tr-TR" sz="1800" dirty="0" smtClean="0"/>
              <a:t>sağlama görevimiz de bulunmaktadır. </a:t>
            </a:r>
          </a:p>
          <a:p>
            <a:pPr algn="just"/>
            <a:r>
              <a:rPr lang="tr-TR" sz="1800" dirty="0" smtClean="0"/>
              <a:t>Bu gibi durumlarda en doğru yaklaşım; öğrenciye okul ortamındaki </a:t>
            </a:r>
            <a:r>
              <a:rPr lang="tr-TR" sz="1800" dirty="0"/>
              <a:t>bir şeyleri keşfetmelerine ve denemelerine fırsat verecek esnek </a:t>
            </a:r>
            <a:r>
              <a:rPr lang="tr-TR" sz="1800" dirty="0" smtClean="0"/>
              <a:t>ve örnek bir tutum içinde olmak olacaktır.</a:t>
            </a:r>
            <a:endParaRPr lang="tr-TR" sz="1800" dirty="0"/>
          </a:p>
          <a:p>
            <a:pPr algn="just"/>
            <a:r>
              <a:rPr lang="tr-TR" sz="1800" dirty="0" smtClean="0"/>
              <a:t>Bu aşamada okullarda rehberlik saatlerinin etkin kullanımı önemli bir imkandır.  </a:t>
            </a:r>
            <a:r>
              <a:rPr lang="tr-TR" sz="1800" b="1" dirty="0" smtClean="0"/>
              <a:t>«Sınır Koyma» </a:t>
            </a:r>
            <a:r>
              <a:rPr lang="tr-TR" sz="1800" dirty="0" smtClean="0"/>
              <a:t>ile ilgili hazırlanan etkinliklerin sınıflarda uygulanması öğrencinin sağlıklı sınır koyma becerisini geliştirmesine katkısı olacaktır.</a:t>
            </a:r>
            <a:endParaRPr lang="tr-TR" sz="1800" dirty="0"/>
          </a:p>
          <a:p>
            <a:endParaRPr lang="tr-TR" dirty="0"/>
          </a:p>
        </p:txBody>
      </p:sp>
      <p:pic>
        <p:nvPicPr>
          <p:cNvPr id="4"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763669" cy="6870127"/>
          </a:xfrm>
          <a:prstGeom prst="rect">
            <a:avLst/>
          </a:prstGeom>
        </p:spPr>
      </p:pic>
    </p:spTree>
    <p:extLst>
      <p:ext uri="{BB962C8B-B14F-4D97-AF65-F5344CB8AC3E}">
        <p14:creationId xmlns:p14="http://schemas.microsoft.com/office/powerpoint/2010/main" val="2540671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0C580E-CC4F-EE15-B316-C6EFF431C117}"/>
              </a:ext>
            </a:extLst>
          </p:cNvPr>
          <p:cNvSpPr>
            <a:spLocks noGrp="1"/>
          </p:cNvSpPr>
          <p:nvPr>
            <p:ph type="title" idx="4294967295"/>
          </p:nvPr>
        </p:nvSpPr>
        <p:spPr>
          <a:xfrm>
            <a:off x="1763688" y="549275"/>
            <a:ext cx="7200800" cy="1079525"/>
          </a:xfrm>
        </p:spPr>
        <p:txBody>
          <a:bodyPr>
            <a:normAutofit fontScale="90000"/>
          </a:bodyPr>
          <a:lstStyle/>
          <a:p>
            <a:pPr algn="ctr"/>
            <a:r>
              <a:rPr lang="tr-TR" sz="2800" b="1"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ÖĞRENCİNİN </a:t>
            </a:r>
            <a:r>
              <a:rPr lang="tr-TR" sz="2800" b="1"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
            </a:r>
            <a:br>
              <a:rPr lang="tr-TR" sz="2800" b="1"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br>
            <a:r>
              <a:rPr lang="tr-TR" sz="2800" b="1" u="sng"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SAĞLIKLI SINIRLAR KOYMA </a:t>
            </a:r>
            <a:r>
              <a:rPr lang="tr-TR" sz="2800" b="1"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BECERİSİ KAZANMASININ FAYDALARI</a:t>
            </a:r>
            <a:endParaRPr lang="tr-TR" sz="2800" b="1" dirty="0"/>
          </a:p>
        </p:txBody>
      </p:sp>
      <p:sp>
        <p:nvSpPr>
          <p:cNvPr id="3" name="İçerik Yer Tutucusu 2">
            <a:extLst>
              <a:ext uri="{FF2B5EF4-FFF2-40B4-BE49-F238E27FC236}">
                <a16:creationId xmlns:a16="http://schemas.microsoft.com/office/drawing/2014/main" id="{1EABD477-ED9E-11BB-7684-28788E67BB25}"/>
              </a:ext>
            </a:extLst>
          </p:cNvPr>
          <p:cNvSpPr>
            <a:spLocks noGrp="1"/>
          </p:cNvSpPr>
          <p:nvPr>
            <p:ph idx="4294967295"/>
          </p:nvPr>
        </p:nvSpPr>
        <p:spPr>
          <a:xfrm>
            <a:off x="1763688" y="1628800"/>
            <a:ext cx="6984776" cy="4384204"/>
          </a:xfrm>
        </p:spPr>
        <p:txBody>
          <a:bodyPr>
            <a:normAutofit/>
          </a:bodyPr>
          <a:lstStyle/>
          <a:p>
            <a:pPr algn="just">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Toplumsal yaşama uyumlu olabilmeyi, </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kendisinin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ve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başkalarının sınırlarını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bilmesini ve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özgürlüklerine saygılı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olmasını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sağlar.</a:t>
            </a:r>
          </a:p>
          <a:p>
            <a:pPr algn="just">
              <a:lnSpc>
                <a:spcPct val="107000"/>
              </a:lnSpc>
              <a:spcAft>
                <a:spcPts val="800"/>
              </a:spcAft>
              <a:buFont typeface="Wingdings" panose="05000000000000000000" pitchFamily="2" charset="2"/>
              <a:buChar char="Ø"/>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Öğrencinin b</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enlik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algısı, benlik saygısı ve öz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disiplini gelişir.</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Daha özgüvenli bir birey olur.</a:t>
            </a:r>
          </a:p>
          <a:p>
            <a:pPr algn="just">
              <a:lnSpc>
                <a:spcPct val="107000"/>
              </a:lnSpc>
              <a:spcAft>
                <a:spcPts val="800"/>
              </a:spcAft>
              <a:buFont typeface="Wingdings" panose="05000000000000000000" pitchFamily="2" charset="2"/>
              <a:buChar char="Ø"/>
            </a:pPr>
            <a:r>
              <a:rPr lang="tr-TR" sz="2200" dirty="0">
                <a:latin typeface="Times New Roman" panose="02020603050405020304" pitchFamily="18" charset="0"/>
                <a:ea typeface="Calibri" panose="020F0502020204030204" pitchFamily="34" charset="0"/>
                <a:cs typeface="Times New Roman" panose="02020603050405020304" pitchFamily="18" charset="0"/>
              </a:rPr>
              <a:t>Öğrenciye zaman yönetimi becerisi kazandırır</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Öğrencinin b</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edensel</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ruhsal, bilişsel ve toplumsal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gelişimini destekler</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  kişiyi “birey” yapar.</a:t>
            </a:r>
          </a:p>
          <a:p>
            <a:endParaRPr lang="tr-TR" dirty="0"/>
          </a:p>
        </p:txBody>
      </p:sp>
      <p:pic>
        <p:nvPicPr>
          <p:cNvPr id="4"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600181" cy="6870127"/>
          </a:xfrm>
          <a:prstGeom prst="rect">
            <a:avLst/>
          </a:prstGeom>
        </p:spPr>
      </p:pic>
    </p:spTree>
    <p:extLst>
      <p:ext uri="{BB962C8B-B14F-4D97-AF65-F5344CB8AC3E}">
        <p14:creationId xmlns:p14="http://schemas.microsoft.com/office/powerpoint/2010/main" val="2860201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4294967295"/>
          </p:nvPr>
        </p:nvPicPr>
        <p:blipFill>
          <a:blip r:embed="rId2"/>
          <a:stretch>
            <a:fillRect/>
          </a:stretch>
        </p:blipFill>
        <p:spPr>
          <a:xfrm>
            <a:off x="2195736" y="476672"/>
            <a:ext cx="5976664" cy="4824536"/>
          </a:xfrm>
          <a:prstGeom prst="rect">
            <a:avLst/>
          </a:prstGeom>
        </p:spPr>
      </p:pic>
      <p:pic>
        <p:nvPicPr>
          <p:cNvPr id="4"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3"/>
          <a:srcRect l="37406" r="24486" b="-2"/>
          <a:stretch/>
        </p:blipFill>
        <p:spPr>
          <a:xfrm>
            <a:off x="19" y="-12128"/>
            <a:ext cx="1600181" cy="6870127"/>
          </a:xfrm>
          <a:prstGeom prst="rect">
            <a:avLst/>
          </a:prstGeom>
        </p:spPr>
      </p:pic>
    </p:spTree>
    <p:extLst>
      <p:ext uri="{BB962C8B-B14F-4D97-AF65-F5344CB8AC3E}">
        <p14:creationId xmlns:p14="http://schemas.microsoft.com/office/powerpoint/2010/main" val="1977932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466348-6754-D88D-C3EE-6C3A785B4028}"/>
              </a:ext>
            </a:extLst>
          </p:cNvPr>
          <p:cNvSpPr>
            <a:spLocks noGrp="1"/>
          </p:cNvSpPr>
          <p:nvPr>
            <p:ph type="title" idx="4294967295"/>
          </p:nvPr>
        </p:nvSpPr>
        <p:spPr>
          <a:xfrm>
            <a:off x="2339752" y="333375"/>
            <a:ext cx="5760640" cy="935038"/>
          </a:xfrm>
        </p:spPr>
        <p:txBody>
          <a:bodyPr>
            <a:normAutofit fontScale="90000"/>
          </a:bodyPr>
          <a:lstStyle/>
          <a:p>
            <a:pPr algn="ctr"/>
            <a:r>
              <a:rPr lang="tr-TR"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
            </a:r>
            <a:br>
              <a:rPr lang="tr-TR"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br>
            <a:r>
              <a:rPr lang="tr-TR"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
            </a:r>
            <a:br>
              <a:rPr lang="tr-TR"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br>
            <a:r>
              <a:rPr lang="tr-TR" sz="2400" b="1"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ÖĞRENCİNİN </a:t>
            </a:r>
            <a:br>
              <a:rPr lang="tr-TR" sz="2400" b="1"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br>
            <a:r>
              <a:rPr lang="tr-TR" sz="2400" b="1" u="sng"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SAĞLIKLI SINIRLAR KOYMA </a:t>
            </a:r>
            <a:r>
              <a:rPr lang="tr-TR" sz="2400" b="1"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BECERİSİ KAZANMASININ FAYDALARI</a:t>
            </a:r>
            <a:endParaRPr lang="tr-TR" b="1" dirty="0"/>
          </a:p>
        </p:txBody>
      </p:sp>
      <p:sp>
        <p:nvSpPr>
          <p:cNvPr id="3" name="İçerik Yer Tutucusu 2">
            <a:extLst>
              <a:ext uri="{FF2B5EF4-FFF2-40B4-BE49-F238E27FC236}">
                <a16:creationId xmlns:a16="http://schemas.microsoft.com/office/drawing/2014/main" id="{64CB6BDA-7F1B-77A7-B732-0C15CF95C496}"/>
              </a:ext>
            </a:extLst>
          </p:cNvPr>
          <p:cNvSpPr>
            <a:spLocks noGrp="1"/>
          </p:cNvSpPr>
          <p:nvPr>
            <p:ph idx="4294967295"/>
          </p:nvPr>
        </p:nvSpPr>
        <p:spPr>
          <a:xfrm>
            <a:off x="2339752" y="1484784"/>
            <a:ext cx="6192688" cy="4608512"/>
          </a:xfrm>
        </p:spPr>
        <p:txBody>
          <a:bodyPr>
            <a:normAutofit/>
          </a:bodyPr>
          <a:lstStyle/>
          <a:p>
            <a:pPr>
              <a:lnSpc>
                <a:spcPct val="107000"/>
              </a:lnSpc>
              <a:spcAft>
                <a:spcPts val="800"/>
              </a:spcAft>
              <a:buFont typeface="Wingdings" panose="05000000000000000000" pitchFamily="2" charset="2"/>
              <a:buChar char="Ø"/>
            </a:pP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Kişiye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davranışlarından sorumlu olduğunu öğretir.</a:t>
            </a:r>
          </a:p>
          <a:p>
            <a:pPr>
              <a:lnSpc>
                <a:spcPct val="107000"/>
              </a:lnSpc>
              <a:spcAft>
                <a:spcPts val="800"/>
              </a:spcAft>
              <a:buFont typeface="Wingdings" panose="05000000000000000000" pitchFamily="2" charset="2"/>
              <a:buChar char="Ø"/>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E</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rgenlik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dönemi risk alma davranışlarında önleyici rol oynar</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buFont typeface="Wingdings" panose="05000000000000000000" pitchFamily="2" charset="2"/>
              <a:buChar char="Ø"/>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Hayır deme bilincini geliştirir ve hayatında kullanma becerisini arttırır.</a:t>
            </a:r>
          </a:p>
          <a:p>
            <a:pPr>
              <a:lnSpc>
                <a:spcPct val="107000"/>
              </a:lnSpc>
              <a:spcAft>
                <a:spcPts val="800"/>
              </a:spcAft>
              <a:buFont typeface="Wingdings" panose="05000000000000000000" pitchFamily="2" charset="2"/>
              <a:buChar char="Ø"/>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Sağlıklı kişisel sınırlar, öğrencinin yaşamındaki sorunlarını daha kolay çözme becerisi kazandırır.</a:t>
            </a:r>
          </a:p>
          <a:p>
            <a:pPr>
              <a:lnSpc>
                <a:spcPct val="107000"/>
              </a:lnSpc>
              <a:spcAft>
                <a:spcPts val="800"/>
              </a:spcAft>
              <a:buFont typeface="Wingdings" panose="05000000000000000000" pitchFamily="2" charset="2"/>
              <a:buChar char="Ø"/>
            </a:pPr>
            <a:r>
              <a:rPr lang="tr-TR" sz="2200" dirty="0">
                <a:latin typeface="Times New Roman" panose="02020603050405020304" pitchFamily="18" charset="0"/>
                <a:ea typeface="Calibri" panose="020F0502020204030204" pitchFamily="34" charset="0"/>
                <a:cs typeface="Times New Roman" panose="02020603050405020304" pitchFamily="18" charset="0"/>
              </a:rPr>
              <a:t>Okuldaki düzeni ve güvenli ortamı destekler.</a:t>
            </a:r>
          </a:p>
          <a:p>
            <a:pPr>
              <a:lnSpc>
                <a:spcPct val="107000"/>
              </a:lnSpc>
              <a:spcAft>
                <a:spcPts val="800"/>
              </a:spcAft>
              <a:buFont typeface="Wingdings" panose="05000000000000000000" pitchFamily="2" charset="2"/>
              <a:buChar char="Ø"/>
            </a:pPr>
            <a:endParaRPr lang="tr-TR" sz="2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endParaRPr lang="tr-TR" sz="2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pic>
        <p:nvPicPr>
          <p:cNvPr id="4"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619653" cy="6870127"/>
          </a:xfrm>
          <a:prstGeom prst="rect">
            <a:avLst/>
          </a:prstGeom>
        </p:spPr>
      </p:pic>
    </p:spTree>
    <p:extLst>
      <p:ext uri="{BB962C8B-B14F-4D97-AF65-F5344CB8AC3E}">
        <p14:creationId xmlns:p14="http://schemas.microsoft.com/office/powerpoint/2010/main" val="1761208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C3C5DE74-F587-CFAA-E1CD-FB5D4EDC824C}"/>
              </a:ext>
            </a:extLst>
          </p:cNvPr>
          <p:cNvSpPr>
            <a:spLocks noGrp="1"/>
          </p:cNvSpPr>
          <p:nvPr>
            <p:ph idx="4294967295"/>
          </p:nvPr>
        </p:nvSpPr>
        <p:spPr>
          <a:xfrm>
            <a:off x="2339752" y="1772816"/>
            <a:ext cx="6444208" cy="4889494"/>
          </a:xfrm>
        </p:spPr>
        <p:txBody>
          <a:bodyPr>
            <a:normAutofit/>
          </a:bodyPr>
          <a:lstStyle/>
          <a:p>
            <a:pPr algn="just">
              <a:buFont typeface="Wingdings" panose="05000000000000000000" pitchFamily="2" charset="2"/>
              <a:buChar char="Ø"/>
            </a:pPr>
            <a:r>
              <a:rPr lang="tr-TR" dirty="0">
                <a:latin typeface="Times New Roman" panose="02020603050405020304" pitchFamily="18" charset="0"/>
                <a:ea typeface="Calibri" panose="020F0502020204030204" pitchFamily="34" charset="0"/>
                <a:cs typeface="Times New Roman" panose="02020603050405020304" pitchFamily="18" charset="0"/>
              </a:rPr>
              <a:t>Öğretmen olarak; tüm okul/sınıf ortamında, ders esnasında, sınıf yönetiminde öğrenciye yönelik isteklerimiz ve sınırlarımız konusunda örnek tutum ve davranışlarımız olmalıdır. </a:t>
            </a:r>
          </a:p>
          <a:p>
            <a:pPr lvl="0" algn="just">
              <a:buFont typeface="Wingdings" panose="05000000000000000000" pitchFamily="2" charset="2"/>
              <a:buChar char="Ø"/>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Açık </a:t>
            </a:r>
            <a:r>
              <a:rPr lang="tr-TR" dirty="0">
                <a:effectLst/>
                <a:latin typeface="Times New Roman" panose="02020603050405020304" pitchFamily="18" charset="0"/>
                <a:ea typeface="Calibri" panose="020F0502020204030204" pitchFamily="34" charset="0"/>
                <a:cs typeface="Times New Roman" panose="02020603050405020304" pitchFamily="18" charset="0"/>
              </a:rPr>
              <a:t>ve anlaşılır bir dil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kullanmalı, </a:t>
            </a:r>
            <a:r>
              <a:rPr lang="tr-TR" dirty="0">
                <a:effectLst/>
                <a:latin typeface="Times New Roman" panose="02020603050405020304" pitchFamily="18" charset="0"/>
                <a:ea typeface="Calibri" panose="020F0502020204030204" pitchFamily="34" charset="0"/>
                <a:cs typeface="Times New Roman" panose="02020603050405020304" pitchFamily="18" charset="0"/>
              </a:rPr>
              <a:t>birlikte karar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vermeli</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buFont typeface="Wingdings" panose="05000000000000000000" pitchFamily="2" charset="2"/>
              <a:buChar char="Ø"/>
            </a:pPr>
            <a:r>
              <a:rPr lang="tr-TR" dirty="0">
                <a:effectLst/>
                <a:latin typeface="Times New Roman" panose="02020603050405020304" pitchFamily="18" charset="0"/>
                <a:ea typeface="Calibri" panose="020F0502020204030204" pitchFamily="34" charset="0"/>
                <a:cs typeface="Times New Roman" panose="02020603050405020304" pitchFamily="18" charset="0"/>
              </a:rPr>
              <a:t>Ses tonuna dikkat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etmeli</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buFont typeface="Wingdings" panose="05000000000000000000" pitchFamily="2" charset="2"/>
              <a:buChar char="Ø"/>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Yasaklar </a:t>
            </a:r>
            <a:r>
              <a:rPr lang="tr-TR" dirty="0">
                <a:effectLst/>
                <a:latin typeface="Times New Roman" panose="02020603050405020304" pitchFamily="18" charset="0"/>
                <a:ea typeface="Calibri" panose="020F0502020204030204" pitchFamily="34" charset="0"/>
                <a:cs typeface="Times New Roman" panose="02020603050405020304" pitchFamily="18" charset="0"/>
              </a:rPr>
              <a:t>yerine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öğrenciye sınırlı </a:t>
            </a:r>
            <a:r>
              <a:rPr lang="tr-TR" dirty="0">
                <a:effectLst/>
                <a:latin typeface="Times New Roman" panose="02020603050405020304" pitchFamily="18" charset="0"/>
                <a:ea typeface="Calibri" panose="020F0502020204030204" pitchFamily="34" charset="0"/>
                <a:cs typeface="Times New Roman" panose="02020603050405020304" pitchFamily="18" charset="0"/>
              </a:rPr>
              <a:t>seçenekler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sunmalı,</a:t>
            </a:r>
          </a:p>
          <a:p>
            <a:pPr algn="just">
              <a:buFont typeface="Wingdings" panose="05000000000000000000" pitchFamily="2" charset="2"/>
              <a:buChar char="Ø"/>
            </a:pPr>
            <a:r>
              <a:rPr lang="tr-TR" dirty="0">
                <a:latin typeface="Times New Roman" panose="02020603050405020304" pitchFamily="18" charset="0"/>
                <a:ea typeface="Calibri" panose="020F0502020204030204" pitchFamily="34" charset="0"/>
                <a:cs typeface="Times New Roman" panose="02020603050405020304" pitchFamily="18" charset="0"/>
              </a:rPr>
              <a:t>Olumlu davranışa </a:t>
            </a:r>
            <a:r>
              <a:rPr lang="tr-TR" dirty="0" smtClean="0">
                <a:latin typeface="Times New Roman" panose="02020603050405020304" pitchFamily="18" charset="0"/>
                <a:ea typeface="Calibri" panose="020F0502020204030204" pitchFamily="34" charset="0"/>
                <a:cs typeface="Times New Roman" panose="02020603050405020304" pitchFamily="18" charset="0"/>
              </a:rPr>
              <a:t>odaklanmalı, olumlu dil kullanılmalı, öğrencinin içsel </a:t>
            </a:r>
            <a:r>
              <a:rPr lang="tr-TR" dirty="0">
                <a:latin typeface="Times New Roman" panose="02020603050405020304" pitchFamily="18" charset="0"/>
                <a:ea typeface="Calibri" panose="020F0502020204030204" pitchFamily="34" charset="0"/>
                <a:cs typeface="Times New Roman" panose="02020603050405020304" pitchFamily="18" charset="0"/>
              </a:rPr>
              <a:t>motivasyonunu ve davranışın devamlılığını </a:t>
            </a:r>
            <a:r>
              <a:rPr lang="tr-TR" dirty="0" smtClean="0">
                <a:latin typeface="Times New Roman" panose="02020603050405020304" pitchFamily="18" charset="0"/>
                <a:ea typeface="Calibri" panose="020F0502020204030204" pitchFamily="34" charset="0"/>
                <a:cs typeface="Times New Roman" panose="02020603050405020304" pitchFamily="18" charset="0"/>
              </a:rPr>
              <a:t>sağlamalı,</a:t>
            </a:r>
          </a:p>
          <a:p>
            <a:pPr algn="just">
              <a:buFont typeface="Wingdings" panose="05000000000000000000" pitchFamily="2" charset="2"/>
              <a:buChar char="Ø"/>
            </a:pPr>
            <a:r>
              <a:rPr lang="tr-TR" dirty="0" smtClean="0">
                <a:latin typeface="Times New Roman" panose="02020603050405020304" pitchFamily="18" charset="0"/>
                <a:ea typeface="Calibri" panose="020F0502020204030204" pitchFamily="34" charset="0"/>
                <a:cs typeface="Times New Roman" panose="02020603050405020304" pitchFamily="18" charset="0"/>
              </a:rPr>
              <a:t>Öğrenciye sınır koyarken güç savaşlarından  kaçınmalı</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lvl="0">
              <a:buFont typeface="Wingdings" panose="05000000000000000000" pitchFamily="2" charset="2"/>
              <a:buChar char="Ø"/>
            </a:pP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Başlık 1">
            <a:extLst>
              <a:ext uri="{FF2B5EF4-FFF2-40B4-BE49-F238E27FC236}">
                <a16:creationId xmlns:a16="http://schemas.microsoft.com/office/drawing/2014/main" id="{256CFEA3-5AA2-E652-1D47-26FA910A71DF}"/>
              </a:ext>
            </a:extLst>
          </p:cNvPr>
          <p:cNvSpPr>
            <a:spLocks noGrp="1"/>
          </p:cNvSpPr>
          <p:nvPr>
            <p:ph type="title" idx="4294967295"/>
          </p:nvPr>
        </p:nvSpPr>
        <p:spPr>
          <a:xfrm>
            <a:off x="2438012" y="758421"/>
            <a:ext cx="6732240" cy="1230419"/>
          </a:xfrm>
        </p:spPr>
        <p:txBody>
          <a:bodyPr>
            <a:normAutofit fontScale="90000"/>
          </a:bodyPr>
          <a:lstStyle/>
          <a:p>
            <a:pPr algn="ctr"/>
            <a:r>
              <a:rPr lang="tr-TR" sz="3400"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
            </a:r>
            <a:br>
              <a:rPr lang="tr-TR" sz="3400"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br>
            <a:r>
              <a:rPr lang="tr-TR" sz="3400"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
            </a:r>
            <a:br>
              <a:rPr lang="tr-TR" sz="3400"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br>
            <a:r>
              <a:rPr lang="tr-TR" sz="3400"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
            </a:r>
            <a:br>
              <a:rPr lang="tr-TR" sz="3400"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br>
            <a:r>
              <a:rPr lang="tr-TR" sz="3400" b="1"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Okul Ortamında </a:t>
            </a:r>
            <a:br>
              <a:rPr lang="tr-TR" sz="3400" b="1"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br>
            <a:r>
              <a:rPr lang="tr-TR" sz="3400" b="1"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Sınırlar Konusunda Öneriler</a:t>
            </a:r>
            <a:r>
              <a:rPr lang="tr-TR" sz="3400" b="1" dirty="0" smtClean="0">
                <a:effectLst/>
                <a:latin typeface="Calibri" panose="020F0502020204030204" pitchFamily="34" charset="0"/>
                <a:ea typeface="Calibri" panose="020F0502020204030204" pitchFamily="34" charset="0"/>
                <a:cs typeface="Times New Roman" panose="02020603050405020304" pitchFamily="18" charset="0"/>
              </a:rPr>
              <a:t/>
            </a:r>
            <a:br>
              <a:rPr lang="tr-TR" sz="3400" b="1" dirty="0" smtClean="0">
                <a:effectLst/>
                <a:latin typeface="Calibri" panose="020F0502020204030204" pitchFamily="34" charset="0"/>
                <a:ea typeface="Calibri" panose="020F0502020204030204" pitchFamily="34" charset="0"/>
                <a:cs typeface="Times New Roman" panose="02020603050405020304" pitchFamily="18" charset="0"/>
              </a:rPr>
            </a:br>
            <a:endParaRPr lang="tr-TR" sz="3400" b="1" dirty="0"/>
          </a:p>
        </p:txBody>
      </p:sp>
      <p:pic>
        <p:nvPicPr>
          <p:cNvPr id="5"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691661" cy="6870127"/>
          </a:xfrm>
          <a:prstGeom prst="rect">
            <a:avLst/>
          </a:prstGeom>
        </p:spPr>
      </p:pic>
    </p:spTree>
    <p:extLst>
      <p:ext uri="{BB962C8B-B14F-4D97-AF65-F5344CB8AC3E}">
        <p14:creationId xmlns:p14="http://schemas.microsoft.com/office/powerpoint/2010/main" val="3882389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990D0034-F768-41E7-85D4-F38C4DE857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0">
            <a:extLst>
              <a:ext uri="{FF2B5EF4-FFF2-40B4-BE49-F238E27FC236}">
                <a16:creationId xmlns:a16="http://schemas.microsoft.com/office/drawing/2014/main" id="{C4F7E42D-8B5A-4FC8-81CD-9E60171F7F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198C1816-4354-C658-7D2C-020A4EC4C00F}"/>
              </a:ext>
            </a:extLst>
          </p:cNvPr>
          <p:cNvSpPr>
            <a:spLocks noGrp="1"/>
          </p:cNvSpPr>
          <p:nvPr>
            <p:ph idx="1"/>
          </p:nvPr>
        </p:nvSpPr>
        <p:spPr>
          <a:xfrm>
            <a:off x="369277" y="1568772"/>
            <a:ext cx="2313633" cy="3335519"/>
          </a:xfrm>
        </p:spPr>
        <p:txBody>
          <a:bodyPr>
            <a:normAutofit/>
          </a:bodyPr>
          <a:lstStyle/>
          <a:p>
            <a:endParaRPr lang="tr-TR" sz="1300" dirty="0">
              <a:solidFill>
                <a:srgbClr val="FFFFFF"/>
              </a:solidFill>
              <a:latin typeface="Informal Roman" panose="030604020304060B0204" pitchFamily="66" charset="0"/>
              <a:ea typeface="STZhongsong" panose="020B0503020204020204" pitchFamily="2" charset="-122"/>
            </a:endParaRPr>
          </a:p>
          <a:p>
            <a:pPr marL="0" indent="0">
              <a:buNone/>
            </a:pPr>
            <a:r>
              <a:rPr lang="tr-TR" sz="1300" dirty="0">
                <a:solidFill>
                  <a:srgbClr val="FFFFFF"/>
                </a:solidFill>
                <a:latin typeface="Informal Roman" panose="030604020304060B0204" pitchFamily="66" charset="0"/>
                <a:ea typeface="STZhongsong" panose="020B0503020204020204" pitchFamily="2" charset="-122"/>
              </a:rPr>
              <a:t>   </a:t>
            </a:r>
            <a:r>
              <a:rPr lang="tr-TR" sz="4400" b="1" dirty="0">
                <a:solidFill>
                  <a:srgbClr val="FFFF00"/>
                </a:solidFill>
                <a:latin typeface="Informal Roman" panose="030604020304060B0204" pitchFamily="66" charset="0"/>
                <a:ea typeface="STZhongsong" panose="020B0503020204020204" pitchFamily="2" charset="-122"/>
              </a:rPr>
              <a:t>SINIRLAR VE BİREY     OLMAK</a:t>
            </a:r>
            <a:endParaRPr lang="tr-TR" sz="4400" b="1" dirty="0">
              <a:solidFill>
                <a:srgbClr val="FFFF00"/>
              </a:solidFill>
              <a:latin typeface="Informal Roman" panose="030604020304060B0204" pitchFamily="66" charset="0"/>
            </a:endParaRPr>
          </a:p>
        </p:txBody>
      </p:sp>
      <p:pic>
        <p:nvPicPr>
          <p:cNvPr id="17" name="Picture 4" descr="Çok sayıda siyah şemsiyenin arasında tek bir sarı şemsiye">
            <a:extLst>
              <a:ext uri="{FF2B5EF4-FFF2-40B4-BE49-F238E27FC236}">
                <a16:creationId xmlns:a16="http://schemas.microsoft.com/office/drawing/2014/main" id="{D1DC7BA0-2B87-2B9F-1A90-6746D6BBB938}"/>
              </a:ext>
            </a:extLst>
          </p:cNvPr>
          <p:cNvPicPr>
            <a:picLocks noChangeAspect="1"/>
          </p:cNvPicPr>
          <p:nvPr/>
        </p:nvPicPr>
        <p:blipFill rotWithShape="1">
          <a:blip r:embed="rId3"/>
          <a:srcRect l="43701" r="6402"/>
          <a:stretch/>
        </p:blipFill>
        <p:spPr>
          <a:xfrm>
            <a:off x="3056282" y="10"/>
            <a:ext cx="6083454" cy="6857990"/>
          </a:xfrm>
          <a:prstGeom prst="rect">
            <a:avLst/>
          </a:prstGeom>
        </p:spPr>
      </p:pic>
      <p:sp>
        <p:nvSpPr>
          <p:cNvPr id="18" name="Rectangle 12">
            <a:extLst>
              <a:ext uri="{FF2B5EF4-FFF2-40B4-BE49-F238E27FC236}">
                <a16:creationId xmlns:a16="http://schemas.microsoft.com/office/drawing/2014/main" id="{8C04651D-B9F4-4935-A02D-364153FBDF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1756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C3C5DE74-F587-CFAA-E1CD-FB5D4EDC824C}"/>
              </a:ext>
            </a:extLst>
          </p:cNvPr>
          <p:cNvSpPr>
            <a:spLocks noGrp="1"/>
          </p:cNvSpPr>
          <p:nvPr>
            <p:ph idx="4294967295"/>
          </p:nvPr>
        </p:nvSpPr>
        <p:spPr>
          <a:xfrm>
            <a:off x="2123728" y="1844824"/>
            <a:ext cx="6480720" cy="4238689"/>
          </a:xfrm>
        </p:spPr>
        <p:txBody>
          <a:bodyPr>
            <a:normAutofit/>
          </a:bodyPr>
          <a:lstStyle/>
          <a:p>
            <a:pPr lvl="0" algn="just">
              <a:buFont typeface="Wingdings" panose="05000000000000000000" pitchFamily="2" charset="2"/>
              <a:buChar char="Ø"/>
            </a:pPr>
            <a:r>
              <a:rPr lang="tr-TR" dirty="0"/>
              <a:t>H</a:t>
            </a:r>
            <a:r>
              <a:rPr lang="tr-TR" dirty="0" smtClean="0"/>
              <a:t>em </a:t>
            </a:r>
            <a:r>
              <a:rPr lang="tr-TR" dirty="0"/>
              <a:t>özgürlük hem </a:t>
            </a:r>
            <a:r>
              <a:rPr lang="tr-TR" dirty="0" smtClean="0"/>
              <a:t>de sorumluluk </a:t>
            </a:r>
            <a:r>
              <a:rPr lang="tr-TR" dirty="0"/>
              <a:t>arasında denge </a:t>
            </a:r>
            <a:r>
              <a:rPr lang="tr-TR" dirty="0" smtClean="0"/>
              <a:t>kurmaya dikkat edilmeli</a:t>
            </a:r>
          </a:p>
          <a:p>
            <a:pPr lvl="0" algn="just">
              <a:buFont typeface="Wingdings" panose="05000000000000000000" pitchFamily="2" charset="2"/>
              <a:buChar char="Ø"/>
            </a:pPr>
            <a:r>
              <a:rPr lang="tr-TR" dirty="0" smtClean="0"/>
              <a:t>Ergene </a:t>
            </a:r>
            <a:r>
              <a:rPr lang="tr-TR" dirty="0"/>
              <a:t>yönelik </a:t>
            </a:r>
            <a:r>
              <a:rPr lang="tr-TR" dirty="0" smtClean="0"/>
              <a:t>anlayış</a:t>
            </a:r>
            <a:r>
              <a:rPr lang="tr-TR" dirty="0"/>
              <a:t>, sabır ve </a:t>
            </a:r>
            <a:r>
              <a:rPr lang="tr-TR" dirty="0" smtClean="0"/>
              <a:t>etkili iletişime dikkat edilmeli.</a:t>
            </a:r>
          </a:p>
          <a:p>
            <a:pPr lvl="0" algn="just">
              <a:buFont typeface="Wingdings" panose="05000000000000000000" pitchFamily="2" charset="2"/>
              <a:buChar char="Ø"/>
            </a:pPr>
            <a:r>
              <a:rPr lang="tr-TR" dirty="0" smtClean="0"/>
              <a:t>Sınırlar tüm öğrencilere eşit ve kapsayıcı olmalı</a:t>
            </a:r>
          </a:p>
          <a:p>
            <a:pPr lvl="0" algn="just">
              <a:buFont typeface="Wingdings" panose="05000000000000000000" pitchFamily="2" charset="2"/>
              <a:buChar char="Ø"/>
            </a:pPr>
            <a:r>
              <a:rPr lang="tr-TR" dirty="0" smtClean="0">
                <a:latin typeface="Times New Roman" panose="02020603050405020304" pitchFamily="18" charset="0"/>
                <a:ea typeface="Calibri" panose="020F0502020204030204" pitchFamily="34" charset="0"/>
                <a:cs typeface="Times New Roman" panose="02020603050405020304" pitchFamily="18" charset="0"/>
              </a:rPr>
              <a:t>Sınır Koyma rehberlik etkinliklerinin sınıflarda uygulanması öğrencilerin sınır koyma becerisini arttıracaktır.</a:t>
            </a:r>
          </a:p>
          <a:p>
            <a:pPr lvl="0" algn="just">
              <a:buFont typeface="Wingdings" panose="05000000000000000000" pitchFamily="2" charset="2"/>
              <a:buChar char="Ø"/>
            </a:pPr>
            <a:r>
              <a:rPr lang="tr-TR" dirty="0" smtClean="0">
                <a:latin typeface="Times New Roman" panose="02020603050405020304" pitchFamily="18" charset="0"/>
                <a:ea typeface="Calibri" panose="020F0502020204030204" pitchFamily="34" charset="0"/>
                <a:cs typeface="Times New Roman" panose="02020603050405020304" pitchFamily="18" charset="0"/>
              </a:rPr>
              <a:t>Bu etkinliklerin uygulanması sırasında, öğrenciye sınırların gerçek hayattaki yararı ve işlevselliğinden bahsedilmesi öğrenmeyi  artıracaktır. </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a:p>
            <a:pPr lvl="0">
              <a:buFont typeface="Wingdings" panose="05000000000000000000" pitchFamily="2" charset="2"/>
              <a:buChar char="Ø"/>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lvl="0">
              <a:buFont typeface="Wingdings" panose="05000000000000000000" pitchFamily="2" charset="2"/>
              <a:buChar char="Ø"/>
            </a:pP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Başlık 1">
            <a:extLst>
              <a:ext uri="{FF2B5EF4-FFF2-40B4-BE49-F238E27FC236}">
                <a16:creationId xmlns:a16="http://schemas.microsoft.com/office/drawing/2014/main" id="{256CFEA3-5AA2-E652-1D47-26FA910A71DF}"/>
              </a:ext>
            </a:extLst>
          </p:cNvPr>
          <p:cNvSpPr>
            <a:spLocks noGrp="1"/>
          </p:cNvSpPr>
          <p:nvPr>
            <p:ph type="title" idx="4294967295"/>
          </p:nvPr>
        </p:nvSpPr>
        <p:spPr>
          <a:xfrm>
            <a:off x="2363822" y="1571837"/>
            <a:ext cx="6000531" cy="400233"/>
          </a:xfrm>
        </p:spPr>
        <p:txBody>
          <a:bodyPr>
            <a:noAutofit/>
          </a:bodyPr>
          <a:lstStyle/>
          <a:p>
            <a:pPr algn="ct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a:latin typeface="Algerian" panose="04020705040A02060702" pitchFamily="82" charset="0"/>
                <a:ea typeface="Calibri" panose="020F0502020204030204" pitchFamily="34" charset="0"/>
                <a:cs typeface="Times New Roman" panose="02020603050405020304" pitchFamily="18" charset="0"/>
              </a:rPr>
              <a:t/>
            </a:r>
            <a:br>
              <a:rPr lang="tr-TR" sz="3200" dirty="0">
                <a:latin typeface="Algerian" panose="04020705040A02060702" pitchFamily="82" charset="0"/>
                <a:ea typeface="Calibri" panose="020F0502020204030204" pitchFamily="34" charset="0"/>
                <a:cs typeface="Times New Roman" panose="02020603050405020304" pitchFamily="18" charset="0"/>
              </a:rPr>
            </a:br>
            <a:r>
              <a:rPr lang="tr-TR" sz="3200" b="1"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Okul </a:t>
            </a:r>
            <a:r>
              <a:rPr lang="tr-TR" sz="3200" b="1"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Ortamında </a:t>
            </a:r>
            <a:br>
              <a:rPr lang="tr-TR" sz="3200" b="1"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br>
            <a:r>
              <a:rPr lang="tr-TR" sz="3200" b="1" dirty="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Sınırlar Konusunda Öneriler</a:t>
            </a:r>
            <a:r>
              <a:rPr lang="tr-TR" sz="3200" b="1" dirty="0" smtClean="0">
                <a:solidFill>
                  <a:schemeClr val="accent1"/>
                </a:solidFill>
                <a:latin typeface="Informal Roman" panose="030604020304060B0204" pitchFamily="66" charset="0"/>
                <a:ea typeface="Calibri" panose="020F0502020204030204" pitchFamily="34" charset="0"/>
                <a:cs typeface="Times New Roman" panose="02020603050405020304" pitchFamily="18" charset="0"/>
              </a:rPr>
              <a:t>;</a:t>
            </a:r>
            <a:r>
              <a:rPr lang="tr-TR" sz="3200" b="1" dirty="0">
                <a:latin typeface="Calibri" panose="020F0502020204030204" pitchFamily="34" charset="0"/>
                <a:ea typeface="Calibri" panose="020F0502020204030204" pitchFamily="34" charset="0"/>
                <a:cs typeface="Times New Roman" panose="02020603050405020304" pitchFamily="18" charset="0"/>
              </a:rPr>
              <a:t/>
            </a:r>
            <a:br>
              <a:rPr lang="tr-TR" sz="3200" b="1" dirty="0">
                <a:latin typeface="Calibri" panose="020F0502020204030204" pitchFamily="34" charset="0"/>
                <a:ea typeface="Calibri" panose="020F0502020204030204" pitchFamily="34" charset="0"/>
                <a:cs typeface="Times New Roman" panose="02020603050405020304" pitchFamily="18" charset="0"/>
              </a:rPr>
            </a:br>
            <a:endParaRPr lang="tr-TR" sz="3200" dirty="0">
              <a:latin typeface="Algerian" panose="04020705040A02060702" pitchFamily="82" charset="0"/>
            </a:endParaRPr>
          </a:p>
        </p:txBody>
      </p:sp>
      <p:pic>
        <p:nvPicPr>
          <p:cNvPr id="5"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20" y="-12128"/>
            <a:ext cx="1716882" cy="6870127"/>
          </a:xfrm>
          <a:prstGeom prst="rect">
            <a:avLst/>
          </a:prstGeom>
        </p:spPr>
      </p:pic>
    </p:spTree>
    <p:extLst>
      <p:ext uri="{BB962C8B-B14F-4D97-AF65-F5344CB8AC3E}">
        <p14:creationId xmlns:p14="http://schemas.microsoft.com/office/powerpoint/2010/main" val="955337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E23A968-CB6C-15C6-9A60-08728C661018}"/>
              </a:ext>
            </a:extLst>
          </p:cNvPr>
          <p:cNvSpPr>
            <a:spLocks noGrp="1"/>
          </p:cNvSpPr>
          <p:nvPr>
            <p:ph idx="4294967295"/>
          </p:nvPr>
        </p:nvSpPr>
        <p:spPr>
          <a:xfrm>
            <a:off x="1600200" y="2060848"/>
            <a:ext cx="6356176" cy="2880320"/>
          </a:xfrm>
        </p:spPr>
        <p:txBody>
          <a:bodyPr>
            <a:normAutofit/>
          </a:bodyPr>
          <a:lstStyle/>
          <a:p>
            <a:pPr marL="0" indent="0">
              <a:buNone/>
            </a:pPr>
            <a:r>
              <a:rPr lang="tr-TR" sz="4000" b="1" dirty="0">
                <a:solidFill>
                  <a:srgbClr val="FF0000"/>
                </a:solidFill>
                <a:latin typeface="Informal Roman" panose="030604020304060B0204" pitchFamily="66" charset="0"/>
              </a:rPr>
              <a:t>DİNLEDİĞİNİZ İÇİN </a:t>
            </a:r>
          </a:p>
          <a:p>
            <a:pPr marL="0" indent="0">
              <a:buNone/>
            </a:pPr>
            <a:r>
              <a:rPr lang="tr-TR" sz="4000" b="1" dirty="0">
                <a:solidFill>
                  <a:srgbClr val="FF0000"/>
                </a:solidFill>
                <a:latin typeface="Informal Roman" panose="030604020304060B0204" pitchFamily="66" charset="0"/>
              </a:rPr>
              <a:t>          TEŞEKKÜR </a:t>
            </a:r>
            <a:r>
              <a:rPr lang="tr-TR" sz="4000" b="1" dirty="0" smtClean="0">
                <a:solidFill>
                  <a:srgbClr val="FF0000"/>
                </a:solidFill>
                <a:latin typeface="Informal Roman" panose="030604020304060B0204" pitchFamily="66" charset="0"/>
              </a:rPr>
              <a:t>EDERİZ..</a:t>
            </a:r>
            <a:endParaRPr lang="tr-TR" sz="4000" b="1" dirty="0">
              <a:solidFill>
                <a:srgbClr val="FF0000"/>
              </a:solidFill>
              <a:latin typeface="Informal Roman" panose="030604020304060B0204" pitchFamily="66" charset="0"/>
            </a:endParaRPr>
          </a:p>
        </p:txBody>
      </p:sp>
    </p:spTree>
    <p:extLst>
      <p:ext uri="{BB962C8B-B14F-4D97-AF65-F5344CB8AC3E}">
        <p14:creationId xmlns:p14="http://schemas.microsoft.com/office/powerpoint/2010/main" val="822823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9394" name="Picture 2" descr="C:\Users\ADMIN\Desktop\indir (3).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1907704" y="908720"/>
            <a:ext cx="6552728" cy="2232248"/>
          </a:xfrm>
        </p:spPr>
        <p:txBody>
          <a:bodyPr>
            <a:noAutofit/>
          </a:bodyPr>
          <a:lstStyle/>
          <a:p>
            <a:r>
              <a:rPr lang="tr-TR" sz="2800" b="1" i="1" cap="none" dirty="0" smtClean="0">
                <a:solidFill>
                  <a:srgbClr val="FF0000"/>
                </a:solidFill>
                <a:latin typeface="Times New Roman" panose="02020603050405020304" pitchFamily="18" charset="0"/>
                <a:cs typeface="Times New Roman" panose="02020603050405020304" pitchFamily="18" charset="0"/>
              </a:rPr>
              <a:t> </a:t>
            </a:r>
            <a:r>
              <a:rPr lang="tr-TR" sz="2800" b="1" i="1" dirty="0" smtClean="0">
                <a:solidFill>
                  <a:srgbClr val="FF0000"/>
                </a:solidFill>
                <a:latin typeface="Times New Roman" panose="02020603050405020304" pitchFamily="18" charset="0"/>
                <a:cs typeface="Times New Roman" panose="02020603050405020304" pitchFamily="18" charset="0"/>
              </a:rPr>
              <a:t>KİŞİSEL SINIRLAR</a:t>
            </a:r>
            <a:endParaRPr lang="tr-TR" sz="2800" b="1" i="1" cap="none" dirty="0" smtClean="0">
              <a:solidFill>
                <a:srgbClr val="FF0000"/>
              </a:solidFill>
              <a:latin typeface="Times New Roman" panose="02020603050405020304" pitchFamily="18" charset="0"/>
              <a:cs typeface="Times New Roman" panose="02020603050405020304" pitchFamily="18" charset="0"/>
            </a:endParaRPr>
          </a:p>
          <a:p>
            <a:pPr algn="just"/>
            <a:r>
              <a:rPr lang="tr-TR" sz="2800" cap="none" dirty="0" smtClean="0">
                <a:solidFill>
                  <a:schemeClr val="tx1"/>
                </a:solidFill>
                <a:latin typeface="Times New Roman" panose="02020603050405020304" pitchFamily="18" charset="0"/>
                <a:cs typeface="Times New Roman" panose="02020603050405020304" pitchFamily="18" charset="0"/>
              </a:rPr>
              <a:t>  Her </a:t>
            </a:r>
            <a:r>
              <a:rPr lang="tr-TR" sz="2800" cap="none" dirty="0">
                <a:solidFill>
                  <a:schemeClr val="tx1"/>
                </a:solidFill>
                <a:latin typeface="Times New Roman" panose="02020603050405020304" pitchFamily="18" charset="0"/>
                <a:cs typeface="Times New Roman" panose="02020603050405020304" pitchFamily="18" charset="0"/>
              </a:rPr>
              <a:t>insanın kişilik özelliklerine, yaşam şekline, yetiştiği ve yaşadığı kültüre göre değişen kişisel sınırları vardır. Bu sınırlar karşımızdaki </a:t>
            </a:r>
            <a:r>
              <a:rPr lang="tr-TR" sz="2800" cap="none" dirty="0" smtClean="0">
                <a:solidFill>
                  <a:schemeClr val="tx1"/>
                </a:solidFill>
                <a:latin typeface="Times New Roman" panose="02020603050405020304" pitchFamily="18" charset="0"/>
                <a:cs typeface="Times New Roman" panose="02020603050405020304" pitchFamily="18" charset="0"/>
              </a:rPr>
              <a:t>kişi, yer ve zamana göre farklılık gösterebilir. </a:t>
            </a:r>
          </a:p>
          <a:p>
            <a:r>
              <a:rPr lang="tr-TR" sz="2800" cap="none" dirty="0" smtClean="0">
                <a:solidFill>
                  <a:schemeClr val="tx1"/>
                </a:solidFill>
                <a:latin typeface="Times New Roman" panose="02020603050405020304" pitchFamily="18" charset="0"/>
                <a:cs typeface="Times New Roman" panose="02020603050405020304" pitchFamily="18" charset="0"/>
              </a:rPr>
              <a:t>  </a:t>
            </a:r>
            <a:r>
              <a:rPr lang="tr-TR" sz="2800" dirty="0" smtClean="0">
                <a:solidFill>
                  <a:schemeClr val="tx1"/>
                </a:solidFill>
                <a:latin typeface="Times New Roman" panose="02020603050405020304" pitchFamily="18" charset="0"/>
                <a:cs typeface="Times New Roman" panose="02020603050405020304" pitchFamily="18" charset="0"/>
              </a:rPr>
              <a:t> </a:t>
            </a:r>
            <a:r>
              <a:rPr lang="tr-TR" sz="2800" dirty="0">
                <a:solidFill>
                  <a:schemeClr val="tx1"/>
                </a:solidFill>
                <a:latin typeface="Times New Roman" panose="02020603050405020304" pitchFamily="18" charset="0"/>
                <a:cs typeface="Times New Roman" panose="02020603050405020304" pitchFamily="18" charset="0"/>
              </a:rPr>
              <a:t>Ö</a:t>
            </a:r>
            <a:r>
              <a:rPr lang="tr-TR" sz="2800" dirty="0" smtClean="0">
                <a:solidFill>
                  <a:schemeClr val="tx1"/>
                </a:solidFill>
                <a:latin typeface="Times New Roman" panose="02020603050405020304" pitchFamily="18" charset="0"/>
                <a:cs typeface="Times New Roman" panose="02020603050405020304" pitchFamily="18" charset="0"/>
              </a:rPr>
              <a:t>rneğin; a</a:t>
            </a:r>
            <a:r>
              <a:rPr lang="tr-TR" sz="2800" cap="none" dirty="0" smtClean="0">
                <a:solidFill>
                  <a:schemeClr val="tx1"/>
                </a:solidFill>
                <a:latin typeface="Times New Roman" panose="02020603050405020304" pitchFamily="18" charset="0"/>
                <a:cs typeface="Times New Roman" panose="02020603050405020304" pitchFamily="18" charset="0"/>
              </a:rPr>
              <a:t>ilemiz, arkadaşlarımız için daha esnek olabilirken, dışarıdaki ortamlarda karşılaştığımız diğer kişilere karşı daha keskin sınırlar koyarız</a:t>
            </a:r>
            <a:r>
              <a:rPr lang="tr-TR" sz="2800" cap="none" dirty="0">
                <a:solidFill>
                  <a:schemeClr val="tx1"/>
                </a:solidFill>
                <a:latin typeface="Times New Roman" panose="02020603050405020304" pitchFamily="18" charset="0"/>
                <a:cs typeface="Times New Roman" panose="02020603050405020304" pitchFamily="18" charset="0"/>
              </a:rPr>
              <a:t>. </a:t>
            </a:r>
          </a:p>
        </p:txBody>
      </p:sp>
      <p:pic>
        <p:nvPicPr>
          <p:cNvPr id="4"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619653" cy="6870127"/>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89FB0F-8826-3178-6E18-090E16DD9C42}"/>
              </a:ext>
            </a:extLst>
          </p:cNvPr>
          <p:cNvSpPr>
            <a:spLocks noGrp="1"/>
          </p:cNvSpPr>
          <p:nvPr>
            <p:ph type="title" idx="4294967295"/>
          </p:nvPr>
        </p:nvSpPr>
        <p:spPr>
          <a:xfrm>
            <a:off x="2973388" y="287338"/>
            <a:ext cx="6170612" cy="1449387"/>
          </a:xfrm>
        </p:spPr>
        <p:txBody>
          <a:bodyPr/>
          <a:lstStyle/>
          <a:p>
            <a:r>
              <a:rPr lang="tr-TR" b="1" dirty="0">
                <a:solidFill>
                  <a:schemeClr val="accent1"/>
                </a:solidFill>
                <a:latin typeface="Algerian" panose="04020705040A02060702" pitchFamily="82" charset="0"/>
              </a:rPr>
              <a:t>SINIRLAR</a:t>
            </a:r>
          </a:p>
        </p:txBody>
      </p:sp>
      <p:sp>
        <p:nvSpPr>
          <p:cNvPr id="3" name="İçerik Yer Tutucusu 2">
            <a:extLst>
              <a:ext uri="{FF2B5EF4-FFF2-40B4-BE49-F238E27FC236}">
                <a16:creationId xmlns:a16="http://schemas.microsoft.com/office/drawing/2014/main" id="{EBB1ECF1-36FC-C11F-BBF9-03A39A457BD2}"/>
              </a:ext>
            </a:extLst>
          </p:cNvPr>
          <p:cNvSpPr>
            <a:spLocks noGrp="1"/>
          </p:cNvSpPr>
          <p:nvPr>
            <p:ph idx="4294967295"/>
          </p:nvPr>
        </p:nvSpPr>
        <p:spPr>
          <a:xfrm>
            <a:off x="2686050" y="1846263"/>
            <a:ext cx="6457950" cy="4022725"/>
          </a:xfrm>
        </p:spPr>
        <p:txBody>
          <a:bodyPr/>
          <a:lstStyle/>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Destekleyici</a:t>
            </a:r>
          </a:p>
          <a:p>
            <a:pPr>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Koruyucu</a:t>
            </a:r>
          </a:p>
          <a:p>
            <a:pPr>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Yaşama hazırlayıcı </a:t>
            </a:r>
          </a:p>
          <a:p>
            <a:pPr>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işleve </a:t>
            </a:r>
            <a:r>
              <a:rPr lang="tr-TR" sz="2800" dirty="0" smtClean="0">
                <a:effectLst/>
                <a:latin typeface="Times New Roman" panose="02020603050405020304" pitchFamily="18" charset="0"/>
                <a:ea typeface="Calibri" panose="020F0502020204030204" pitchFamily="34" charset="0"/>
                <a:cs typeface="Times New Roman" panose="02020603050405020304" pitchFamily="18" charset="0"/>
              </a:rPr>
              <a:t>sahip olmalıdır.</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pic>
        <p:nvPicPr>
          <p:cNvPr id="4"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547645" cy="6870127"/>
          </a:xfrm>
          <a:prstGeom prst="rect">
            <a:avLst/>
          </a:prstGeom>
        </p:spPr>
      </p:pic>
    </p:spTree>
    <p:extLst>
      <p:ext uri="{BB962C8B-B14F-4D97-AF65-F5344CB8AC3E}">
        <p14:creationId xmlns:p14="http://schemas.microsoft.com/office/powerpoint/2010/main" val="626859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835696" y="233352"/>
            <a:ext cx="6408738" cy="5951537"/>
          </a:xfrm>
        </p:spPr>
      </p:pic>
      <p:pic>
        <p:nvPicPr>
          <p:cNvPr id="3"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3"/>
          <a:srcRect l="37406" r="24486" b="-2"/>
          <a:stretch/>
        </p:blipFill>
        <p:spPr>
          <a:xfrm>
            <a:off x="19" y="-12128"/>
            <a:ext cx="1547645" cy="6870127"/>
          </a:xfrm>
          <a:prstGeom prst="rect">
            <a:avLst/>
          </a:prstGeom>
        </p:spPr>
      </p:pic>
    </p:spTree>
    <p:extLst>
      <p:ext uri="{BB962C8B-B14F-4D97-AF65-F5344CB8AC3E}">
        <p14:creationId xmlns:p14="http://schemas.microsoft.com/office/powerpoint/2010/main" val="2457725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587E50-4664-85BD-4F92-09DAAB9004DB}"/>
              </a:ext>
            </a:extLst>
          </p:cNvPr>
          <p:cNvSpPr>
            <a:spLocks noGrp="1"/>
          </p:cNvSpPr>
          <p:nvPr>
            <p:ph type="title" idx="4294967295"/>
          </p:nvPr>
        </p:nvSpPr>
        <p:spPr>
          <a:xfrm>
            <a:off x="1577975" y="287339"/>
            <a:ext cx="7566025" cy="1341462"/>
          </a:xfrm>
        </p:spPr>
        <p:txBody>
          <a:bodyPr/>
          <a:lstStyle/>
          <a:p>
            <a:r>
              <a:rPr lang="tr-TR" sz="3600" b="1"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SINIRLARIN </a:t>
            </a:r>
            <a:r>
              <a:rPr lang="tr-TR" sz="3600" b="1" dirty="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7 TÜRÜ</a:t>
            </a:r>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D729B38E-8E3F-802B-093D-C9BE4D89C03E}"/>
              </a:ext>
            </a:extLst>
          </p:cNvPr>
          <p:cNvSpPr>
            <a:spLocks noGrp="1"/>
          </p:cNvSpPr>
          <p:nvPr>
            <p:ph idx="4294967295"/>
          </p:nvPr>
        </p:nvSpPr>
        <p:spPr>
          <a:xfrm>
            <a:off x="1577975" y="1052736"/>
            <a:ext cx="3786113" cy="4676552"/>
          </a:xfrm>
        </p:spPr>
        <p:txBody>
          <a:bodyPr>
            <a:normAutofit fontScale="77500" lnSpcReduction="20000"/>
          </a:bodyPr>
          <a:lstStyle/>
          <a:p>
            <a:pPr>
              <a:lnSpc>
                <a:spcPct val="107000"/>
              </a:lnSpc>
              <a:spcAft>
                <a:spcPts val="800"/>
              </a:spcAft>
            </a:pPr>
            <a:r>
              <a:rPr lang="tr-TR" sz="20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FİZİKSEL SINIRLAR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tr-TR" sz="2300" dirty="0" smtClean="0">
                <a:latin typeface="Times New Roman" panose="02020603050405020304" pitchFamily="18" charset="0"/>
                <a:ea typeface="Calibri" panose="020F0502020204030204" pitchFamily="34" charset="0"/>
                <a:cs typeface="Times New Roman" panose="02020603050405020304" pitchFamily="18" charset="0"/>
              </a:rPr>
              <a:t>Kişisel sınırlar; kişisel alan ihtiyacımızı, başkalarının bedenimize dokunmasının hangi noktaya kadar  </a:t>
            </a:r>
            <a:r>
              <a:rPr lang="tr-TR" sz="2300" dirty="0" err="1" smtClean="0">
                <a:latin typeface="Times New Roman" panose="02020603050405020304" pitchFamily="18" charset="0"/>
                <a:ea typeface="Calibri" panose="020F0502020204030204" pitchFamily="34" charset="0"/>
                <a:cs typeface="Times New Roman" panose="02020603050405020304" pitchFamily="18" charset="0"/>
              </a:rPr>
              <a:t>tolere</a:t>
            </a:r>
            <a:r>
              <a:rPr lang="tr-TR" sz="2300" dirty="0" smtClean="0">
                <a:latin typeface="Times New Roman" panose="02020603050405020304" pitchFamily="18" charset="0"/>
                <a:ea typeface="Calibri" panose="020F0502020204030204" pitchFamily="34" charset="0"/>
                <a:cs typeface="Times New Roman" panose="02020603050405020304" pitchFamily="18" charset="0"/>
              </a:rPr>
              <a:t> edilebilir olduğunu ve yeme, içme, dinlenme gibi fiziksel ihtiyaçlarımızı içerir.</a:t>
            </a:r>
            <a:endParaRPr lang="tr-TR" sz="23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21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DUYGUSAL SINIRLAR </a:t>
            </a:r>
          </a:p>
          <a:p>
            <a:pPr algn="just"/>
            <a:r>
              <a:rPr lang="tr-TR" sz="2300" dirty="0" smtClean="0">
                <a:latin typeface="Times New Roman" panose="02020603050405020304" pitchFamily="18" charset="0"/>
                <a:cs typeface="Times New Roman" panose="02020603050405020304" pitchFamily="18" charset="0"/>
              </a:rPr>
              <a:t>Diğer insanların duygularımıza saygı duyması kendi duygularımızı ne zaman ve nasıl paylaşacağımızı bilmemiz, diğer insanların duygularına empati gösterebilmemiz duygusal sınırlarımız olduğunu gösterir.</a:t>
            </a:r>
            <a:endParaRPr lang="tr-TR" sz="2300" dirty="0">
              <a:latin typeface="Times New Roman" panose="02020603050405020304" pitchFamily="18" charset="0"/>
              <a:cs typeface="Times New Roman" panose="02020603050405020304" pitchFamily="18" charset="0"/>
            </a:endParaRPr>
          </a:p>
        </p:txBody>
      </p:sp>
      <p:pic>
        <p:nvPicPr>
          <p:cNvPr id="5"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19" y="-12128"/>
            <a:ext cx="1403629" cy="6870127"/>
          </a:xfrm>
          <a:prstGeom prst="rect">
            <a:avLst/>
          </a:prstGeom>
        </p:spPr>
      </p:pic>
      <p:sp>
        <p:nvSpPr>
          <p:cNvPr id="6" name="Yuvarlatılmış Dikdörtgen 5"/>
          <p:cNvSpPr/>
          <p:nvPr/>
        </p:nvSpPr>
        <p:spPr>
          <a:xfrm>
            <a:off x="5538415" y="1196752"/>
            <a:ext cx="3138041"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1400" dirty="0" smtClean="0"/>
              <a:t>Konuşurken </a:t>
            </a:r>
            <a:r>
              <a:rPr lang="tr-TR" sz="1400" dirty="0"/>
              <a:t>sürekli dokunan </a:t>
            </a:r>
            <a:r>
              <a:rPr lang="tr-TR" sz="1400" dirty="0" smtClean="0"/>
              <a:t>arkadaş</a:t>
            </a:r>
          </a:p>
          <a:p>
            <a:pPr marL="285750" indent="-285750">
              <a:buFont typeface="Arial" panose="020B0604020202020204" pitchFamily="34" charset="0"/>
              <a:buChar char="•"/>
            </a:pPr>
            <a:r>
              <a:rPr lang="tr-TR" sz="1400" dirty="0" smtClean="0"/>
              <a:t>Yayılarak </a:t>
            </a:r>
            <a:r>
              <a:rPr lang="tr-TR" sz="1400" dirty="0"/>
              <a:t>oturan </a:t>
            </a:r>
            <a:r>
              <a:rPr lang="tr-TR" sz="1400" dirty="0" smtClean="0"/>
              <a:t>arkadaş</a:t>
            </a:r>
          </a:p>
          <a:p>
            <a:pPr marL="285750" indent="-285750">
              <a:buFont typeface="Arial" panose="020B0604020202020204" pitchFamily="34" charset="0"/>
              <a:buChar char="•"/>
            </a:pPr>
            <a:r>
              <a:rPr lang="tr-TR" sz="1400" dirty="0"/>
              <a:t>İ</a:t>
            </a:r>
            <a:r>
              <a:rPr lang="tr-TR" sz="1400" dirty="0" smtClean="0"/>
              <a:t>zinsiz </a:t>
            </a:r>
            <a:r>
              <a:rPr lang="tr-TR" sz="1400" dirty="0"/>
              <a:t>oda, masa, çanta, telefon karıştıran insan</a:t>
            </a:r>
          </a:p>
        </p:txBody>
      </p:sp>
      <p:sp>
        <p:nvSpPr>
          <p:cNvPr id="7" name="Yuvarlatılmış Dikdörtgen 6"/>
          <p:cNvSpPr/>
          <p:nvPr/>
        </p:nvSpPr>
        <p:spPr>
          <a:xfrm>
            <a:off x="5555562" y="3573016"/>
            <a:ext cx="3138041"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1400" dirty="0" smtClean="0"/>
              <a:t>Ses </a:t>
            </a:r>
            <a:r>
              <a:rPr lang="tr-TR" sz="1400" dirty="0"/>
              <a:t>yükselten, azarlayan </a:t>
            </a:r>
            <a:r>
              <a:rPr lang="tr-TR" sz="1400" dirty="0" smtClean="0"/>
              <a:t>insan</a:t>
            </a:r>
          </a:p>
          <a:p>
            <a:pPr marL="285750" indent="-285750">
              <a:buFont typeface="Arial" panose="020B0604020202020204" pitchFamily="34" charset="0"/>
              <a:buChar char="•"/>
            </a:pPr>
            <a:r>
              <a:rPr lang="tr-TR" sz="1400" dirty="0" smtClean="0"/>
              <a:t>Etiketlenen</a:t>
            </a:r>
            <a:r>
              <a:rPr lang="tr-TR" sz="1400" dirty="0"/>
              <a:t>, lakap takan, alay eden, küfürlü konuşan kişi</a:t>
            </a:r>
          </a:p>
        </p:txBody>
      </p:sp>
    </p:spTree>
    <p:extLst>
      <p:ext uri="{BB962C8B-B14F-4D97-AF65-F5344CB8AC3E}">
        <p14:creationId xmlns:p14="http://schemas.microsoft.com/office/powerpoint/2010/main" val="2698495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ADMIN\Desktop\personal-space-600x465.jpg"/>
          <p:cNvPicPr>
            <a:picLocks noGrp="1" noChangeAspect="1" noChangeArrowheads="1"/>
          </p:cNvPicPr>
          <p:nvPr>
            <p:ph idx="4294967295"/>
          </p:nvPr>
        </p:nvPicPr>
        <p:blipFill>
          <a:blip r:embed="rId2"/>
          <a:stretch>
            <a:fillRect/>
          </a:stretch>
        </p:blipFill>
        <p:spPr bwMode="auto">
          <a:xfrm>
            <a:off x="2267744" y="1052736"/>
            <a:ext cx="5616624" cy="4352454"/>
          </a:xfrm>
          <a:prstGeom prst="rect">
            <a:avLst/>
          </a:prstGeom>
          <a:noFill/>
        </p:spPr>
      </p:pic>
      <p:pic>
        <p:nvPicPr>
          <p:cNvPr id="3"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3"/>
          <a:srcRect l="37406" r="24486" b="-2"/>
          <a:stretch/>
        </p:blipFill>
        <p:spPr>
          <a:xfrm>
            <a:off x="19" y="-12128"/>
            <a:ext cx="1619653" cy="6870127"/>
          </a:xfrm>
          <a:prstGeom prst="rect">
            <a:avLst/>
          </a:prstGeom>
        </p:spPr>
      </p:pic>
      <p:sp>
        <p:nvSpPr>
          <p:cNvPr id="5" name="Başlık 1">
            <a:extLst>
              <a:ext uri="{FF2B5EF4-FFF2-40B4-BE49-F238E27FC236}">
                <a16:creationId xmlns:a16="http://schemas.microsoft.com/office/drawing/2014/main" id="{256CFEA3-5AA2-E652-1D47-26FA910A71DF}"/>
              </a:ext>
            </a:extLst>
          </p:cNvPr>
          <p:cNvSpPr txBox="1">
            <a:spLocks/>
          </p:cNvSpPr>
          <p:nvPr/>
        </p:nvSpPr>
        <p:spPr>
          <a:xfrm>
            <a:off x="2267744" y="1195489"/>
            <a:ext cx="6000531" cy="400233"/>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dirty="0" smtClean="0">
                <a:latin typeface="Algerian" panose="04020705040A02060702" pitchFamily="82" charset="0"/>
                <a:ea typeface="Calibri" panose="020F0502020204030204" pitchFamily="34" charset="0"/>
                <a:cs typeface="Times New Roman" panose="02020603050405020304" pitchFamily="18" charset="0"/>
              </a:rPr>
              <a:t/>
            </a:r>
            <a:br>
              <a:rPr lang="tr-TR" sz="3200" dirty="0" smtClean="0">
                <a:latin typeface="Algerian" panose="04020705040A02060702" pitchFamily="82" charset="0"/>
                <a:ea typeface="Calibri" panose="020F0502020204030204" pitchFamily="34" charset="0"/>
                <a:cs typeface="Times New Roman" panose="02020603050405020304" pitchFamily="18" charset="0"/>
              </a:rPr>
            </a:br>
            <a:r>
              <a:rPr lang="tr-TR" sz="3200" b="1" dirty="0" smtClean="0">
                <a:solidFill>
                  <a:schemeClr val="tx1"/>
                </a:solidFill>
                <a:latin typeface="Informal Roman" panose="030604020304060B0204" pitchFamily="66" charset="0"/>
                <a:ea typeface="Calibri" panose="020F0502020204030204" pitchFamily="34" charset="0"/>
                <a:cs typeface="Times New Roman" panose="02020603050405020304" pitchFamily="18" charset="0"/>
              </a:rPr>
              <a:t>Fiziksel Sınırlar</a:t>
            </a:r>
            <a:r>
              <a:rPr lang="tr-TR"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tr-TR" sz="3200" dirty="0">
              <a:solidFill>
                <a:schemeClr val="tx1"/>
              </a:solidFill>
              <a:latin typeface="Algerian" panose="04020705040A02060702" pitchFamily="82"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8" name="Rectangle 4107">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110" name="Rectangle 4109">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4112" name="Straight Connector 4111">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14" name="Rectangle 4113">
            <a:extLst>
              <a:ext uri="{FF2B5EF4-FFF2-40B4-BE49-F238E27FC236}">
                <a16:creationId xmlns:a16="http://schemas.microsoft.com/office/drawing/2014/main" id="{C33BF9DD-8A45-4EEE-B231-0A14D322E5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erkek takım elbise ceket holding kupa ve smartphone illüstrasyon, insan çoklu görev işadamı yönetimi proje yöneticisi, düşünen adam, şirket, insanlar png thumbnail">
            <a:extLst>
              <a:ext uri="{FF2B5EF4-FFF2-40B4-BE49-F238E27FC236}">
                <a16:creationId xmlns:a16="http://schemas.microsoft.com/office/drawing/2014/main" id="{A2401C36-F101-9028-5C24-A1E9EE2043D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72200" y="980728"/>
            <a:ext cx="2306171" cy="4320480"/>
          </a:xfrm>
          <a:prstGeom prst="rect">
            <a:avLst/>
          </a:prstGeom>
          <a:solidFill>
            <a:srgbClr val="FFFFFF"/>
          </a:solidFill>
          <a:extLst/>
        </p:spPr>
      </p:pic>
      <p:sp>
        <p:nvSpPr>
          <p:cNvPr id="3" name="İçerik Yer Tutucusu 2">
            <a:extLst>
              <a:ext uri="{FF2B5EF4-FFF2-40B4-BE49-F238E27FC236}">
                <a16:creationId xmlns:a16="http://schemas.microsoft.com/office/drawing/2014/main" id="{1E15127C-EFB6-EBFC-BC03-0C9156C1C4C3}"/>
              </a:ext>
            </a:extLst>
          </p:cNvPr>
          <p:cNvSpPr>
            <a:spLocks noGrp="1"/>
          </p:cNvSpPr>
          <p:nvPr>
            <p:ph sz="half" idx="1"/>
          </p:nvPr>
        </p:nvSpPr>
        <p:spPr>
          <a:xfrm>
            <a:off x="1475656" y="652714"/>
            <a:ext cx="4588542" cy="5224063"/>
          </a:xfrm>
        </p:spPr>
        <p:txBody>
          <a:bodyPr vert="horz" lIns="0" tIns="45720" rIns="0" bIns="45720" rtlCol="0">
            <a:normAutofit/>
          </a:bodyPr>
          <a:lstStyle/>
          <a:p>
            <a:pPr>
              <a:spcAft>
                <a:spcPts val="800"/>
              </a:spcAft>
            </a:pPr>
            <a:r>
              <a:rPr lang="en-US" sz="2400" b="1" dirty="0" smtClean="0">
                <a:solidFill>
                  <a:srgbClr val="FF0000"/>
                </a:solidFill>
                <a:effectLst/>
              </a:rPr>
              <a:t>ZAMAN</a:t>
            </a:r>
            <a:r>
              <a:rPr lang="tr-TR" sz="2400" b="1" dirty="0">
                <a:solidFill>
                  <a:srgbClr val="FF0000"/>
                </a:solidFill>
              </a:rPr>
              <a:t> </a:t>
            </a:r>
            <a:r>
              <a:rPr lang="tr-TR" sz="2400" b="1" dirty="0" smtClean="0">
                <a:solidFill>
                  <a:srgbClr val="FF0000"/>
                </a:solidFill>
              </a:rPr>
              <a:t>SINIRI</a:t>
            </a:r>
            <a:endParaRPr lang="tr-TR" sz="2400" b="1" dirty="0">
              <a:solidFill>
                <a:srgbClr val="FF0000"/>
              </a:solidFill>
            </a:endParaRPr>
          </a:p>
          <a:p>
            <a:pPr marL="0" indent="0" algn="just">
              <a:spcAft>
                <a:spcPts val="800"/>
              </a:spcAft>
              <a:buNone/>
            </a:pPr>
            <a:r>
              <a:rPr lang="en-US" sz="2400" dirty="0" err="1" smtClean="0">
                <a:effectLst/>
              </a:rPr>
              <a:t>Zaman</a:t>
            </a:r>
            <a:r>
              <a:rPr lang="tr-TR" sz="2400" dirty="0" smtClean="0">
                <a:effectLst/>
              </a:rPr>
              <a:t>la ilgili sınırlarımız, yani önceliklerimizi anlamak ve belirlemekle ilgilidir. </a:t>
            </a:r>
            <a:r>
              <a:rPr lang="en-US" sz="2400" dirty="0" err="1" smtClean="0">
                <a:effectLst/>
              </a:rPr>
              <a:t>Bir</a:t>
            </a:r>
            <a:r>
              <a:rPr lang="en-US" sz="2400" dirty="0" smtClean="0">
                <a:effectLst/>
              </a:rPr>
              <a:t> </a:t>
            </a:r>
            <a:r>
              <a:rPr lang="en-US" sz="2400" dirty="0" err="1">
                <a:effectLst/>
              </a:rPr>
              <a:t>kişiye</a:t>
            </a:r>
            <a:r>
              <a:rPr lang="en-US" sz="2400" dirty="0">
                <a:effectLst/>
              </a:rPr>
              <a:t>, </a:t>
            </a:r>
            <a:r>
              <a:rPr lang="en-US" sz="2400" dirty="0" err="1">
                <a:effectLst/>
              </a:rPr>
              <a:t>kendimize</a:t>
            </a:r>
            <a:r>
              <a:rPr lang="en-US" sz="2400" dirty="0">
                <a:effectLst/>
              </a:rPr>
              <a:t> </a:t>
            </a:r>
            <a:r>
              <a:rPr lang="en-US" sz="2400" dirty="0" err="1">
                <a:effectLst/>
              </a:rPr>
              <a:t>ya</a:t>
            </a:r>
            <a:r>
              <a:rPr lang="en-US" sz="2400" dirty="0">
                <a:effectLst/>
              </a:rPr>
              <a:t> da </a:t>
            </a:r>
            <a:r>
              <a:rPr lang="en-US" sz="2400" dirty="0" err="1">
                <a:effectLst/>
              </a:rPr>
              <a:t>bir</a:t>
            </a:r>
            <a:r>
              <a:rPr lang="en-US" sz="2400" dirty="0">
                <a:effectLst/>
              </a:rPr>
              <a:t> </a:t>
            </a:r>
            <a:r>
              <a:rPr lang="en-US" sz="2400" dirty="0" err="1">
                <a:effectLst/>
              </a:rPr>
              <a:t>işe</a:t>
            </a:r>
            <a:r>
              <a:rPr lang="en-US" sz="2400" dirty="0">
                <a:effectLst/>
              </a:rPr>
              <a:t> </a:t>
            </a:r>
            <a:r>
              <a:rPr lang="en-US" sz="2400" dirty="0" err="1">
                <a:effectLst/>
              </a:rPr>
              <a:t>ayıracağımız</a:t>
            </a:r>
            <a:r>
              <a:rPr lang="en-US" sz="2400" dirty="0">
                <a:effectLst/>
              </a:rPr>
              <a:t> </a:t>
            </a:r>
            <a:r>
              <a:rPr lang="en-US" sz="2400" dirty="0" err="1" smtClean="0">
                <a:effectLst/>
              </a:rPr>
              <a:t>vakt</a:t>
            </a:r>
            <a:r>
              <a:rPr lang="tr-TR" sz="2400" dirty="0" smtClean="0"/>
              <a:t>i belirlemek, zamanla ilgili sınırlarımızdır.</a:t>
            </a:r>
            <a:endParaRPr lang="tr-TR" sz="2400" dirty="0" smtClean="0">
              <a:effectLst/>
            </a:endParaRPr>
          </a:p>
          <a:p>
            <a:pPr marL="0" indent="0" algn="just">
              <a:spcAft>
                <a:spcPts val="800"/>
              </a:spcAft>
              <a:buNone/>
            </a:pPr>
            <a:endParaRPr lang="tr-TR" sz="2400" dirty="0" smtClean="0">
              <a:effectLst/>
            </a:endParaRPr>
          </a:p>
        </p:txBody>
      </p:sp>
      <p:sp>
        <p:nvSpPr>
          <p:cNvPr id="4118" name="Rectangle 4117">
            <a:extLst>
              <a:ext uri="{FF2B5EF4-FFF2-40B4-BE49-F238E27FC236}">
                <a16:creationId xmlns:a16="http://schemas.microsoft.com/office/drawing/2014/main" id="{D5FBCAC9-BD8B-4F3B-AD74-EF37D42113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120" name="Rectangle 4119">
            <a:extLst>
              <a:ext uri="{FF2B5EF4-FFF2-40B4-BE49-F238E27FC236}">
                <a16:creationId xmlns:a16="http://schemas.microsoft.com/office/drawing/2014/main" id="{9556C5A8-AD7E-4CE7-87BE-9EA3B5E17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pic>
        <p:nvPicPr>
          <p:cNvPr id="10"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3"/>
          <a:srcRect l="37406" r="24486" b="-2"/>
          <a:stretch/>
        </p:blipFill>
        <p:spPr>
          <a:xfrm>
            <a:off x="19" y="-12128"/>
            <a:ext cx="1331621" cy="6870127"/>
          </a:xfrm>
          <a:prstGeom prst="rect">
            <a:avLst/>
          </a:prstGeom>
        </p:spPr>
      </p:pic>
      <p:sp>
        <p:nvSpPr>
          <p:cNvPr id="11" name="Yuvarlatılmış Dikdörtgen 10"/>
          <p:cNvSpPr/>
          <p:nvPr/>
        </p:nvSpPr>
        <p:spPr>
          <a:xfrm>
            <a:off x="1907704" y="3483563"/>
            <a:ext cx="3503251"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1400" dirty="0"/>
              <a:t>Gecenin köründe sabahın ayazında arayan </a:t>
            </a:r>
            <a:r>
              <a:rPr lang="tr-TR" sz="1400" dirty="0" smtClean="0"/>
              <a:t>arkadaş</a:t>
            </a:r>
          </a:p>
          <a:p>
            <a:pPr marL="285750" indent="-285750">
              <a:buFont typeface="Arial" panose="020B0604020202020204" pitchFamily="34" charset="0"/>
              <a:buChar char="•"/>
            </a:pPr>
            <a:r>
              <a:rPr lang="tr-TR" sz="1400" dirty="0" smtClean="0"/>
              <a:t>Gelince </a:t>
            </a:r>
            <a:r>
              <a:rPr lang="tr-TR" sz="1400" dirty="0"/>
              <a:t>gitmeyen </a:t>
            </a:r>
            <a:r>
              <a:rPr lang="tr-TR" sz="1400" dirty="0" smtClean="0"/>
              <a:t>misafir</a:t>
            </a:r>
          </a:p>
          <a:p>
            <a:pPr marL="285750" indent="-285750">
              <a:buFont typeface="Arial" panose="020B0604020202020204" pitchFamily="34" charset="0"/>
              <a:buChar char="•"/>
            </a:pPr>
            <a:r>
              <a:rPr lang="tr-TR" sz="1400" dirty="0" smtClean="0"/>
              <a:t>Arayınca </a:t>
            </a:r>
            <a:r>
              <a:rPr lang="tr-TR" sz="1400" dirty="0"/>
              <a:t>kapatmak bilmeyen arkadaş</a:t>
            </a:r>
          </a:p>
        </p:txBody>
      </p:sp>
    </p:spTree>
    <p:extLst>
      <p:ext uri="{BB962C8B-B14F-4D97-AF65-F5344CB8AC3E}">
        <p14:creationId xmlns:p14="http://schemas.microsoft.com/office/powerpoint/2010/main" val="2225512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848</TotalTime>
  <Words>1047</Words>
  <Application>Microsoft Office PowerPoint</Application>
  <PresentationFormat>Ekran Gösterisi (4:3)</PresentationFormat>
  <Paragraphs>96</Paragraphs>
  <Slides>21</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21</vt:i4>
      </vt:variant>
    </vt:vector>
  </HeadingPairs>
  <TitlesOfParts>
    <vt:vector size="30" baseType="lpstr">
      <vt:lpstr>Algerian</vt:lpstr>
      <vt:lpstr>Arial</vt:lpstr>
      <vt:lpstr>Calibri</vt:lpstr>
      <vt:lpstr>Calibri Light</vt:lpstr>
      <vt:lpstr>Informal Roman</vt:lpstr>
      <vt:lpstr>STZhongsong</vt:lpstr>
      <vt:lpstr>Times New Roman</vt:lpstr>
      <vt:lpstr>Wingdings</vt:lpstr>
      <vt:lpstr>Geçmişe bakış</vt:lpstr>
      <vt:lpstr>PowerPoint Sunusu</vt:lpstr>
      <vt:lpstr>PowerPoint Sunusu</vt:lpstr>
      <vt:lpstr>PowerPoint Sunusu</vt:lpstr>
      <vt:lpstr>PowerPoint Sunusu</vt:lpstr>
      <vt:lpstr>SINIRLAR</vt:lpstr>
      <vt:lpstr>PowerPoint Sunusu</vt:lpstr>
      <vt:lpstr>SINIRLARIN 7 TÜRÜ </vt:lpstr>
      <vt:lpstr>PowerPoint Sunusu</vt:lpstr>
      <vt:lpstr>PowerPoint Sunusu</vt:lpstr>
      <vt:lpstr>PowerPoint Sunusu</vt:lpstr>
      <vt:lpstr>PowerPoint Sunusu</vt:lpstr>
      <vt:lpstr>PowerPoint Sunusu</vt:lpstr>
      <vt:lpstr>PowerPoint Sunusu</vt:lpstr>
      <vt:lpstr>Ergenlik ve Sınırlar</vt:lpstr>
      <vt:lpstr>Ergenlik ve Sınırlar</vt:lpstr>
      <vt:lpstr>ÖĞRENCİNİN  SAĞLIKLI SINIRLAR KOYMA BECERİSİ KAZANMASININ FAYDALARI</vt:lpstr>
      <vt:lpstr>PowerPoint Sunusu</vt:lpstr>
      <vt:lpstr>  ÖĞRENCİNİN  SAĞLIKLI SINIRLAR KOYMA BECERİSİ KAZANMASININ FAYDALARI</vt:lpstr>
      <vt:lpstr>   Okul Ortamında  Sınırlar Konusunda Öneriler </vt:lpstr>
      <vt:lpstr>         Okul Ortamında  Sınırlar Konusunda Öneriler;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USER</cp:lastModifiedBy>
  <cp:revision>111</cp:revision>
  <dcterms:created xsi:type="dcterms:W3CDTF">2017-12-26T10:49:24Z</dcterms:created>
  <dcterms:modified xsi:type="dcterms:W3CDTF">2024-01-16T06:22:55Z</dcterms:modified>
</cp:coreProperties>
</file>