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75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  <p:sldId id="277" r:id="rId20"/>
    <p:sldId id="278" r:id="rId21"/>
    <p:sldId id="273" r:id="rId22"/>
    <p:sldId id="279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99707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210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627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401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17751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466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57678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64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101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801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695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20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8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50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954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0721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7EC7E-1A4A-4B09-BBF1-583FEA4F9863}" type="datetimeFigureOut">
              <a:rPr lang="tr-TR" smtClean="0"/>
              <a:pPr/>
              <a:t>18.01.2024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5FAFA70-012A-4ECE-A8E0-E62B5026EC6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55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286583" y="620688"/>
            <a:ext cx="68407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OKUL BAŞARISINI ARTIRMA </a:t>
            </a:r>
          </a:p>
          <a:p>
            <a:pPr algn="ctr"/>
            <a:endParaRPr lang="tr-T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tr-T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VELİ SUNUMU</a:t>
            </a:r>
            <a:endParaRPr lang="tr-T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6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Görüldüğü gibi!!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04864"/>
            <a:ext cx="7467600" cy="3921299"/>
          </a:xfrm>
        </p:spPr>
        <p:txBody>
          <a:bodyPr/>
          <a:lstStyle/>
          <a:p>
            <a:r>
              <a:rPr lang="tr-TR" dirty="0" smtClean="0"/>
              <a:t>Gidilecek yol</a:t>
            </a:r>
          </a:p>
          <a:p>
            <a:r>
              <a:rPr lang="tr-TR" dirty="0" smtClean="0"/>
              <a:t>Yapılacak iş ortada…</a:t>
            </a:r>
          </a:p>
          <a:p>
            <a:r>
              <a:rPr lang="tr-TR" dirty="0" smtClean="0"/>
              <a:t>Bu noktada öğrencilerin sahip olması gereken vasıflar ve bunları geliştirmek için neler yapılabilir!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Mücadele etmeyi öğrenmek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Başta da söylediğimiz gibi gidilecek yol belli ama kolay da değil.. </a:t>
            </a:r>
          </a:p>
          <a:p>
            <a:r>
              <a:rPr lang="tr-TR" dirty="0" smtClean="0"/>
              <a:t>Zorluklar ile mücadele etmek gerekiyor.</a:t>
            </a:r>
          </a:p>
          <a:p>
            <a:r>
              <a:rPr lang="tr-TR" dirty="0" smtClean="0"/>
              <a:t>Nasıl mücadele edilir öğrenilmesi gerekiyor.</a:t>
            </a:r>
          </a:p>
          <a:p>
            <a:r>
              <a:rPr lang="tr-TR" dirty="0" smtClean="0"/>
              <a:t>Bunun için de öğrencinin zorlukla karşılaşması ve kendisinin çözüm için çabalaması gerekiyor.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Takım sporları </a:t>
            </a:r>
            <a:r>
              <a:rPr lang="tr-TR" dirty="0" smtClean="0"/>
              <a:t>bu konuda çok faydalı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Sorumluluk Bilinci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Küçük yaştan itibaren sorumluluklarını fark etmesi sağlanmış ve bu </a:t>
            </a:r>
            <a:r>
              <a:rPr lang="tr-TR" dirty="0" smtClean="0">
                <a:solidFill>
                  <a:srgbClr val="FF0000"/>
                </a:solidFill>
              </a:rPr>
              <a:t>bilinci</a:t>
            </a:r>
            <a:r>
              <a:rPr lang="tr-TR" dirty="0" smtClean="0"/>
              <a:t> kazanmış çocuklar bir çok konuda diğerlerinden </a:t>
            </a:r>
            <a:r>
              <a:rPr lang="tr-TR" dirty="0" smtClean="0">
                <a:solidFill>
                  <a:srgbClr val="FF0000"/>
                </a:solidFill>
              </a:rPr>
              <a:t>başarı</a:t>
            </a:r>
            <a:r>
              <a:rPr lang="tr-TR" dirty="0" smtClean="0"/>
              <a:t>lılar. Çorabını giymekten dişlerini fırçalamaya, odasını toparlamaktan ödevlerini yapmaya, geleceği ile ilgili plan yapmaktan eş seçimine kadar birçok sorumluluk alanı bireyin karşılaşması muhtemel ve gerekli gerçeklerdir.</a:t>
            </a:r>
          </a:p>
          <a:p>
            <a:r>
              <a:rPr lang="tr-TR" dirty="0" smtClean="0"/>
              <a:t>Çocuklara bu konuda </a:t>
            </a:r>
            <a:r>
              <a:rPr lang="tr-TR" dirty="0" smtClean="0">
                <a:solidFill>
                  <a:srgbClr val="FF0000"/>
                </a:solidFill>
              </a:rPr>
              <a:t>fırsat</a:t>
            </a:r>
            <a:r>
              <a:rPr lang="tr-TR" dirty="0" smtClean="0"/>
              <a:t> vermek gerekiyor. </a:t>
            </a:r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(</a:t>
            </a:r>
            <a:r>
              <a:rPr lang="tr-TR" sz="2000" dirty="0" smtClean="0">
                <a:solidFill>
                  <a:srgbClr val="C00000"/>
                </a:solidFill>
              </a:rPr>
              <a:t>Tabi bu konuda yaş ve  gelişim özellikleri dikkate alınmalı</a:t>
            </a:r>
            <a:r>
              <a:rPr lang="tr-TR" dirty="0" smtClean="0"/>
              <a:t>)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Beslen</a:t>
            </a:r>
            <a:r>
              <a:rPr lang="tr-TR" dirty="0" smtClean="0">
                <a:solidFill>
                  <a:srgbClr val="FF0000"/>
                </a:solidFill>
              </a:rPr>
              <a:t>me</a:t>
            </a:r>
            <a:r>
              <a:rPr lang="tr-TR" dirty="0" smtClean="0"/>
              <a:t> </a:t>
            </a:r>
            <a:r>
              <a:rPr lang="tr-TR" dirty="0" smtClean="0">
                <a:solidFill>
                  <a:srgbClr val="FF0000"/>
                </a:solidFill>
              </a:rPr>
              <a:t>al</a:t>
            </a:r>
            <a:r>
              <a:rPr lang="tr-TR" dirty="0" smtClean="0"/>
              <a:t>ışkanlıkları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tr-TR" dirty="0" smtClean="0"/>
              <a:t>“Sağlam kafa sağlam vücutta bulunur”</a:t>
            </a:r>
          </a:p>
          <a:p>
            <a:r>
              <a:rPr lang="tr-TR" dirty="0" smtClean="0"/>
              <a:t>Beynimiz sanılandan çok daha fazla enerji tüketmektedir. (</a:t>
            </a:r>
            <a:r>
              <a:rPr lang="tr-TR" sz="2400" dirty="0" smtClean="0">
                <a:solidFill>
                  <a:srgbClr val="C00000"/>
                </a:solidFill>
              </a:rPr>
              <a:t>Bedenimizin %2’sini kaplayan beyin enerjimizin %25’ini harcar</a:t>
            </a:r>
            <a:r>
              <a:rPr lang="tr-TR" dirty="0" smtClean="0"/>
              <a:t>)</a:t>
            </a:r>
          </a:p>
          <a:p>
            <a:r>
              <a:rPr lang="tr-TR" dirty="0" smtClean="0"/>
              <a:t>Dengeli ve düzenli beslenemeyen beden ve zihin, </a:t>
            </a:r>
            <a:r>
              <a:rPr lang="tr-TR" dirty="0" smtClean="0">
                <a:solidFill>
                  <a:srgbClr val="C00000"/>
                </a:solidFill>
              </a:rPr>
              <a:t>dengesiz ve düzensiz </a:t>
            </a:r>
            <a:r>
              <a:rPr lang="tr-TR" dirty="0" smtClean="0"/>
              <a:t>çalışır.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Egzersiz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Öncelikle egzersiz ile sporu birbirine karıştırmamalıyız. Egzersiz kaslarımızı çalıştırdığımız </a:t>
            </a:r>
            <a:r>
              <a:rPr lang="tr-TR" dirty="0" smtClean="0">
                <a:solidFill>
                  <a:srgbClr val="FF0000"/>
                </a:solidFill>
              </a:rPr>
              <a:t>basit</a:t>
            </a:r>
            <a:r>
              <a:rPr lang="tr-TR" dirty="0" smtClean="0"/>
              <a:t> hareketlerdir. Örneğin yürüyüş.</a:t>
            </a:r>
          </a:p>
          <a:p>
            <a:r>
              <a:rPr lang="tr-TR" dirty="0" smtClean="0"/>
              <a:t>Ve sadece bedeni değil zihni de kuvvetlendirir.</a:t>
            </a:r>
          </a:p>
          <a:p>
            <a:r>
              <a:rPr lang="tr-TR" dirty="0" smtClean="0"/>
              <a:t>Egzersiz ile harekete geçen </a:t>
            </a:r>
            <a:r>
              <a:rPr lang="tr-TR" dirty="0" smtClean="0">
                <a:solidFill>
                  <a:srgbClr val="FF0000"/>
                </a:solidFill>
              </a:rPr>
              <a:t>hormonlar</a:t>
            </a:r>
            <a:r>
              <a:rPr lang="tr-TR" dirty="0" smtClean="0"/>
              <a:t> beyin aktivitelerini güçlendirir.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Stres</a:t>
            </a:r>
            <a:r>
              <a:rPr lang="tr-TR" dirty="0" smtClean="0"/>
              <a:t> Yönetimi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Modern zamanın hayatımızda bıraktığı leke, yaşam gailesi…</a:t>
            </a:r>
          </a:p>
          <a:p>
            <a:r>
              <a:rPr lang="tr-TR" dirty="0" smtClean="0"/>
              <a:t>“</a:t>
            </a:r>
            <a:r>
              <a:rPr lang="tr-TR" dirty="0" smtClean="0">
                <a:solidFill>
                  <a:srgbClr val="FF0000"/>
                </a:solidFill>
              </a:rPr>
              <a:t>İnsan</a:t>
            </a:r>
            <a:r>
              <a:rPr lang="tr-TR" dirty="0" smtClean="0"/>
              <a:t>ın yaparken zamanın nasıl geçtiğini unuttuğu bir alışkanlığı olmalı”</a:t>
            </a:r>
          </a:p>
          <a:p>
            <a:r>
              <a:rPr lang="tr-TR" dirty="0" smtClean="0"/>
              <a:t>Stresin olmadığı bir yaşam formu muhtemelen yoktur. Mesele </a:t>
            </a:r>
            <a:r>
              <a:rPr lang="tr-TR" dirty="0" smtClean="0">
                <a:solidFill>
                  <a:srgbClr val="FF0000"/>
                </a:solidFill>
              </a:rPr>
              <a:t>onu</a:t>
            </a:r>
            <a:r>
              <a:rPr lang="tr-TR" dirty="0" smtClean="0"/>
              <a:t> yönetebilmek.</a:t>
            </a:r>
          </a:p>
          <a:p>
            <a:r>
              <a:rPr lang="tr-TR" dirty="0" smtClean="0"/>
              <a:t>40 yaşındaki bir insanın iş stresini yönetebilmesi için 8 yaşındayken ödevleriyle ilgili yaşadığı stersi yönetmeyi öğrenmiş olması gerekir.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Bunun için;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tr-TR" dirty="0" smtClean="0"/>
              <a:t>En işlevsel yöntemlerden biri </a:t>
            </a:r>
            <a:r>
              <a:rPr lang="tr-TR" dirty="0" smtClean="0">
                <a:solidFill>
                  <a:srgbClr val="FF0000"/>
                </a:solidFill>
              </a:rPr>
              <a:t>hobilerimizin</a:t>
            </a:r>
            <a:r>
              <a:rPr lang="tr-TR" dirty="0" smtClean="0"/>
              <a:t> olmasıdır. </a:t>
            </a:r>
          </a:p>
          <a:p>
            <a:r>
              <a:rPr lang="tr-TR" dirty="0" smtClean="0"/>
              <a:t>Yukarıda da belirttiğimiz gibi “yaparken zamanın nasıl geçtiğini unuttuğumuz hobilerimiz”</a:t>
            </a:r>
          </a:p>
          <a:p>
            <a:r>
              <a:rPr lang="tr-TR" dirty="0" smtClean="0"/>
              <a:t>Sanatla uğraşmak, spor yapmak, balığa çıkmak, koleksiyonculuk, hayvanlarla ilgilenmek vs.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Çocuklarımızın önlerinde </a:t>
            </a:r>
            <a:r>
              <a:rPr lang="tr-TR" dirty="0" smtClean="0">
                <a:solidFill>
                  <a:srgbClr val="FF0000"/>
                </a:solidFill>
              </a:rPr>
              <a:t>güzel örnekler</a:t>
            </a:r>
            <a:r>
              <a:rPr lang="tr-TR" dirty="0" smtClean="0"/>
              <a:t>in olması,</a:t>
            </a:r>
          </a:p>
          <a:p>
            <a:r>
              <a:rPr lang="tr-TR" dirty="0" smtClean="0"/>
              <a:t>Gerçekçi </a:t>
            </a:r>
            <a:r>
              <a:rPr lang="tr-TR" dirty="0" smtClean="0">
                <a:solidFill>
                  <a:srgbClr val="FF0000"/>
                </a:solidFill>
              </a:rPr>
              <a:t>hedef</a:t>
            </a:r>
            <a:r>
              <a:rPr lang="tr-TR" dirty="0" smtClean="0"/>
              <a:t>lerini belirleyerek yaşamlarını planlamaları,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Mücadele</a:t>
            </a:r>
            <a:r>
              <a:rPr lang="tr-TR" dirty="0" smtClean="0"/>
              <a:t> etmekten kaçmamaları,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Bedenen ve zihnen sağlık</a:t>
            </a:r>
            <a:r>
              <a:rPr lang="tr-TR" dirty="0" smtClean="0"/>
              <a:t>larını olumlu etkileyecek şeylerle ilgilenmeleri,</a:t>
            </a:r>
          </a:p>
          <a:p>
            <a:r>
              <a:rPr lang="tr-TR" dirty="0" smtClean="0"/>
              <a:t>Okul </a:t>
            </a:r>
            <a:r>
              <a:rPr lang="tr-TR" dirty="0" smtClean="0">
                <a:solidFill>
                  <a:srgbClr val="FF0000"/>
                </a:solidFill>
              </a:rPr>
              <a:t>başarı</a:t>
            </a:r>
            <a:r>
              <a:rPr lang="tr-TR" dirty="0" smtClean="0"/>
              <a:t>sını artıracak unsurlardır.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ÇOCUĞUNUZUN OKUL BAŞARISINI ARTTIRMAK İÇİN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tr-TR" dirty="0"/>
              <a:t>1- Sorumluluk duygusunu artırmaya çalışın</a:t>
            </a:r>
          </a:p>
          <a:p>
            <a:pPr fontAlgn="base"/>
            <a:r>
              <a:rPr lang="tr-TR" dirty="0"/>
              <a:t>2- Yaşına uygun yapabileceği görevler verin</a:t>
            </a:r>
          </a:p>
          <a:p>
            <a:pPr fontAlgn="base"/>
            <a:r>
              <a:rPr lang="tr-TR" dirty="0"/>
              <a:t>3- Başarılı olmuş kişileri ona sevdirin ve örnek gösterin</a:t>
            </a:r>
          </a:p>
          <a:p>
            <a:pPr fontAlgn="base"/>
            <a:r>
              <a:rPr lang="tr-TR" dirty="0"/>
              <a:t>4- Kendine güvenmesini sağlayın</a:t>
            </a:r>
          </a:p>
          <a:p>
            <a:pPr fontAlgn="base"/>
            <a:r>
              <a:rPr lang="tr-TR" dirty="0"/>
              <a:t>5- Okul arkadaşları ile iyi ilişkiler kurmasını sağlayın</a:t>
            </a:r>
          </a:p>
          <a:p>
            <a:pPr fontAlgn="base"/>
            <a:r>
              <a:rPr lang="tr-TR" dirty="0"/>
              <a:t>6- Ondan yapamayacağı şeyleri istemeyin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1986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ÇOCUĞUNUZUN OKUL BAŞARISINI ARTTIRMAK İÇİN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/>
            <a:r>
              <a:rPr lang="tr-TR" dirty="0"/>
              <a:t>7- Ona yaşından ve olduğundan daha küçükmüş gibi davranmayın</a:t>
            </a:r>
          </a:p>
          <a:p>
            <a:pPr fontAlgn="base"/>
            <a:r>
              <a:rPr lang="tr-TR" dirty="0"/>
              <a:t>8- Onun ile birlikte vakit geçirin , kendini ifade etmesini sağlayın</a:t>
            </a:r>
          </a:p>
          <a:p>
            <a:pPr fontAlgn="base"/>
            <a:r>
              <a:rPr lang="tr-TR" dirty="0"/>
              <a:t>9- Uygun olmayan arkadaşlarını onunla konuşun</a:t>
            </a:r>
          </a:p>
          <a:p>
            <a:pPr fontAlgn="base"/>
            <a:r>
              <a:rPr lang="tr-TR" dirty="0"/>
              <a:t>10- Madde kullanımından uzak kalmasını sağlayın</a:t>
            </a:r>
          </a:p>
          <a:p>
            <a:pPr fontAlgn="base"/>
            <a:r>
              <a:rPr lang="tr-TR" dirty="0"/>
              <a:t>11- Ders için yeterli vakit ayırmasında ona yardımcı olun</a:t>
            </a:r>
          </a:p>
          <a:p>
            <a:pPr fontAlgn="base"/>
            <a:r>
              <a:rPr lang="tr-TR" dirty="0"/>
              <a:t>12- Onun okul başarılarını uygun bir şekilde ödüllendirin</a:t>
            </a:r>
          </a:p>
          <a:p>
            <a:pPr fontAlgn="base"/>
            <a:r>
              <a:rPr lang="tr-TR" dirty="0"/>
              <a:t>13- Ona her zaman cesaret verin , destekleyin</a:t>
            </a:r>
          </a:p>
          <a:p>
            <a:pPr fontAlgn="base"/>
            <a:r>
              <a:rPr lang="tr-TR" dirty="0"/>
              <a:t>14- Başarısızlıkları İçin konuşun , onu başarıya motive edin</a:t>
            </a:r>
          </a:p>
          <a:p>
            <a:pPr fontAlgn="base"/>
            <a:r>
              <a:rPr lang="tr-TR" dirty="0"/>
              <a:t>15- Öğretmeni ile onun hakkında sık-sık iletişime girin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274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BAŞARI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32856"/>
            <a:ext cx="8435280" cy="3993307"/>
          </a:xfrm>
        </p:spPr>
        <p:txBody>
          <a:bodyPr/>
          <a:lstStyle/>
          <a:p>
            <a:r>
              <a:rPr lang="tr-TR" dirty="0" smtClean="0"/>
              <a:t>Genel anlamıyla tanımlanması güç olsa da bir alanda gösterilen üstün </a:t>
            </a:r>
            <a:r>
              <a:rPr lang="tr-TR" dirty="0" smtClean="0">
                <a:solidFill>
                  <a:srgbClr val="FF0000"/>
                </a:solidFill>
              </a:rPr>
              <a:t>performans</a:t>
            </a:r>
            <a:r>
              <a:rPr lang="tr-TR" dirty="0" smtClean="0"/>
              <a:t>, bir şeyi diğerlerinden </a:t>
            </a:r>
            <a:r>
              <a:rPr lang="tr-TR" dirty="0" smtClean="0">
                <a:solidFill>
                  <a:srgbClr val="FF0000"/>
                </a:solidFill>
              </a:rPr>
              <a:t>daha iyi yapabilme</a:t>
            </a:r>
            <a:r>
              <a:rPr lang="tr-TR" dirty="0" smtClean="0"/>
              <a:t>, toplumun ve bireyin </a:t>
            </a:r>
            <a:r>
              <a:rPr lang="tr-TR" dirty="0" smtClean="0">
                <a:solidFill>
                  <a:srgbClr val="FF0000"/>
                </a:solidFill>
              </a:rPr>
              <a:t>fayda</a:t>
            </a:r>
            <a:r>
              <a:rPr lang="tr-TR" dirty="0" smtClean="0"/>
              <a:t>sına olan bir konuda ilk sıralarda yer alma gibi açıklanabilir.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ÇOCUĞUNUZUN OKUL BAŞARISINI ARTTIRMAK İÇİN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tr-TR" dirty="0"/>
              <a:t>16- Öğretmeninin onun hakkındaki önerilerini dikkate alın</a:t>
            </a:r>
          </a:p>
          <a:p>
            <a:pPr fontAlgn="base"/>
            <a:r>
              <a:rPr lang="tr-TR" dirty="0"/>
              <a:t>17- Hayatta düzenli ve programlı olmasına yardımcı olun</a:t>
            </a:r>
          </a:p>
          <a:p>
            <a:pPr fontAlgn="base"/>
            <a:r>
              <a:rPr lang="tr-TR" dirty="0"/>
              <a:t>18- Onun stres faktörlerini hesaba katın , psikolojik durumuna dikkat edin</a:t>
            </a:r>
          </a:p>
          <a:p>
            <a:pPr fontAlgn="base"/>
            <a:r>
              <a:rPr lang="tr-TR" dirty="0"/>
              <a:t>19- Aile içi huzuru ve sevgi ortamını onun için hazırlayın</a:t>
            </a:r>
          </a:p>
          <a:p>
            <a:pPr fontAlgn="base"/>
            <a:r>
              <a:rPr lang="tr-TR" dirty="0"/>
              <a:t>20- Anne ve baba birlikte dersleri konusunda destek olun</a:t>
            </a:r>
          </a:p>
          <a:p>
            <a:pPr fontAlgn="base"/>
            <a:r>
              <a:rPr lang="tr-TR" dirty="0"/>
              <a:t>21- Ders çalışma harici zamanlarda dinlenmesini sağlayın</a:t>
            </a:r>
          </a:p>
          <a:p>
            <a:pPr fontAlgn="base"/>
            <a:r>
              <a:rPr lang="tr-TR" dirty="0"/>
              <a:t>22- Onu okumaya teşvik edin,okuma alışkanlığı kazanmasına yardımcı Olun</a:t>
            </a:r>
          </a:p>
          <a:p>
            <a:pPr fontAlgn="base"/>
            <a:r>
              <a:rPr lang="tr-TR" dirty="0"/>
              <a:t>23- Ona uygun dikkatini dağıtmayacak bir ders çalışma ortamı hazırlayın</a:t>
            </a:r>
          </a:p>
          <a:p>
            <a:pPr fontAlgn="base"/>
            <a:r>
              <a:rPr lang="tr-TR" dirty="0"/>
              <a:t>24- Dikkatini devam ettirme konusunda eksikliği olup olmadığını kontrol edin</a:t>
            </a:r>
          </a:p>
          <a:p>
            <a:pPr fontAlgn="base"/>
            <a:r>
              <a:rPr lang="tr-TR" dirty="0"/>
              <a:t>25- Onun kapasitesinden daha fazla beklentilere girmeyin</a:t>
            </a:r>
          </a:p>
          <a:p>
            <a:pPr fontAlgn="base"/>
            <a:r>
              <a:rPr lang="tr-TR" dirty="0"/>
              <a:t>26- Okulu sıradan bahanelerle aksatmasına izin vermeyin, bu durumu denetleyin</a:t>
            </a:r>
          </a:p>
          <a:p>
            <a:pPr fontAlgn="base"/>
            <a:r>
              <a:rPr lang="tr-TR" dirty="0"/>
              <a:t>27- Derslerine engel olabilecek isteklerini uygun bir şekilde sınırlayın</a:t>
            </a:r>
          </a:p>
          <a:p>
            <a:pPr fontAlgn="base"/>
            <a:r>
              <a:rPr lang="tr-TR" dirty="0"/>
              <a:t>28- Onu ders ve sınavlar konusunda paniğe sevk etmeyin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4577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/>
              <a:t>ÇOCUĞUNUZUN OKUL BAŞARISINI ARTTIRMAK İÇİN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6000" dirty="0" smtClean="0"/>
              <a:t>   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1187624" y="1925008"/>
            <a:ext cx="6984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tr-TR"/>
              <a:t>29- Her gün düzenli ders çalışmasını sağlayın</a:t>
            </a:r>
          </a:p>
          <a:p>
            <a:pPr fontAlgn="base"/>
            <a:r>
              <a:rPr lang="tr-TR"/>
              <a:t>30- Düzenli öğünler , gıda alımı ve çeşitliliğini sağlamaya çalışın</a:t>
            </a:r>
          </a:p>
          <a:p>
            <a:pPr fontAlgn="base"/>
            <a:r>
              <a:rPr lang="tr-TR"/>
              <a:t>31- Onun kabiliyetlerini yönlendirin ve gelişmesini sağlayın</a:t>
            </a:r>
          </a:p>
          <a:p>
            <a:pPr fontAlgn="base"/>
            <a:r>
              <a:rPr lang="tr-TR"/>
              <a:t>31- Onunla mümkün olduğu kadar nitelikli zaman geçirin</a:t>
            </a:r>
          </a:p>
          <a:p>
            <a:pPr fontAlgn="base"/>
            <a:r>
              <a:rPr lang="tr-TR"/>
              <a:t>32- Uyku düzeninin bozulmamasını sağlayın</a:t>
            </a:r>
          </a:p>
          <a:p>
            <a:pPr fontAlgn="base"/>
            <a:r>
              <a:rPr lang="tr-TR"/>
              <a:t>33- Hafta sonları ve yaz tatillerinde yeterince dinlenmesini sağlayın</a:t>
            </a:r>
          </a:p>
          <a:p>
            <a:pPr fontAlgn="base"/>
            <a:r>
              <a:rPr lang="tr-TR"/>
              <a:t>34- Okulda yolunda gitmeyen şeylere karşı uyanık olun</a:t>
            </a:r>
          </a:p>
          <a:p>
            <a:pPr fontAlgn="base"/>
            <a:r>
              <a:rPr lang="tr-TR"/>
              <a:t>35- Yaşıtları ve başkaları ile onu kıyaslamayın</a:t>
            </a:r>
          </a:p>
          <a:p>
            <a:pPr fontAlgn="base"/>
            <a:r>
              <a:rPr lang="tr-TR"/>
              <a:t>36- Onun ile okul ve dersler hakkında belli aralarda durum değerlendirmesi yapın</a:t>
            </a:r>
          </a:p>
          <a:p>
            <a:pPr fontAlgn="base"/>
            <a:r>
              <a:rPr lang="tr-TR"/>
              <a:t>37- Onu arkadaşları ile rekabete sürüklemeyin</a:t>
            </a:r>
          </a:p>
          <a:p>
            <a:pPr fontAlgn="base"/>
            <a:r>
              <a:rPr lang="tr-TR"/>
              <a:t>38- Çok aşırı ders çalışmasını sınırlayın</a:t>
            </a:r>
          </a:p>
          <a:p>
            <a:pPr fontAlgn="base"/>
            <a:r>
              <a:rPr lang="tr-TR"/>
              <a:t>39- Onun hobilerini artırın, ders dışında hobileri ile ilgilenmesini sağlayın</a:t>
            </a:r>
          </a:p>
          <a:p>
            <a:pPr fontAlgn="base"/>
            <a:r>
              <a:rPr lang="tr-TR"/>
              <a:t>40- Onun her zaman için yanında olduğunuzu devamlı hissettirin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ÇOCUĞUNUZUN OKUL BAŞARISINI ARTTIRMAK İÇİN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tr-TR" dirty="0"/>
              <a:t>41- Küçük problemler büyümeden zamanında müdahale edin</a:t>
            </a:r>
          </a:p>
          <a:p>
            <a:pPr fontAlgn="base"/>
            <a:r>
              <a:rPr lang="tr-TR" dirty="0"/>
              <a:t>42- Ders çalışırken belli aralarla dinlenmesini sağlayın</a:t>
            </a:r>
          </a:p>
          <a:p>
            <a:pPr fontAlgn="base"/>
            <a:r>
              <a:rPr lang="tr-TR" dirty="0"/>
              <a:t>43- Defter ve kitaplarını düzenli ve temiz kullanmasını sağlayın</a:t>
            </a:r>
          </a:p>
          <a:p>
            <a:pPr fontAlgn="base"/>
            <a:r>
              <a:rPr lang="tr-TR" dirty="0"/>
              <a:t>44- Kapasitesinin altında uyarı düzeyi düşük bir sınıfta ise okul ile durumunu görüşün</a:t>
            </a:r>
          </a:p>
          <a:p>
            <a:pPr fontAlgn="base"/>
            <a:r>
              <a:rPr lang="tr-TR" dirty="0"/>
              <a:t>45- Bazı derslerde birlikte çalışarak ona destek olun</a:t>
            </a:r>
          </a:p>
          <a:p>
            <a:pPr fontAlgn="base"/>
            <a:r>
              <a:rPr lang="tr-TR" dirty="0"/>
              <a:t>46- Çocuğunuzun görme ve işitme problemi olup olmadığını değerlendirin</a:t>
            </a:r>
          </a:p>
          <a:p>
            <a:pPr fontAlgn="base"/>
            <a:r>
              <a:rPr lang="tr-TR" dirty="0"/>
              <a:t>47- Beklenenin çok altında başarı durumunda özel öğrenme güçlüğüne dikkat edin</a:t>
            </a:r>
          </a:p>
          <a:p>
            <a:pPr fontAlgn="base"/>
            <a:r>
              <a:rPr lang="tr-TR" dirty="0"/>
              <a:t>48- Sportif faaliyetler ile ders dışı dinlenmesini sağlayın</a:t>
            </a:r>
          </a:p>
          <a:p>
            <a:pPr fontAlgn="base"/>
            <a:r>
              <a:rPr lang="tr-TR" dirty="0"/>
              <a:t>49- Okul içi sosyal etkinliklerde onu cesaretlendirin</a:t>
            </a:r>
          </a:p>
          <a:p>
            <a:pPr fontAlgn="base"/>
            <a:r>
              <a:rPr lang="tr-TR" dirty="0"/>
              <a:t>50- Aileyi etkileyen stres etkenlerinin okul başarısını düşüreceğini unutmayın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9025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Okul Başarısı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tr-TR" dirty="0" smtClean="0"/>
              <a:t>Konu okul ve buradaki faaliyetlerin başarısı olunca </a:t>
            </a:r>
            <a:r>
              <a:rPr lang="tr-TR" dirty="0" err="1" smtClean="0"/>
              <a:t>tabiki</a:t>
            </a:r>
            <a:r>
              <a:rPr lang="tr-TR" dirty="0" smtClean="0"/>
              <a:t> bu durumun ölçülebilir olması gerekiyor. Yani;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Notlar</a:t>
            </a:r>
          </a:p>
          <a:p>
            <a:r>
              <a:rPr lang="tr-TR" dirty="0" smtClean="0"/>
              <a:t>Sınavlar</a:t>
            </a:r>
          </a:p>
          <a:p>
            <a:r>
              <a:rPr lang="tr-TR" dirty="0" smtClean="0"/>
              <a:t>Performans</a:t>
            </a:r>
          </a:p>
          <a:p>
            <a:r>
              <a:rPr lang="tr-TR" dirty="0" smtClean="0"/>
              <a:t>Yarışmalar vs.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7467600" cy="3777283"/>
          </a:xfrm>
        </p:spPr>
        <p:txBody>
          <a:bodyPr/>
          <a:lstStyle/>
          <a:p>
            <a:r>
              <a:rPr lang="tr-TR" dirty="0" smtClean="0"/>
              <a:t>Konuyu “Hayat Başarısı” kavramıyla karıştırmadan “Okul Başarısı” özelinde değerlendirdiğimizde yapılması gerekenler </a:t>
            </a:r>
            <a:r>
              <a:rPr lang="tr-TR" dirty="0" smtClean="0">
                <a:solidFill>
                  <a:srgbClr val="FF0000"/>
                </a:solidFill>
              </a:rPr>
              <a:t>zor</a:t>
            </a:r>
            <a:r>
              <a:rPr lang="tr-TR" dirty="0" smtClean="0"/>
              <a:t> olabilir fakat karmaşık değildir.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Örneğin!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Beden Eğitimi dersinde ilgili öğretmen beş atıştan en az üçünü basket yapanları başarılı sayacak diyelim,</a:t>
            </a:r>
          </a:p>
          <a:p>
            <a:r>
              <a:rPr lang="tr-TR" dirty="0" smtClean="0"/>
              <a:t>Basketbol deneyimi olmayan bir öğrenci yeteri kadar deneme yapar ve çalışırsa bu skoru yakalayabilir. Zor olabilir ama yapılması gereken şey </a:t>
            </a:r>
            <a:r>
              <a:rPr lang="tr-TR" dirty="0" smtClean="0">
                <a:solidFill>
                  <a:srgbClr val="FF0000"/>
                </a:solidFill>
              </a:rPr>
              <a:t>karmaşık</a:t>
            </a:r>
            <a:r>
              <a:rPr lang="tr-TR" dirty="0" smtClean="0"/>
              <a:t> değildir.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>
                <a:solidFill>
                  <a:srgbClr val="C00000"/>
                </a:solidFill>
              </a:rPr>
              <a:t>İki nokta arasındaki en kısa yol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Geometri dersinden hatırlayalım;</a:t>
            </a:r>
          </a:p>
          <a:p>
            <a:pPr>
              <a:buNone/>
            </a:pPr>
            <a:r>
              <a:rPr lang="tr-TR" dirty="0" smtClean="0"/>
              <a:t>İki nokta arasındaki en kısa yola </a:t>
            </a:r>
            <a:r>
              <a:rPr lang="tr-TR" dirty="0" smtClean="0">
                <a:solidFill>
                  <a:srgbClr val="FF0000"/>
                </a:solidFill>
              </a:rPr>
              <a:t>doğru</a:t>
            </a:r>
            <a:r>
              <a:rPr lang="tr-TR" dirty="0" smtClean="0"/>
              <a:t> denir.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</a:t>
            </a:r>
            <a:r>
              <a:rPr lang="tr-TR" sz="8000" dirty="0" smtClean="0"/>
              <a:t>.                       .</a:t>
            </a:r>
            <a:endParaRPr lang="tr-TR" sz="8000" dirty="0"/>
          </a:p>
        </p:txBody>
      </p:sp>
      <p:cxnSp>
        <p:nvCxnSpPr>
          <p:cNvPr id="7" name="6 Düz Ok Bağlayıcısı"/>
          <p:cNvCxnSpPr/>
          <p:nvPr/>
        </p:nvCxnSpPr>
        <p:spPr>
          <a:xfrm>
            <a:off x="1187624" y="4941168"/>
            <a:ext cx="648072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yerden başka bir yere gitmek istiyorsak bunun bir tane </a:t>
            </a:r>
            <a:r>
              <a:rPr lang="tr-TR" dirty="0" smtClean="0">
                <a:solidFill>
                  <a:srgbClr val="FF0000"/>
                </a:solidFill>
              </a:rPr>
              <a:t>en kısa </a:t>
            </a:r>
            <a:r>
              <a:rPr lang="tr-TR" dirty="0" smtClean="0"/>
              <a:t>yolu vardır. En kısası ve en doğrusu tektir. </a:t>
            </a:r>
          </a:p>
          <a:p>
            <a:r>
              <a:rPr lang="tr-TR" dirty="0" smtClean="0"/>
              <a:t>Kişi bu yoldan giderse ulaşmak istediği yere en kısa ve doğru şekilde varır. </a:t>
            </a:r>
          </a:p>
          <a:p>
            <a:r>
              <a:rPr lang="tr-TR" dirty="0" smtClean="0"/>
              <a:t>Tartışmaya </a:t>
            </a:r>
            <a:r>
              <a:rPr lang="tr-TR" dirty="0" smtClean="0">
                <a:solidFill>
                  <a:srgbClr val="FF0000"/>
                </a:solidFill>
              </a:rPr>
              <a:t>açık bir fikir </a:t>
            </a:r>
            <a:r>
              <a:rPr lang="tr-TR" dirty="0" smtClean="0"/>
              <a:t>olsa da “Aklın yolu birdir”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tr-TR" sz="4000" dirty="0" smtClean="0"/>
              <a:t>      Konuyu </a:t>
            </a:r>
            <a:r>
              <a:rPr lang="tr-TR" sz="4000" dirty="0" smtClean="0">
                <a:solidFill>
                  <a:srgbClr val="FF0000"/>
                </a:solidFill>
              </a:rPr>
              <a:t>okul</a:t>
            </a:r>
            <a:r>
              <a:rPr lang="tr-TR" sz="4000" dirty="0" smtClean="0"/>
              <a:t> başarısına                bağlayalım…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276872"/>
            <a:ext cx="8075240" cy="3849291"/>
          </a:xfrm>
        </p:spPr>
        <p:txBody>
          <a:bodyPr/>
          <a:lstStyle/>
          <a:p>
            <a:r>
              <a:rPr lang="tr-TR" dirty="0" smtClean="0"/>
              <a:t>Bir öğrenci, eğitim sisteminin “</a:t>
            </a:r>
            <a:r>
              <a:rPr lang="tr-TR" dirty="0" smtClean="0">
                <a:solidFill>
                  <a:srgbClr val="C00000"/>
                </a:solidFill>
              </a:rPr>
              <a:t>BAŞARI</a:t>
            </a:r>
            <a:r>
              <a:rPr lang="tr-TR" dirty="0" smtClean="0"/>
              <a:t>” olarak tanımladığı şeye sahip olmak istiyorsa….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Bunun için gereken çabayı göstermek zorundadır…</a:t>
            </a:r>
          </a:p>
          <a:p>
            <a:r>
              <a:rPr lang="tr-TR" dirty="0" smtClean="0"/>
              <a:t>Peki ama </a:t>
            </a:r>
            <a:r>
              <a:rPr lang="tr-TR" dirty="0" smtClean="0">
                <a:solidFill>
                  <a:srgbClr val="FF0000"/>
                </a:solidFill>
              </a:rPr>
              <a:t>nasıl</a:t>
            </a:r>
            <a:r>
              <a:rPr lang="tr-TR" dirty="0" smtClean="0"/>
              <a:t>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           Hedef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Ben 20.09.2023 tarihi itibariyle Fatih İlkokulu 4-A Şubesi öğrencisiyim.</a:t>
            </a:r>
          </a:p>
          <a:p>
            <a:pPr>
              <a:buNone/>
            </a:pPr>
            <a:r>
              <a:rPr lang="tr-TR" dirty="0" smtClean="0"/>
              <a:t>    (</a:t>
            </a:r>
            <a:r>
              <a:rPr lang="tr-TR" sz="6000" dirty="0" smtClean="0">
                <a:solidFill>
                  <a:srgbClr val="C00000"/>
                </a:solidFill>
              </a:rPr>
              <a:t>.</a:t>
            </a:r>
            <a:r>
              <a:rPr lang="tr-TR" dirty="0" smtClean="0"/>
              <a:t>)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2027 yılı itibariyle MUŞ Fen Lisesinde okumak istiyorum.           (</a:t>
            </a:r>
            <a:r>
              <a:rPr lang="tr-TR" sz="6000" dirty="0" smtClean="0">
                <a:solidFill>
                  <a:srgbClr val="C00000"/>
                </a:solidFill>
              </a:rPr>
              <a:t>.</a:t>
            </a:r>
            <a:r>
              <a:rPr lang="tr-TR" dirty="0" smtClean="0"/>
              <a:t>)</a:t>
            </a:r>
            <a:endParaRPr lang="tr-TR" dirty="0"/>
          </a:p>
        </p:txBody>
      </p:sp>
      <p:pic>
        <p:nvPicPr>
          <p:cNvPr id="1026" name="Picture 2" descr="C:\Program Files (x86)\Microsoft Office\MEDIA\CAGCAT10\j029384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16632"/>
            <a:ext cx="1517209" cy="1595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387</TotalTime>
  <Words>1029</Words>
  <Application>Microsoft Office PowerPoint</Application>
  <PresentationFormat>Ekran Gösterisi (4:3)</PresentationFormat>
  <Paragraphs>130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Century Gothic</vt:lpstr>
      <vt:lpstr>Times New Roman</vt:lpstr>
      <vt:lpstr>Wingdings 3</vt:lpstr>
      <vt:lpstr>Duman</vt:lpstr>
      <vt:lpstr>PowerPoint Sunusu</vt:lpstr>
      <vt:lpstr>BAŞARI</vt:lpstr>
      <vt:lpstr>Okul Başarısı</vt:lpstr>
      <vt:lpstr>PowerPoint Sunusu</vt:lpstr>
      <vt:lpstr>Örneğin!</vt:lpstr>
      <vt:lpstr>İki nokta arasındaki en kısa yol</vt:lpstr>
      <vt:lpstr>PowerPoint Sunusu</vt:lpstr>
      <vt:lpstr>      Konuyu okul başarısına                bağlayalım…</vt:lpstr>
      <vt:lpstr>                    Hedef</vt:lpstr>
      <vt:lpstr>Görüldüğü gibi!!</vt:lpstr>
      <vt:lpstr>Mücadele etmeyi öğrenmek</vt:lpstr>
      <vt:lpstr>Sorumluluk Bilinci</vt:lpstr>
      <vt:lpstr>Beslenme alışkanlıkları</vt:lpstr>
      <vt:lpstr>Egzersiz</vt:lpstr>
      <vt:lpstr>Stres Yönetimi</vt:lpstr>
      <vt:lpstr>Bunun için;</vt:lpstr>
      <vt:lpstr>PowerPoint Sunusu</vt:lpstr>
      <vt:lpstr>ÇOCUĞUNUZUN OKUL BAŞARISINI ARTTIRMAK İÇİN</vt:lpstr>
      <vt:lpstr>ÇOCUĞUNUZUN OKUL BAŞARISINI ARTTIRMAK İÇİN</vt:lpstr>
      <vt:lpstr>ÇOCUĞUNUZUN OKUL BAŞARISINI ARTTIRMAK İÇİN</vt:lpstr>
      <vt:lpstr>ÇOCUĞUNUZUN OKUL BAŞARISINI ARTTIRMAK İÇİN</vt:lpstr>
      <vt:lpstr>ÇOCUĞUNUZUN OKUL BAŞARISINI ARTTIRMAK İÇİN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ABC</dc:creator>
  <cp:lastModifiedBy>USER</cp:lastModifiedBy>
  <cp:revision>46</cp:revision>
  <dcterms:created xsi:type="dcterms:W3CDTF">2022-09-12T06:59:03Z</dcterms:created>
  <dcterms:modified xsi:type="dcterms:W3CDTF">2024-01-18T05:29:48Z</dcterms:modified>
</cp:coreProperties>
</file>