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13" r:id="rId3"/>
    <p:sldId id="316" r:id="rId4"/>
    <p:sldId id="294" r:id="rId5"/>
    <p:sldId id="321" r:id="rId6"/>
    <p:sldId id="295" r:id="rId7"/>
    <p:sldId id="311" r:id="rId8"/>
    <p:sldId id="314" r:id="rId9"/>
    <p:sldId id="312" r:id="rId10"/>
    <p:sldId id="315" r:id="rId11"/>
    <p:sldId id="317" r:id="rId12"/>
    <p:sldId id="300" r:id="rId13"/>
    <p:sldId id="301" r:id="rId14"/>
    <p:sldId id="302" r:id="rId15"/>
    <p:sldId id="291" r:id="rId16"/>
    <p:sldId id="325" r:id="rId17"/>
    <p:sldId id="303" r:id="rId18"/>
    <p:sldId id="304" r:id="rId19"/>
    <p:sldId id="305" r:id="rId20"/>
    <p:sldId id="309" r:id="rId21"/>
    <p:sldId id="307" r:id="rId22"/>
    <p:sldId id="308" r:id="rId23"/>
    <p:sldId id="320" r:id="rId24"/>
    <p:sldId id="322" r:id="rId25"/>
    <p:sldId id="28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AA7"/>
    <a:srgbClr val="3333CC"/>
    <a:srgbClr val="E32596"/>
    <a:srgbClr val="35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1" autoAdjust="0"/>
    <p:restoredTop sz="74769" autoAdjust="0"/>
  </p:normalViewPr>
  <p:slideViewPr>
    <p:cSldViewPr snapToGrid="0">
      <p:cViewPr varScale="1">
        <p:scale>
          <a:sx n="55" d="100"/>
          <a:sy n="55" d="100"/>
        </p:scale>
        <p:origin x="960" y="78"/>
      </p:cViewPr>
      <p:guideLst/>
    </p:cSldViewPr>
  </p:slid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FA910-1F02-864D-B422-FCACE130FF13}" type="datetimeFigureOut">
              <a:rPr lang="tr-TR" smtClean="0"/>
              <a:t>19.01.2024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1E49C7-7804-524A-AEC9-BCDFD1B91A0E}" type="slidenum">
              <a:rPr lang="tr-TR" smtClean="0"/>
              <a:t>‹#›</a:t>
            </a:fld>
            <a:endParaRPr lang="tr-TR"/>
          </a:p>
        </p:txBody>
      </p:sp>
    </p:spTree>
    <p:extLst>
      <p:ext uri="{BB962C8B-B14F-4D97-AF65-F5344CB8AC3E}">
        <p14:creationId xmlns:p14="http://schemas.microsoft.com/office/powerpoint/2010/main" val="4264568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a:t>
            </a:fld>
            <a:endParaRPr lang="tr-TR"/>
          </a:p>
        </p:txBody>
      </p:sp>
    </p:spTree>
    <p:extLst>
      <p:ext uri="{BB962C8B-B14F-4D97-AF65-F5344CB8AC3E}">
        <p14:creationId xmlns:p14="http://schemas.microsoft.com/office/powerpoint/2010/main" val="333512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12</a:t>
            </a:fld>
            <a:endParaRPr lang="tr-TR"/>
          </a:p>
        </p:txBody>
      </p:sp>
    </p:spTree>
    <p:extLst>
      <p:ext uri="{BB962C8B-B14F-4D97-AF65-F5344CB8AC3E}">
        <p14:creationId xmlns:p14="http://schemas.microsoft.com/office/powerpoint/2010/main" val="163302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13</a:t>
            </a:fld>
            <a:endParaRPr lang="tr-TR"/>
          </a:p>
        </p:txBody>
      </p:sp>
    </p:spTree>
    <p:extLst>
      <p:ext uri="{BB962C8B-B14F-4D97-AF65-F5344CB8AC3E}">
        <p14:creationId xmlns:p14="http://schemas.microsoft.com/office/powerpoint/2010/main" val="281722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14</a:t>
            </a:fld>
            <a:endParaRPr lang="tr-TR"/>
          </a:p>
        </p:txBody>
      </p:sp>
    </p:spTree>
    <p:extLst>
      <p:ext uri="{BB962C8B-B14F-4D97-AF65-F5344CB8AC3E}">
        <p14:creationId xmlns:p14="http://schemas.microsoft.com/office/powerpoint/2010/main" val="209853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15</a:t>
            </a:fld>
            <a:endParaRPr lang="tr-TR"/>
          </a:p>
        </p:txBody>
      </p:sp>
    </p:spTree>
    <p:extLst>
      <p:ext uri="{BB962C8B-B14F-4D97-AF65-F5344CB8AC3E}">
        <p14:creationId xmlns:p14="http://schemas.microsoft.com/office/powerpoint/2010/main" val="230965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50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17</a:t>
            </a:fld>
            <a:endParaRPr lang="tr-TR"/>
          </a:p>
        </p:txBody>
      </p:sp>
    </p:spTree>
    <p:extLst>
      <p:ext uri="{BB962C8B-B14F-4D97-AF65-F5344CB8AC3E}">
        <p14:creationId xmlns:p14="http://schemas.microsoft.com/office/powerpoint/2010/main" val="1866877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36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96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7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076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84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336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75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061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41E49C7-7804-524A-AEC9-BCDFD1B91A0E}" type="slidenum">
              <a:rPr lang="tr-TR" smtClean="0"/>
              <a:t>25</a:t>
            </a:fld>
            <a:endParaRPr lang="tr-TR"/>
          </a:p>
        </p:txBody>
      </p:sp>
    </p:spTree>
    <p:extLst>
      <p:ext uri="{BB962C8B-B14F-4D97-AF65-F5344CB8AC3E}">
        <p14:creationId xmlns:p14="http://schemas.microsoft.com/office/powerpoint/2010/main" val="107829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4</a:t>
            </a:fld>
            <a:endParaRPr lang="tr-TR"/>
          </a:p>
        </p:txBody>
      </p:sp>
    </p:spTree>
    <p:extLst>
      <p:ext uri="{BB962C8B-B14F-4D97-AF65-F5344CB8AC3E}">
        <p14:creationId xmlns:p14="http://schemas.microsoft.com/office/powerpoint/2010/main" val="367948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9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1E49C7-7804-524A-AEC9-BCDFD1B91A0E}" type="slidenum">
              <a:rPr lang="tr-TR" smtClean="0"/>
              <a:t>6</a:t>
            </a:fld>
            <a:endParaRPr lang="tr-TR"/>
          </a:p>
        </p:txBody>
      </p:sp>
    </p:spTree>
    <p:extLst>
      <p:ext uri="{BB962C8B-B14F-4D97-AF65-F5344CB8AC3E}">
        <p14:creationId xmlns:p14="http://schemas.microsoft.com/office/powerpoint/2010/main" val="235217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89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3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4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E49C7-7804-524A-AEC9-BCDFD1B91A0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73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8338F9-72AD-1B4C-8882-6A3569AC56C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36CE804-827D-070F-E7FA-59DFD2495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3AC16C6-82ED-9E35-D719-AE7C5D49D361}"/>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FFE4725E-88FB-BF4C-FB96-33CFD6D0EEA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64A540-D841-58E7-BCC9-B4E7670239C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1970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5D3CC6-9294-C3B9-8989-9B8FE821DC8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4151620-AC3B-E3F8-8AB5-2119CCCF8AC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6E46C4-DB83-3885-CD08-0C024BD8D331}"/>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276E6B66-244E-0B8B-5898-3491B9D58F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E4E390F-84B6-FF08-FE1B-1103BCD4E3A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75455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3675A58-530C-8BAC-2242-DDEA1575E52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9DF56673-1BD5-8425-68E7-72CFBE3225B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E8005A-74C8-B37C-3D23-09FBE50FC157}"/>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7D9FE89D-FA9B-E8A0-458E-5570BEA8882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7408B3-F4BE-32CB-D60E-2B0969BD8CC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82682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DC975-CE8B-4865-408A-45987D42F3D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D58D425-29C8-5943-19A4-50448E73193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FA3A38-67B5-6A95-E5D6-2330C9157330}"/>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A8AE6862-5588-228A-43CD-D0E833B256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97AA5A-A397-C0DD-7ABF-DDC3358D50E3}"/>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51512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D10CE5-5A7D-A319-6DDD-C1ADFC55F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2B18DCF-0748-6670-6576-EF51C056B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A3A5733-EE55-88C7-CE50-F1013AF8A289}"/>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3F368BEA-FC95-DC72-9103-37771514EA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4DB686-3D81-8B0B-991C-2EB2C85938AD}"/>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16820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B29D55-E025-4B3C-D70D-CF0AD7E29D5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2CC4005-0D3F-EAEE-4A32-B6CAE8479F1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148B5CD-A946-AAE4-84DF-B17801DAAD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65FC5A7-4522-B331-90ED-0D323A01917D}"/>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6" name="Alt Bilgi Yer Tutucusu 5">
            <a:extLst>
              <a:ext uri="{FF2B5EF4-FFF2-40B4-BE49-F238E27FC236}">
                <a16:creationId xmlns:a16="http://schemas.microsoft.com/office/drawing/2014/main" id="{BFF9565C-CA3B-4B58-8D92-38E85DE1FC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E63AF16-7B65-6427-9845-D59DBF7D1B63}"/>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49283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85BCCC-7088-4478-3A1E-798B2BE9CB6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AFE1F43-DCD1-9C8E-5C51-25F927405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5759C44-B089-A8BD-D52A-5A96DD5B913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F8400E2-ACD2-65C0-5BA8-B7352E1C8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22AA4EA-C45E-0391-B6FC-A3D25947D79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A429D95-E40C-FB39-75F2-216552ECFC64}"/>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8" name="Alt Bilgi Yer Tutucusu 7">
            <a:extLst>
              <a:ext uri="{FF2B5EF4-FFF2-40B4-BE49-F238E27FC236}">
                <a16:creationId xmlns:a16="http://schemas.microsoft.com/office/drawing/2014/main" id="{9D4ADC46-AF23-1176-5F2F-FB6ADBA0467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93D5FD3-4A42-2C3A-FF72-2C351EC1F33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71473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A58EB-5A33-B0B7-9911-BE9648D01E7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3792680-7A5B-FB96-CB93-B9765AE0A9A5}"/>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4" name="Alt Bilgi Yer Tutucusu 3">
            <a:extLst>
              <a:ext uri="{FF2B5EF4-FFF2-40B4-BE49-F238E27FC236}">
                <a16:creationId xmlns:a16="http://schemas.microsoft.com/office/drawing/2014/main" id="{50FF8F24-8ECF-BBDB-7B03-E9875766DD3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07CE97C-D917-3005-DAC4-BF2A9CBAA6B1}"/>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173622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9631C2-746A-E421-7226-458F86E7FD7E}"/>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3" name="Alt Bilgi Yer Tutucusu 2">
            <a:extLst>
              <a:ext uri="{FF2B5EF4-FFF2-40B4-BE49-F238E27FC236}">
                <a16:creationId xmlns:a16="http://schemas.microsoft.com/office/drawing/2014/main" id="{4AD94FD2-7468-BB68-BFE2-44DF39F624F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D502CA8-5362-CA0B-4270-0A45ADB9924E}"/>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26789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61646-BB34-1B32-CAA4-EC98BD51418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91BF185-F849-D33E-F7EC-FE331F794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BB1FB99-3D70-4DF3-AD9B-6ABD072D7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1391870-6F79-08B5-E404-23785F68D86B}"/>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6" name="Alt Bilgi Yer Tutucusu 5">
            <a:extLst>
              <a:ext uri="{FF2B5EF4-FFF2-40B4-BE49-F238E27FC236}">
                <a16:creationId xmlns:a16="http://schemas.microsoft.com/office/drawing/2014/main" id="{0A162B31-BB8F-A053-7A8A-F43869C5383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2CA0A2-904E-5AF6-0251-31BD7350E285}"/>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84648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C9B296-8217-FD7E-6CBE-E32B22F1D4A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905C555-A057-9FE8-AF8D-8614ADA2F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EE4138A-0178-BC6C-ADD4-8156D6042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729CA68-F672-A3AC-D3FC-C3724E3A1317}"/>
              </a:ext>
            </a:extLst>
          </p:cNvPr>
          <p:cNvSpPr>
            <a:spLocks noGrp="1"/>
          </p:cNvSpPr>
          <p:nvPr>
            <p:ph type="dt" sz="half" idx="10"/>
          </p:nvPr>
        </p:nvSpPr>
        <p:spPr/>
        <p:txBody>
          <a:bodyPr/>
          <a:lstStyle/>
          <a:p>
            <a:fld id="{AE64FDAF-8049-486E-8B72-434111DF4030}" type="datetimeFigureOut">
              <a:rPr lang="tr-TR" smtClean="0"/>
              <a:t>19.01.2024</a:t>
            </a:fld>
            <a:endParaRPr lang="tr-TR"/>
          </a:p>
        </p:txBody>
      </p:sp>
      <p:sp>
        <p:nvSpPr>
          <p:cNvPr id="6" name="Alt Bilgi Yer Tutucusu 5">
            <a:extLst>
              <a:ext uri="{FF2B5EF4-FFF2-40B4-BE49-F238E27FC236}">
                <a16:creationId xmlns:a16="http://schemas.microsoft.com/office/drawing/2014/main" id="{CAE6E209-ABFD-BF6E-0A19-6038A583EC0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F02A2DD-5EF7-DDB4-AFA1-43D9810A9C4B}"/>
              </a:ext>
            </a:extLst>
          </p:cNvPr>
          <p:cNvSpPr>
            <a:spLocks noGrp="1"/>
          </p:cNvSpPr>
          <p:nvPr>
            <p:ph type="sldNum" sz="quarter" idx="12"/>
          </p:nvPr>
        </p:nvSpPr>
        <p:spPr/>
        <p:txBody>
          <a:bodyPr/>
          <a:lstStyle/>
          <a:p>
            <a:fld id="{75E003D9-ACE8-4B8B-B954-E48FE9BA3B4D}" type="slidenum">
              <a:rPr lang="tr-TR" smtClean="0"/>
              <a:t>‹#›</a:t>
            </a:fld>
            <a:endParaRPr lang="tr-TR"/>
          </a:p>
        </p:txBody>
      </p:sp>
    </p:spTree>
    <p:extLst>
      <p:ext uri="{BB962C8B-B14F-4D97-AF65-F5344CB8AC3E}">
        <p14:creationId xmlns:p14="http://schemas.microsoft.com/office/powerpoint/2010/main" val="388053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4B5226-3958-79E8-FCE4-1E29D6385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985AA2D-FBF5-178F-2A81-A0BE51043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D3AC8B6-36FC-9DEC-84EA-83DE58AB0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4FDAF-8049-486E-8B72-434111DF4030}" type="datetimeFigureOut">
              <a:rPr lang="tr-TR" smtClean="0"/>
              <a:t>19.01.2024</a:t>
            </a:fld>
            <a:endParaRPr lang="tr-TR"/>
          </a:p>
        </p:txBody>
      </p:sp>
      <p:sp>
        <p:nvSpPr>
          <p:cNvPr id="5" name="Alt Bilgi Yer Tutucusu 4">
            <a:extLst>
              <a:ext uri="{FF2B5EF4-FFF2-40B4-BE49-F238E27FC236}">
                <a16:creationId xmlns:a16="http://schemas.microsoft.com/office/drawing/2014/main" id="{F1CDD95C-4BDB-564C-C67D-EE609F761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A3724F6-B9E5-8002-306A-8C4D026DF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003D9-ACE8-4B8B-B954-E48FE9BA3B4D}" type="slidenum">
              <a:rPr lang="tr-TR" smtClean="0"/>
              <a:t>‹#›</a:t>
            </a:fld>
            <a:endParaRPr lang="tr-TR"/>
          </a:p>
        </p:txBody>
      </p:sp>
    </p:spTree>
    <p:extLst>
      <p:ext uri="{BB962C8B-B14F-4D97-AF65-F5344CB8AC3E}">
        <p14:creationId xmlns:p14="http://schemas.microsoft.com/office/powerpoint/2010/main" val="181399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8ED9A1-04C3-614B-E251-E4651EB6F605}"/>
              </a:ext>
            </a:extLst>
          </p:cNvPr>
          <p:cNvSpPr>
            <a:spLocks noGrp="1"/>
          </p:cNvSpPr>
          <p:nvPr>
            <p:ph type="ctrTitle"/>
          </p:nvPr>
        </p:nvSpPr>
        <p:spPr>
          <a:xfrm>
            <a:off x="1283052" y="1"/>
            <a:ext cx="9200804" cy="2261286"/>
          </a:xfrm>
        </p:spPr>
        <p:txBody>
          <a:bodyPr>
            <a:normAutofit/>
          </a:bodyPr>
          <a:lstStyle/>
          <a:p>
            <a:r>
              <a:rPr lang="tr-TR" sz="5400" b="1" dirty="0">
                <a:latin typeface="Times New Roman" panose="02020603050405020304" pitchFamily="18" charset="0"/>
                <a:cs typeface="Times New Roman" panose="02020603050405020304" pitchFamily="18" charset="0"/>
              </a:rPr>
              <a:t>SINIR KOYMA</a:t>
            </a:r>
          </a:p>
        </p:txBody>
      </p:sp>
      <p:pic>
        <p:nvPicPr>
          <p:cNvPr id="4" name="图片 3">
            <a:extLst>
              <a:ext uri="{FF2B5EF4-FFF2-40B4-BE49-F238E27FC236}">
                <a16:creationId xmlns:a16="http://schemas.microsoft.com/office/drawing/2014/main" id="{9B0C97C9-DDFB-F811-7514-9A2121ABA3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12192000" cy="118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ağ Ok 5"/>
          <p:cNvSpPr/>
          <p:nvPr/>
        </p:nvSpPr>
        <p:spPr>
          <a:xfrm>
            <a:off x="635894" y="5680186"/>
            <a:ext cx="10920212" cy="1177814"/>
          </a:xfrm>
          <a:prstGeom prst="rightArrow">
            <a:avLst/>
          </a:prstGeom>
          <a:noFill/>
          <a:ln>
            <a:solidFill>
              <a:srgbClr val="C00000"/>
            </a:solidFill>
          </a:ln>
        </p:spPr>
        <p:style>
          <a:lnRef idx="3">
            <a:schemeClr val="lt1"/>
          </a:lnRef>
          <a:fillRef idx="1">
            <a:schemeClr val="accent2"/>
          </a:fillRef>
          <a:effectRef idx="1">
            <a:schemeClr val="accent2"/>
          </a:effectRef>
          <a:fontRef idx="minor">
            <a:schemeClr val="lt1"/>
          </a:fontRef>
        </p:style>
        <p:txBody>
          <a:bodyPr rtlCol="0"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1pPr>
            <a:lvl2pPr marL="4572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2pPr>
            <a:lvl3pPr marL="9144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3pPr>
            <a:lvl4pPr marL="13716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4pPr>
            <a:lvl5pPr marL="1828800" algn="l" rtl="0" eaLnBrk="0" fontAlgn="base" hangingPunct="0">
              <a:spcBef>
                <a:spcPct val="0"/>
              </a:spcBef>
              <a:spcAft>
                <a:spcPct val="0"/>
              </a:spcAft>
              <a:buFont typeface="Arial" panose="020B0604020202020204" pitchFamily="34" charset="0"/>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tr-TR"/>
          </a:p>
        </p:txBody>
      </p:sp>
      <p:pic>
        <p:nvPicPr>
          <p:cNvPr id="10" name="Resim 9">
            <a:extLst>
              <a:ext uri="{FF2B5EF4-FFF2-40B4-BE49-F238E27FC236}">
                <a16:creationId xmlns:a16="http://schemas.microsoft.com/office/drawing/2014/main" id="{6CB36999-543F-27BC-7630-1A898D9190C9}"/>
              </a:ext>
            </a:extLst>
          </p:cNvPr>
          <p:cNvPicPr>
            <a:picLocks noChangeAspect="1"/>
          </p:cNvPicPr>
          <p:nvPr/>
        </p:nvPicPr>
        <p:blipFill>
          <a:blip r:embed="rId4"/>
          <a:stretch>
            <a:fillRect/>
          </a:stretch>
        </p:blipFill>
        <p:spPr>
          <a:xfrm>
            <a:off x="3218333" y="2185497"/>
            <a:ext cx="5330241" cy="3696899"/>
          </a:xfrm>
          <a:prstGeom prst="rect">
            <a:avLst/>
          </a:prstGeom>
        </p:spPr>
      </p:pic>
    </p:spTree>
    <p:extLst>
      <p:ext uri="{BB962C8B-B14F-4D97-AF65-F5344CB8AC3E}">
        <p14:creationId xmlns:p14="http://schemas.microsoft.com/office/powerpoint/2010/main" val="310966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dirty="0"/>
              <a:t>Sınır Koymanın Faydaları</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637781"/>
            <a:ext cx="4985110" cy="5040109"/>
          </a:xfrm>
        </p:spPr>
        <p:txBody>
          <a:bodyPr>
            <a:normAutofit/>
          </a:bodyPr>
          <a:lstStyle/>
          <a:p>
            <a:pPr marL="0" indent="0" algn="ctr">
              <a:lnSpc>
                <a:spcPct val="140000"/>
              </a:lnSpc>
              <a:buNone/>
            </a:pPr>
            <a:endParaRPr lang="tr-TR" dirty="0"/>
          </a:p>
          <a:p>
            <a:pPr marL="0" indent="0" algn="ctr">
              <a:lnSpc>
                <a:spcPct val="140000"/>
              </a:lnSpc>
              <a:buNone/>
            </a:pPr>
            <a:r>
              <a:rPr lang="tr-TR" dirty="0"/>
              <a:t>Sınırlarımızın farkında olmak zamanımızı etkili kullanmamıza ve önceliklerimizi belirlememize katkı sağlar.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7" name="Resim 6">
            <a:extLst>
              <a:ext uri="{FF2B5EF4-FFF2-40B4-BE49-F238E27FC236}">
                <a16:creationId xmlns:a16="http://schemas.microsoft.com/office/drawing/2014/main" id="{13DAF3EC-6798-B76B-18DB-F81775E17C5F}"/>
              </a:ext>
            </a:extLst>
          </p:cNvPr>
          <p:cNvPicPr>
            <a:picLocks noChangeAspect="1"/>
          </p:cNvPicPr>
          <p:nvPr/>
        </p:nvPicPr>
        <p:blipFill>
          <a:blip r:embed="rId4"/>
          <a:stretch>
            <a:fillRect/>
          </a:stretch>
        </p:blipFill>
        <p:spPr>
          <a:xfrm>
            <a:off x="6734431" y="1562100"/>
            <a:ext cx="4609071" cy="4983682"/>
          </a:xfrm>
          <a:prstGeom prst="rect">
            <a:avLst/>
          </a:prstGeom>
        </p:spPr>
      </p:pic>
    </p:spTree>
    <p:extLst>
      <p:ext uri="{BB962C8B-B14F-4D97-AF65-F5344CB8AC3E}">
        <p14:creationId xmlns:p14="http://schemas.microsoft.com/office/powerpoint/2010/main" val="219929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867881F-7752-C4B2-8357-FE44A1CEE381}"/>
              </a:ext>
            </a:extLst>
          </p:cNvPr>
          <p:cNvPicPr>
            <a:picLocks noChangeAspect="1"/>
          </p:cNvPicPr>
          <p:nvPr/>
        </p:nvPicPr>
        <p:blipFill rotWithShape="1">
          <a:blip r:embed="rId3"/>
          <a:srcRect r="10207" b="2886"/>
          <a:stretch/>
        </p:blipFill>
        <p:spPr>
          <a:xfrm>
            <a:off x="6956406" y="2237933"/>
            <a:ext cx="5235594" cy="4620067"/>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417554" y="-12526"/>
            <a:ext cx="7925751" cy="5449329"/>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dirty="0">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tr-TR" dirty="0">
              <a:solidFill>
                <a:prstClr val="black"/>
              </a:solidFill>
              <a:latin typeface="Calibri" panose="020F0502020204030204"/>
            </a:endParaRPr>
          </a:p>
          <a:p>
            <a:pPr marL="0" lvl="0" indent="0" algn="ctr">
              <a:buNone/>
              <a:defRPr/>
            </a:pPr>
            <a:r>
              <a:rPr lang="tr-TR" dirty="0">
                <a:solidFill>
                  <a:prstClr val="black"/>
                </a:solidFill>
              </a:rPr>
              <a:t>Kişilerin ilişkilerinde diğer kişilere karşı koydukları sınırlar; yaşam şekillerine, değer yargılarına, kişiliklerine ve inançlarına göre farklılaşmakla birlikte; kişilerin sınırlarını diğer kişilere  3 farklı şekilde gösterdiklerini söyleyebiliriz.</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Sert Sınırları Olan Kişiler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Geçirgen Sınırları Olan Kişiler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800" b="0" i="0" u="none" strike="noStrike" kern="1200" cap="none" spc="0" normalizeH="0" baseline="0" noProof="0" dirty="0">
                <a:ln>
                  <a:noFill/>
                </a:ln>
                <a:solidFill>
                  <a:prstClr val="black"/>
                </a:solidFill>
                <a:effectLst/>
                <a:uLnTx/>
                <a:uFillTx/>
                <a:ea typeface="+mn-ea"/>
                <a:cs typeface="+mn-cs"/>
              </a:rPr>
              <a:t>Sağlıklı Sınırları Olan Kişiler</a:t>
            </a:r>
          </a:p>
          <a:p>
            <a:pPr marL="0" indent="0">
              <a:lnSpc>
                <a:spcPct val="140000"/>
              </a:lnSpc>
              <a:buNone/>
            </a:pPr>
            <a:endParaRPr lang="tr-TR" sz="1700" dirty="0">
              <a:solidFill>
                <a:schemeClr val="accent1">
                  <a:lumMod val="75000"/>
                </a:schemeClr>
              </a:solidFill>
            </a:endParaRPr>
          </a:p>
        </p:txBody>
      </p:sp>
      <p:sp>
        <p:nvSpPr>
          <p:cNvPr id="3" name="Ok: Sağ 2">
            <a:extLst>
              <a:ext uri="{FF2B5EF4-FFF2-40B4-BE49-F238E27FC236}">
                <a16:creationId xmlns:a16="http://schemas.microsoft.com/office/drawing/2014/main" id="{6B23B2C7-9F5D-F24A-D123-B262F55355D8}"/>
              </a:ext>
            </a:extLst>
          </p:cNvPr>
          <p:cNvSpPr/>
          <p:nvPr/>
        </p:nvSpPr>
        <p:spPr>
          <a:xfrm>
            <a:off x="2151943" y="310340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Ok: Sağ 3">
            <a:extLst>
              <a:ext uri="{FF2B5EF4-FFF2-40B4-BE49-F238E27FC236}">
                <a16:creationId xmlns:a16="http://schemas.microsoft.com/office/drawing/2014/main" id="{8DDAD64F-7851-C611-E993-6385A410CFF9}"/>
              </a:ext>
            </a:extLst>
          </p:cNvPr>
          <p:cNvSpPr/>
          <p:nvPr/>
        </p:nvSpPr>
        <p:spPr>
          <a:xfrm>
            <a:off x="2028503" y="359767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91F60075-DA8F-A421-87B0-5B2EC2C96953}"/>
              </a:ext>
            </a:extLst>
          </p:cNvPr>
          <p:cNvSpPr/>
          <p:nvPr/>
        </p:nvSpPr>
        <p:spPr>
          <a:xfrm>
            <a:off x="1870287" y="4091949"/>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3823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Sert Sınırları Olan Kişiler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spcAft>
                <a:spcPts val="800"/>
              </a:spcAft>
              <a:buNone/>
            </a:pPr>
            <a:endParaRPr lang="tr-TR" sz="2200" kern="0" dirty="0">
              <a:latin typeface="Poppins" panose="00000500000000000000" pitchFamily="2" charset="-94"/>
            </a:endParaRPr>
          </a:p>
          <a:p>
            <a:pPr marL="0" indent="0">
              <a:spcAft>
                <a:spcPts val="800"/>
              </a:spcAft>
              <a:buNone/>
            </a:pPr>
            <a:r>
              <a:rPr lang="tr-TR" sz="2200" kern="0" dirty="0"/>
              <a:t>Bu kişiler yakın ilişkiler kurmakta zorlanır, duygu ve düşüncelerini reddedilme korkusuyla ifade etmekten kaçınırlar. Sert sınırları olan kişiler diğer insanlara karşı mesafelidir.</a:t>
            </a:r>
            <a:endParaRPr lang="tr-TR" sz="2200" dirty="0"/>
          </a:p>
        </p:txBody>
      </p:sp>
      <p:pic>
        <p:nvPicPr>
          <p:cNvPr id="3" name="Resim 2">
            <a:extLst>
              <a:ext uri="{FF2B5EF4-FFF2-40B4-BE49-F238E27FC236}">
                <a16:creationId xmlns:a16="http://schemas.microsoft.com/office/drawing/2014/main" id="{E09CE696-0D3F-987C-2F83-F023DF4F6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848" y="2002845"/>
            <a:ext cx="5458968" cy="2852309"/>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1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6364562" y="329184"/>
            <a:ext cx="5300216" cy="1783080"/>
          </a:xfrm>
        </p:spPr>
        <p:txBody>
          <a:bodyPr anchor="b">
            <a:normAutofit/>
          </a:bodyPr>
          <a:lstStyle/>
          <a:p>
            <a:r>
              <a:rPr lang="tr-TR" sz="5400" b="1" dirty="0"/>
              <a:t>Geçirgen Sınırları Olan Kişiler</a:t>
            </a:r>
          </a:p>
        </p:txBody>
      </p:sp>
      <p:pic>
        <p:nvPicPr>
          <p:cNvPr id="4" name="Resim 3">
            <a:extLst>
              <a:ext uri="{FF2B5EF4-FFF2-40B4-BE49-F238E27FC236}">
                <a16:creationId xmlns:a16="http://schemas.microsoft.com/office/drawing/2014/main" id="{0205A633-5AAB-D73F-34DC-015C2BEB105D}"/>
              </a:ext>
            </a:extLst>
          </p:cNvPr>
          <p:cNvPicPr>
            <a:picLocks noChangeAspect="1"/>
          </p:cNvPicPr>
          <p:nvPr/>
        </p:nvPicPr>
        <p:blipFill rotWithShape="1">
          <a:blip r:embed="rId3"/>
          <a:srcRect l="13341" r="20107" b="1"/>
          <a:stretch/>
        </p:blipFill>
        <p:spPr>
          <a:xfrm>
            <a:off x="106680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45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6364562" y="2706624"/>
            <a:ext cx="5448497" cy="3483864"/>
          </a:xfrm>
        </p:spPr>
        <p:txBody>
          <a:bodyPr>
            <a:normAutofit/>
          </a:bodyPr>
          <a:lstStyle/>
          <a:p>
            <a:pPr marL="0" indent="0">
              <a:spcAft>
                <a:spcPts val="800"/>
              </a:spcAft>
              <a:buNone/>
            </a:pPr>
            <a:r>
              <a:rPr lang="tr-TR" sz="2200" kern="0" dirty="0"/>
              <a:t>Bu kişiler duygu ve düşüncelerini karşısındaki kişilerle tüm detaylarıyla paylaşırlar ve kişisel kararlarını alırken diğer kişilerin etkisinde kalıp, saygısızlığa uğramayı dahi göze alabilirler. </a:t>
            </a:r>
            <a:endParaRPr lang="tr-TR" sz="2200" dirty="0"/>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05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8BC8732F-FC4E-82DC-316F-BC4B84EF7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256" y="2002845"/>
            <a:ext cx="9292168" cy="4855155"/>
          </a:xfrm>
          <a:prstGeom prst="rect">
            <a:avLst/>
          </a:prstGeom>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Sağlıklı Sınırları Olan Kişiler</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buNone/>
              <a:defRPr/>
            </a:pPr>
            <a:r>
              <a:rPr lang="tr-TR" sz="2200" dirty="0">
                <a:latin typeface="Calibri" panose="020F0502020204030204"/>
              </a:rPr>
              <a:t>Bu kişiler duygu ve düşüncelerini yakın çevreleriyle rahatlıkla paylaşır ve  kendilerine ait tutum, inanç, değer ve seçimleri çerçevesinde diğer kişilerle sağlıklı ilişkiler kurarlar.</a:t>
            </a:r>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12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CEB2A08-25F8-589B-E0D5-FFA1B4F7AA75}"/>
              </a:ext>
            </a:extLst>
          </p:cNvPr>
          <p:cNvPicPr>
            <a:picLocks noChangeAspect="1"/>
          </p:cNvPicPr>
          <p:nvPr/>
        </p:nvPicPr>
        <p:blipFill>
          <a:blip r:embed="rId3"/>
          <a:stretch>
            <a:fillRect/>
          </a:stretch>
        </p:blipFill>
        <p:spPr>
          <a:xfrm>
            <a:off x="8019535" y="1964724"/>
            <a:ext cx="3970369" cy="4312508"/>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0455" y="2152891"/>
            <a:ext cx="7117492" cy="4124341"/>
          </a:xfrm>
        </p:spPr>
        <p:txBody>
          <a:bodyPr>
            <a:normAutofit/>
          </a:bodyPr>
          <a:lstStyle/>
          <a:p>
            <a:pPr marL="0" indent="0" algn="ctr">
              <a:lnSpc>
                <a:spcPct val="140000"/>
              </a:lnSpc>
              <a:buNone/>
            </a:pPr>
            <a:r>
              <a:rPr lang="tr-TR" kern="100" dirty="0">
                <a:latin typeface="Calibri" panose="020F0502020204030204" pitchFamily="34" charset="0"/>
                <a:ea typeface="Calibri" panose="020F0502020204030204" pitchFamily="34" charset="0"/>
                <a:cs typeface="Times New Roman" panose="02020603050405020304" pitchFamily="18" charset="0"/>
              </a:rPr>
              <a:t>Sağlıklı ilişkiler kurabilmek için sağlıklı sınırlara ihtiyaç vardır. Sert sınırlar koyulduğunda ya da geçirgen sınırlarımız olduğunda ilişkilerimiz zarar görebilir. </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40000"/>
              </a:lnSpc>
              <a:buNone/>
            </a:pPr>
            <a:endParaRPr lang="tr-TR" sz="1700" dirty="0">
              <a:solidFill>
                <a:schemeClr val="accent1">
                  <a:lumMod val="75000"/>
                </a:schemeClr>
              </a:solidFill>
            </a:endParaRPr>
          </a:p>
        </p:txBody>
      </p:sp>
    </p:spTree>
    <p:extLst>
      <p:ext uri="{BB962C8B-B14F-4D97-AF65-F5344CB8AC3E}">
        <p14:creationId xmlns:p14="http://schemas.microsoft.com/office/powerpoint/2010/main" val="154864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9469B27-BCC8-AAC0-115C-D2AEE20A4D97}"/>
              </a:ext>
            </a:extLst>
          </p:cNvPr>
          <p:cNvPicPr>
            <a:picLocks noChangeAspect="1"/>
          </p:cNvPicPr>
          <p:nvPr/>
        </p:nvPicPr>
        <p:blipFill rotWithShape="1">
          <a:blip r:embed="rId3"/>
          <a:srcRect l="8387" r="6812"/>
          <a:stretch/>
        </p:blipFill>
        <p:spPr>
          <a:xfrm>
            <a:off x="1951498" y="877413"/>
            <a:ext cx="6406903" cy="5043096"/>
          </a:xfrm>
          <a:prstGeom prst="rect">
            <a:avLst/>
          </a:prstGeom>
        </p:spPr>
      </p:pic>
      <p:grpSp>
        <p:nvGrpSpPr>
          <p:cNvPr id="18" name="Group 17">
            <a:extLst>
              <a:ext uri="{FF2B5EF4-FFF2-40B4-BE49-F238E27FC236}">
                <a16:creationId xmlns:a16="http://schemas.microsoft.com/office/drawing/2014/main" id="{BE589684-54CA-64D8-C963-5F19FF75BF7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51497" y="5858828"/>
            <a:ext cx="6406903" cy="123363"/>
            <a:chOff x="7015162" y="5858828"/>
            <a:chExt cx="4300544" cy="123363"/>
          </a:xfrm>
        </p:grpSpPr>
        <p:sp>
          <p:nvSpPr>
            <p:cNvPr id="19" name="Rectangle 18">
              <a:extLst>
                <a:ext uri="{FF2B5EF4-FFF2-40B4-BE49-F238E27FC236}">
                  <a16:creationId xmlns:a16="http://schemas.microsoft.com/office/drawing/2014/main" id="{9B56B8E8-B789-DA4D-E4BE-03FA3165B3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255D907-377D-0DF9-B4A4-4B44C46FB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8537794" y="877413"/>
            <a:ext cx="3405415" cy="5197710"/>
          </a:xfrm>
        </p:spPr>
        <p:txBody>
          <a:bodyPr anchor="t">
            <a:normAutofit lnSpcReduction="10000"/>
          </a:bodyPr>
          <a:lstStyle/>
          <a:p>
            <a:pPr marL="0" indent="0">
              <a:spcAft>
                <a:spcPts val="800"/>
              </a:spcAft>
              <a:buNone/>
            </a:pPr>
            <a:endParaRPr lang="tr-TR"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tr-TR" kern="100" dirty="0">
                <a:effectLst/>
                <a:latin typeface="Calibri" panose="020F0502020204030204" pitchFamily="34" charset="0"/>
                <a:ea typeface="Calibri" panose="020F0502020204030204" pitchFamily="34" charset="0"/>
                <a:cs typeface="Times New Roman" panose="02020603050405020304" pitchFamily="18" charset="0"/>
              </a:rPr>
              <a:t>İnsanların kişisel mutluluk hallerini sürdürebilmesi ve sağlıklı ilişkiler kurabilmesi için kendi sınırlarını çizmesi önemlidir.</a:t>
            </a:r>
          </a:p>
          <a:p>
            <a:pPr marL="0" indent="0">
              <a:spcAft>
                <a:spcPts val="800"/>
              </a:spcAft>
              <a:buNone/>
            </a:pPr>
            <a:r>
              <a:rPr lang="tr-TR" kern="100" dirty="0">
                <a:latin typeface="Calibri" panose="020F0502020204030204" pitchFamily="34" charset="0"/>
                <a:ea typeface="Calibri" panose="020F0502020204030204" pitchFamily="34" charset="0"/>
                <a:cs typeface="Times New Roman" panose="02020603050405020304" pitchFamily="18" charset="0"/>
              </a:rPr>
              <a:t>Peki, sosyal ilişkilerimizde hangi türlerde sınırlara ihtiyaç duyarız?</a:t>
            </a:r>
            <a:endParaRPr lang="tr-TR"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80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7724515" y="467271"/>
            <a:ext cx="4195674" cy="2052522"/>
          </a:xfrm>
        </p:spPr>
        <p:txBody>
          <a:bodyPr anchor="b">
            <a:normAutofit/>
          </a:bodyPr>
          <a:lstStyle/>
          <a:p>
            <a:r>
              <a:rPr lang="tr-TR" sz="5600" b="1"/>
              <a:t>Sınırların Türleri</a:t>
            </a: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897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8D29F5C-0B46-100A-A4A2-E573F76EC631}"/>
              </a:ext>
            </a:extLst>
          </p:cNvPr>
          <p:cNvPicPr>
            <a:picLocks noChangeAspect="1"/>
          </p:cNvPicPr>
          <p:nvPr/>
        </p:nvPicPr>
        <p:blipFill rotWithShape="1">
          <a:blip r:embed="rId3"/>
          <a:srcRect l="372" r="1625" b="-3"/>
          <a:stretch/>
        </p:blipFill>
        <p:spPr>
          <a:xfrm>
            <a:off x="15722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17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95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7724515" y="2990818"/>
            <a:ext cx="4195673" cy="2913872"/>
          </a:xfrm>
        </p:spPr>
        <p:txBody>
          <a:bodyPr anchor="t">
            <a:normAutofit/>
          </a:bodyPr>
          <a:lstStyle/>
          <a:p>
            <a:pPr marL="0" indent="0">
              <a:buNone/>
              <a:defRPr/>
            </a:pPr>
            <a:r>
              <a:rPr lang="tr-TR" dirty="0">
                <a:solidFill>
                  <a:schemeClr val="tx1">
                    <a:alpha val="80000"/>
                  </a:schemeClr>
                </a:solidFill>
                <a:latin typeface="Calibri" panose="020F0502020204030204"/>
              </a:rPr>
              <a:t>Fiziksel Sınırlar</a:t>
            </a:r>
          </a:p>
          <a:p>
            <a:pPr marL="0" indent="0">
              <a:buNone/>
              <a:defRPr/>
            </a:pPr>
            <a:r>
              <a:rPr lang="tr-TR" dirty="0">
                <a:solidFill>
                  <a:schemeClr val="tx1">
                    <a:alpha val="80000"/>
                  </a:schemeClr>
                </a:solidFill>
                <a:latin typeface="Calibri" panose="020F0502020204030204"/>
              </a:rPr>
              <a:t>Duygusal Sınırlar</a:t>
            </a:r>
          </a:p>
          <a:p>
            <a:pPr marL="0" indent="0">
              <a:buNone/>
              <a:defRPr/>
            </a:pPr>
            <a:r>
              <a:rPr lang="tr-TR" dirty="0">
                <a:solidFill>
                  <a:schemeClr val="tx1">
                    <a:alpha val="80000"/>
                  </a:schemeClr>
                </a:solidFill>
                <a:latin typeface="Calibri" panose="020F0502020204030204"/>
              </a:rPr>
              <a:t>Maddi Sınırlar</a:t>
            </a:r>
          </a:p>
          <a:p>
            <a:pPr marL="0" indent="0">
              <a:buNone/>
              <a:defRPr/>
            </a:pPr>
            <a:r>
              <a:rPr lang="tr-TR" dirty="0">
                <a:solidFill>
                  <a:schemeClr val="tx1">
                    <a:alpha val="80000"/>
                  </a:schemeClr>
                </a:solidFill>
                <a:latin typeface="Calibri" panose="020F0502020204030204"/>
              </a:rPr>
              <a:t>Manevi/Dini Sınırlar</a:t>
            </a:r>
          </a:p>
          <a:p>
            <a:pPr marL="0" indent="0">
              <a:buNone/>
              <a:defRPr/>
            </a:pPr>
            <a:r>
              <a:rPr lang="tr-TR" dirty="0">
                <a:solidFill>
                  <a:schemeClr val="tx1">
                    <a:alpha val="80000"/>
                  </a:schemeClr>
                </a:solidFill>
                <a:latin typeface="Calibri" panose="020F0502020204030204"/>
              </a:rPr>
              <a:t>Zaman Sınırları</a:t>
            </a:r>
          </a:p>
          <a:p>
            <a:pPr marL="0" indent="0">
              <a:buNone/>
              <a:defRPr/>
            </a:pPr>
            <a:endParaRPr lang="tr-TR" dirty="0">
              <a:solidFill>
                <a:schemeClr val="tx1">
                  <a:alpha val="80000"/>
                </a:schemeClr>
              </a:solidFill>
              <a:latin typeface="Calibri" panose="020F0502020204030204"/>
            </a:endParaRPr>
          </a:p>
          <a:p>
            <a:pPr marL="0" indent="0">
              <a:buNone/>
              <a:defRPr/>
            </a:pPr>
            <a:endParaRPr lang="tr-TR" dirty="0">
              <a:solidFill>
                <a:schemeClr val="tx1">
                  <a:alpha val="80000"/>
                </a:schemeClr>
              </a:solidFill>
              <a:latin typeface="Calibri" panose="020F0502020204030204"/>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09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6529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4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Fiziksel Sınırlar</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Fiziksel sınırlar, diğer kişilerle olan fiziksel yakınlığımızı, onlarla kuracağımız fiziksel temasın türünü belirleyen,  bedenimizi ve kişisel alanımızı koruyan sınırlardır. Fiziksel sınırlar aynı zamanda yeme, içme, uyuma, dinlenme gibi fiziksel ihtiyaçlarımızı da içermektedir.</a:t>
            </a:r>
            <a:endParaRPr lang="tr-TR" dirty="0">
              <a:solidFill>
                <a:schemeClr val="tx1">
                  <a:alpha val="8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3" name="Picture 1" descr="C:\Users\ADMIN\Desktop\personal-space-600x465.jpg">
            <a:extLst>
              <a:ext uri="{FF2B5EF4-FFF2-40B4-BE49-F238E27FC236}">
                <a16:creationId xmlns:a16="http://schemas.microsoft.com/office/drawing/2014/main" id="{DDA9FAA8-9EE5-79D1-3BD7-96270981448F}"/>
              </a:ext>
            </a:extLst>
          </p:cNvPr>
          <p:cNvPicPr>
            <a:picLocks noChangeAspect="1" noChangeArrowheads="1"/>
          </p:cNvPicPr>
          <p:nvPr/>
        </p:nvPicPr>
        <p:blipFill>
          <a:blip r:embed="rId3"/>
          <a:stretch>
            <a:fillRect/>
          </a:stretch>
        </p:blipFill>
        <p:spPr bwMode="auto">
          <a:xfrm>
            <a:off x="8639453" y="2380080"/>
            <a:ext cx="3548404" cy="2750013"/>
          </a:xfrm>
          <a:prstGeom prst="rect">
            <a:avLst/>
          </a:prstGeom>
          <a:noFill/>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00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Duygusal Sınırlar</a:t>
            </a:r>
          </a:p>
        </p:txBody>
      </p:sp>
      <p:cxnSp>
        <p:nvCxnSpPr>
          <p:cNvPr id="13" name="Straight Connector 12">
            <a:extLst>
              <a:ext uri="{FF2B5EF4-FFF2-40B4-BE49-F238E27FC236}">
                <a16:creationId xmlns:a16="http://schemas.microsoft.com/office/drawing/2014/main"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800"/>
              </a:spcAft>
              <a:buNone/>
            </a:pPr>
            <a:r>
              <a:rPr lang="tr-TR" kern="0" dirty="0">
                <a:solidFill>
                  <a:schemeClr val="tx1">
                    <a:alpha val="80000"/>
                  </a:schemeClr>
                </a:solidFill>
                <a:latin typeface="Calibri" panose="020F0502020204030204" pitchFamily="34" charset="0"/>
                <a:ea typeface="Calibri" panose="020F0502020204030204" pitchFamily="34" charset="0"/>
                <a:cs typeface="Calibri" panose="020F0502020204030204" pitchFamily="34" charset="0"/>
              </a:rPr>
              <a:t>Duygusal sınırlar, duygularımızı diğer insanların duygularından ayırmayı, diğer kişilerle duygularımıza karşılıklı olarak saygı göstermeyi ve kendimize duygusal açıdan mahremiyet alanı oluşturmayı sağlayan sınırlardır.</a:t>
            </a:r>
            <a:endParaRPr lang="tr-TR" kern="100" dirty="0">
              <a:solidFill>
                <a:schemeClr val="tx1">
                  <a:alpha val="8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indent="0">
              <a:spcAft>
                <a:spcPts val="800"/>
              </a:spcAft>
              <a:buNone/>
            </a:pPr>
            <a:endParaRPr lang="tr-TR"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4" name="Resim 3">
            <a:extLst>
              <a:ext uri="{FF2B5EF4-FFF2-40B4-BE49-F238E27FC236}">
                <a16:creationId xmlns:a16="http://schemas.microsoft.com/office/drawing/2014/main" id="{A3AEBD66-7654-4D45-FFA4-EFB62D3AD7DD}"/>
              </a:ext>
            </a:extLst>
          </p:cNvPr>
          <p:cNvPicPr>
            <a:picLocks noChangeAspect="1"/>
          </p:cNvPicPr>
          <p:nvPr/>
        </p:nvPicPr>
        <p:blipFill>
          <a:blip r:embed="rId3"/>
          <a:stretch>
            <a:fillRect/>
          </a:stretch>
        </p:blipFill>
        <p:spPr>
          <a:xfrm>
            <a:off x="8639453" y="2570807"/>
            <a:ext cx="3548404" cy="2368559"/>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99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198605" y="1112108"/>
            <a:ext cx="10791299" cy="1383957"/>
          </a:xfrm>
        </p:spPr>
        <p:txBody>
          <a:bodyPr/>
          <a:lstStyle/>
          <a:p>
            <a:pPr algn="ctr"/>
            <a:r>
              <a:rPr kumimoji="0" lang="tr-TR" sz="4400" b="0" i="0" u="none" strike="noStrike" kern="1200" cap="none" spc="0" normalizeH="0" baseline="0" noProof="0" dirty="0">
                <a:ln>
                  <a:noFill/>
                </a:ln>
                <a:solidFill>
                  <a:prstClr val="black"/>
                </a:solidFill>
                <a:effectLst/>
                <a:uLnTx/>
                <a:uFillTx/>
                <a:latin typeface="Calibri Light" panose="020F0302020204030204"/>
                <a:ea typeface="+mj-ea"/>
                <a:cs typeface="+mj-cs"/>
              </a:rPr>
              <a:t>İÇİNDEKİLER</a:t>
            </a:r>
            <a:endParaRPr lang="tr-TR" b="1" dirty="0"/>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2298357"/>
            <a:ext cx="10515600" cy="4090086"/>
          </a:xfrm>
        </p:spPr>
        <p:txBody>
          <a:bodyPr>
            <a:normAutofit/>
          </a:bodyPr>
          <a:lstStyle/>
          <a:p>
            <a:r>
              <a:rPr lang="tr-TR" dirty="0"/>
              <a:t>Sınır Nedir?</a:t>
            </a:r>
          </a:p>
          <a:p>
            <a:r>
              <a:rPr lang="tr-TR" dirty="0"/>
              <a:t>Sınır Koyamamanın Nedenleri</a:t>
            </a:r>
          </a:p>
          <a:p>
            <a:r>
              <a:rPr lang="tr-TR" dirty="0"/>
              <a:t>Sınır Koymanın Önemi</a:t>
            </a:r>
          </a:p>
          <a:p>
            <a:r>
              <a:rPr lang="tr-TR" dirty="0"/>
              <a:t>Sınır Koymanın Faydaları</a:t>
            </a:r>
          </a:p>
          <a:p>
            <a:r>
              <a:rPr lang="tr-TR" dirty="0"/>
              <a:t>Sınırların Türleri</a:t>
            </a:r>
          </a:p>
          <a:p>
            <a:r>
              <a:rPr lang="tr-TR" dirty="0"/>
              <a:t>Sınırları Korumak İçin Öneriler</a:t>
            </a:r>
          </a:p>
          <a:p>
            <a:pPr marL="0" indent="0" algn="ctr">
              <a:lnSpc>
                <a:spcPct val="107000"/>
              </a:lnSpc>
              <a:spcAft>
                <a:spcPts val="800"/>
              </a:spcAft>
              <a:buNone/>
            </a:pPr>
            <a:endParaRPr lang="tr-TR" sz="1700" dirty="0"/>
          </a:p>
        </p:txBody>
      </p:sp>
    </p:spTree>
    <p:extLst>
      <p:ext uri="{BB962C8B-B14F-4D97-AF65-F5344CB8AC3E}">
        <p14:creationId xmlns:p14="http://schemas.microsoft.com/office/powerpoint/2010/main" val="261290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Maddi Sınırlar</a:t>
            </a:r>
          </a:p>
        </p:txBody>
      </p:sp>
      <p:cxnSp>
        <p:nvCxnSpPr>
          <p:cNvPr id="1033" name="Straight Connector 1032">
            <a:extLst>
              <a:ext uri="{FF2B5EF4-FFF2-40B4-BE49-F238E27FC236}">
                <a16:creationId xmlns:a16="http://schemas.microsoft.com/office/drawing/2014/main"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buNone/>
              <a:defRPr/>
            </a:pPr>
            <a:r>
              <a:rPr lang="tr-TR" dirty="0">
                <a:solidFill>
                  <a:schemeClr val="tx1">
                    <a:alpha val="80000"/>
                  </a:schemeClr>
                </a:solidFill>
                <a:latin typeface="Calibri" panose="020F0502020204030204"/>
              </a:rPr>
              <a:t>Maddi sınırlar kişinin maddi kaynaklarını ve eşyalarını tercihleri doğrultusunda kullanması ve paylaşmasını sağlayan sınırlardır.</a:t>
            </a:r>
          </a:p>
        </p:txBody>
      </p:sp>
      <p:pic>
        <p:nvPicPr>
          <p:cNvPr id="1026" name="Picture 2" descr="Para, Madeni Paralar, Yığın">
            <a:extLst>
              <a:ext uri="{FF2B5EF4-FFF2-40B4-BE49-F238E27FC236}">
                <a16:creationId xmlns:a16="http://schemas.microsoft.com/office/drawing/2014/main" id="{BF59AC83-2DC3-127E-7CE9-9AECA0249F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39453" y="2570807"/>
            <a:ext cx="3548404" cy="2368559"/>
          </a:xfrm>
          <a:prstGeom prst="rect">
            <a:avLst/>
          </a:prstGeom>
          <a:noFill/>
          <a:extLst>
            <a:ext uri="{909E8E84-426E-40DD-AFC4-6F175D3DCCD1}">
              <a14:hiddenFill xmlns:a14="http://schemas.microsoft.com/office/drawing/2010/main">
                <a:solidFill>
                  <a:srgbClr val="FFFFFF"/>
                </a:solidFill>
              </a14:hiddenFill>
            </a:ext>
          </a:extLst>
        </p:spPr>
      </p:pic>
      <p:sp>
        <p:nvSpPr>
          <p:cNvPr id="10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0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38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Manevi/Dini Sınırlar</a:t>
            </a:r>
          </a:p>
        </p:txBody>
      </p:sp>
      <p:cxnSp>
        <p:nvCxnSpPr>
          <p:cNvPr id="15" name="Straight Connector 14">
            <a:extLst>
              <a:ext uri="{FF2B5EF4-FFF2-40B4-BE49-F238E27FC236}">
                <a16:creationId xmlns:a16="http://schemas.microsoft.com/office/drawing/2014/main"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kern="0" dirty="0">
                <a:solidFill>
                  <a:schemeClr val="tx1">
                    <a:alpha val="80000"/>
                  </a:schemeClr>
                </a:solidFill>
                <a:ea typeface="Calibri" panose="020F0502020204030204" pitchFamily="34" charset="0"/>
                <a:cs typeface="Times New Roman" panose="02020603050405020304" pitchFamily="18" charset="0"/>
              </a:rPr>
              <a:t>Manevi/dini sınırlar, kişilerin inanç ve ibadet özgürlüğünü  koruyan ve istedikleri şekilde ibadet edebilmelerine fırsat sağlayan sınırlardır. </a:t>
            </a:r>
            <a:endParaRPr lang="tr-TR" kern="100" dirty="0">
              <a:solidFill>
                <a:schemeClr val="tx1">
                  <a:alpha val="80000"/>
                </a:schemeClr>
              </a:solidFill>
              <a:effectLst/>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8" name="Resim 7">
            <a:extLst>
              <a:ext uri="{FF2B5EF4-FFF2-40B4-BE49-F238E27FC236}">
                <a16:creationId xmlns:a16="http://schemas.microsoft.com/office/drawing/2014/main" id="{8B2A7A51-F001-0374-B239-B4FBE038F2EE}"/>
              </a:ext>
            </a:extLst>
          </p:cNvPr>
          <p:cNvPicPr>
            <a:picLocks noChangeAspect="1"/>
          </p:cNvPicPr>
          <p:nvPr/>
        </p:nvPicPr>
        <p:blipFill>
          <a:blip r:embed="rId3"/>
          <a:stretch>
            <a:fillRect/>
          </a:stretch>
        </p:blipFill>
        <p:spPr>
          <a:xfrm>
            <a:off x="8762894" y="1336390"/>
            <a:ext cx="3301521" cy="4837394"/>
          </a:xfrm>
          <a:prstGeom prst="rect">
            <a:avLst/>
          </a:prstGeom>
        </p:spPr>
      </p:pic>
      <p:sp>
        <p:nvSpPr>
          <p:cNvPr id="1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58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905000" y="1336390"/>
            <a:ext cx="6155988" cy="1182927"/>
          </a:xfrm>
        </p:spPr>
        <p:txBody>
          <a:bodyPr anchor="b">
            <a:normAutofit/>
          </a:bodyPr>
          <a:lstStyle/>
          <a:p>
            <a:r>
              <a:rPr lang="tr-TR" sz="5600" b="1"/>
              <a:t>Zaman Sınırları</a:t>
            </a:r>
          </a:p>
        </p:txBody>
      </p:sp>
      <p:cxnSp>
        <p:nvCxnSpPr>
          <p:cNvPr id="16" name="Straight Connector 15">
            <a:extLst>
              <a:ext uri="{FF2B5EF4-FFF2-40B4-BE49-F238E27FC236}">
                <a16:creationId xmlns:a16="http://schemas.microsoft.com/office/drawing/2014/main"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680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870576" y="2829330"/>
            <a:ext cx="6190412" cy="3344459"/>
          </a:xfrm>
        </p:spPr>
        <p:txBody>
          <a:bodyPr anchor="t">
            <a:normAutofit/>
          </a:bodyPr>
          <a:lstStyle/>
          <a:p>
            <a:pPr marL="0" indent="0">
              <a:spcAft>
                <a:spcPts val="1500"/>
              </a:spcAft>
              <a:buNone/>
            </a:pPr>
            <a:r>
              <a:rPr lang="tr-TR" kern="0"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Zaman sınırları, kişilerin zamanını nasıl kullanacağına dair planlamayı kendisinin yapmasına imkan tanıyan sınırlardır. </a:t>
            </a:r>
          </a:p>
          <a:p>
            <a:pPr marL="0" indent="0">
              <a:spcAft>
                <a:spcPts val="1500"/>
              </a:spcAft>
              <a:buNone/>
            </a:pPr>
            <a:r>
              <a:rPr lang="tr-TR" kern="0" dirty="0">
                <a:solidFill>
                  <a:schemeClr val="tx1">
                    <a:alpha val="80000"/>
                  </a:schemeClr>
                </a:solidFill>
                <a:latin typeface="Calibri" panose="020F0502020204030204" pitchFamily="34" charset="0"/>
                <a:ea typeface="Times New Roman" panose="02020603050405020304" pitchFamily="18" charset="0"/>
                <a:cs typeface="Calibri" panose="020F0502020204030204" pitchFamily="34" charset="0"/>
              </a:rPr>
              <a:t>Kişiler diğer insanların istek ve beklentilerine göre değil, kendi önceliklerine ve ihtiyaçlarına göre zamanını planlamalıdır.</a:t>
            </a:r>
            <a:endParaRPr lang="tr-TR" kern="0" dirty="0">
              <a:solidFill>
                <a:schemeClr val="tx1">
                  <a:alpha val="80000"/>
                </a:schemeClr>
              </a:solidFill>
              <a:effectLst/>
              <a:latin typeface="Calibri" panose="020F0502020204030204" pitchFamily="34" charset="0"/>
              <a:ea typeface="Times New Roman" panose="02020603050405020304" pitchFamily="18" charset="0"/>
              <a:cs typeface="Calibri" panose="020F0502020204030204" pitchFamily="34" charset="0"/>
            </a:endParaRPr>
          </a:p>
          <a:p>
            <a:pPr>
              <a:spcAft>
                <a:spcPts val="1500"/>
              </a:spcAft>
            </a:pPr>
            <a:endParaRPr lang="tr-TR" kern="0" dirty="0">
              <a:solidFill>
                <a:schemeClr val="tx1">
                  <a:alpha val="80000"/>
                </a:schemeClr>
              </a:solidFill>
              <a:latin typeface="Open Sans" panose="020B0606030504020204" pitchFamily="34" charset="0"/>
              <a:ea typeface="Calibri" panose="020F0502020204030204" pitchFamily="34" charset="0"/>
              <a:cs typeface="Times New Roman" panose="02020603050405020304" pitchFamily="18" charset="0"/>
            </a:endParaRPr>
          </a:p>
          <a:p>
            <a:pPr>
              <a:spcAft>
                <a:spcPts val="1500"/>
              </a:spcAft>
            </a:pPr>
            <a:endParaRPr lang="tr-TR" kern="100" dirty="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500"/>
              </a:spcAft>
            </a:pPr>
            <a:endParaRPr lang="tr-TR" dirty="0">
              <a:solidFill>
                <a:schemeClr val="tx1">
                  <a:alpha val="80000"/>
                </a:schemeClr>
              </a:solidFill>
              <a:effectLst/>
              <a:latin typeface="Times New Roman" panose="02020603050405020304" pitchFamily="18" charset="0"/>
              <a:ea typeface="Times New Roman" panose="02020603050405020304" pitchFamily="18" charset="0"/>
            </a:endParaRPr>
          </a:p>
          <a:p>
            <a:pPr marL="0" indent="0">
              <a:buNone/>
              <a:defRPr/>
            </a:pPr>
            <a:endParaRPr lang="tr-TR" dirty="0">
              <a:solidFill>
                <a:schemeClr val="tx1">
                  <a:alpha val="80000"/>
                </a:schemeClr>
              </a:solidFill>
              <a:latin typeface="Calibri" panose="020F0502020204030204"/>
            </a:endParaRPr>
          </a:p>
        </p:txBody>
      </p:sp>
      <p:pic>
        <p:nvPicPr>
          <p:cNvPr id="9" name="Resim 8">
            <a:extLst>
              <a:ext uri="{FF2B5EF4-FFF2-40B4-BE49-F238E27FC236}">
                <a16:creationId xmlns:a16="http://schemas.microsoft.com/office/drawing/2014/main" id="{8656F2A0-E858-0C3C-9B31-3C43C6B2B719}"/>
              </a:ext>
            </a:extLst>
          </p:cNvPr>
          <p:cNvPicPr>
            <a:picLocks noChangeAspect="1"/>
          </p:cNvPicPr>
          <p:nvPr/>
        </p:nvPicPr>
        <p:blipFill>
          <a:blip r:embed="rId3"/>
          <a:stretch>
            <a:fillRect/>
          </a:stretch>
        </p:blipFill>
        <p:spPr>
          <a:xfrm>
            <a:off x="8639453" y="2415564"/>
            <a:ext cx="3548404" cy="2679045"/>
          </a:xfrm>
          <a:prstGeom prst="rect">
            <a:avLst/>
          </a:prstGeom>
        </p:spPr>
      </p:pic>
      <p:sp>
        <p:nvSpPr>
          <p:cNvPr id="1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913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036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5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D55CF-30DF-5DB7-B1C0-B6BF6BC60B68}"/>
              </a:ext>
            </a:extLst>
          </p:cNvPr>
          <p:cNvSpPr>
            <a:spLocks noGrp="1"/>
          </p:cNvSpPr>
          <p:nvPr>
            <p:ph type="title"/>
          </p:nvPr>
        </p:nvSpPr>
        <p:spPr>
          <a:xfrm>
            <a:off x="2278047" y="219178"/>
            <a:ext cx="10515600" cy="1325563"/>
          </a:xfrm>
        </p:spPr>
        <p:txBody>
          <a:bodyPr/>
          <a:lstStyle/>
          <a:p>
            <a:r>
              <a:rPr lang="tr-TR" dirty="0"/>
              <a:t>Sınırları Korumak İçin Öneriler</a:t>
            </a:r>
          </a:p>
        </p:txBody>
      </p:sp>
      <p:sp>
        <p:nvSpPr>
          <p:cNvPr id="3" name="İçerik Yer Tutucusu 2">
            <a:extLst>
              <a:ext uri="{FF2B5EF4-FFF2-40B4-BE49-F238E27FC236}">
                <a16:creationId xmlns:a16="http://schemas.microsoft.com/office/drawing/2014/main" id="{363487CB-62DE-0818-FF26-A5685E9273EB}"/>
              </a:ext>
            </a:extLst>
          </p:cNvPr>
          <p:cNvSpPr>
            <a:spLocks noGrp="1"/>
          </p:cNvSpPr>
          <p:nvPr>
            <p:ph idx="1"/>
          </p:nvPr>
        </p:nvSpPr>
        <p:spPr>
          <a:xfrm>
            <a:off x="1013255" y="1544741"/>
            <a:ext cx="10214724" cy="5027647"/>
          </a:xfrm>
        </p:spPr>
        <p:txBody>
          <a:bodyPr>
            <a:normAutofit fontScale="62500" lnSpcReduction="20000"/>
          </a:bodyPr>
          <a:lstStyle/>
          <a:p>
            <a:endParaRPr lang="tr-TR" sz="4500" dirty="0"/>
          </a:p>
          <a:p>
            <a:r>
              <a:rPr lang="tr-TR" sz="4500" dirty="0"/>
              <a:t>İstek ve ihtiyaçlarınızı diğer kişilerle paylaşırken açık ve net olarak ifade etmelisiniz.</a:t>
            </a:r>
          </a:p>
          <a:p>
            <a:r>
              <a:rPr lang="tr-TR" sz="4500" dirty="0"/>
              <a:t>Kişisel sınırlarınızın farkında olarak, ailenizle ve arkadaşlarınızla olan ilişkilerinizde kişisel sınırlarınıza dikkat çekebilirsiniz. </a:t>
            </a:r>
          </a:p>
          <a:p>
            <a:r>
              <a:rPr lang="tr-TR" sz="4500" dirty="0"/>
              <a:t>Sınırlarınızı paylaşırken ben dilini kullanarak, ilişkide olduğunuz kişileri kırmamaya özen gösterebilirsiniz.</a:t>
            </a:r>
          </a:p>
          <a:p>
            <a:r>
              <a:rPr lang="tr-TR" sz="4500" dirty="0"/>
              <a:t>Sınırlarınızın çok katı ya da çok sert olmamasına, sağlıklı ve esnek olmasına dikkat edebilirsiniz.</a:t>
            </a:r>
          </a:p>
          <a:p>
            <a:r>
              <a:rPr lang="tr-TR" sz="4500" dirty="0"/>
              <a:t>Sınırlarınızı belirledikten sonra istemediğiniz durumlar karşısında hayır deme hakkınız olduğunu unutmamalısınız.</a:t>
            </a:r>
          </a:p>
          <a:p>
            <a:pPr marL="0" indent="0" algn="just">
              <a:buNone/>
            </a:pPr>
            <a:r>
              <a:rPr lang="tr-TR" b="0" i="0" dirty="0">
                <a:solidFill>
                  <a:srgbClr val="000000"/>
                </a:solidFill>
                <a:effectLst/>
                <a:latin typeface="Exo"/>
              </a:rPr>
              <a:t>	</a:t>
            </a:r>
            <a:r>
              <a:rPr lang="tr-TR" b="0" i="0" dirty="0">
                <a:effectLst/>
              </a:rPr>
              <a:t>	</a:t>
            </a:r>
            <a:endParaRPr lang="tr-TR" dirty="0"/>
          </a:p>
        </p:txBody>
      </p:sp>
      <p:pic>
        <p:nvPicPr>
          <p:cNvPr id="4" name="图片 4">
            <a:extLst>
              <a:ext uri="{FF2B5EF4-FFF2-40B4-BE49-F238E27FC236}">
                <a16:creationId xmlns:a16="http://schemas.microsoft.com/office/drawing/2014/main" id="{14E08E75-F40C-3268-2235-0754E25DF2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612"/>
            <a:ext cx="2342491" cy="11926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21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D55CF-30DF-5DB7-B1C0-B6BF6BC60B68}"/>
              </a:ext>
            </a:extLst>
          </p:cNvPr>
          <p:cNvSpPr>
            <a:spLocks noGrp="1"/>
          </p:cNvSpPr>
          <p:nvPr>
            <p:ph type="title"/>
          </p:nvPr>
        </p:nvSpPr>
        <p:spPr>
          <a:xfrm>
            <a:off x="2278047" y="219178"/>
            <a:ext cx="10515600" cy="1325563"/>
          </a:xfrm>
        </p:spPr>
        <p:txBody>
          <a:bodyPr/>
          <a:lstStyle/>
          <a:p>
            <a:r>
              <a:rPr lang="tr-TR" dirty="0"/>
              <a:t>Hayır Diyebilmek</a:t>
            </a:r>
          </a:p>
        </p:txBody>
      </p:sp>
      <p:sp>
        <p:nvSpPr>
          <p:cNvPr id="3" name="İçerik Yer Tutucusu 2">
            <a:extLst>
              <a:ext uri="{FF2B5EF4-FFF2-40B4-BE49-F238E27FC236}">
                <a16:creationId xmlns:a16="http://schemas.microsoft.com/office/drawing/2014/main" id="{363487CB-62DE-0818-FF26-A5685E9273EB}"/>
              </a:ext>
            </a:extLst>
          </p:cNvPr>
          <p:cNvSpPr>
            <a:spLocks noGrp="1"/>
          </p:cNvSpPr>
          <p:nvPr>
            <p:ph idx="1"/>
          </p:nvPr>
        </p:nvSpPr>
        <p:spPr>
          <a:xfrm>
            <a:off x="1603741" y="1322173"/>
            <a:ext cx="6909877" cy="4684669"/>
          </a:xfrm>
        </p:spPr>
        <p:txBody>
          <a:bodyPr>
            <a:normAutofit/>
          </a:bodyPr>
          <a:lstStyle/>
          <a:p>
            <a:endParaRPr lang="tr-TR" sz="3000" dirty="0"/>
          </a:p>
          <a:p>
            <a:pPr marL="0" indent="0" algn="just">
              <a:buNone/>
            </a:pPr>
            <a:r>
              <a:rPr lang="tr-TR" b="0" i="0" dirty="0">
                <a:solidFill>
                  <a:srgbClr val="000000"/>
                </a:solidFill>
                <a:effectLst/>
                <a:latin typeface="Exo"/>
              </a:rPr>
              <a:t>	</a:t>
            </a:r>
            <a:r>
              <a:rPr lang="tr-TR" b="0" i="0" dirty="0">
                <a:solidFill>
                  <a:srgbClr val="000000"/>
                </a:solidFill>
                <a:effectLst/>
              </a:rPr>
              <a:t>İlişkilerimizde sevilmek, kabul görmek ve reddedilmemek için hayır demeyi çoğu zaman beceremeyiz. </a:t>
            </a:r>
            <a:r>
              <a:rPr lang="tr-TR" dirty="0">
                <a:solidFill>
                  <a:srgbClr val="000000"/>
                </a:solidFill>
              </a:rPr>
              <a:t>Bilmemiz gereken şey başkalarının mutluluğuna önem verdiğimiz kadar kendi mutluluğumuza da önem vermemiz gerektiğidir. İstemeden yaptığımız her şeyin bizi mutsuz ettiğini, hem kendimize hem de karşımızdaki kişiye karşı öfke duyguları beslememize yol açabileceğini bilmeli, hayır deme becerimizi geliştirmeliyiz.</a:t>
            </a:r>
            <a:endParaRPr lang="tr-TR" dirty="0"/>
          </a:p>
        </p:txBody>
      </p:sp>
      <p:pic>
        <p:nvPicPr>
          <p:cNvPr id="4" name="图片 4">
            <a:extLst>
              <a:ext uri="{FF2B5EF4-FFF2-40B4-BE49-F238E27FC236}">
                <a16:creationId xmlns:a16="http://schemas.microsoft.com/office/drawing/2014/main" id="{14E08E75-F40C-3268-2235-0754E25DF2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85612"/>
            <a:ext cx="2342491" cy="11926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7" descr="çizim, taslak, çizgi sanatı, çizgi film içeren bir resim&#10;&#10;Açıklama otomatik olarak oluşturuldu">
            <a:extLst>
              <a:ext uri="{FF2B5EF4-FFF2-40B4-BE49-F238E27FC236}">
                <a16:creationId xmlns:a16="http://schemas.microsoft.com/office/drawing/2014/main" id="{3F68E858-455C-B38F-CA23-59D3B46F1F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618" y="1180407"/>
            <a:ext cx="3810000" cy="5677593"/>
          </a:xfrm>
          <a:prstGeom prst="rect">
            <a:avLst/>
          </a:prstGeom>
        </p:spPr>
      </p:pic>
    </p:spTree>
    <p:extLst>
      <p:ext uri="{BB962C8B-B14F-4D97-AF65-F5344CB8AC3E}">
        <p14:creationId xmlns:p14="http://schemas.microsoft.com/office/powerpoint/2010/main" val="159903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963543-044D-2232-15CD-69B862B468CE}"/>
              </a:ext>
            </a:extLst>
          </p:cNvPr>
          <p:cNvSpPr>
            <a:spLocks noGrp="1"/>
          </p:cNvSpPr>
          <p:nvPr>
            <p:ph type="title"/>
          </p:nvPr>
        </p:nvSpPr>
        <p:spPr>
          <a:xfrm>
            <a:off x="730623" y="3429000"/>
            <a:ext cx="11246224" cy="1690688"/>
          </a:xfrm>
        </p:spPr>
        <p:txBody>
          <a:bodyPr>
            <a:normAutofit/>
          </a:bodyPr>
          <a:lstStyle/>
          <a:p>
            <a:pPr algn="ctr">
              <a:lnSpc>
                <a:spcPct val="150000"/>
              </a:lnSpc>
            </a:pPr>
            <a:r>
              <a:rPr lang="tr-TR" sz="4800" dirty="0">
                <a:latin typeface="Algerian" panose="04020705040A02060702" pitchFamily="82" charset="0"/>
                <a:cs typeface="Apple Chancery" panose="03020702040506060504" pitchFamily="66" charset="-79"/>
              </a:rPr>
              <a:t>DİNLEDİĞİNİZ İÇİN TEŞEKKÜRLER</a:t>
            </a:r>
          </a:p>
        </p:txBody>
      </p:sp>
      <p:pic>
        <p:nvPicPr>
          <p:cNvPr id="4" name="图片 3">
            <a:extLst>
              <a:ext uri="{FF2B5EF4-FFF2-40B4-BE49-F238E27FC236}">
                <a16:creationId xmlns:a16="http://schemas.microsoft.com/office/drawing/2014/main" id="{E3998638-C136-FE6B-1171-3C41C0F694E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679206"/>
            <a:ext cx="12192000" cy="33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00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A94871E-96FC-4ADE-815B-41A636E34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8BC8635-4E79-38FC-A559-E1C27F0C1E9B}"/>
              </a:ext>
            </a:extLst>
          </p:cNvPr>
          <p:cNvSpPr>
            <a:spLocks noGrp="1"/>
          </p:cNvSpPr>
          <p:nvPr>
            <p:ph type="title"/>
          </p:nvPr>
        </p:nvSpPr>
        <p:spPr>
          <a:xfrm>
            <a:off x="640080" y="320040"/>
            <a:ext cx="6692827" cy="3892669"/>
          </a:xfrm>
        </p:spPr>
        <p:txBody>
          <a:bodyPr vert="horz" lIns="91440" tIns="45720" rIns="91440" bIns="45720" rtlCol="0" anchor="b">
            <a:normAutofit/>
          </a:bodyPr>
          <a:lstStyle/>
          <a:p>
            <a:pPr algn="ctr"/>
            <a:r>
              <a:rPr lang="en-US" sz="4800" kern="1200" dirty="0" err="1">
                <a:solidFill>
                  <a:schemeClr val="tx1"/>
                </a:solidFill>
                <a:latin typeface="+mn-lt"/>
                <a:ea typeface="+mj-ea"/>
                <a:cs typeface="+mj-cs"/>
              </a:rPr>
              <a:t>Kişisel</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sınırlarımız</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nelerdir</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ve</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kişisel</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sınırlarımıza</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neden</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ihtiyaç</a:t>
            </a:r>
            <a:r>
              <a:rPr lang="en-US" sz="4800" kern="1200" dirty="0">
                <a:solidFill>
                  <a:schemeClr val="tx1"/>
                </a:solidFill>
                <a:latin typeface="+mn-lt"/>
                <a:ea typeface="+mj-ea"/>
                <a:cs typeface="+mj-cs"/>
              </a:rPr>
              <a:t> </a:t>
            </a:r>
            <a:r>
              <a:rPr lang="en-US" sz="4800" kern="1200" dirty="0" err="1">
                <a:solidFill>
                  <a:schemeClr val="tx1"/>
                </a:solidFill>
                <a:latin typeface="+mn-lt"/>
                <a:ea typeface="+mj-ea"/>
                <a:cs typeface="+mj-cs"/>
              </a:rPr>
              <a:t>duyarız</a:t>
            </a:r>
            <a:r>
              <a:rPr lang="en-US" sz="4800" kern="1200" dirty="0">
                <a:solidFill>
                  <a:schemeClr val="tx1"/>
                </a:solidFill>
                <a:latin typeface="+mn-lt"/>
                <a:ea typeface="+mj-ea"/>
                <a:cs typeface="+mj-cs"/>
              </a:rPr>
              <a:t> ?</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75FA8120-9536-CE6A-8F30-1E99517ADF63}"/>
              </a:ext>
            </a:extLst>
          </p:cNvPr>
          <p:cNvPicPr>
            <a:picLocks noChangeAspect="1"/>
          </p:cNvPicPr>
          <p:nvPr/>
        </p:nvPicPr>
        <p:blipFill rotWithShape="1">
          <a:blip r:embed="rId2">
            <a:extLst>
              <a:ext uri="{28A0092B-C50C-407E-A947-70E740481C1C}">
                <a14:useLocalDpi xmlns:a14="http://schemas.microsoft.com/office/drawing/2010/main" val="0"/>
              </a:ext>
            </a:extLst>
          </a:blip>
          <a:srcRect l="18337" t="31816"/>
          <a:stretch/>
        </p:blipFill>
        <p:spPr>
          <a:xfrm>
            <a:off x="7332907" y="2789318"/>
            <a:ext cx="4752118" cy="3689976"/>
          </a:xfrm>
          <a:prstGeom prst="rect">
            <a:avLst/>
          </a:prstGeom>
        </p:spPr>
      </p:pic>
    </p:spTree>
    <p:extLst>
      <p:ext uri="{BB962C8B-B14F-4D97-AF65-F5344CB8AC3E}">
        <p14:creationId xmlns:p14="http://schemas.microsoft.com/office/powerpoint/2010/main" val="305254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198605" y="312218"/>
            <a:ext cx="10791299" cy="1325563"/>
          </a:xfrm>
        </p:spPr>
        <p:txBody>
          <a:bodyPr/>
          <a:lstStyle/>
          <a:p>
            <a:pPr algn="ctr"/>
            <a:r>
              <a:rPr lang="tr-TR" b="1" dirty="0"/>
              <a:t>Sınır Nedir?</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544595"/>
            <a:ext cx="10515600" cy="4843848"/>
          </a:xfrm>
        </p:spPr>
        <p:txBody>
          <a:bodyPr>
            <a:normAutofit/>
          </a:bodyPr>
          <a:lstStyle/>
          <a:p>
            <a:pPr marL="0" indent="0" algn="ctr">
              <a:lnSpc>
                <a:spcPct val="107000"/>
              </a:lnSpc>
              <a:spcAft>
                <a:spcPts val="800"/>
              </a:spcAft>
              <a:buNone/>
            </a:pPr>
            <a:r>
              <a:rPr lang="tr-TR" kern="100" dirty="0">
                <a:ea typeface="Calibri" panose="020F0502020204030204" pitchFamily="34" charset="0"/>
                <a:cs typeface="Times New Roman" panose="02020603050405020304" pitchFamily="18" charset="0"/>
              </a:rPr>
              <a:t>Kişilerin diğerleriyle iletişimlerinde koruması gereken kendilerine ait tutum, inanç, değer ve seçimlerine kişisel sınırlar denir.</a:t>
            </a:r>
            <a:endParaRPr lang="tr-TR" sz="1700" dirty="0"/>
          </a:p>
        </p:txBody>
      </p:sp>
      <p:pic>
        <p:nvPicPr>
          <p:cNvPr id="4" name="Resim 3">
            <a:extLst>
              <a:ext uri="{FF2B5EF4-FFF2-40B4-BE49-F238E27FC236}">
                <a16:creationId xmlns:a16="http://schemas.microsoft.com/office/drawing/2014/main" id="{87F421E4-EA67-D726-C60B-52FF650B2644}"/>
              </a:ext>
            </a:extLst>
          </p:cNvPr>
          <p:cNvPicPr>
            <a:picLocks noChangeAspect="1"/>
          </p:cNvPicPr>
          <p:nvPr/>
        </p:nvPicPr>
        <p:blipFill>
          <a:blip r:embed="rId4"/>
          <a:stretch>
            <a:fillRect/>
          </a:stretch>
        </p:blipFill>
        <p:spPr>
          <a:xfrm>
            <a:off x="3580581" y="2870158"/>
            <a:ext cx="6462584" cy="3733800"/>
          </a:xfrm>
          <a:prstGeom prst="rect">
            <a:avLst/>
          </a:prstGeom>
        </p:spPr>
      </p:pic>
    </p:spTree>
    <p:extLst>
      <p:ext uri="{BB962C8B-B14F-4D97-AF65-F5344CB8AC3E}">
        <p14:creationId xmlns:p14="http://schemas.microsoft.com/office/powerpoint/2010/main" val="275157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544595"/>
            <a:ext cx="10515600" cy="4843848"/>
          </a:xfrm>
        </p:spPr>
        <p:txBody>
          <a:bodyPr>
            <a:normAutofit/>
          </a:bodyPr>
          <a:lstStyle/>
          <a:p>
            <a:pPr marL="0" indent="0" algn="ctr">
              <a:lnSpc>
                <a:spcPct val="107000"/>
              </a:lnSpc>
              <a:spcAft>
                <a:spcPts val="800"/>
              </a:spcAft>
              <a:buNone/>
            </a:pPr>
            <a:endParaRPr lang="tr-TR" dirty="0"/>
          </a:p>
          <a:p>
            <a:pPr marL="0" indent="0" algn="ctr">
              <a:lnSpc>
                <a:spcPct val="107000"/>
              </a:lnSpc>
              <a:spcAft>
                <a:spcPts val="800"/>
              </a:spcAft>
              <a:buNone/>
            </a:pPr>
            <a:endParaRPr lang="tr-TR" dirty="0"/>
          </a:p>
          <a:p>
            <a:pPr marL="0" indent="0" algn="ctr">
              <a:lnSpc>
                <a:spcPct val="107000"/>
              </a:lnSpc>
              <a:spcAft>
                <a:spcPts val="800"/>
              </a:spcAft>
              <a:buNone/>
            </a:pPr>
            <a:r>
              <a:rPr lang="tr-TR" dirty="0"/>
              <a:t>Aile ilişkilerinizde ve arkadaşlık ilişkilerinizde sınırlarınızın olması, kendinizi korumanız ve sağlıklı bir iletişim gerçekleştirebilmeniz için önemlidir.</a:t>
            </a:r>
          </a:p>
        </p:txBody>
      </p:sp>
    </p:spTree>
    <p:extLst>
      <p:ext uri="{BB962C8B-B14F-4D97-AF65-F5344CB8AC3E}">
        <p14:creationId xmlns:p14="http://schemas.microsoft.com/office/powerpoint/2010/main" val="119941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6364562" y="329184"/>
            <a:ext cx="6251110" cy="1783080"/>
          </a:xfrm>
        </p:spPr>
        <p:txBody>
          <a:bodyPr anchor="b">
            <a:normAutofit/>
          </a:bodyPr>
          <a:lstStyle/>
          <a:p>
            <a:r>
              <a:rPr lang="tr-TR" sz="5400" b="1"/>
              <a:t>Sınır Koyamamanın Nedenleri</a:t>
            </a:r>
          </a:p>
        </p:txBody>
      </p:sp>
      <p:pic>
        <p:nvPicPr>
          <p:cNvPr id="3" name="Resim 2">
            <a:extLst>
              <a:ext uri="{FF2B5EF4-FFF2-40B4-BE49-F238E27FC236}">
                <a16:creationId xmlns:a16="http://schemas.microsoft.com/office/drawing/2014/main" id="{EA506908-066A-DBA1-DEA6-0A873F68F8D7}"/>
              </a:ext>
            </a:extLst>
          </p:cNvPr>
          <p:cNvPicPr>
            <a:picLocks noChangeAspect="1"/>
          </p:cNvPicPr>
          <p:nvPr/>
        </p:nvPicPr>
        <p:blipFill rotWithShape="1">
          <a:blip r:embed="rId3">
            <a:extLst>
              <a:ext uri="{28A0092B-C50C-407E-A947-70E740481C1C}">
                <a14:useLocalDpi xmlns:a14="http://schemas.microsoft.com/office/drawing/2010/main" val="0"/>
              </a:ext>
            </a:extLst>
          </a:blip>
          <a:srcRect l="28537" r="25283" b="-1"/>
          <a:stretch/>
        </p:blipFill>
        <p:spPr>
          <a:xfrm>
            <a:off x="106680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45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6364562" y="2706624"/>
            <a:ext cx="6251110" cy="3483864"/>
          </a:xfrm>
        </p:spPr>
        <p:txBody>
          <a:bodyPr>
            <a:normAutofit/>
          </a:bodyPr>
          <a:lstStyle/>
          <a:p>
            <a:pPr marL="514350" indent="-514350">
              <a:buAutoNum type="arabicParenR"/>
            </a:pPr>
            <a:endParaRPr lang="tr-TR" sz="1700" dirty="0"/>
          </a:p>
          <a:p>
            <a:pPr marL="0" indent="0">
              <a:buNone/>
            </a:pPr>
            <a:r>
              <a:rPr lang="tr-TR" sz="1700" dirty="0"/>
              <a:t>Sınır koyamamamızın temel nedeni bazı yanlış inançlara sahip olmamızdır. Bu inançlar;</a:t>
            </a:r>
          </a:p>
          <a:p>
            <a:pPr marL="0" indent="0">
              <a:buNone/>
            </a:pPr>
            <a:r>
              <a:rPr lang="tr-TR" sz="1700" dirty="0"/>
              <a:t>Hayır diyerek karşımızdaki kişinin duygularını incitebileceğimiz düşüncesi,</a:t>
            </a:r>
          </a:p>
          <a:p>
            <a:pPr marL="0" indent="0">
              <a:buNone/>
            </a:pPr>
            <a:r>
              <a:rPr lang="tr-TR" sz="1700" dirty="0"/>
              <a:t>Bencil olmakla suçlanma korkusu,</a:t>
            </a:r>
          </a:p>
          <a:p>
            <a:pPr marL="0" indent="0">
              <a:buNone/>
            </a:pPr>
            <a:r>
              <a:rPr lang="tr-TR" sz="1700" dirty="0"/>
              <a:t>Başkaları tarafında gruptan dışlanma endişesi,</a:t>
            </a:r>
          </a:p>
          <a:p>
            <a:pPr marL="0" indent="0">
              <a:buNone/>
            </a:pPr>
            <a:r>
              <a:rPr lang="tr-TR" sz="1700" dirty="0"/>
              <a:t>Öfkeli olarak algılanma korkusu,</a:t>
            </a:r>
          </a:p>
          <a:p>
            <a:pPr marL="0" indent="0">
              <a:buNone/>
            </a:pPr>
            <a:r>
              <a:rPr lang="tr-TR" sz="1700" dirty="0"/>
              <a:t>Karşımızdaki kişiyi öfkelendirebileceğimiz düşüncesi,</a:t>
            </a:r>
          </a:p>
          <a:p>
            <a:pPr marL="0" indent="0">
              <a:buNone/>
            </a:pPr>
            <a:r>
              <a:rPr lang="tr-TR" sz="1700" dirty="0"/>
              <a:t>Terkedilme, yalnız kalma endişesi.</a:t>
            </a:r>
          </a:p>
          <a:p>
            <a:pPr marL="0" indent="0">
              <a:buNone/>
            </a:pPr>
            <a:endParaRPr lang="tr-TR" sz="1700" dirty="0"/>
          </a:p>
          <a:p>
            <a:pPr marL="0" indent="0">
              <a:buNone/>
            </a:pPr>
            <a:endParaRPr lang="tr-TR" sz="1700" dirty="0"/>
          </a:p>
          <a:p>
            <a:pPr marL="0" indent="0">
              <a:buNone/>
            </a:pPr>
            <a:endParaRPr lang="tr-TR" sz="1700" dirty="0"/>
          </a:p>
        </p:txBody>
      </p:sp>
      <p:pic>
        <p:nvPicPr>
          <p:cNvPr id="2" name="图片 3" descr="resim, bulut, renklilik, sanat içeren bir resim&#10;&#10;Açıklama otomatik olarak oluşturuldu">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48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697736" y="640080"/>
            <a:ext cx="4818888" cy="1481328"/>
          </a:xfrm>
        </p:spPr>
        <p:txBody>
          <a:bodyPr anchor="b">
            <a:normAutofit/>
          </a:bodyPr>
          <a:lstStyle/>
          <a:p>
            <a:r>
              <a:rPr lang="tr-TR" sz="5000" b="1" dirty="0"/>
              <a:t>Sınır Koymanın Önemi</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00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697736" y="2660904"/>
            <a:ext cx="4818888" cy="3547872"/>
          </a:xfrm>
        </p:spPr>
        <p:txBody>
          <a:bodyPr anchor="t">
            <a:normAutofit/>
          </a:bodyPr>
          <a:lstStyle/>
          <a:p>
            <a:pPr marL="0" indent="0">
              <a:spcAft>
                <a:spcPts val="800"/>
              </a:spcAft>
              <a:buNone/>
            </a:pPr>
            <a:r>
              <a:rPr lang="tr-TR" sz="2400" kern="100" dirty="0">
                <a:cs typeface="Times New Roman" panose="02020603050405020304" pitchFamily="18" charset="0"/>
              </a:rPr>
              <a:t>Sınırlar kişilerin güçlü bir benlik algısı geliştirmesine, sağlıklı ve nitelikli sosyal ilişkiler kurabilmesine, duygu, düşünce ve ihtiyaçlarının farkında olup, bunları ifade edebilmesine olanak sağlar ve kişilerin güvende hissetmesini sağlar. Sınır koymak kendimize değer verdiğimizi göstermenin en somut şeklidir. </a:t>
            </a:r>
          </a:p>
          <a:p>
            <a:pPr marL="0" indent="0">
              <a:spcAft>
                <a:spcPts val="1500"/>
              </a:spcAft>
              <a:buNone/>
            </a:pPr>
            <a:endParaRPr lang="tr-TR" sz="2200" dirty="0">
              <a:effectLst/>
              <a:latin typeface="Times New Roman" panose="02020603050405020304" pitchFamily="18" charset="0"/>
              <a:ea typeface="Times New Roman" panose="02020603050405020304" pitchFamily="18" charset="0"/>
            </a:endParaRPr>
          </a:p>
          <a:p>
            <a:pPr marL="0" indent="0">
              <a:spcAft>
                <a:spcPts val="1500"/>
              </a:spcAft>
              <a:buNone/>
            </a:pPr>
            <a:endParaRPr lang="tr-TR" sz="2200" dirty="0">
              <a:effectLst/>
              <a:latin typeface="Times New Roman" panose="02020603050405020304" pitchFamily="18" charset="0"/>
              <a:ea typeface="Times New Roman" panose="02020603050405020304" pitchFamily="18" charset="0"/>
            </a:endParaRPr>
          </a:p>
          <a:p>
            <a:pPr>
              <a:spcAft>
                <a:spcPts val="1500"/>
              </a:spcAft>
            </a:pPr>
            <a:endParaRPr lang="tr-TR" sz="2200" dirty="0">
              <a:effectLst/>
              <a:latin typeface="Times New Roman" panose="02020603050405020304" pitchFamily="18" charset="0"/>
              <a:ea typeface="Times New Roman" panose="02020603050405020304" pitchFamily="18" charset="0"/>
            </a:endParaRPr>
          </a:p>
          <a:p>
            <a:pPr marL="0" indent="0">
              <a:spcAft>
                <a:spcPts val="800"/>
              </a:spcAft>
              <a:buNone/>
            </a:pPr>
            <a:endParaRPr lang="tr-TR" sz="2200" dirty="0"/>
          </a:p>
        </p:txBody>
      </p:sp>
      <p:pic>
        <p:nvPicPr>
          <p:cNvPr id="4" name="Resim 3">
            <a:extLst>
              <a:ext uri="{FF2B5EF4-FFF2-40B4-BE49-F238E27FC236}">
                <a16:creationId xmlns:a16="http://schemas.microsoft.com/office/drawing/2014/main" id="{AD37858A-7C22-5430-ED42-6587FD96226B}"/>
              </a:ext>
            </a:extLst>
          </p:cNvPr>
          <p:cNvPicPr>
            <a:picLocks noChangeAspect="1"/>
          </p:cNvPicPr>
          <p:nvPr/>
        </p:nvPicPr>
        <p:blipFill rotWithShape="1">
          <a:blip r:embed="rId3"/>
          <a:srcRect t="27750" r="11877" b="8208"/>
          <a:stretch/>
        </p:blipFill>
        <p:spPr>
          <a:xfrm>
            <a:off x="7165848" y="1485063"/>
            <a:ext cx="5458968" cy="3887874"/>
          </a:xfrm>
          <a:prstGeom prst="rect">
            <a:avLst/>
          </a:prstGeom>
        </p:spPr>
      </p:pic>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3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dirty="0"/>
              <a:t>Sınır Koymanın Faydaları</a:t>
            </a:r>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395167"/>
            <a:ext cx="5182550" cy="5282724"/>
          </a:xfrm>
        </p:spPr>
        <p:txBody>
          <a:bodyPr>
            <a:normAutofit/>
          </a:bodyPr>
          <a:lstStyle/>
          <a:p>
            <a:pPr marL="514350" indent="-514350">
              <a:lnSpc>
                <a:spcPct val="140000"/>
              </a:lnSpc>
              <a:buAutoNum type="arabicParenR"/>
            </a:pPr>
            <a:endParaRPr lang="tr-TR" sz="1700" dirty="0">
              <a:solidFill>
                <a:schemeClr val="accent1">
                  <a:lumMod val="75000"/>
                </a:schemeClr>
              </a:solidFill>
            </a:endParaRPr>
          </a:p>
          <a:p>
            <a:pPr marL="0" indent="0">
              <a:lnSpc>
                <a:spcPct val="140000"/>
              </a:lnSpc>
              <a:buNone/>
            </a:pPr>
            <a:r>
              <a:rPr lang="tr-TR" dirty="0"/>
              <a:t>Kişisel sınırlarımız duygusal iyilik halimizin artmasına katkıda bulunur,  içsel huzurumuzu korur, bizi olumsuz olarak etkileyen kişileri ve durumları kendimizden uzak tutmamızı ve kişisel olarak zarar görmememizi sağlar.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4" name="Resim 3">
            <a:extLst>
              <a:ext uri="{FF2B5EF4-FFF2-40B4-BE49-F238E27FC236}">
                <a16:creationId xmlns:a16="http://schemas.microsoft.com/office/drawing/2014/main" id="{995102BD-99BA-8AB1-B020-AC46EB28A91B}"/>
              </a:ext>
            </a:extLst>
          </p:cNvPr>
          <p:cNvPicPr>
            <a:picLocks noChangeAspect="1"/>
          </p:cNvPicPr>
          <p:nvPr/>
        </p:nvPicPr>
        <p:blipFill>
          <a:blip r:embed="rId4"/>
          <a:stretch>
            <a:fillRect/>
          </a:stretch>
        </p:blipFill>
        <p:spPr>
          <a:xfrm>
            <a:off x="7475838" y="803190"/>
            <a:ext cx="4646552" cy="5874702"/>
          </a:xfrm>
          <a:prstGeom prst="rect">
            <a:avLst/>
          </a:prstGeom>
        </p:spPr>
      </p:pic>
    </p:spTree>
    <p:extLst>
      <p:ext uri="{BB962C8B-B14F-4D97-AF65-F5344CB8AC3E}">
        <p14:creationId xmlns:p14="http://schemas.microsoft.com/office/powerpoint/2010/main" val="159484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2ECC0978-325E-42D0-B29C-8E2B23FCF9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Başlık 1">
            <a:extLst>
              <a:ext uri="{FF2B5EF4-FFF2-40B4-BE49-F238E27FC236}">
                <a16:creationId xmlns:a16="http://schemas.microsoft.com/office/drawing/2014/main" id="{9347475B-EACD-84B4-E1E6-DFF9BF732094}"/>
              </a:ext>
            </a:extLst>
          </p:cNvPr>
          <p:cNvSpPr>
            <a:spLocks noGrp="1"/>
          </p:cNvSpPr>
          <p:nvPr>
            <p:ph type="title"/>
          </p:nvPr>
        </p:nvSpPr>
        <p:spPr>
          <a:xfrm>
            <a:off x="1474304" y="312218"/>
            <a:ext cx="10515600" cy="1325563"/>
          </a:xfrm>
        </p:spPr>
        <p:txBody>
          <a:bodyPr/>
          <a:lstStyle/>
          <a:p>
            <a:r>
              <a:rPr lang="tr-TR" b="1"/>
              <a:t>Sınır Koymanın Faydaları</a:t>
            </a:r>
            <a:endParaRPr lang="tr-TR" b="1" dirty="0"/>
          </a:p>
        </p:txBody>
      </p:sp>
      <p:sp>
        <p:nvSpPr>
          <p:cNvPr id="6" name="İçerik Yer Tutucusu 2">
            <a:extLst>
              <a:ext uri="{FF2B5EF4-FFF2-40B4-BE49-F238E27FC236}">
                <a16:creationId xmlns:a16="http://schemas.microsoft.com/office/drawing/2014/main" id="{F4A935E7-732F-4C09-B182-23DEA5A9E10A}"/>
              </a:ext>
            </a:extLst>
          </p:cNvPr>
          <p:cNvSpPr>
            <a:spLocks noGrp="1"/>
          </p:cNvSpPr>
          <p:nvPr>
            <p:ph idx="1"/>
          </p:nvPr>
        </p:nvSpPr>
        <p:spPr>
          <a:xfrm>
            <a:off x="1341818" y="1637781"/>
            <a:ext cx="4391717" cy="5040110"/>
          </a:xfrm>
        </p:spPr>
        <p:txBody>
          <a:bodyPr>
            <a:normAutofit/>
          </a:bodyPr>
          <a:lstStyle/>
          <a:p>
            <a:pPr marL="0" indent="0" algn="ctr">
              <a:lnSpc>
                <a:spcPct val="140000"/>
              </a:lnSpc>
              <a:buNone/>
            </a:pPr>
            <a:r>
              <a:rPr lang="tr-TR" dirty="0"/>
              <a:t>Sınırlarımızı açık ve net bir biçimde ifade etmemiz ilişkilerimizde yaşayabileceğimiz anlaşmazlıkların önlenmesine yardımcı olur.</a:t>
            </a:r>
          </a:p>
          <a:p>
            <a:pPr marL="0" indent="0">
              <a:lnSpc>
                <a:spcPct val="140000"/>
              </a:lnSpc>
              <a:buNone/>
            </a:pPr>
            <a:endParaRPr lang="tr-TR" sz="1700" dirty="0">
              <a:solidFill>
                <a:schemeClr val="accent1">
                  <a:lumMod val="75000"/>
                </a:schemeClr>
              </a:solidFill>
            </a:endParaRPr>
          </a:p>
          <a:p>
            <a:pPr marL="0" indent="0">
              <a:lnSpc>
                <a:spcPct val="140000"/>
              </a:lnSpc>
              <a:buNone/>
            </a:pPr>
            <a:endParaRPr lang="tr-TR" sz="1700" dirty="0">
              <a:solidFill>
                <a:schemeClr val="accent1">
                  <a:lumMod val="75000"/>
                </a:schemeClr>
              </a:solidFill>
            </a:endParaRPr>
          </a:p>
          <a:p>
            <a:pPr marL="0" indent="0">
              <a:lnSpc>
                <a:spcPct val="120000"/>
              </a:lnSpc>
              <a:buNone/>
            </a:pPr>
            <a:endParaRPr lang="tr-TR" sz="1700" dirty="0">
              <a:solidFill>
                <a:schemeClr val="accent1">
                  <a:lumMod val="75000"/>
                </a:schemeClr>
              </a:solidFill>
            </a:endParaRPr>
          </a:p>
        </p:txBody>
      </p:sp>
      <p:pic>
        <p:nvPicPr>
          <p:cNvPr id="8" name="Resim 7">
            <a:extLst>
              <a:ext uri="{FF2B5EF4-FFF2-40B4-BE49-F238E27FC236}">
                <a16:creationId xmlns:a16="http://schemas.microsoft.com/office/drawing/2014/main" id="{22236565-63FF-FDA9-80D3-93353C684D09}"/>
              </a:ext>
            </a:extLst>
          </p:cNvPr>
          <p:cNvPicPr>
            <a:picLocks noChangeAspect="1"/>
          </p:cNvPicPr>
          <p:nvPr/>
        </p:nvPicPr>
        <p:blipFill>
          <a:blip r:embed="rId4"/>
          <a:stretch>
            <a:fillRect/>
          </a:stretch>
        </p:blipFill>
        <p:spPr>
          <a:xfrm>
            <a:off x="6326659" y="1562100"/>
            <a:ext cx="5263979" cy="3733800"/>
          </a:xfrm>
          <a:prstGeom prst="rect">
            <a:avLst/>
          </a:prstGeom>
        </p:spPr>
      </p:pic>
    </p:spTree>
    <p:extLst>
      <p:ext uri="{BB962C8B-B14F-4D97-AF65-F5344CB8AC3E}">
        <p14:creationId xmlns:p14="http://schemas.microsoft.com/office/powerpoint/2010/main" val="278401705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725</Words>
  <Application>Microsoft Office PowerPoint</Application>
  <PresentationFormat>Geniş ekran</PresentationFormat>
  <Paragraphs>112</Paragraphs>
  <Slides>25</Slides>
  <Notes>24</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25</vt:i4>
      </vt:variant>
    </vt:vector>
  </HeadingPairs>
  <TitlesOfParts>
    <vt:vector size="35" baseType="lpstr">
      <vt:lpstr>Algerian</vt:lpstr>
      <vt:lpstr>Apple Chancery</vt:lpstr>
      <vt:lpstr>Arial</vt:lpstr>
      <vt:lpstr>Calibri</vt:lpstr>
      <vt:lpstr>Calibri Light</vt:lpstr>
      <vt:lpstr>Exo</vt:lpstr>
      <vt:lpstr>Open Sans</vt:lpstr>
      <vt:lpstr>Poppins</vt:lpstr>
      <vt:lpstr>Times New Roman</vt:lpstr>
      <vt:lpstr>Office Teması</vt:lpstr>
      <vt:lpstr>SINIR KOYMA</vt:lpstr>
      <vt:lpstr>İÇİNDEKİLER</vt:lpstr>
      <vt:lpstr>Kişisel sınırlarımız nelerdir ve kişisel sınırlarımıza neden ihtiyaç duyarız ?</vt:lpstr>
      <vt:lpstr>Sınır Nedir?</vt:lpstr>
      <vt:lpstr>PowerPoint Sunusu</vt:lpstr>
      <vt:lpstr>Sınır Koyamamanın Nedenleri</vt:lpstr>
      <vt:lpstr>Sınır Koymanın Önemi</vt:lpstr>
      <vt:lpstr>Sınır Koymanın Faydaları</vt:lpstr>
      <vt:lpstr>Sınır Koymanın Faydaları</vt:lpstr>
      <vt:lpstr>Sınır Koymanın Faydaları</vt:lpstr>
      <vt:lpstr>PowerPoint Sunusu</vt:lpstr>
      <vt:lpstr>Sert Sınırları Olan Kişiler</vt:lpstr>
      <vt:lpstr>Geçirgen Sınırları Olan Kişiler</vt:lpstr>
      <vt:lpstr>Sağlıklı Sınırları Olan Kişiler</vt:lpstr>
      <vt:lpstr>PowerPoint Sunusu</vt:lpstr>
      <vt:lpstr>PowerPoint Sunusu</vt:lpstr>
      <vt:lpstr>Sınırların Türleri</vt:lpstr>
      <vt:lpstr>Fiziksel Sınırlar</vt:lpstr>
      <vt:lpstr>Duygusal Sınırlar</vt:lpstr>
      <vt:lpstr>Maddi Sınırlar</vt:lpstr>
      <vt:lpstr>Manevi/Dini Sınırlar</vt:lpstr>
      <vt:lpstr>Zaman Sınırları</vt:lpstr>
      <vt:lpstr>Sınırları Korumak İçin Öneriler</vt:lpstr>
      <vt:lpstr>Hayır Diyebilmek</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ÇATIŞMA ÇÖZME BECERİLERİ</dc:title>
  <dc:creator>hava sağlam</dc:creator>
  <cp:lastModifiedBy>USER</cp:lastModifiedBy>
  <cp:revision>188</cp:revision>
  <dcterms:created xsi:type="dcterms:W3CDTF">2022-09-05T11:17:19Z</dcterms:created>
  <dcterms:modified xsi:type="dcterms:W3CDTF">2024-01-19T12:28:13Z</dcterms:modified>
</cp:coreProperties>
</file>