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3" r:id="rId8"/>
    <p:sldId id="285"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61" r:id="rId22"/>
    <p:sldId id="276" r:id="rId23"/>
    <p:sldId id="277" r:id="rId24"/>
    <p:sldId id="278" r:id="rId25"/>
    <p:sldId id="279" r:id="rId26"/>
    <p:sldId id="280" r:id="rId27"/>
    <p:sldId id="281" r:id="rId28"/>
    <p:sldId id="282" r:id="rId29"/>
    <p:sldId id="283" r:id="rId30"/>
    <p:sldId id="284" r:id="rId31"/>
    <p:sldId id="287"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6B650-94F3-490A-BBA1-91C7B31BD382}" type="datetimeFigureOut">
              <a:rPr lang="tr-TR" smtClean="0"/>
              <a:t>19.01.2024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0AD14A-3A1A-4A5F-A7DC-B8D32C7C1D73}" type="slidenum">
              <a:rPr lang="tr-TR" smtClean="0"/>
              <a:t>‹#›</a:t>
            </a:fld>
            <a:endParaRPr lang="tr-TR"/>
          </a:p>
        </p:txBody>
      </p:sp>
    </p:spTree>
    <p:extLst>
      <p:ext uri="{BB962C8B-B14F-4D97-AF65-F5344CB8AC3E}">
        <p14:creationId xmlns:p14="http://schemas.microsoft.com/office/powerpoint/2010/main" val="261257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6B650-94F3-490A-BBA1-91C7B31BD382}" type="datetimeFigureOut">
              <a:rPr lang="tr-TR" smtClean="0"/>
              <a:t>19.01.2024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0AD14A-3A1A-4A5F-A7DC-B8D32C7C1D73}" type="slidenum">
              <a:rPr lang="tr-TR" smtClean="0"/>
              <a:t>‹#›</a:t>
            </a:fld>
            <a:endParaRPr lang="tr-TR"/>
          </a:p>
        </p:txBody>
      </p:sp>
    </p:spTree>
    <p:extLst>
      <p:ext uri="{BB962C8B-B14F-4D97-AF65-F5344CB8AC3E}">
        <p14:creationId xmlns:p14="http://schemas.microsoft.com/office/powerpoint/2010/main" val="384720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6B650-94F3-490A-BBA1-91C7B31BD382}" type="datetimeFigureOut">
              <a:rPr lang="tr-TR" smtClean="0"/>
              <a:t>19.01.2024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0AD14A-3A1A-4A5F-A7DC-B8D32C7C1D73}" type="slidenum">
              <a:rPr lang="tr-TR" smtClean="0"/>
              <a:t>‹#›</a:t>
            </a:fld>
            <a:endParaRPr lang="tr-TR"/>
          </a:p>
        </p:txBody>
      </p:sp>
    </p:spTree>
    <p:extLst>
      <p:ext uri="{BB962C8B-B14F-4D97-AF65-F5344CB8AC3E}">
        <p14:creationId xmlns:p14="http://schemas.microsoft.com/office/powerpoint/2010/main" val="179311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6B650-94F3-490A-BBA1-91C7B31BD382}" type="datetimeFigureOut">
              <a:rPr lang="tr-TR" smtClean="0"/>
              <a:t>19.01.2024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0AD14A-3A1A-4A5F-A7DC-B8D32C7C1D73}" type="slidenum">
              <a:rPr lang="tr-TR" smtClean="0"/>
              <a:t>‹#›</a:t>
            </a:fld>
            <a:endParaRPr lang="tr-TR"/>
          </a:p>
        </p:txBody>
      </p:sp>
    </p:spTree>
    <p:extLst>
      <p:ext uri="{BB962C8B-B14F-4D97-AF65-F5344CB8AC3E}">
        <p14:creationId xmlns:p14="http://schemas.microsoft.com/office/powerpoint/2010/main" val="123500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6B650-94F3-490A-BBA1-91C7B31BD382}" type="datetimeFigureOut">
              <a:rPr lang="tr-TR" smtClean="0"/>
              <a:t>19.01.2024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0AD14A-3A1A-4A5F-A7DC-B8D32C7C1D73}" type="slidenum">
              <a:rPr lang="tr-TR" smtClean="0"/>
              <a:t>‹#›</a:t>
            </a:fld>
            <a:endParaRPr lang="tr-TR"/>
          </a:p>
        </p:txBody>
      </p:sp>
    </p:spTree>
    <p:extLst>
      <p:ext uri="{BB962C8B-B14F-4D97-AF65-F5344CB8AC3E}">
        <p14:creationId xmlns:p14="http://schemas.microsoft.com/office/powerpoint/2010/main" val="154512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6B650-94F3-490A-BBA1-91C7B31BD382}" type="datetimeFigureOut">
              <a:rPr lang="tr-TR" smtClean="0"/>
              <a:t>19.01.2024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0AD14A-3A1A-4A5F-A7DC-B8D32C7C1D73}" type="slidenum">
              <a:rPr lang="tr-TR" smtClean="0"/>
              <a:t>‹#›</a:t>
            </a:fld>
            <a:endParaRPr lang="tr-TR"/>
          </a:p>
        </p:txBody>
      </p:sp>
    </p:spTree>
    <p:extLst>
      <p:ext uri="{BB962C8B-B14F-4D97-AF65-F5344CB8AC3E}">
        <p14:creationId xmlns:p14="http://schemas.microsoft.com/office/powerpoint/2010/main" val="98156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6B650-94F3-490A-BBA1-91C7B31BD382}" type="datetimeFigureOut">
              <a:rPr lang="tr-TR" smtClean="0"/>
              <a:t>19.01.2024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50AD14A-3A1A-4A5F-A7DC-B8D32C7C1D73}" type="slidenum">
              <a:rPr lang="tr-TR" smtClean="0"/>
              <a:t>‹#›</a:t>
            </a:fld>
            <a:endParaRPr lang="tr-TR"/>
          </a:p>
        </p:txBody>
      </p:sp>
    </p:spTree>
    <p:extLst>
      <p:ext uri="{BB962C8B-B14F-4D97-AF65-F5344CB8AC3E}">
        <p14:creationId xmlns:p14="http://schemas.microsoft.com/office/powerpoint/2010/main" val="16713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6B650-94F3-490A-BBA1-91C7B31BD382}" type="datetimeFigureOut">
              <a:rPr lang="tr-TR" smtClean="0"/>
              <a:t>19.01.2024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50AD14A-3A1A-4A5F-A7DC-B8D32C7C1D73}" type="slidenum">
              <a:rPr lang="tr-TR" smtClean="0"/>
              <a:t>‹#›</a:t>
            </a:fld>
            <a:endParaRPr lang="tr-TR"/>
          </a:p>
        </p:txBody>
      </p:sp>
    </p:spTree>
    <p:extLst>
      <p:ext uri="{BB962C8B-B14F-4D97-AF65-F5344CB8AC3E}">
        <p14:creationId xmlns:p14="http://schemas.microsoft.com/office/powerpoint/2010/main" val="230449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6B650-94F3-490A-BBA1-91C7B31BD382}" type="datetimeFigureOut">
              <a:rPr lang="tr-TR" smtClean="0"/>
              <a:t>19.01.2024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50AD14A-3A1A-4A5F-A7DC-B8D32C7C1D73}" type="slidenum">
              <a:rPr lang="tr-TR" smtClean="0"/>
              <a:t>‹#›</a:t>
            </a:fld>
            <a:endParaRPr lang="tr-TR"/>
          </a:p>
        </p:txBody>
      </p:sp>
    </p:spTree>
    <p:extLst>
      <p:ext uri="{BB962C8B-B14F-4D97-AF65-F5344CB8AC3E}">
        <p14:creationId xmlns:p14="http://schemas.microsoft.com/office/powerpoint/2010/main" val="128682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6B650-94F3-490A-BBA1-91C7B31BD382}" type="datetimeFigureOut">
              <a:rPr lang="tr-TR" smtClean="0"/>
              <a:t>19.01.2024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0AD14A-3A1A-4A5F-A7DC-B8D32C7C1D73}" type="slidenum">
              <a:rPr lang="tr-TR" smtClean="0"/>
              <a:t>‹#›</a:t>
            </a:fld>
            <a:endParaRPr lang="tr-TR"/>
          </a:p>
        </p:txBody>
      </p:sp>
    </p:spTree>
    <p:extLst>
      <p:ext uri="{BB962C8B-B14F-4D97-AF65-F5344CB8AC3E}">
        <p14:creationId xmlns:p14="http://schemas.microsoft.com/office/powerpoint/2010/main" val="128085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6B650-94F3-490A-BBA1-91C7B31BD382}" type="datetimeFigureOut">
              <a:rPr lang="tr-TR" smtClean="0"/>
              <a:t>19.01.2024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0AD14A-3A1A-4A5F-A7DC-B8D32C7C1D73}" type="slidenum">
              <a:rPr lang="tr-TR" smtClean="0"/>
              <a:t>‹#›</a:t>
            </a:fld>
            <a:endParaRPr lang="tr-TR"/>
          </a:p>
        </p:txBody>
      </p:sp>
    </p:spTree>
    <p:extLst>
      <p:ext uri="{BB962C8B-B14F-4D97-AF65-F5344CB8AC3E}">
        <p14:creationId xmlns:p14="http://schemas.microsoft.com/office/powerpoint/2010/main" val="293967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6B650-94F3-490A-BBA1-91C7B31BD382}" type="datetimeFigureOut">
              <a:rPr lang="tr-TR" smtClean="0"/>
              <a:t>19.01.2024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AD14A-3A1A-4A5F-A7DC-B8D32C7C1D73}" type="slidenum">
              <a:rPr lang="tr-TR" smtClean="0"/>
              <a:t>‹#›</a:t>
            </a:fld>
            <a:endParaRPr lang="tr-TR"/>
          </a:p>
        </p:txBody>
      </p:sp>
    </p:spTree>
    <p:extLst>
      <p:ext uri="{BB962C8B-B14F-4D97-AF65-F5344CB8AC3E}">
        <p14:creationId xmlns:p14="http://schemas.microsoft.com/office/powerpoint/2010/main" val="1182496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744684" y="578100"/>
            <a:ext cx="8447316" cy="2157615"/>
          </a:xfrm>
        </p:spPr>
        <p:txBody>
          <a:bodyPr>
            <a:normAutofit fontScale="90000"/>
          </a:bodyPr>
          <a:lstStyle/>
          <a:p>
            <a:r>
              <a:rPr lang="tr-TR" dirty="0" smtClean="0">
                <a:solidFill>
                  <a:schemeClr val="accent2"/>
                </a:solidFill>
              </a:rPr>
              <a:t>HAK VE SORUMLULUKLARINI BİLME</a:t>
            </a:r>
            <a:br>
              <a:rPr lang="tr-TR" dirty="0" smtClean="0">
                <a:solidFill>
                  <a:schemeClr val="accent2"/>
                </a:solidFill>
              </a:rPr>
            </a:br>
            <a:r>
              <a:rPr lang="tr-TR" sz="4000" dirty="0" smtClean="0"/>
              <a:t>Veli Sunumu</a:t>
            </a:r>
            <a:endParaRPr lang="tr-TR" sz="4000" dirty="0"/>
          </a:p>
        </p:txBody>
      </p:sp>
      <p:pic>
        <p:nvPicPr>
          <p:cNvPr id="4" name="Resim 3"/>
          <p:cNvPicPr>
            <a:picLocks noChangeAspect="1"/>
          </p:cNvPicPr>
          <p:nvPr/>
        </p:nvPicPr>
        <p:blipFill>
          <a:blip r:embed="rId2"/>
          <a:stretch>
            <a:fillRect/>
          </a:stretch>
        </p:blipFill>
        <p:spPr>
          <a:xfrm>
            <a:off x="1524000" y="2898843"/>
            <a:ext cx="9144000" cy="2908569"/>
          </a:xfrm>
          <a:prstGeom prst="rect">
            <a:avLst/>
          </a:prstGeom>
        </p:spPr>
      </p:pic>
    </p:spTree>
    <p:extLst>
      <p:ext uri="{BB962C8B-B14F-4D97-AF65-F5344CB8AC3E}">
        <p14:creationId xmlns:p14="http://schemas.microsoft.com/office/powerpoint/2010/main" val="3115243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3. Bir Devletin Vatandaşı Olma Hakkı</a:t>
            </a:r>
            <a:br>
              <a:rPr lang="tr-TR" dirty="0"/>
            </a:br>
            <a:endParaRPr lang="tr-TR" dirty="0"/>
          </a:p>
        </p:txBody>
      </p:sp>
      <p:pic>
        <p:nvPicPr>
          <p:cNvPr id="5" name="Resim 4"/>
          <p:cNvPicPr>
            <a:picLocks noChangeAspect="1"/>
          </p:cNvPicPr>
          <p:nvPr/>
        </p:nvPicPr>
        <p:blipFill>
          <a:blip r:embed="rId2"/>
          <a:stretch>
            <a:fillRect/>
          </a:stretch>
        </p:blipFill>
        <p:spPr>
          <a:xfrm>
            <a:off x="2799184" y="1772816"/>
            <a:ext cx="5980922" cy="4264090"/>
          </a:xfrm>
          <a:prstGeom prst="rect">
            <a:avLst/>
          </a:prstGeom>
        </p:spPr>
      </p:pic>
    </p:spTree>
    <p:extLst>
      <p:ext uri="{BB962C8B-B14F-4D97-AF65-F5344CB8AC3E}">
        <p14:creationId xmlns:p14="http://schemas.microsoft.com/office/powerpoint/2010/main" val="2761846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4. İsme Sahip Olma Hakkı</a:t>
            </a:r>
            <a:br>
              <a:rPr lang="tr-TR" dirty="0"/>
            </a:br>
            <a:endParaRPr lang="tr-TR" dirty="0"/>
          </a:p>
        </p:txBody>
      </p:sp>
      <p:pic>
        <p:nvPicPr>
          <p:cNvPr id="5" name="Resim 4"/>
          <p:cNvPicPr>
            <a:picLocks noChangeAspect="1"/>
          </p:cNvPicPr>
          <p:nvPr/>
        </p:nvPicPr>
        <p:blipFill>
          <a:blip r:embed="rId2"/>
          <a:stretch>
            <a:fillRect/>
          </a:stretch>
        </p:blipFill>
        <p:spPr>
          <a:xfrm>
            <a:off x="6335487" y="1790700"/>
            <a:ext cx="3657600" cy="2909402"/>
          </a:xfrm>
          <a:prstGeom prst="rect">
            <a:avLst/>
          </a:prstGeom>
        </p:spPr>
      </p:pic>
      <p:pic>
        <p:nvPicPr>
          <p:cNvPr id="6" name="Resim 5"/>
          <p:cNvPicPr>
            <a:picLocks noChangeAspect="1"/>
          </p:cNvPicPr>
          <p:nvPr/>
        </p:nvPicPr>
        <p:blipFill>
          <a:blip r:embed="rId3"/>
          <a:stretch>
            <a:fillRect/>
          </a:stretch>
        </p:blipFill>
        <p:spPr>
          <a:xfrm>
            <a:off x="261257" y="1790700"/>
            <a:ext cx="5831633" cy="3276600"/>
          </a:xfrm>
          <a:prstGeom prst="rect">
            <a:avLst/>
          </a:prstGeom>
        </p:spPr>
      </p:pic>
    </p:spTree>
    <p:extLst>
      <p:ext uri="{BB962C8B-B14F-4D97-AF65-F5344CB8AC3E}">
        <p14:creationId xmlns:p14="http://schemas.microsoft.com/office/powerpoint/2010/main" val="2579431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4">
                    <a:lumMod val="60000"/>
                    <a:lumOff val="40000"/>
                  </a:schemeClr>
                </a:solidFill>
              </a:rPr>
              <a:t>5. Eğitim Hakkı</a:t>
            </a:r>
            <a:br>
              <a:rPr lang="tr-TR" dirty="0">
                <a:solidFill>
                  <a:schemeClr val="accent4">
                    <a:lumMod val="60000"/>
                    <a:lumOff val="40000"/>
                  </a:schemeClr>
                </a:solidFill>
              </a:rPr>
            </a:br>
            <a:endParaRPr lang="tr-TR" dirty="0">
              <a:solidFill>
                <a:schemeClr val="accent4">
                  <a:lumMod val="60000"/>
                  <a:lumOff val="40000"/>
                </a:schemeClr>
              </a:solidFill>
            </a:endParaRPr>
          </a:p>
        </p:txBody>
      </p:sp>
    </p:spTree>
    <p:extLst>
      <p:ext uri="{BB962C8B-B14F-4D97-AF65-F5344CB8AC3E}">
        <p14:creationId xmlns:p14="http://schemas.microsoft.com/office/powerpoint/2010/main" val="1065994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6"/>
                </a:solidFill>
              </a:rPr>
              <a:t>6. Sağlıklı Bir Çevrede Yaşama Hakkı</a:t>
            </a:r>
            <a:r>
              <a:rPr lang="tr-TR" dirty="0"/>
              <a:t/>
            </a:r>
            <a:br>
              <a:rPr lang="tr-TR" dirty="0"/>
            </a:br>
            <a:endParaRPr lang="tr-TR" dirty="0"/>
          </a:p>
        </p:txBody>
      </p:sp>
      <p:pic>
        <p:nvPicPr>
          <p:cNvPr id="5" name="Resim 4"/>
          <p:cNvPicPr>
            <a:picLocks noChangeAspect="1"/>
          </p:cNvPicPr>
          <p:nvPr/>
        </p:nvPicPr>
        <p:blipFill>
          <a:blip r:embed="rId2"/>
          <a:stretch>
            <a:fillRect/>
          </a:stretch>
        </p:blipFill>
        <p:spPr>
          <a:xfrm>
            <a:off x="838200" y="1690688"/>
            <a:ext cx="10515600" cy="4933632"/>
          </a:xfrm>
          <a:prstGeom prst="rect">
            <a:avLst/>
          </a:prstGeom>
        </p:spPr>
      </p:pic>
    </p:spTree>
    <p:extLst>
      <p:ext uri="{BB962C8B-B14F-4D97-AF65-F5344CB8AC3E}">
        <p14:creationId xmlns:p14="http://schemas.microsoft.com/office/powerpoint/2010/main" val="2426411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FF0000"/>
                </a:solidFill>
              </a:rPr>
              <a:t>7. Seçme ve Seçilme Hakkı</a:t>
            </a:r>
            <a:r>
              <a:rPr lang="tr-TR" dirty="0"/>
              <a:t/>
            </a:r>
            <a:br>
              <a:rPr lang="tr-TR" dirty="0"/>
            </a:br>
            <a:endParaRPr lang="tr-TR" dirty="0"/>
          </a:p>
        </p:txBody>
      </p:sp>
      <p:pic>
        <p:nvPicPr>
          <p:cNvPr id="5" name="Resim 4"/>
          <p:cNvPicPr>
            <a:picLocks noChangeAspect="1"/>
          </p:cNvPicPr>
          <p:nvPr/>
        </p:nvPicPr>
        <p:blipFill>
          <a:blip r:embed="rId2"/>
          <a:stretch>
            <a:fillRect/>
          </a:stretch>
        </p:blipFill>
        <p:spPr>
          <a:xfrm>
            <a:off x="838200" y="1690688"/>
            <a:ext cx="10515600" cy="4364672"/>
          </a:xfrm>
          <a:prstGeom prst="rect">
            <a:avLst/>
          </a:prstGeom>
        </p:spPr>
      </p:pic>
    </p:spTree>
    <p:extLst>
      <p:ext uri="{BB962C8B-B14F-4D97-AF65-F5344CB8AC3E}">
        <p14:creationId xmlns:p14="http://schemas.microsoft.com/office/powerpoint/2010/main" val="1848146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8. İstismar ve İhmalden Korunma Hakkı</a:t>
            </a:r>
            <a:br>
              <a:rPr lang="tr-TR" dirty="0"/>
            </a:br>
            <a:endParaRPr lang="tr-TR" dirty="0"/>
          </a:p>
        </p:txBody>
      </p:sp>
      <p:pic>
        <p:nvPicPr>
          <p:cNvPr id="4" name="Resim 3"/>
          <p:cNvPicPr>
            <a:picLocks noChangeAspect="1"/>
          </p:cNvPicPr>
          <p:nvPr/>
        </p:nvPicPr>
        <p:blipFill>
          <a:blip r:embed="rId2"/>
          <a:stretch>
            <a:fillRect/>
          </a:stretch>
        </p:blipFill>
        <p:spPr>
          <a:xfrm>
            <a:off x="838200" y="1690688"/>
            <a:ext cx="10515600" cy="4405311"/>
          </a:xfrm>
          <a:prstGeom prst="rect">
            <a:avLst/>
          </a:prstGeom>
        </p:spPr>
      </p:pic>
    </p:spTree>
    <p:extLst>
      <p:ext uri="{BB962C8B-B14F-4D97-AF65-F5344CB8AC3E}">
        <p14:creationId xmlns:p14="http://schemas.microsoft.com/office/powerpoint/2010/main" val="1673587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9. Can, Mal ve Beden Dokunulmazlığı Hakkı</a:t>
            </a:r>
            <a:br>
              <a:rPr lang="tr-TR" dirty="0"/>
            </a:br>
            <a:endParaRPr lang="tr-TR" dirty="0"/>
          </a:p>
        </p:txBody>
      </p:sp>
      <p:pic>
        <p:nvPicPr>
          <p:cNvPr id="4" name="Resim 3"/>
          <p:cNvPicPr>
            <a:picLocks noChangeAspect="1"/>
          </p:cNvPicPr>
          <p:nvPr/>
        </p:nvPicPr>
        <p:blipFill>
          <a:blip r:embed="rId2"/>
          <a:stretch>
            <a:fillRect/>
          </a:stretch>
        </p:blipFill>
        <p:spPr>
          <a:xfrm>
            <a:off x="838200" y="1690688"/>
            <a:ext cx="10515600" cy="4466272"/>
          </a:xfrm>
          <a:prstGeom prst="rect">
            <a:avLst/>
          </a:prstGeom>
        </p:spPr>
      </p:pic>
    </p:spTree>
    <p:extLst>
      <p:ext uri="{BB962C8B-B14F-4D97-AF65-F5344CB8AC3E}">
        <p14:creationId xmlns:p14="http://schemas.microsoft.com/office/powerpoint/2010/main" val="2875096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5000" r="-6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991360" y="365125"/>
            <a:ext cx="9362440" cy="1325563"/>
          </a:xfrm>
        </p:spPr>
        <p:txBody>
          <a:bodyPr/>
          <a:lstStyle/>
          <a:p>
            <a:pPr algn="ctr"/>
            <a:r>
              <a:rPr lang="tr-TR" dirty="0">
                <a:solidFill>
                  <a:schemeClr val="accent2"/>
                </a:solidFill>
              </a:rPr>
              <a:t>10. Çalıştırılmama Hakkı</a:t>
            </a:r>
            <a:br>
              <a:rPr lang="tr-TR" dirty="0">
                <a:solidFill>
                  <a:schemeClr val="accent2"/>
                </a:solidFill>
              </a:rPr>
            </a:br>
            <a:endParaRPr lang="tr-TR" dirty="0">
              <a:solidFill>
                <a:schemeClr val="accent2"/>
              </a:solidFill>
            </a:endParaRPr>
          </a:p>
        </p:txBody>
      </p:sp>
    </p:spTree>
    <p:extLst>
      <p:ext uri="{BB962C8B-B14F-4D97-AF65-F5344CB8AC3E}">
        <p14:creationId xmlns:p14="http://schemas.microsoft.com/office/powerpoint/2010/main" val="4170204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11. Barınma Hakkı</a:t>
            </a:r>
            <a:br>
              <a:rPr lang="tr-TR" dirty="0"/>
            </a:br>
            <a:endParaRPr lang="tr-TR" dirty="0"/>
          </a:p>
        </p:txBody>
      </p:sp>
      <p:pic>
        <p:nvPicPr>
          <p:cNvPr id="4" name="Resim 3"/>
          <p:cNvPicPr>
            <a:picLocks noChangeAspect="1"/>
          </p:cNvPicPr>
          <p:nvPr/>
        </p:nvPicPr>
        <p:blipFill>
          <a:blip r:embed="rId2"/>
          <a:stretch>
            <a:fillRect/>
          </a:stretch>
        </p:blipFill>
        <p:spPr>
          <a:xfrm>
            <a:off x="838200" y="1690688"/>
            <a:ext cx="10515599" cy="4293552"/>
          </a:xfrm>
          <a:prstGeom prst="rect">
            <a:avLst/>
          </a:prstGeom>
        </p:spPr>
      </p:pic>
    </p:spTree>
    <p:extLst>
      <p:ext uri="{BB962C8B-B14F-4D97-AF65-F5344CB8AC3E}">
        <p14:creationId xmlns:p14="http://schemas.microsoft.com/office/powerpoint/2010/main" val="294704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12. Dinlenme Hakkı</a:t>
            </a:r>
            <a:br>
              <a:rPr lang="tr-TR" dirty="0"/>
            </a:br>
            <a:endParaRPr lang="tr-TR" dirty="0"/>
          </a:p>
        </p:txBody>
      </p:sp>
      <p:pic>
        <p:nvPicPr>
          <p:cNvPr id="4" name="Resim 3"/>
          <p:cNvPicPr>
            <a:picLocks noChangeAspect="1"/>
          </p:cNvPicPr>
          <p:nvPr/>
        </p:nvPicPr>
        <p:blipFill>
          <a:blip r:embed="rId2"/>
          <a:stretch>
            <a:fillRect/>
          </a:stretch>
        </p:blipFill>
        <p:spPr>
          <a:xfrm>
            <a:off x="2214880" y="1690688"/>
            <a:ext cx="7833360" cy="4303712"/>
          </a:xfrm>
          <a:prstGeom prst="rect">
            <a:avLst/>
          </a:prstGeom>
        </p:spPr>
      </p:pic>
    </p:spTree>
    <p:extLst>
      <p:ext uri="{BB962C8B-B14F-4D97-AF65-F5344CB8AC3E}">
        <p14:creationId xmlns:p14="http://schemas.microsoft.com/office/powerpoint/2010/main" val="2541413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50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896947" y="365125"/>
            <a:ext cx="5206481" cy="1325563"/>
          </a:xfrm>
        </p:spPr>
        <p:txBody>
          <a:bodyPr/>
          <a:lstStyle/>
          <a:p>
            <a:r>
              <a:rPr lang="tr-TR" dirty="0" smtClean="0"/>
              <a:t>SORUMLULUK NEDİR?</a:t>
            </a:r>
            <a:endParaRPr lang="tr-TR" dirty="0"/>
          </a:p>
        </p:txBody>
      </p:sp>
      <p:sp>
        <p:nvSpPr>
          <p:cNvPr id="3" name="İçerik Yer Tutucusu 2"/>
          <p:cNvSpPr>
            <a:spLocks noGrp="1"/>
          </p:cNvSpPr>
          <p:nvPr>
            <p:ph idx="1"/>
          </p:nvPr>
        </p:nvSpPr>
        <p:spPr>
          <a:xfrm>
            <a:off x="7651102" y="1825625"/>
            <a:ext cx="3452327" cy="4351338"/>
          </a:xfrm>
        </p:spPr>
        <p:txBody>
          <a:bodyPr/>
          <a:lstStyle/>
          <a:p>
            <a:pPr marL="0" indent="0">
              <a:buNone/>
            </a:pPr>
            <a:r>
              <a:rPr lang="tr-TR" dirty="0" smtClean="0"/>
              <a:t>    </a:t>
            </a:r>
          </a:p>
          <a:p>
            <a:pPr marL="0" indent="0">
              <a:buNone/>
            </a:pPr>
            <a:r>
              <a:rPr lang="tr-TR" dirty="0" smtClean="0"/>
              <a:t>     Sorumluluk</a:t>
            </a:r>
            <a:r>
              <a:rPr lang="tr-TR" dirty="0"/>
              <a:t>, kişinin kendine ve başkalarına karşı yerine getirilmesi gereken yükümlülüklerini zamanında yerine getirmesi zorunluluğudur.</a:t>
            </a:r>
          </a:p>
        </p:txBody>
      </p:sp>
    </p:spTree>
    <p:extLst>
      <p:ext uri="{BB962C8B-B14F-4D97-AF65-F5344CB8AC3E}">
        <p14:creationId xmlns:p14="http://schemas.microsoft.com/office/powerpoint/2010/main" val="4106751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00B0F0"/>
                </a:solidFill>
              </a:rPr>
              <a:t>13. Oyun Hakkı</a:t>
            </a:r>
            <a:r>
              <a:rPr lang="tr-TR" dirty="0"/>
              <a:t/>
            </a:r>
            <a:br>
              <a:rPr lang="tr-TR" dirty="0"/>
            </a:br>
            <a:endParaRPr lang="tr-TR" dirty="0"/>
          </a:p>
        </p:txBody>
      </p:sp>
      <p:pic>
        <p:nvPicPr>
          <p:cNvPr id="3" name="Resim 2"/>
          <p:cNvPicPr>
            <a:picLocks noChangeAspect="1"/>
          </p:cNvPicPr>
          <p:nvPr/>
        </p:nvPicPr>
        <p:blipFill>
          <a:blip r:embed="rId2"/>
          <a:stretch>
            <a:fillRect/>
          </a:stretch>
        </p:blipFill>
        <p:spPr>
          <a:xfrm>
            <a:off x="838200" y="1690688"/>
            <a:ext cx="10515599" cy="4691451"/>
          </a:xfrm>
          <a:prstGeom prst="rect">
            <a:avLst/>
          </a:prstGeom>
        </p:spPr>
      </p:pic>
    </p:spTree>
    <p:extLst>
      <p:ext uri="{BB962C8B-B14F-4D97-AF65-F5344CB8AC3E}">
        <p14:creationId xmlns:p14="http://schemas.microsoft.com/office/powerpoint/2010/main" val="1409858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64204"/>
            <a:ext cx="5299953" cy="5612759"/>
          </a:xfrm>
        </p:spPr>
        <p:txBody>
          <a:bodyPr>
            <a:normAutofit/>
          </a:bodyPr>
          <a:lstStyle/>
          <a:p>
            <a:pPr marL="0" indent="0">
              <a:buNone/>
            </a:pPr>
            <a:r>
              <a:rPr lang="tr-TR" dirty="0" smtClean="0"/>
              <a:t>     Bu </a:t>
            </a:r>
            <a:r>
              <a:rPr lang="tr-TR" dirty="0"/>
              <a:t>konuda ailelerin dikkat etmesi gereken en önemli nokta çocuklara bu hakları öğretmekle birlikte hak ve sorumluluğun önemini de anlatmaktır</a:t>
            </a:r>
            <a:r>
              <a:rPr lang="tr-TR" dirty="0" smtClean="0"/>
              <a:t>. </a:t>
            </a:r>
            <a:r>
              <a:rPr lang="tr-TR" dirty="0">
                <a:cs typeface="Arial" panose="020B0604020202020204" pitchFamily="34" charset="0"/>
              </a:rPr>
              <a:t>Hak ve sorumluluklar birbirlerinin tamamlayıcısıdır. </a:t>
            </a:r>
            <a:r>
              <a:rPr lang="tr-TR" dirty="0"/>
              <a:t>Çünkü haklarını bilen toplum sorumluluklarını da öğrenir. Herkesin olduğu gibi çocuklarında yerine getirmesi gereken sorumlulukları bulunmaktadır. </a:t>
            </a:r>
          </a:p>
        </p:txBody>
      </p:sp>
      <p:pic>
        <p:nvPicPr>
          <p:cNvPr id="2" name="Resim 1"/>
          <p:cNvPicPr>
            <a:picLocks noChangeAspect="1"/>
          </p:cNvPicPr>
          <p:nvPr/>
        </p:nvPicPr>
        <p:blipFill>
          <a:blip r:embed="rId2"/>
          <a:stretch>
            <a:fillRect/>
          </a:stretch>
        </p:blipFill>
        <p:spPr>
          <a:xfrm>
            <a:off x="7548465" y="643812"/>
            <a:ext cx="3769568" cy="3545633"/>
          </a:xfrm>
          <a:prstGeom prst="rect">
            <a:avLst/>
          </a:prstGeom>
        </p:spPr>
      </p:pic>
      <p:pic>
        <p:nvPicPr>
          <p:cNvPr id="4" name="Resim 3"/>
          <p:cNvPicPr>
            <a:picLocks noChangeAspect="1"/>
          </p:cNvPicPr>
          <p:nvPr/>
        </p:nvPicPr>
        <p:blipFill>
          <a:blip r:embed="rId3"/>
          <a:stretch>
            <a:fillRect/>
          </a:stretch>
        </p:blipFill>
        <p:spPr>
          <a:xfrm>
            <a:off x="7277878" y="4103331"/>
            <a:ext cx="4432039" cy="2073632"/>
          </a:xfrm>
          <a:prstGeom prst="rect">
            <a:avLst/>
          </a:prstGeom>
        </p:spPr>
      </p:pic>
    </p:spTree>
    <p:extLst>
      <p:ext uri="{BB962C8B-B14F-4D97-AF65-F5344CB8AC3E}">
        <p14:creationId xmlns:p14="http://schemas.microsoft.com/office/powerpoint/2010/main" val="2200773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337133"/>
            <a:ext cx="10515600" cy="1325563"/>
          </a:xfrm>
        </p:spPr>
        <p:txBody>
          <a:bodyPr/>
          <a:lstStyle/>
          <a:p>
            <a:r>
              <a:rPr lang="tr-TR" b="1" dirty="0"/>
              <a:t>SORUMLULUK DUYGUSUNUN GELİŞİMİ</a:t>
            </a:r>
            <a:endParaRPr lang="tr-TR" dirty="0"/>
          </a:p>
        </p:txBody>
      </p:sp>
      <p:sp>
        <p:nvSpPr>
          <p:cNvPr id="3" name="İçerik Yer Tutucusu 2"/>
          <p:cNvSpPr>
            <a:spLocks noGrp="1"/>
          </p:cNvSpPr>
          <p:nvPr>
            <p:ph idx="1"/>
          </p:nvPr>
        </p:nvSpPr>
        <p:spPr/>
        <p:txBody>
          <a:bodyPr>
            <a:normAutofit fontScale="85000" lnSpcReduction="20000"/>
          </a:bodyPr>
          <a:lstStyle/>
          <a:p>
            <a:pPr marL="0" indent="0">
              <a:buNone/>
            </a:pPr>
            <a:r>
              <a:rPr lang="tr-TR" dirty="0">
                <a:latin typeface="+mj-lt"/>
              </a:rPr>
              <a:t>Sorumluluğu öğrenmek de tıpkı diğer becerileri öğrenmek gibidir. Çocuk ne kadar çok denerse bu konuda o kadar çok başarılı olur. Çocuğun kendi kendini yöneten, yüksek benlik saygısına sahip, doyumlu bir birey olarak gelişmesi, büyük ölçüde ona sağlanan fırsatlara ve ebeveyn yaklaşımına bağlıdır</a:t>
            </a:r>
            <a:r>
              <a:rPr lang="tr-TR" dirty="0" smtClean="0">
                <a:latin typeface="+mj-lt"/>
              </a:rPr>
              <a:t>.</a:t>
            </a:r>
            <a:r>
              <a:rPr lang="tr-TR" dirty="0">
                <a:latin typeface="+mj-lt"/>
              </a:rPr>
              <a:t> </a:t>
            </a:r>
            <a:endParaRPr lang="tr-TR" dirty="0" smtClean="0">
              <a:latin typeface="+mj-lt"/>
            </a:endParaRPr>
          </a:p>
          <a:p>
            <a:pPr marL="0" indent="0">
              <a:buNone/>
            </a:pPr>
            <a:r>
              <a:rPr lang="tr-TR" sz="3300" dirty="0" smtClean="0"/>
              <a:t>Koruyucu </a:t>
            </a:r>
            <a:r>
              <a:rPr lang="tr-TR" sz="3300" dirty="0"/>
              <a:t>ebeveyn yaklaşımı</a:t>
            </a:r>
            <a:r>
              <a:rPr lang="tr-TR" dirty="0"/>
              <a:t>, </a:t>
            </a:r>
            <a:r>
              <a:rPr lang="tr-TR" dirty="0">
                <a:latin typeface="+mj-lt"/>
              </a:rPr>
              <a:t>çocuğun bağımsızlık ve sorumluluk hissetmesini engeller. Ebeveynler iyi niyetle yaklaştıklarını düşünerek çocukları için her şeyi yapmaları gerektiğine inanırlar ve onların bütün yaptıklarından kendilerini sorumlu hissederler. Yemeğinden giyimine, ev ödevlerinden hobi ve arkadaş seçimlerine kadar, çocuk adına her şeye karar verirler. Çünkü onlara göre çocukların davranışları kendi anne babalıklarının yeterliliğini yansıtır. Fakat çocuklarını bütün sonuçlardan korudukları için onların öz güvenlerini ve bağımsızlıklarını yok edebilirler.</a:t>
            </a:r>
            <a:r>
              <a:rPr lang="tr-TR" dirty="0"/>
              <a:t> </a:t>
            </a:r>
            <a:endParaRPr lang="tr-TR" dirty="0" smtClean="0"/>
          </a:p>
          <a:p>
            <a:pPr marL="0" indent="0">
              <a:buNone/>
            </a:pPr>
            <a:r>
              <a:rPr lang="tr-TR" sz="3300" dirty="0" smtClean="0"/>
              <a:t>Bir </a:t>
            </a:r>
            <a:r>
              <a:rPr lang="tr-TR" sz="3300" dirty="0"/>
              <a:t>başka aile tutumu olan destekleyici yaklaşım</a:t>
            </a:r>
            <a:r>
              <a:rPr lang="tr-TR" dirty="0"/>
              <a:t>, </a:t>
            </a:r>
            <a:r>
              <a:rPr lang="tr-TR" dirty="0">
                <a:latin typeface="+mj-lt"/>
              </a:rPr>
              <a:t>çocuğun sınırlar içinde karar vermesine ve bu kararların sorumluluğunu taşımasına olanak tanır. Bu yöntem, sorumluluk almayı içeren bir yaklaşımdır. Aynı zamanda öz disiplini, yani kendi kendini yönlendirme yeteneğini geliştirir.</a:t>
            </a:r>
          </a:p>
        </p:txBody>
      </p:sp>
    </p:spTree>
    <p:extLst>
      <p:ext uri="{BB962C8B-B14F-4D97-AF65-F5344CB8AC3E}">
        <p14:creationId xmlns:p14="http://schemas.microsoft.com/office/powerpoint/2010/main" val="474580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73933"/>
            <a:ext cx="10515600" cy="3686782"/>
          </a:xfrm>
        </p:spPr>
        <p:txBody>
          <a:bodyPr>
            <a:normAutofit/>
          </a:bodyPr>
          <a:lstStyle/>
          <a:p>
            <a:pPr marL="0" indent="0">
              <a:buNone/>
            </a:pPr>
            <a:r>
              <a:rPr lang="tr-TR" dirty="0">
                <a:latin typeface="+mj-lt"/>
              </a:rPr>
              <a:t>Çocuğunuzun öncelikle evde bazı sorumluluklar üstlenerek sorumluluk bilincinin gelişmesi, onun okul ile ilgili sorumluluklarını da daha kolay üstlenmesine ve karşılaşabileceği sorunlarla baş edebilmesine yardımcı olacaktır. Çocuğun yaşı ne olursa olsun sorumluluk almayı öğrenmenin anlamı, şu üç alanda kabul edilebilir davranışlar gösterebilmektir:</a:t>
            </a:r>
            <a:br>
              <a:rPr lang="tr-TR" dirty="0">
                <a:latin typeface="+mj-lt"/>
              </a:rPr>
            </a:br>
            <a:r>
              <a:rPr lang="tr-TR" dirty="0"/>
              <a:t/>
            </a:r>
            <a:br>
              <a:rPr lang="tr-TR" dirty="0"/>
            </a:br>
            <a:r>
              <a:rPr lang="tr-TR" dirty="0"/>
              <a:t>• Kurallara uymak,</a:t>
            </a:r>
            <a:br>
              <a:rPr lang="tr-TR" dirty="0"/>
            </a:br>
            <a:r>
              <a:rPr lang="tr-TR" dirty="0"/>
              <a:t>• Sağduyu kullanmak,</a:t>
            </a:r>
            <a:br>
              <a:rPr lang="tr-TR" dirty="0"/>
            </a:br>
            <a:r>
              <a:rPr lang="tr-TR" dirty="0"/>
              <a:t>• Tercihlerin ya da seçimlerin sonucuna katlanmak</a:t>
            </a:r>
          </a:p>
        </p:txBody>
      </p:sp>
      <p:pic>
        <p:nvPicPr>
          <p:cNvPr id="2" name="Resim 1"/>
          <p:cNvPicPr>
            <a:picLocks noChangeAspect="1"/>
          </p:cNvPicPr>
          <p:nvPr/>
        </p:nvPicPr>
        <p:blipFill>
          <a:blip r:embed="rId2"/>
          <a:stretch>
            <a:fillRect/>
          </a:stretch>
        </p:blipFill>
        <p:spPr>
          <a:xfrm>
            <a:off x="7819053" y="4002833"/>
            <a:ext cx="3534747" cy="2481943"/>
          </a:xfrm>
          <a:prstGeom prst="rect">
            <a:avLst/>
          </a:prstGeom>
        </p:spPr>
      </p:pic>
    </p:spTree>
    <p:extLst>
      <p:ext uri="{BB962C8B-B14F-4D97-AF65-F5344CB8AC3E}">
        <p14:creationId xmlns:p14="http://schemas.microsoft.com/office/powerpoint/2010/main" val="91065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Değişik Yaş Gruplarındaki Çocukların Alabilecekleri Sorumluluklar</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b="1" dirty="0" smtClean="0"/>
              <a:t> İki </a:t>
            </a:r>
            <a:r>
              <a:rPr lang="tr-TR" b="1" dirty="0"/>
              <a:t>ve Üç Yaş Çocuklarının Alabilecekleri </a:t>
            </a:r>
            <a:r>
              <a:rPr lang="tr-TR" b="1" dirty="0" smtClean="0"/>
              <a:t>Sorumluluklar</a:t>
            </a:r>
            <a:endParaRPr lang="tr-TR" b="1" dirty="0"/>
          </a:p>
          <a:p>
            <a:pPr marL="0" indent="0">
              <a:buNone/>
            </a:pPr>
            <a:r>
              <a:rPr lang="tr-TR" dirty="0"/>
              <a:t>• Oyuncakları toplamak ve onları yerlerine koymak,</a:t>
            </a:r>
            <a:br>
              <a:rPr lang="tr-TR" dirty="0"/>
            </a:br>
            <a:r>
              <a:rPr lang="tr-TR" dirty="0"/>
              <a:t>• Kitap ve dergileri gerekli yerlere koymak,</a:t>
            </a:r>
            <a:br>
              <a:rPr lang="tr-TR" dirty="0"/>
            </a:br>
            <a:r>
              <a:rPr lang="tr-TR" dirty="0"/>
              <a:t>• Peçete, tabak ve çatal kaşıkları sofraya koymak (ama istenen biçimde olmayabilir),</a:t>
            </a:r>
            <a:br>
              <a:rPr lang="tr-TR" dirty="0"/>
            </a:br>
            <a:r>
              <a:rPr lang="tr-TR" dirty="0"/>
              <a:t>• Bir şeyler yedikten sonra kendi kirli tabaklarını kaldırmak,</a:t>
            </a:r>
            <a:br>
              <a:rPr lang="tr-TR" dirty="0"/>
            </a:br>
            <a:r>
              <a:rPr lang="tr-TR" dirty="0"/>
              <a:t>• Kendisiyle ilgili bazı durumlarla ilgili seçme imkanının sunulması sonucunda karar verme yeteneğinin gelişmesi,</a:t>
            </a:r>
            <a:br>
              <a:rPr lang="tr-TR" dirty="0"/>
            </a:br>
            <a:r>
              <a:rPr lang="tr-TR" dirty="0"/>
              <a:t>• Sofranın toplanmasına yardımcı olmak,</a:t>
            </a:r>
            <a:br>
              <a:rPr lang="tr-TR" dirty="0"/>
            </a:br>
            <a:r>
              <a:rPr lang="tr-TR" dirty="0"/>
              <a:t>• Yardımla giyinmek ve soyunmak.</a:t>
            </a:r>
          </a:p>
        </p:txBody>
      </p:sp>
      <p:pic>
        <p:nvPicPr>
          <p:cNvPr id="4" name="Resim 3"/>
          <p:cNvPicPr>
            <a:picLocks noChangeAspect="1"/>
          </p:cNvPicPr>
          <p:nvPr/>
        </p:nvPicPr>
        <p:blipFill>
          <a:blip r:embed="rId2"/>
          <a:stretch>
            <a:fillRect/>
          </a:stretch>
        </p:blipFill>
        <p:spPr>
          <a:xfrm>
            <a:off x="8266922" y="4782133"/>
            <a:ext cx="3293707" cy="1683982"/>
          </a:xfrm>
          <a:prstGeom prst="rect">
            <a:avLst/>
          </a:prstGeom>
        </p:spPr>
      </p:pic>
    </p:spTree>
    <p:extLst>
      <p:ext uri="{BB962C8B-B14F-4D97-AF65-F5344CB8AC3E}">
        <p14:creationId xmlns:p14="http://schemas.microsoft.com/office/powerpoint/2010/main" val="1658920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anose="05000000000000000000" pitchFamily="2" charset="2"/>
              <a:buChar char="q"/>
            </a:pPr>
            <a:r>
              <a:rPr lang="tr-TR" b="1" dirty="0" smtClean="0"/>
              <a:t> Dört </a:t>
            </a:r>
            <a:r>
              <a:rPr lang="tr-TR" b="1" dirty="0"/>
              <a:t>Yaş Çocuklarının Alabilecekleri Sorumluluklar</a:t>
            </a:r>
            <a:r>
              <a:rPr lang="tr-TR" dirty="0"/>
              <a:t/>
            </a:r>
            <a:br>
              <a:rPr lang="tr-TR" dirty="0"/>
            </a:br>
            <a:r>
              <a:rPr lang="tr-TR" dirty="0"/>
              <a:t>• Sofrayı kurmak,</a:t>
            </a:r>
            <a:br>
              <a:rPr lang="tr-TR" dirty="0"/>
            </a:br>
            <a:r>
              <a:rPr lang="tr-TR" dirty="0"/>
              <a:t>• Oyun oynadıktan sonra oyuncaklarını veya kendine ait eşyaları yerlerine kaldırmak,</a:t>
            </a:r>
            <a:br>
              <a:rPr lang="tr-TR" dirty="0"/>
            </a:br>
            <a:r>
              <a:rPr lang="tr-TR" dirty="0"/>
              <a:t>• Oyun oynarken nerede olacağını anne babasına söylemek,</a:t>
            </a:r>
            <a:br>
              <a:rPr lang="tr-TR" dirty="0"/>
            </a:br>
            <a:r>
              <a:rPr lang="tr-TR" dirty="0"/>
              <a:t>• Toz alma gibi basit ev işlerinde yardımcı olmak,</a:t>
            </a:r>
            <a:br>
              <a:rPr lang="tr-TR" dirty="0"/>
            </a:br>
            <a:r>
              <a:rPr lang="tr-TR" dirty="0"/>
              <a:t>• Bulaşık makinesinin doldurulmasına yardım etmek,</a:t>
            </a:r>
            <a:br>
              <a:rPr lang="tr-TR" dirty="0"/>
            </a:br>
            <a:r>
              <a:rPr lang="tr-TR" dirty="0"/>
              <a:t>• Alışveriş dönüşü malzemelerin yerleştirilmesine yardımcı olmak,</a:t>
            </a:r>
            <a:br>
              <a:rPr lang="tr-TR" dirty="0"/>
            </a:br>
            <a:r>
              <a:rPr lang="tr-TR" dirty="0"/>
              <a:t>• Alışveriş sırasında malzemelerin raflardan alınmasına yardımcı </a:t>
            </a:r>
            <a:r>
              <a:rPr lang="tr-TR" dirty="0" smtClean="0"/>
              <a:t>  olmak</a:t>
            </a:r>
            <a:r>
              <a:rPr lang="tr-TR" dirty="0"/>
              <a:t>,</a:t>
            </a:r>
            <a:br>
              <a:rPr lang="tr-TR" dirty="0"/>
            </a:br>
            <a:r>
              <a:rPr lang="tr-TR" dirty="0"/>
              <a:t>• Basit bazı yiyeceklerin hazırlanmasına yardım etmek.</a:t>
            </a:r>
          </a:p>
        </p:txBody>
      </p:sp>
      <p:pic>
        <p:nvPicPr>
          <p:cNvPr id="2" name="Resim 1"/>
          <p:cNvPicPr>
            <a:picLocks noChangeAspect="1"/>
          </p:cNvPicPr>
          <p:nvPr/>
        </p:nvPicPr>
        <p:blipFill>
          <a:blip r:embed="rId2"/>
          <a:stretch>
            <a:fillRect/>
          </a:stretch>
        </p:blipFill>
        <p:spPr>
          <a:xfrm>
            <a:off x="2062064" y="368461"/>
            <a:ext cx="7240555" cy="1381125"/>
          </a:xfrm>
          <a:prstGeom prst="rect">
            <a:avLst/>
          </a:prstGeom>
        </p:spPr>
      </p:pic>
    </p:spTree>
    <p:extLst>
      <p:ext uri="{BB962C8B-B14F-4D97-AF65-F5344CB8AC3E}">
        <p14:creationId xmlns:p14="http://schemas.microsoft.com/office/powerpoint/2010/main" val="3354781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149813"/>
            <a:ext cx="10515600" cy="4027150"/>
          </a:xfrm>
        </p:spPr>
        <p:txBody>
          <a:bodyPr>
            <a:normAutofit fontScale="92500"/>
          </a:bodyPr>
          <a:lstStyle/>
          <a:p>
            <a:pPr>
              <a:buFont typeface="Wingdings" panose="05000000000000000000" pitchFamily="2" charset="2"/>
              <a:buChar char="q"/>
            </a:pPr>
            <a:r>
              <a:rPr lang="tr-TR" b="1" dirty="0" smtClean="0"/>
              <a:t> Beş </a:t>
            </a:r>
            <a:r>
              <a:rPr lang="tr-TR" b="1" dirty="0"/>
              <a:t>Yaş Çocuklarının Alabilecekleri Sorumluluklar</a:t>
            </a:r>
            <a:r>
              <a:rPr lang="tr-TR" dirty="0"/>
              <a:t/>
            </a:r>
            <a:br>
              <a:rPr lang="tr-TR" dirty="0"/>
            </a:br>
            <a:r>
              <a:rPr lang="tr-TR" dirty="0"/>
              <a:t>• Sofrayı, her şeyi yerli yerine koyarak hazırlamak,</a:t>
            </a:r>
            <a:br>
              <a:rPr lang="tr-TR" dirty="0"/>
            </a:br>
            <a:r>
              <a:rPr lang="tr-TR" dirty="0"/>
              <a:t>• Yatakları düzeltmek ve odasını temizlemek,</a:t>
            </a:r>
            <a:br>
              <a:rPr lang="tr-TR" dirty="0"/>
            </a:br>
            <a:r>
              <a:rPr lang="tr-TR" dirty="0"/>
              <a:t>• Basit bir kahvaltıyı hazırlamak,</a:t>
            </a:r>
            <a:br>
              <a:rPr lang="tr-TR" dirty="0"/>
            </a:br>
            <a:r>
              <a:rPr lang="tr-TR" dirty="0"/>
              <a:t>• Yedikten sonra kirlilerini kendi başına kaldırmak,</a:t>
            </a:r>
            <a:br>
              <a:rPr lang="tr-TR" dirty="0"/>
            </a:br>
            <a:r>
              <a:rPr lang="tr-TR" dirty="0"/>
              <a:t>• Giyeceklerini önerileri dikkate alarak seçmek ve kendi başına giyinmek,</a:t>
            </a:r>
            <a:br>
              <a:rPr lang="tr-TR" dirty="0"/>
            </a:br>
            <a:r>
              <a:rPr lang="tr-TR" dirty="0"/>
              <a:t>• Kirli giyeceklerini sepete atmak,</a:t>
            </a:r>
            <a:br>
              <a:rPr lang="tr-TR" dirty="0"/>
            </a:br>
            <a:r>
              <a:rPr lang="tr-TR" dirty="0"/>
              <a:t>• Telefona gerektiği şekilde cevap vermek,</a:t>
            </a:r>
            <a:br>
              <a:rPr lang="tr-TR" dirty="0"/>
            </a:br>
            <a:r>
              <a:rPr lang="tr-TR" dirty="0"/>
              <a:t>• Ayakkabılarını bağlamayı öğrenmek,</a:t>
            </a:r>
            <a:br>
              <a:rPr lang="tr-TR" dirty="0"/>
            </a:br>
            <a:r>
              <a:rPr lang="tr-TR" dirty="0"/>
              <a:t>• Kendi kendine hazırlanmak (saçını tarama).</a:t>
            </a:r>
            <a:br>
              <a:rPr lang="tr-TR" dirty="0"/>
            </a:br>
            <a:endParaRPr lang="tr-TR" dirty="0"/>
          </a:p>
        </p:txBody>
      </p:sp>
      <p:pic>
        <p:nvPicPr>
          <p:cNvPr id="2" name="Resim 1"/>
          <p:cNvPicPr>
            <a:picLocks noChangeAspect="1"/>
          </p:cNvPicPr>
          <p:nvPr/>
        </p:nvPicPr>
        <p:blipFill>
          <a:blip r:embed="rId2"/>
          <a:stretch>
            <a:fillRect/>
          </a:stretch>
        </p:blipFill>
        <p:spPr>
          <a:xfrm>
            <a:off x="8070980" y="463888"/>
            <a:ext cx="3282820" cy="3343002"/>
          </a:xfrm>
          <a:prstGeom prst="rect">
            <a:avLst/>
          </a:prstGeom>
        </p:spPr>
      </p:pic>
    </p:spTree>
    <p:extLst>
      <p:ext uri="{BB962C8B-B14F-4D97-AF65-F5344CB8AC3E}">
        <p14:creationId xmlns:p14="http://schemas.microsoft.com/office/powerpoint/2010/main" val="2625871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SORUMLULUK KAZANDIRMADA ANNE BABAYA DÜŞEN GÖREVLER</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a:t>• Çocuğunuz sizinle işbirliği yapsa da yapmasa da koşulsuz sevgi ve onay gösterin. Çocuğunuz her ne yaparsa yapsın ona değer verdiğinizi ve kabul ettiğinizi bilmesini sağlayın.</a:t>
            </a:r>
            <a:br>
              <a:rPr lang="tr-TR" dirty="0"/>
            </a:br>
            <a:r>
              <a:rPr lang="tr-TR" dirty="0"/>
              <a:t/>
            </a:r>
            <a:br>
              <a:rPr lang="tr-TR" dirty="0"/>
            </a:br>
            <a:r>
              <a:rPr lang="tr-TR" dirty="0"/>
              <a:t>• Çocuğunuzun size bağımlı olduğunu düşünüyorsanız koruyucu tutumunuzu değiştirin.</a:t>
            </a:r>
            <a:br>
              <a:rPr lang="tr-TR" dirty="0"/>
            </a:br>
            <a:r>
              <a:rPr lang="tr-TR" dirty="0"/>
              <a:t/>
            </a:r>
            <a:br>
              <a:rPr lang="tr-TR" dirty="0"/>
            </a:br>
            <a:r>
              <a:rPr lang="tr-TR" dirty="0"/>
              <a:t>• Sürekli sorumsuz davranan çocuklar anne babaları tarafından sorumlu davranmalarına izin verilmeyen çocuklardır.</a:t>
            </a:r>
            <a:br>
              <a:rPr lang="tr-TR" dirty="0"/>
            </a:br>
            <a:r>
              <a:rPr lang="tr-TR" dirty="0"/>
              <a:t/>
            </a:r>
            <a:br>
              <a:rPr lang="tr-TR" dirty="0"/>
            </a:br>
            <a:r>
              <a:rPr lang="tr-TR" dirty="0"/>
              <a:t>• Çocuğunuzun kendi davranışlarının sorumluluğunu almasına ve iyi gitmeyen davranışlarını değiştirmesine fırsat verin.</a:t>
            </a:r>
            <a:br>
              <a:rPr lang="tr-TR" dirty="0"/>
            </a:br>
            <a:endParaRPr lang="tr-TR" dirty="0"/>
          </a:p>
        </p:txBody>
      </p:sp>
    </p:spTree>
    <p:extLst>
      <p:ext uri="{BB962C8B-B14F-4D97-AF65-F5344CB8AC3E}">
        <p14:creationId xmlns:p14="http://schemas.microsoft.com/office/powerpoint/2010/main" val="4005686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61481"/>
            <a:ext cx="10515600" cy="3900791"/>
          </a:xfrm>
        </p:spPr>
        <p:txBody>
          <a:bodyPr>
            <a:normAutofit fontScale="85000" lnSpcReduction="20000"/>
          </a:bodyPr>
          <a:lstStyle/>
          <a:p>
            <a:pPr marL="0" indent="0">
              <a:buNone/>
            </a:pPr>
            <a:r>
              <a:rPr lang="tr-TR" dirty="0"/>
              <a:t>• Çocuğunuzun yaşına uygun sorumluluklar listesi hazırlayın. Sorumluluğunu üstlenmek istediği işleri bu listeden seçmesine fırsat verin ve onun doğru kararlar verebileceğine olan güveninizi koruyun. Bu listeden seçim yapması konusunda onu zorlarsanız ya da yapacağı işleri siz seçerseniz sorumluluk duygusunu geliştirmeniz zorlaşır.</a:t>
            </a:r>
            <a:br>
              <a:rPr lang="tr-TR" dirty="0"/>
            </a:br>
            <a:r>
              <a:rPr lang="tr-TR" dirty="0"/>
              <a:t/>
            </a:r>
            <a:br>
              <a:rPr lang="tr-TR" dirty="0"/>
            </a:br>
            <a:r>
              <a:rPr lang="tr-TR" dirty="0"/>
              <a:t>• Ev ile ilgili sorumlulukları çocuklarınız arasında paylaştırırken adil olun. Bunun en iyi yolu işlerin sırayla yapılmasıdır.</a:t>
            </a:r>
            <a:br>
              <a:rPr lang="tr-TR" dirty="0"/>
            </a:br>
            <a:r>
              <a:rPr lang="tr-TR" dirty="0"/>
              <a:t/>
            </a:r>
            <a:br>
              <a:rPr lang="tr-TR" dirty="0"/>
            </a:br>
            <a:r>
              <a:rPr lang="tr-TR" dirty="0"/>
              <a:t>• Çocuğun kırıp dökmesinin ve yaşadığı olumsuz deneyimlerin öğrenmenin gerekli şartı olduğunu unutmayın.</a:t>
            </a:r>
            <a:br>
              <a:rPr lang="tr-TR" dirty="0"/>
            </a:br>
            <a:r>
              <a:rPr lang="tr-TR" dirty="0"/>
              <a:t/>
            </a:r>
            <a:br>
              <a:rPr lang="tr-TR" dirty="0"/>
            </a:br>
            <a:r>
              <a:rPr lang="tr-TR" dirty="0"/>
              <a:t>• Çocuğunuzun yaptığı yanlış seçimlerin (hayatını tehlikeye atmadıkça) sonuçlarını yaşamasına izin verin ki onlardan bazı dersler çıkarabilsin.</a:t>
            </a:r>
          </a:p>
        </p:txBody>
      </p:sp>
      <p:pic>
        <p:nvPicPr>
          <p:cNvPr id="2" name="Resim 1"/>
          <p:cNvPicPr>
            <a:picLocks noChangeAspect="1"/>
          </p:cNvPicPr>
          <p:nvPr/>
        </p:nvPicPr>
        <p:blipFill>
          <a:blip r:embed="rId2"/>
          <a:stretch>
            <a:fillRect/>
          </a:stretch>
        </p:blipFill>
        <p:spPr>
          <a:xfrm>
            <a:off x="3163078" y="4562272"/>
            <a:ext cx="5561044" cy="1743075"/>
          </a:xfrm>
          <a:prstGeom prst="rect">
            <a:avLst/>
          </a:prstGeom>
        </p:spPr>
      </p:pic>
    </p:spTree>
    <p:extLst>
      <p:ext uri="{BB962C8B-B14F-4D97-AF65-F5344CB8AC3E}">
        <p14:creationId xmlns:p14="http://schemas.microsoft.com/office/powerpoint/2010/main" val="4155043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93387"/>
            <a:ext cx="10515600" cy="4241260"/>
          </a:xfrm>
        </p:spPr>
        <p:txBody>
          <a:bodyPr>
            <a:normAutofit fontScale="92500" lnSpcReduction="10000"/>
          </a:bodyPr>
          <a:lstStyle/>
          <a:p>
            <a:pPr marL="0" indent="0">
              <a:buNone/>
            </a:pPr>
            <a:r>
              <a:rPr lang="tr-TR" dirty="0"/>
              <a:t>• Çocuğunuza yardım edeyim derken, onun sorumluluğunun gelişmesini engelleyebileceğinizi unutmayın. Eğer işin nasıl yapılabileceğini bilmiyorsa ona işin nasıl yapılacağını gösterin.</a:t>
            </a:r>
            <a:br>
              <a:rPr lang="tr-TR" dirty="0"/>
            </a:br>
            <a:r>
              <a:rPr lang="tr-TR" dirty="0"/>
              <a:t/>
            </a:r>
            <a:br>
              <a:rPr lang="tr-TR" dirty="0"/>
            </a:br>
            <a:r>
              <a:rPr lang="tr-TR" dirty="0"/>
              <a:t>• Çocuğunuza uygun model oluşturun. Çünkü sorumluluk kazandırmak istediğiniz halde sizin sorumluluklarınızı yerine getirmemeniz onu olumsuz etkileyecektir. İşe yaramayan davranış, inanç ve tutumlarınızı değiştirmeye istekli olun.</a:t>
            </a:r>
            <a:br>
              <a:rPr lang="tr-TR" dirty="0"/>
            </a:br>
            <a:r>
              <a:rPr lang="tr-TR" dirty="0"/>
              <a:t/>
            </a:r>
            <a:br>
              <a:rPr lang="tr-TR" dirty="0"/>
            </a:br>
            <a:r>
              <a:rPr lang="tr-TR" dirty="0"/>
              <a:t>• Çocuğunuz sorumluluklarını yerine getirmediği zaman ne gibi ceza veya yaptırımlarla karşılaşabileceğini söylemek yerine işini bitirdiğinde onu manevi yönden destekleyerek (aferin, çok güzel oldu, teşekkür ederim gibi) güven duygusunun ve sorumluluk bilincinin gelişmesini sağlayın.</a:t>
            </a:r>
          </a:p>
        </p:txBody>
      </p:sp>
    </p:spTree>
    <p:extLst>
      <p:ext uri="{BB962C8B-B14F-4D97-AF65-F5344CB8AC3E}">
        <p14:creationId xmlns:p14="http://schemas.microsoft.com/office/powerpoint/2010/main" val="4127481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4667655" cy="1325563"/>
          </a:xfrm>
        </p:spPr>
        <p:txBody>
          <a:bodyPr/>
          <a:lstStyle/>
          <a:p>
            <a:r>
              <a:rPr lang="tr-TR" dirty="0" smtClean="0"/>
              <a:t>HAK NEDİR?</a:t>
            </a:r>
            <a:endParaRPr lang="tr-TR" dirty="0"/>
          </a:p>
        </p:txBody>
      </p:sp>
      <p:sp>
        <p:nvSpPr>
          <p:cNvPr id="3" name="İçerik Yer Tutucusu 2"/>
          <p:cNvSpPr>
            <a:spLocks noGrp="1"/>
          </p:cNvSpPr>
          <p:nvPr>
            <p:ph idx="1"/>
          </p:nvPr>
        </p:nvSpPr>
        <p:spPr>
          <a:xfrm>
            <a:off x="838200" y="1825625"/>
            <a:ext cx="3850532" cy="4351338"/>
          </a:xfrm>
        </p:spPr>
        <p:txBody>
          <a:bodyPr/>
          <a:lstStyle/>
          <a:p>
            <a:pPr marL="0" indent="0">
              <a:buNone/>
            </a:pPr>
            <a:r>
              <a:rPr lang="tr-TR" dirty="0" smtClean="0"/>
              <a:t>      Kişilerin </a:t>
            </a:r>
            <a:r>
              <a:rPr lang="tr-TR" dirty="0"/>
              <a:t>hukuk düzenince korunan menfaatleridir. Kişilerin lehlerine olan bir durumun kanunlar tarafından korunması, bu korumaya uymayan kişilere karşı ise kanuni girişimlerde bulunulması gibi yetkiler verir.</a:t>
            </a:r>
          </a:p>
        </p:txBody>
      </p:sp>
    </p:spTree>
    <p:extLst>
      <p:ext uri="{BB962C8B-B14F-4D97-AF65-F5344CB8AC3E}">
        <p14:creationId xmlns:p14="http://schemas.microsoft.com/office/powerpoint/2010/main" val="470663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Aile </a:t>
            </a:r>
            <a:r>
              <a:rPr lang="tr-TR" dirty="0"/>
              <a:t>her konuda olduğu gibi hak ve sorumluluklar alanında da çocuğa yol göstericidir. Temelini aileden alan çocuk akademik hayatında buna daha rahat uyum sağlayacak ve şekillenecektir.</a:t>
            </a:r>
          </a:p>
        </p:txBody>
      </p:sp>
      <p:pic>
        <p:nvPicPr>
          <p:cNvPr id="2" name="Resim 1"/>
          <p:cNvPicPr>
            <a:picLocks noChangeAspect="1"/>
          </p:cNvPicPr>
          <p:nvPr/>
        </p:nvPicPr>
        <p:blipFill>
          <a:blip r:embed="rId2"/>
          <a:stretch>
            <a:fillRect/>
          </a:stretch>
        </p:blipFill>
        <p:spPr>
          <a:xfrm>
            <a:off x="681135" y="305773"/>
            <a:ext cx="10524929" cy="4324350"/>
          </a:xfrm>
          <a:prstGeom prst="rect">
            <a:avLst/>
          </a:prstGeom>
        </p:spPr>
      </p:pic>
    </p:spTree>
    <p:extLst>
      <p:ext uri="{BB962C8B-B14F-4D97-AF65-F5344CB8AC3E}">
        <p14:creationId xmlns:p14="http://schemas.microsoft.com/office/powerpoint/2010/main" val="2506650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2456899"/>
          </a:xfrm>
        </p:spPr>
        <p:txBody>
          <a:bodyPr/>
          <a:lstStyle/>
          <a:p>
            <a:pPr algn="ctr"/>
            <a:r>
              <a:rPr lang="tr-TR" sz="8000" dirty="0" smtClean="0">
                <a:solidFill>
                  <a:srgbClr val="C00000"/>
                </a:solidFill>
              </a:rPr>
              <a:t>T</a:t>
            </a:r>
            <a:r>
              <a:rPr lang="tr-TR" sz="8000" dirty="0" smtClean="0">
                <a:solidFill>
                  <a:srgbClr val="7030A0"/>
                </a:solidFill>
              </a:rPr>
              <a:t>E</a:t>
            </a:r>
            <a:r>
              <a:rPr lang="tr-TR" sz="8000" dirty="0" smtClean="0">
                <a:solidFill>
                  <a:srgbClr val="00B050"/>
                </a:solidFill>
              </a:rPr>
              <a:t>Ş</a:t>
            </a:r>
            <a:r>
              <a:rPr lang="tr-TR" sz="8000" dirty="0" smtClean="0">
                <a:solidFill>
                  <a:srgbClr val="FFC000"/>
                </a:solidFill>
              </a:rPr>
              <a:t>E</a:t>
            </a:r>
            <a:r>
              <a:rPr lang="tr-TR" sz="8000" dirty="0" smtClean="0"/>
              <a:t>KK</a:t>
            </a:r>
            <a:r>
              <a:rPr lang="tr-TR" sz="8000" dirty="0" smtClean="0">
                <a:solidFill>
                  <a:srgbClr val="0070C0"/>
                </a:solidFill>
              </a:rPr>
              <a:t>Ü</a:t>
            </a:r>
            <a:r>
              <a:rPr lang="tr-TR" sz="8000" dirty="0" smtClean="0">
                <a:solidFill>
                  <a:srgbClr val="FF0000"/>
                </a:solidFill>
              </a:rPr>
              <a:t>R</a:t>
            </a:r>
            <a:r>
              <a:rPr lang="tr-TR" sz="8000" dirty="0" smtClean="0">
                <a:solidFill>
                  <a:srgbClr val="00B050"/>
                </a:solidFill>
              </a:rPr>
              <a:t>L</a:t>
            </a:r>
            <a:r>
              <a:rPr lang="tr-TR" sz="8000" dirty="0" smtClean="0">
                <a:solidFill>
                  <a:srgbClr val="7030A0"/>
                </a:solidFill>
              </a:rPr>
              <a:t>E</a:t>
            </a:r>
            <a:r>
              <a:rPr lang="tr-TR" sz="8000" dirty="0" smtClean="0">
                <a:solidFill>
                  <a:srgbClr val="00B0F0"/>
                </a:solidFill>
              </a:rPr>
              <a:t>R</a:t>
            </a:r>
            <a:endParaRPr lang="tr-TR" sz="8000" dirty="0">
              <a:solidFill>
                <a:srgbClr val="00B0F0"/>
              </a:solidFill>
            </a:endParaRPr>
          </a:p>
        </p:txBody>
      </p:sp>
      <p:pic>
        <p:nvPicPr>
          <p:cNvPr id="4" name="Resim 3"/>
          <p:cNvPicPr>
            <a:picLocks noChangeAspect="1"/>
          </p:cNvPicPr>
          <p:nvPr/>
        </p:nvPicPr>
        <p:blipFill>
          <a:blip r:embed="rId2"/>
          <a:stretch>
            <a:fillRect/>
          </a:stretch>
        </p:blipFill>
        <p:spPr>
          <a:xfrm>
            <a:off x="2239347" y="2822024"/>
            <a:ext cx="8612155" cy="2533747"/>
          </a:xfrm>
          <a:prstGeom prst="rect">
            <a:avLst/>
          </a:prstGeom>
        </p:spPr>
      </p:pic>
    </p:spTree>
    <p:extLst>
      <p:ext uri="{BB962C8B-B14F-4D97-AF65-F5344CB8AC3E}">
        <p14:creationId xmlns:p14="http://schemas.microsoft.com/office/powerpoint/2010/main" val="243250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6068438" cy="1325563"/>
          </a:xfrm>
        </p:spPr>
        <p:txBody>
          <a:bodyPr/>
          <a:lstStyle/>
          <a:p>
            <a:r>
              <a:rPr lang="tr-TR" b="1" dirty="0" smtClean="0">
                <a:solidFill>
                  <a:srgbClr val="00B050"/>
                </a:solidFill>
              </a:rPr>
              <a:t>ÇOCUK</a:t>
            </a:r>
            <a:r>
              <a:rPr lang="tr-TR" b="1" dirty="0" smtClean="0"/>
              <a:t> </a:t>
            </a:r>
            <a:r>
              <a:rPr lang="tr-TR" b="1" dirty="0" smtClean="0">
                <a:solidFill>
                  <a:srgbClr val="FF0000"/>
                </a:solidFill>
              </a:rPr>
              <a:t>HAKLARI</a:t>
            </a:r>
            <a:r>
              <a:rPr lang="tr-TR" b="1" dirty="0" smtClean="0"/>
              <a:t> </a:t>
            </a:r>
            <a:r>
              <a:rPr lang="tr-TR" b="1" dirty="0" smtClean="0">
                <a:solidFill>
                  <a:srgbClr val="00B0F0"/>
                </a:solidFill>
              </a:rPr>
              <a:t>NEDİR?</a:t>
            </a:r>
            <a:endParaRPr lang="tr-TR" b="1" dirty="0">
              <a:solidFill>
                <a:srgbClr val="00B0F0"/>
              </a:solidFill>
            </a:endParaRPr>
          </a:p>
        </p:txBody>
      </p:sp>
      <p:sp>
        <p:nvSpPr>
          <p:cNvPr id="3" name="İçerik Yer Tutucusu 2"/>
          <p:cNvSpPr>
            <a:spLocks noGrp="1"/>
          </p:cNvSpPr>
          <p:nvPr>
            <p:ph idx="1"/>
          </p:nvPr>
        </p:nvSpPr>
        <p:spPr>
          <a:xfrm>
            <a:off x="838200" y="1825625"/>
            <a:ext cx="6068438" cy="4351338"/>
          </a:xfrm>
        </p:spPr>
        <p:txBody>
          <a:bodyPr/>
          <a:lstStyle/>
          <a:p>
            <a:pPr marL="0" indent="0">
              <a:buNone/>
            </a:pPr>
            <a:r>
              <a:rPr lang="tr-TR" dirty="0" smtClean="0"/>
              <a:t>      Kanunen </a:t>
            </a:r>
            <a:r>
              <a:rPr lang="tr-TR" dirty="0"/>
              <a:t>veya ahlaki olarak dünya üzerindeki tüm çocukların doğuştan sahip olduğu; eğitim, sağlık, yaşama, barınma; fiziksel, psikolojik veya cinsel sömürüye karşı korunma gibi haklarının hepsini birden tanımlamakta kullanılan evrensel kavramdır.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081" y="1690688"/>
            <a:ext cx="3373120" cy="2688271"/>
          </a:xfrm>
          <a:prstGeom prst="rect">
            <a:avLst/>
          </a:prstGeom>
        </p:spPr>
      </p:pic>
    </p:spTree>
    <p:extLst>
      <p:ext uri="{BB962C8B-B14F-4D97-AF65-F5344CB8AC3E}">
        <p14:creationId xmlns:p14="http://schemas.microsoft.com/office/powerpoint/2010/main" val="1785630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26851"/>
            <a:ext cx="4657928" cy="5350112"/>
          </a:xfrm>
        </p:spPr>
        <p:txBody>
          <a:bodyPr>
            <a:normAutofit/>
          </a:bodyPr>
          <a:lstStyle/>
          <a:p>
            <a:pPr marL="0" indent="0">
              <a:buNone/>
            </a:pPr>
            <a:r>
              <a:rPr lang="tr-TR" dirty="0" smtClean="0"/>
              <a:t>   Çocukların </a:t>
            </a:r>
            <a:r>
              <a:rPr lang="tr-TR" dirty="0"/>
              <a:t>daha iyi koşullarda yaşamalarını sağlamak amacıyla, çocuğun yaşam kalitesini ve memnuniyetini ön plana alan ve belirlemeye çalışan, saygı gördükleri koruyucu bir ortamda büyümelerini amaçlayan çocuk hakları sözleşmesini her ailenin ve her çocuğun çok iyi bilmesi gerekmektedir.</a:t>
            </a:r>
          </a:p>
        </p:txBody>
      </p:sp>
      <p:pic>
        <p:nvPicPr>
          <p:cNvPr id="4" name="Resim 3"/>
          <p:cNvPicPr>
            <a:picLocks noChangeAspect="1"/>
          </p:cNvPicPr>
          <p:nvPr/>
        </p:nvPicPr>
        <p:blipFill>
          <a:blip r:embed="rId2"/>
          <a:stretch>
            <a:fillRect/>
          </a:stretch>
        </p:blipFill>
        <p:spPr>
          <a:xfrm>
            <a:off x="6258560" y="826851"/>
            <a:ext cx="5232400" cy="4557949"/>
          </a:xfrm>
          <a:prstGeom prst="rect">
            <a:avLst/>
          </a:prstGeom>
        </p:spPr>
      </p:pic>
    </p:spTree>
    <p:extLst>
      <p:ext uri="{BB962C8B-B14F-4D97-AF65-F5344CB8AC3E}">
        <p14:creationId xmlns:p14="http://schemas.microsoft.com/office/powerpoint/2010/main" val="1351733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80936"/>
            <a:ext cx="6155987" cy="5496027"/>
          </a:xfrm>
        </p:spPr>
        <p:txBody>
          <a:bodyPr/>
          <a:lstStyle/>
          <a:p>
            <a:pPr marL="0" indent="0">
              <a:buNone/>
            </a:pPr>
            <a:r>
              <a:rPr lang="tr-TR" dirty="0" smtClean="0"/>
              <a:t>     Sözleşme’nin </a:t>
            </a:r>
            <a:r>
              <a:rPr lang="tr-TR" dirty="0"/>
              <a:t>dört adet yol gösterici ilkesi bulunmaktadır ve bu ilkeler hakların tümünün yerine getirilmesi için temel gerekliliklerdir. Bu ilkeler</a:t>
            </a:r>
            <a:r>
              <a:rPr lang="tr-TR" dirty="0" smtClean="0"/>
              <a:t>:</a:t>
            </a:r>
          </a:p>
          <a:p>
            <a:r>
              <a:rPr lang="tr-TR" b="1" dirty="0"/>
              <a:t>Ayrımcılık </a:t>
            </a:r>
            <a:r>
              <a:rPr lang="tr-TR" b="1" dirty="0" smtClean="0"/>
              <a:t>yapmama</a:t>
            </a:r>
          </a:p>
          <a:p>
            <a:r>
              <a:rPr lang="tr-TR" b="1" dirty="0"/>
              <a:t>Çocuğun üstün </a:t>
            </a:r>
            <a:r>
              <a:rPr lang="tr-TR" b="1" dirty="0" smtClean="0"/>
              <a:t>yararı</a:t>
            </a:r>
          </a:p>
          <a:p>
            <a:r>
              <a:rPr lang="tr-TR" b="1" dirty="0"/>
              <a:t>Çocuğun varlığını ve gelişimini sürdürmesini </a:t>
            </a:r>
            <a:r>
              <a:rPr lang="tr-TR" b="1" dirty="0" smtClean="0"/>
              <a:t>sağlama</a:t>
            </a:r>
          </a:p>
          <a:p>
            <a:r>
              <a:rPr lang="tr-TR" b="1" dirty="0"/>
              <a:t>Çocukların kendilerini etkileyen konularda düşüncelerinin dikkate alınması</a:t>
            </a:r>
          </a:p>
        </p:txBody>
      </p:sp>
      <p:pic>
        <p:nvPicPr>
          <p:cNvPr id="4" name="Resim 3"/>
          <p:cNvPicPr>
            <a:picLocks noChangeAspect="1"/>
          </p:cNvPicPr>
          <p:nvPr/>
        </p:nvPicPr>
        <p:blipFill>
          <a:blip r:embed="rId2"/>
          <a:stretch>
            <a:fillRect/>
          </a:stretch>
        </p:blipFill>
        <p:spPr>
          <a:xfrm>
            <a:off x="8646161" y="3230880"/>
            <a:ext cx="3073082" cy="2946083"/>
          </a:xfrm>
          <a:prstGeom prst="rect">
            <a:avLst/>
          </a:prstGeom>
        </p:spPr>
      </p:pic>
    </p:spTree>
    <p:extLst>
      <p:ext uri="{BB962C8B-B14F-4D97-AF65-F5344CB8AC3E}">
        <p14:creationId xmlns:p14="http://schemas.microsoft.com/office/powerpoint/2010/main" val="3284863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635759"/>
          </a:xfrm>
          <a:blipFill dpi="0" rotWithShape="1">
            <a:blip r:embed="rId3">
              <a:alphaModFix amt="79000"/>
            </a:blip>
            <a:srcRect/>
            <a:tile tx="0" ty="0" sx="100000" sy="100000" flip="none" algn="tl"/>
          </a:blipFill>
        </p:spPr>
        <p:txBody>
          <a:bodyPr/>
          <a:lstStyle/>
          <a:p>
            <a:pPr algn="ctr"/>
            <a:r>
              <a:rPr lang="tr-TR" dirty="0" smtClean="0"/>
              <a:t>BAŞLICA ÇOCUK HAKLARI NELERDİR?</a:t>
            </a:r>
            <a:endParaRPr lang="tr-TR" dirty="0"/>
          </a:p>
        </p:txBody>
      </p:sp>
    </p:spTree>
    <p:extLst>
      <p:ext uri="{BB962C8B-B14F-4D97-AF65-F5344CB8AC3E}">
        <p14:creationId xmlns:p14="http://schemas.microsoft.com/office/powerpoint/2010/main" val="1251582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1. Yaşama Hakkı</a:t>
            </a:r>
            <a:br>
              <a:rPr lang="tr-TR" dirty="0"/>
            </a:br>
            <a:endParaRPr lang="tr-TR" dirty="0"/>
          </a:p>
        </p:txBody>
      </p:sp>
      <p:pic>
        <p:nvPicPr>
          <p:cNvPr id="4" name="Resim 3"/>
          <p:cNvPicPr>
            <a:picLocks noChangeAspect="1"/>
          </p:cNvPicPr>
          <p:nvPr/>
        </p:nvPicPr>
        <p:blipFill>
          <a:blip r:embed="rId2"/>
          <a:stretch>
            <a:fillRect/>
          </a:stretch>
        </p:blipFill>
        <p:spPr>
          <a:xfrm>
            <a:off x="1315616" y="1690689"/>
            <a:ext cx="9171991" cy="4812748"/>
          </a:xfrm>
          <a:prstGeom prst="rect">
            <a:avLst/>
          </a:prstGeom>
        </p:spPr>
      </p:pic>
    </p:spTree>
    <p:extLst>
      <p:ext uri="{BB962C8B-B14F-4D97-AF65-F5344CB8AC3E}">
        <p14:creationId xmlns:p14="http://schemas.microsoft.com/office/powerpoint/2010/main" val="1557055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2. Düşünceyi Açıklama Hakkı</a:t>
            </a:r>
            <a:br>
              <a:rPr lang="tr-TR" dirty="0"/>
            </a:br>
            <a:endParaRPr lang="tr-TR" dirty="0"/>
          </a:p>
        </p:txBody>
      </p:sp>
      <p:pic>
        <p:nvPicPr>
          <p:cNvPr id="5" name="Resim 4"/>
          <p:cNvPicPr>
            <a:picLocks noChangeAspect="1"/>
          </p:cNvPicPr>
          <p:nvPr/>
        </p:nvPicPr>
        <p:blipFill>
          <a:blip r:embed="rId2"/>
          <a:stretch>
            <a:fillRect/>
          </a:stretch>
        </p:blipFill>
        <p:spPr>
          <a:xfrm>
            <a:off x="0" y="1184988"/>
            <a:ext cx="12192000" cy="5673012"/>
          </a:xfrm>
          <a:prstGeom prst="rect">
            <a:avLst/>
          </a:prstGeom>
        </p:spPr>
      </p:pic>
    </p:spTree>
    <p:extLst>
      <p:ext uri="{BB962C8B-B14F-4D97-AF65-F5344CB8AC3E}">
        <p14:creationId xmlns:p14="http://schemas.microsoft.com/office/powerpoint/2010/main" val="1039463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327</TotalTime>
  <Words>1110</Words>
  <Application>Microsoft Office PowerPoint</Application>
  <PresentationFormat>Geniş ekran</PresentationFormat>
  <Paragraphs>51</Paragraphs>
  <Slides>31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Arial</vt:lpstr>
      <vt:lpstr>Calibri</vt:lpstr>
      <vt:lpstr>Calibri Light</vt:lpstr>
      <vt:lpstr>Wingdings</vt:lpstr>
      <vt:lpstr>Office Teması</vt:lpstr>
      <vt:lpstr>HAK VE SORUMLULUKLARINI BİLME Veli Sunumu</vt:lpstr>
      <vt:lpstr>SORUMLULUK NEDİR?</vt:lpstr>
      <vt:lpstr>HAK NEDİR?</vt:lpstr>
      <vt:lpstr>ÇOCUK HAKLARI NEDİR?</vt:lpstr>
      <vt:lpstr>PowerPoint Sunusu</vt:lpstr>
      <vt:lpstr>PowerPoint Sunusu</vt:lpstr>
      <vt:lpstr>BAŞLICA ÇOCUK HAKLARI NELERDİR?</vt:lpstr>
      <vt:lpstr>1. Yaşama Hakkı </vt:lpstr>
      <vt:lpstr>2. Düşünceyi Açıklama Hakkı </vt:lpstr>
      <vt:lpstr>3. Bir Devletin Vatandaşı Olma Hakkı </vt:lpstr>
      <vt:lpstr>4. İsme Sahip Olma Hakkı </vt:lpstr>
      <vt:lpstr>5. Eğitim Hakkı </vt:lpstr>
      <vt:lpstr>6. Sağlıklı Bir Çevrede Yaşama Hakkı </vt:lpstr>
      <vt:lpstr>7. Seçme ve Seçilme Hakkı </vt:lpstr>
      <vt:lpstr>8. İstismar ve İhmalden Korunma Hakkı </vt:lpstr>
      <vt:lpstr>9. Can, Mal ve Beden Dokunulmazlığı Hakkı </vt:lpstr>
      <vt:lpstr>10. Çalıştırılmama Hakkı </vt:lpstr>
      <vt:lpstr>11. Barınma Hakkı </vt:lpstr>
      <vt:lpstr>12. Dinlenme Hakkı </vt:lpstr>
      <vt:lpstr>13. Oyun Hakkı </vt:lpstr>
      <vt:lpstr>PowerPoint Sunusu</vt:lpstr>
      <vt:lpstr>SORUMLULUK DUYGUSUNUN GELİŞİMİ</vt:lpstr>
      <vt:lpstr>PowerPoint Sunusu</vt:lpstr>
      <vt:lpstr>Değişik Yaş Gruplarındaki Çocukların Alabilecekleri Sorumluluklar</vt:lpstr>
      <vt:lpstr>PowerPoint Sunusu</vt:lpstr>
      <vt:lpstr>PowerPoint Sunusu</vt:lpstr>
      <vt:lpstr>SORUMLULUK KAZANDIRMADA ANNE BABAYA DÜŞEN GÖREVLER</vt:lpstr>
      <vt:lpstr>PowerPoint Sunusu</vt:lpstr>
      <vt:lpstr>PowerPoint Sunusu</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HAK VE SORUMLULUKLARIMIZI BİLME</dc:title>
  <dc:creator>RYZEN5</dc:creator>
  <cp:lastModifiedBy>USER</cp:lastModifiedBy>
  <cp:revision>31</cp:revision>
  <dcterms:created xsi:type="dcterms:W3CDTF">2022-09-10T21:22:10Z</dcterms:created>
  <dcterms:modified xsi:type="dcterms:W3CDTF">2024-01-19T13:06:34Z</dcterms:modified>
</cp:coreProperties>
</file>