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8288000" cy="10287000"/>
  <p:notesSz cx="6858000" cy="9144000"/>
  <p:embeddedFontLst>
    <p:embeddedFont>
      <p:font typeface="Roboto Mono Bold" panose="020B0604020202020204" charset="0"/>
      <p:regular r:id="rId21"/>
    </p:embeddedFont>
    <p:embeddedFont>
      <p:font typeface="Abril Fatface" panose="020B0604020202020204" charset="-94"/>
      <p:regular r:id="rId22"/>
    </p:embeddedFont>
    <p:embeddedFont>
      <p:font typeface="Calibri" panose="020F0502020204030204" pitchFamily="34" charset="0"/>
      <p:regular r:id="rId23"/>
      <p:bold r:id="rId24"/>
      <p:italic r:id="rId25"/>
      <p:boldItalic r:id="rId26"/>
    </p:embeddedFont>
    <p:embeddedFont>
      <p:font typeface="Roboto Mono"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25.jpe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jpeg"/><Relationship Id="rId7" Type="http://schemas.openxmlformats.org/officeDocument/2006/relationships/image" Target="../media/image3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49.svg"/><Relationship Id="rId4" Type="http://schemas.openxmlformats.org/officeDocument/2006/relationships/image" Target="../media/image29.png"/><Relationship Id="rId9" Type="http://schemas.openxmlformats.org/officeDocument/2006/relationships/image" Target="../media/image51.sv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4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54.sv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33.jpeg"/><Relationship Id="rId7"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0.sv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27.png"/><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27.png"/><Relationship Id="rId4" Type="http://schemas.openxmlformats.org/officeDocument/2006/relationships/image" Target="../media/image9.svg"/></Relationships>
</file>

<file path=ppt/slides/_rels/slide17.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19.png"/><Relationship Id="rId10" Type="http://schemas.openxmlformats.org/officeDocument/2006/relationships/image" Target="../media/image36.svg"/><Relationship Id="rId4" Type="http://schemas.openxmlformats.org/officeDocument/2006/relationships/image" Target="../media/image3.svg"/><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64.svg"/><Relationship Id="rId5" Type="http://schemas.openxmlformats.org/officeDocument/2006/relationships/image" Target="../media/image39.png"/><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0.sv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8.png"/><Relationship Id="rId7"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21.sv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14.svg"/><Relationship Id="rId9"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4.sv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18.png"/><Relationship Id="rId4" Type="http://schemas.openxmlformats.org/officeDocument/2006/relationships/image" Target="../media/image28.sv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docs.google.com/spreadsheets/d/1DUF2isFWsqVSYhbaACYtbgcLi_YjDqpE3GLQIVgkKQg/edit#gid=69851113" TargetMode="External"/><Relationship Id="rId7" Type="http://schemas.openxmlformats.org/officeDocument/2006/relationships/image" Target="../media/image3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36.svg"/><Relationship Id="rId5" Type="http://schemas.openxmlformats.org/officeDocument/2006/relationships/image" Target="../media/image3.svg"/><Relationship Id="rId10" Type="http://schemas.openxmlformats.org/officeDocument/2006/relationships/image" Target="../media/image21.png"/><Relationship Id="rId4" Type="http://schemas.openxmlformats.org/officeDocument/2006/relationships/image" Target="../media/image2.png"/><Relationship Id="rId9" Type="http://schemas.openxmlformats.org/officeDocument/2006/relationships/image" Target="../media/image34.svg"/></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23.png"/><Relationship Id="rId4" Type="http://schemas.openxmlformats.org/officeDocument/2006/relationships/image" Target="../media/image38.sv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18.png"/><Relationship Id="rId4" Type="http://schemas.openxmlformats.org/officeDocument/2006/relationships/image" Target="../media/image38.svg"/></Relationships>
</file>

<file path=ppt/slides/_rels/slide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24.png"/><Relationship Id="rId4" Type="http://schemas.openxmlformats.org/officeDocument/2006/relationships/image" Target="../media/image38.svg"/></Relationships>
</file>

<file path=ppt/slides/_rels/slide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2.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3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55" b="-78054"/>
            </a:stretch>
          </a:blipFill>
        </p:spPr>
      </p:sp>
      <p:sp>
        <p:nvSpPr>
          <p:cNvPr id="3" name="Freeform 3"/>
          <p:cNvSpPr/>
          <p:nvPr/>
        </p:nvSpPr>
        <p:spPr>
          <a:xfrm>
            <a:off x="3395375" y="1720503"/>
            <a:ext cx="3606239" cy="2858764"/>
          </a:xfrm>
          <a:custGeom>
            <a:avLst/>
            <a:gdLst/>
            <a:ahLst/>
            <a:cxnLst/>
            <a:rect l="l" t="t" r="r" b="b"/>
            <a:pathLst>
              <a:path w="3606239" h="2858764">
                <a:moveTo>
                  <a:pt x="0" y="0"/>
                </a:moveTo>
                <a:lnTo>
                  <a:pt x="3606238" y="0"/>
                </a:lnTo>
                <a:lnTo>
                  <a:pt x="3606238" y="2858764"/>
                </a:lnTo>
                <a:lnTo>
                  <a:pt x="0" y="285876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204005" y="4179719"/>
            <a:ext cx="15879990" cy="2343962"/>
            <a:chOff x="0" y="0"/>
            <a:chExt cx="21173320" cy="3125282"/>
          </a:xfrm>
        </p:grpSpPr>
        <p:grpSp>
          <p:nvGrpSpPr>
            <p:cNvPr id="5" name="Group 5"/>
            <p:cNvGrpSpPr/>
            <p:nvPr/>
          </p:nvGrpSpPr>
          <p:grpSpPr>
            <a:xfrm>
              <a:off x="0" y="0"/>
              <a:ext cx="21173320" cy="3125282"/>
              <a:chOff x="0" y="0"/>
              <a:chExt cx="4559036" cy="672935"/>
            </a:xfrm>
          </p:grpSpPr>
          <p:sp>
            <p:nvSpPr>
              <p:cNvPr id="6" name="Freeform 6"/>
              <p:cNvSpPr/>
              <p:nvPr/>
            </p:nvSpPr>
            <p:spPr>
              <a:xfrm>
                <a:off x="48260" y="48260"/>
                <a:ext cx="4510776" cy="624675"/>
              </a:xfrm>
              <a:custGeom>
                <a:avLst/>
                <a:gdLst/>
                <a:ahLst/>
                <a:cxnLst/>
                <a:rect l="l" t="t" r="r" b="b"/>
                <a:pathLst>
                  <a:path w="4510776" h="624675">
                    <a:moveTo>
                      <a:pt x="0" y="0"/>
                    </a:moveTo>
                    <a:lnTo>
                      <a:pt x="4510776" y="0"/>
                    </a:lnTo>
                    <a:lnTo>
                      <a:pt x="4510776" y="624675"/>
                    </a:lnTo>
                    <a:lnTo>
                      <a:pt x="0" y="624675"/>
                    </a:lnTo>
                    <a:close/>
                  </a:path>
                </a:pathLst>
              </a:custGeom>
              <a:solidFill>
                <a:srgbClr val="000000"/>
              </a:solidFill>
            </p:spPr>
          </p:sp>
          <p:sp>
            <p:nvSpPr>
              <p:cNvPr id="7" name="Freeform 7"/>
              <p:cNvSpPr/>
              <p:nvPr/>
            </p:nvSpPr>
            <p:spPr>
              <a:xfrm>
                <a:off x="6350" y="6350"/>
                <a:ext cx="4510776" cy="624675"/>
              </a:xfrm>
              <a:custGeom>
                <a:avLst/>
                <a:gdLst/>
                <a:ahLst/>
                <a:cxnLst/>
                <a:rect l="l" t="t" r="r" b="b"/>
                <a:pathLst>
                  <a:path w="4510776" h="624675">
                    <a:moveTo>
                      <a:pt x="0" y="0"/>
                    </a:moveTo>
                    <a:lnTo>
                      <a:pt x="4510776" y="0"/>
                    </a:lnTo>
                    <a:lnTo>
                      <a:pt x="4510776" y="624675"/>
                    </a:lnTo>
                    <a:lnTo>
                      <a:pt x="0" y="624675"/>
                    </a:lnTo>
                    <a:close/>
                  </a:path>
                </a:pathLst>
              </a:custGeom>
              <a:solidFill>
                <a:srgbClr val="2A6350"/>
              </a:solidFill>
            </p:spPr>
          </p:sp>
          <p:sp>
            <p:nvSpPr>
              <p:cNvPr id="8" name="Freeform 8"/>
              <p:cNvSpPr/>
              <p:nvPr/>
            </p:nvSpPr>
            <p:spPr>
              <a:xfrm>
                <a:off x="0" y="0"/>
                <a:ext cx="4523476" cy="637375"/>
              </a:xfrm>
              <a:custGeom>
                <a:avLst/>
                <a:gdLst/>
                <a:ahLst/>
                <a:cxnLst/>
                <a:rect l="l" t="t" r="r" b="b"/>
                <a:pathLst>
                  <a:path w="4523476" h="637375">
                    <a:moveTo>
                      <a:pt x="4523476" y="637375"/>
                    </a:moveTo>
                    <a:lnTo>
                      <a:pt x="0" y="637375"/>
                    </a:lnTo>
                    <a:lnTo>
                      <a:pt x="0" y="0"/>
                    </a:lnTo>
                    <a:lnTo>
                      <a:pt x="4523476" y="0"/>
                    </a:lnTo>
                    <a:lnTo>
                      <a:pt x="4523476" y="637375"/>
                    </a:lnTo>
                    <a:close/>
                    <a:moveTo>
                      <a:pt x="12700" y="624675"/>
                    </a:moveTo>
                    <a:lnTo>
                      <a:pt x="4510776" y="624675"/>
                    </a:lnTo>
                    <a:lnTo>
                      <a:pt x="4510776" y="12700"/>
                    </a:lnTo>
                    <a:lnTo>
                      <a:pt x="12700" y="12700"/>
                    </a:lnTo>
                    <a:lnTo>
                      <a:pt x="12700" y="624675"/>
                    </a:lnTo>
                    <a:close/>
                  </a:path>
                </a:pathLst>
              </a:custGeom>
              <a:solidFill>
                <a:srgbClr val="000000"/>
              </a:solidFill>
            </p:spPr>
          </p:sp>
        </p:grpSp>
        <p:sp>
          <p:nvSpPr>
            <p:cNvPr id="9" name="TextBox 9"/>
            <p:cNvSpPr txBox="1"/>
            <p:nvPr/>
          </p:nvSpPr>
          <p:spPr>
            <a:xfrm>
              <a:off x="1593661" y="447007"/>
              <a:ext cx="17985997" cy="1949252"/>
            </a:xfrm>
            <a:prstGeom prst="rect">
              <a:avLst/>
            </a:prstGeom>
          </p:spPr>
          <p:txBody>
            <a:bodyPr lIns="0" tIns="0" rIns="0" bIns="0" rtlCol="0" anchor="t">
              <a:spAutoFit/>
            </a:bodyPr>
            <a:lstStyle/>
            <a:p>
              <a:pPr algn="ctr">
                <a:lnSpc>
                  <a:spcPts val="11439"/>
                </a:lnSpc>
              </a:pPr>
              <a:r>
                <a:rPr lang="tr-TR" sz="8799" dirty="0">
                  <a:solidFill>
                    <a:srgbClr val="F1EEE1"/>
                  </a:solidFill>
                  <a:latin typeface="Roboto Mono Bold"/>
                </a:rPr>
                <a:t>İ</a:t>
              </a:r>
              <a:r>
                <a:rPr lang="en-US" sz="8799" dirty="0" smtClean="0">
                  <a:solidFill>
                    <a:srgbClr val="F1EEE1"/>
                  </a:solidFill>
                  <a:latin typeface="Roboto Mono Bold"/>
                </a:rPr>
                <a:t>LET</a:t>
              </a:r>
              <a:r>
                <a:rPr lang="tr-TR" sz="8799" dirty="0" smtClean="0">
                  <a:solidFill>
                    <a:srgbClr val="F1EEE1"/>
                  </a:solidFill>
                  <a:latin typeface="Roboto Mono Bold"/>
                </a:rPr>
                <a:t>İ</a:t>
              </a:r>
              <a:r>
                <a:rPr lang="en-US" sz="8799" dirty="0" smtClean="0">
                  <a:solidFill>
                    <a:srgbClr val="F1EEE1"/>
                  </a:solidFill>
                  <a:latin typeface="Roboto Mono Bold"/>
                </a:rPr>
                <a:t>Ş</a:t>
              </a:r>
              <a:r>
                <a:rPr lang="tr-TR" sz="8799" dirty="0" smtClean="0">
                  <a:solidFill>
                    <a:srgbClr val="F1EEE1"/>
                  </a:solidFill>
                  <a:latin typeface="Roboto Mono Bold"/>
                </a:rPr>
                <a:t>İ</a:t>
              </a:r>
              <a:r>
                <a:rPr lang="en-US" sz="8799" dirty="0" smtClean="0">
                  <a:solidFill>
                    <a:srgbClr val="F1EEE1"/>
                  </a:solidFill>
                  <a:latin typeface="Roboto Mono Bold"/>
                </a:rPr>
                <a:t>M BECER</a:t>
              </a:r>
              <a:r>
                <a:rPr lang="tr-TR" sz="8799" dirty="0" smtClean="0">
                  <a:solidFill>
                    <a:srgbClr val="F1EEE1"/>
                  </a:solidFill>
                  <a:latin typeface="Roboto Mono Bold"/>
                </a:rPr>
                <a:t>İ</a:t>
              </a:r>
              <a:r>
                <a:rPr lang="en-US" sz="8799" dirty="0" smtClean="0">
                  <a:solidFill>
                    <a:srgbClr val="F1EEE1"/>
                  </a:solidFill>
                  <a:latin typeface="Roboto Mono Bold"/>
                </a:rPr>
                <a:t>LER</a:t>
              </a:r>
              <a:r>
                <a:rPr lang="tr-TR" sz="8799" dirty="0" smtClean="0">
                  <a:solidFill>
                    <a:srgbClr val="F1EEE1"/>
                  </a:solidFill>
                  <a:latin typeface="Roboto Mono Bold"/>
                </a:rPr>
                <a:t>İ</a:t>
              </a:r>
              <a:endParaRPr lang="en-US" sz="8799" dirty="0">
                <a:solidFill>
                  <a:srgbClr val="F1EEE1"/>
                </a:solidFill>
                <a:latin typeface="Roboto Mono Bold"/>
              </a:endParaRPr>
            </a:p>
          </p:txBody>
        </p:sp>
      </p:grpSp>
      <p:sp>
        <p:nvSpPr>
          <p:cNvPr id="10" name="Freeform 10"/>
          <p:cNvSpPr/>
          <p:nvPr/>
        </p:nvSpPr>
        <p:spPr>
          <a:xfrm>
            <a:off x="1873575" y="5920069"/>
            <a:ext cx="2726164" cy="2939980"/>
          </a:xfrm>
          <a:custGeom>
            <a:avLst/>
            <a:gdLst/>
            <a:ahLst/>
            <a:cxnLst/>
            <a:rect l="l" t="t" r="r" b="b"/>
            <a:pathLst>
              <a:path w="2726164" h="2939980">
                <a:moveTo>
                  <a:pt x="0" y="0"/>
                </a:moveTo>
                <a:lnTo>
                  <a:pt x="2726164" y="0"/>
                </a:lnTo>
                <a:lnTo>
                  <a:pt x="2726164" y="2939981"/>
                </a:lnTo>
                <a:lnTo>
                  <a:pt x="0" y="293998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1" name="Freeform 11"/>
          <p:cNvSpPr/>
          <p:nvPr/>
        </p:nvSpPr>
        <p:spPr>
          <a:xfrm>
            <a:off x="15185339" y="2199899"/>
            <a:ext cx="2943601" cy="2943601"/>
          </a:xfrm>
          <a:custGeom>
            <a:avLst/>
            <a:gdLst/>
            <a:ahLst/>
            <a:cxnLst/>
            <a:rect l="l" t="t" r="r" b="b"/>
            <a:pathLst>
              <a:path w="2943601" h="2943601">
                <a:moveTo>
                  <a:pt x="0" y="0"/>
                </a:moveTo>
                <a:lnTo>
                  <a:pt x="2943601" y="0"/>
                </a:lnTo>
                <a:lnTo>
                  <a:pt x="2943601" y="2943601"/>
                </a:lnTo>
                <a:lnTo>
                  <a:pt x="0" y="2943601"/>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grpSp>
        <p:nvGrpSpPr>
          <p:cNvPr id="13" name="Group 13"/>
          <p:cNvGrpSpPr/>
          <p:nvPr/>
        </p:nvGrpSpPr>
        <p:grpSpPr>
          <a:xfrm>
            <a:off x="9071026" y="6236793"/>
            <a:ext cx="7586114" cy="3021507"/>
            <a:chOff x="0" y="0"/>
            <a:chExt cx="2177921" cy="867454"/>
          </a:xfrm>
        </p:grpSpPr>
        <p:sp>
          <p:nvSpPr>
            <p:cNvPr id="14" name="Freeform 14"/>
            <p:cNvSpPr/>
            <p:nvPr/>
          </p:nvSpPr>
          <p:spPr>
            <a:xfrm>
              <a:off x="48260" y="48260"/>
              <a:ext cx="2129661" cy="819194"/>
            </a:xfrm>
            <a:custGeom>
              <a:avLst/>
              <a:gdLst/>
              <a:ahLst/>
              <a:cxnLst/>
              <a:rect l="l" t="t" r="r" b="b"/>
              <a:pathLst>
                <a:path w="2129661" h="819194">
                  <a:moveTo>
                    <a:pt x="0" y="0"/>
                  </a:moveTo>
                  <a:lnTo>
                    <a:pt x="2129661" y="0"/>
                  </a:lnTo>
                  <a:lnTo>
                    <a:pt x="2129661" y="819194"/>
                  </a:lnTo>
                  <a:lnTo>
                    <a:pt x="0" y="819194"/>
                  </a:lnTo>
                  <a:close/>
                </a:path>
              </a:pathLst>
            </a:custGeom>
            <a:solidFill>
              <a:srgbClr val="000000"/>
            </a:solidFill>
          </p:spPr>
        </p:sp>
        <p:sp>
          <p:nvSpPr>
            <p:cNvPr id="15" name="Freeform 15"/>
            <p:cNvSpPr/>
            <p:nvPr/>
          </p:nvSpPr>
          <p:spPr>
            <a:xfrm>
              <a:off x="6350" y="6350"/>
              <a:ext cx="2129661" cy="819194"/>
            </a:xfrm>
            <a:custGeom>
              <a:avLst/>
              <a:gdLst/>
              <a:ahLst/>
              <a:cxnLst/>
              <a:rect l="l" t="t" r="r" b="b"/>
              <a:pathLst>
                <a:path w="2129661" h="819194">
                  <a:moveTo>
                    <a:pt x="0" y="0"/>
                  </a:moveTo>
                  <a:lnTo>
                    <a:pt x="2129661" y="0"/>
                  </a:lnTo>
                  <a:lnTo>
                    <a:pt x="2129661" y="819194"/>
                  </a:lnTo>
                  <a:lnTo>
                    <a:pt x="0" y="819194"/>
                  </a:lnTo>
                  <a:close/>
                </a:path>
              </a:pathLst>
            </a:custGeom>
            <a:solidFill>
              <a:srgbClr val="E05142"/>
            </a:solidFill>
          </p:spPr>
        </p:sp>
        <p:sp>
          <p:nvSpPr>
            <p:cNvPr id="16" name="Freeform 16"/>
            <p:cNvSpPr/>
            <p:nvPr/>
          </p:nvSpPr>
          <p:spPr>
            <a:xfrm>
              <a:off x="0" y="0"/>
              <a:ext cx="2142361" cy="831894"/>
            </a:xfrm>
            <a:custGeom>
              <a:avLst/>
              <a:gdLst/>
              <a:ahLst/>
              <a:cxnLst/>
              <a:rect l="l" t="t" r="r" b="b"/>
              <a:pathLst>
                <a:path w="2142361" h="831894">
                  <a:moveTo>
                    <a:pt x="2142361" y="831894"/>
                  </a:moveTo>
                  <a:lnTo>
                    <a:pt x="0" y="831894"/>
                  </a:lnTo>
                  <a:lnTo>
                    <a:pt x="0" y="0"/>
                  </a:lnTo>
                  <a:lnTo>
                    <a:pt x="2142361" y="0"/>
                  </a:lnTo>
                  <a:lnTo>
                    <a:pt x="2142361" y="831894"/>
                  </a:lnTo>
                  <a:close/>
                  <a:moveTo>
                    <a:pt x="12700" y="819194"/>
                  </a:moveTo>
                  <a:lnTo>
                    <a:pt x="2129661" y="819194"/>
                  </a:lnTo>
                  <a:lnTo>
                    <a:pt x="2129661" y="12700"/>
                  </a:lnTo>
                  <a:lnTo>
                    <a:pt x="12700" y="12700"/>
                  </a:lnTo>
                  <a:lnTo>
                    <a:pt x="12700" y="819194"/>
                  </a:lnTo>
                  <a:close/>
                </a:path>
              </a:pathLst>
            </a:custGeom>
            <a:solidFill>
              <a:srgbClr val="000000"/>
            </a:solidFill>
          </p:spPr>
        </p:sp>
      </p:grpSp>
      <p:sp>
        <p:nvSpPr>
          <p:cNvPr id="18" name="Freeform 18"/>
          <p:cNvSpPr/>
          <p:nvPr/>
        </p:nvSpPr>
        <p:spPr>
          <a:xfrm>
            <a:off x="14263487" y="7013520"/>
            <a:ext cx="2820508" cy="4114800"/>
          </a:xfrm>
          <a:custGeom>
            <a:avLst/>
            <a:gdLst/>
            <a:ahLst/>
            <a:cxnLst/>
            <a:rect l="l" t="t" r="r" b="b"/>
            <a:pathLst>
              <a:path w="2820508" h="4114800">
                <a:moveTo>
                  <a:pt x="0" y="0"/>
                </a:moveTo>
                <a:lnTo>
                  <a:pt x="2820508" y="0"/>
                </a:lnTo>
                <a:lnTo>
                  <a:pt x="2820508" y="4114800"/>
                </a:lnTo>
                <a:lnTo>
                  <a:pt x="0" y="411480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9" name="Freeform 19"/>
          <p:cNvSpPr/>
          <p:nvPr/>
        </p:nvSpPr>
        <p:spPr>
          <a:xfrm flipH="1">
            <a:off x="11479762" y="-126118"/>
            <a:ext cx="3117024" cy="2628617"/>
          </a:xfrm>
          <a:custGeom>
            <a:avLst/>
            <a:gdLst/>
            <a:ahLst/>
            <a:cxnLst/>
            <a:rect l="l" t="t" r="r" b="b"/>
            <a:pathLst>
              <a:path w="3117024" h="2628617">
                <a:moveTo>
                  <a:pt x="3117024" y="0"/>
                </a:moveTo>
                <a:lnTo>
                  <a:pt x="0" y="0"/>
                </a:lnTo>
                <a:lnTo>
                  <a:pt x="0" y="2628616"/>
                </a:lnTo>
                <a:lnTo>
                  <a:pt x="3117024" y="2628616"/>
                </a:lnTo>
                <a:lnTo>
                  <a:pt x="3117024" y="0"/>
                </a:lnTo>
                <a:close/>
              </a:path>
            </a:pathLst>
          </a:custGeom>
          <a:blipFill>
            <a:blip r:embed="rId11">
              <a:extLst>
                <a:ext uri="{96DAC541-7B7A-43D3-8B79-37D633B846F1}">
                  <asvg:svgBlip xmlns="" xmlns:asvg="http://schemas.microsoft.com/office/drawing/2016/SVG/main" r:embed="rId12"/>
                </a:ext>
              </a:extLst>
            </a:blip>
            <a:stretch>
              <a:fillRect/>
            </a:stretch>
          </a:blipFill>
        </p:spPr>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55" b="-78054"/>
            </a:stretch>
          </a:blipFill>
        </p:spPr>
      </p:sp>
      <p:grpSp>
        <p:nvGrpSpPr>
          <p:cNvPr id="3" name="Group 3"/>
          <p:cNvGrpSpPr>
            <a:grpSpLocks noChangeAspect="1"/>
          </p:cNvGrpSpPr>
          <p:nvPr/>
        </p:nvGrpSpPr>
        <p:grpSpPr>
          <a:xfrm>
            <a:off x="2360834" y="5951775"/>
            <a:ext cx="3934155" cy="3934155"/>
            <a:chOff x="0" y="0"/>
            <a:chExt cx="5647690" cy="5647690"/>
          </a:xfrm>
        </p:grpSpPr>
        <p:sp>
          <p:nvSpPr>
            <p:cNvPr id="4" name="Freeform 4"/>
            <p:cNvSpPr/>
            <p:nvPr/>
          </p:nvSpPr>
          <p:spPr>
            <a:xfrm>
              <a:off x="31750" y="31750"/>
              <a:ext cx="5584190" cy="5584190"/>
            </a:xfrm>
            <a:custGeom>
              <a:avLst/>
              <a:gdLst/>
              <a:ahLst/>
              <a:cxnLst/>
              <a:rect l="l" t="t" r="r" b="b"/>
              <a:pathLst>
                <a:path w="5584190" h="5584190">
                  <a:moveTo>
                    <a:pt x="5584190" y="5584190"/>
                  </a:moveTo>
                  <a:lnTo>
                    <a:pt x="1143000" y="5584190"/>
                  </a:lnTo>
                  <a:cubicBezTo>
                    <a:pt x="511810" y="5584190"/>
                    <a:pt x="0" y="5072380"/>
                    <a:pt x="0" y="4441190"/>
                  </a:cubicBezTo>
                  <a:lnTo>
                    <a:pt x="0" y="0"/>
                  </a:lnTo>
                  <a:lnTo>
                    <a:pt x="4441190" y="0"/>
                  </a:lnTo>
                  <a:cubicBezTo>
                    <a:pt x="5072380" y="0"/>
                    <a:pt x="5584190" y="511810"/>
                    <a:pt x="5584190" y="1143000"/>
                  </a:cubicBezTo>
                  <a:lnTo>
                    <a:pt x="5584190" y="5584190"/>
                  </a:lnTo>
                  <a:close/>
                </a:path>
              </a:pathLst>
            </a:custGeom>
            <a:blipFill>
              <a:blip r:embed="rId3"/>
              <a:stretch>
                <a:fillRect l="-24906" r="-24906"/>
              </a:stretch>
            </a:blipFill>
          </p:spPr>
        </p:sp>
        <p:sp>
          <p:nvSpPr>
            <p:cNvPr id="5" name="Freeform 5"/>
            <p:cNvSpPr/>
            <p:nvPr/>
          </p:nvSpPr>
          <p:spPr>
            <a:xfrm>
              <a:off x="0" y="0"/>
              <a:ext cx="5647690" cy="5647690"/>
            </a:xfrm>
            <a:custGeom>
              <a:avLst/>
              <a:gdLst/>
              <a:ahLst/>
              <a:cxnLst/>
              <a:rect l="l" t="t" r="r" b="b"/>
              <a:pathLst>
                <a:path w="5647690" h="5647690">
                  <a:moveTo>
                    <a:pt x="5647690" y="5647690"/>
                  </a:moveTo>
                  <a:lnTo>
                    <a:pt x="1174750" y="5647690"/>
                  </a:lnTo>
                  <a:cubicBezTo>
                    <a:pt x="527050" y="5647690"/>
                    <a:pt x="0" y="5120640"/>
                    <a:pt x="0" y="4472940"/>
                  </a:cubicBezTo>
                  <a:lnTo>
                    <a:pt x="0" y="0"/>
                  </a:lnTo>
                  <a:lnTo>
                    <a:pt x="4472940" y="0"/>
                  </a:lnTo>
                  <a:cubicBezTo>
                    <a:pt x="5120640" y="0"/>
                    <a:pt x="5647690" y="527050"/>
                    <a:pt x="5647690" y="1174750"/>
                  </a:cubicBezTo>
                  <a:lnTo>
                    <a:pt x="5647690" y="5647690"/>
                  </a:lnTo>
                  <a:close/>
                  <a:moveTo>
                    <a:pt x="63500" y="63500"/>
                  </a:moveTo>
                  <a:lnTo>
                    <a:pt x="63500" y="4472940"/>
                  </a:lnTo>
                  <a:cubicBezTo>
                    <a:pt x="63500" y="5085080"/>
                    <a:pt x="562610" y="5584190"/>
                    <a:pt x="1174750" y="5584190"/>
                  </a:cubicBezTo>
                  <a:lnTo>
                    <a:pt x="5584190" y="5584190"/>
                  </a:lnTo>
                  <a:lnTo>
                    <a:pt x="5584190" y="1174750"/>
                  </a:lnTo>
                  <a:cubicBezTo>
                    <a:pt x="5584190" y="562610"/>
                    <a:pt x="5085080" y="63500"/>
                    <a:pt x="4472940" y="63500"/>
                  </a:cubicBezTo>
                  <a:lnTo>
                    <a:pt x="63500" y="63500"/>
                  </a:lnTo>
                  <a:close/>
                </a:path>
              </a:pathLst>
            </a:custGeom>
            <a:solidFill>
              <a:srgbClr val="000000"/>
            </a:solidFill>
          </p:spPr>
        </p:sp>
      </p:grpSp>
      <p:grpSp>
        <p:nvGrpSpPr>
          <p:cNvPr id="6" name="Group 6"/>
          <p:cNvGrpSpPr>
            <a:grpSpLocks noChangeAspect="1"/>
          </p:cNvGrpSpPr>
          <p:nvPr/>
        </p:nvGrpSpPr>
        <p:grpSpPr>
          <a:xfrm>
            <a:off x="2360834" y="704741"/>
            <a:ext cx="3934155" cy="3934155"/>
            <a:chOff x="0" y="0"/>
            <a:chExt cx="5647690" cy="5647690"/>
          </a:xfrm>
        </p:grpSpPr>
        <p:sp>
          <p:nvSpPr>
            <p:cNvPr id="7" name="Freeform 7"/>
            <p:cNvSpPr/>
            <p:nvPr/>
          </p:nvSpPr>
          <p:spPr>
            <a:xfrm>
              <a:off x="31750" y="31750"/>
              <a:ext cx="5584190" cy="5584190"/>
            </a:xfrm>
            <a:custGeom>
              <a:avLst/>
              <a:gdLst/>
              <a:ahLst/>
              <a:cxnLst/>
              <a:rect l="l" t="t" r="r" b="b"/>
              <a:pathLst>
                <a:path w="5584190" h="5584190">
                  <a:moveTo>
                    <a:pt x="5584190" y="5584190"/>
                  </a:moveTo>
                  <a:lnTo>
                    <a:pt x="1143000" y="5584190"/>
                  </a:lnTo>
                  <a:cubicBezTo>
                    <a:pt x="511810" y="5584190"/>
                    <a:pt x="0" y="5072380"/>
                    <a:pt x="0" y="4441190"/>
                  </a:cubicBezTo>
                  <a:lnTo>
                    <a:pt x="0" y="0"/>
                  </a:lnTo>
                  <a:lnTo>
                    <a:pt x="4441190" y="0"/>
                  </a:lnTo>
                  <a:cubicBezTo>
                    <a:pt x="5072380" y="0"/>
                    <a:pt x="5584190" y="511810"/>
                    <a:pt x="5584190" y="1143000"/>
                  </a:cubicBezTo>
                  <a:lnTo>
                    <a:pt x="5584190" y="5584190"/>
                  </a:lnTo>
                  <a:close/>
                </a:path>
              </a:pathLst>
            </a:custGeom>
            <a:blipFill>
              <a:blip r:embed="rId4"/>
              <a:stretch>
                <a:fillRect l="-9026" r="-9026"/>
              </a:stretch>
            </a:blipFill>
          </p:spPr>
        </p:sp>
        <p:sp>
          <p:nvSpPr>
            <p:cNvPr id="8" name="Freeform 8"/>
            <p:cNvSpPr/>
            <p:nvPr/>
          </p:nvSpPr>
          <p:spPr>
            <a:xfrm>
              <a:off x="0" y="0"/>
              <a:ext cx="5647690" cy="5647690"/>
            </a:xfrm>
            <a:custGeom>
              <a:avLst/>
              <a:gdLst/>
              <a:ahLst/>
              <a:cxnLst/>
              <a:rect l="l" t="t" r="r" b="b"/>
              <a:pathLst>
                <a:path w="5647690" h="5647690">
                  <a:moveTo>
                    <a:pt x="5647690" y="5647690"/>
                  </a:moveTo>
                  <a:lnTo>
                    <a:pt x="1174750" y="5647690"/>
                  </a:lnTo>
                  <a:cubicBezTo>
                    <a:pt x="527050" y="5647690"/>
                    <a:pt x="0" y="5120640"/>
                    <a:pt x="0" y="4472940"/>
                  </a:cubicBezTo>
                  <a:lnTo>
                    <a:pt x="0" y="0"/>
                  </a:lnTo>
                  <a:lnTo>
                    <a:pt x="4472940" y="0"/>
                  </a:lnTo>
                  <a:cubicBezTo>
                    <a:pt x="5120640" y="0"/>
                    <a:pt x="5647690" y="527050"/>
                    <a:pt x="5647690" y="1174750"/>
                  </a:cubicBezTo>
                  <a:lnTo>
                    <a:pt x="5647690" y="5647690"/>
                  </a:lnTo>
                  <a:close/>
                  <a:moveTo>
                    <a:pt x="63500" y="63500"/>
                  </a:moveTo>
                  <a:lnTo>
                    <a:pt x="63500" y="4472940"/>
                  </a:lnTo>
                  <a:cubicBezTo>
                    <a:pt x="63500" y="5085080"/>
                    <a:pt x="562610" y="5584190"/>
                    <a:pt x="1174750" y="5584190"/>
                  </a:cubicBezTo>
                  <a:lnTo>
                    <a:pt x="5584190" y="5584190"/>
                  </a:lnTo>
                  <a:lnTo>
                    <a:pt x="5584190" y="1174750"/>
                  </a:lnTo>
                  <a:cubicBezTo>
                    <a:pt x="5584190" y="562610"/>
                    <a:pt x="5085080" y="63500"/>
                    <a:pt x="4472940" y="63500"/>
                  </a:cubicBezTo>
                  <a:lnTo>
                    <a:pt x="63500" y="63500"/>
                  </a:lnTo>
                  <a:close/>
                </a:path>
              </a:pathLst>
            </a:custGeom>
            <a:solidFill>
              <a:srgbClr val="000000"/>
            </a:solidFill>
          </p:spPr>
        </p:sp>
      </p:grpSp>
      <p:sp>
        <p:nvSpPr>
          <p:cNvPr id="9" name="Freeform 9"/>
          <p:cNvSpPr/>
          <p:nvPr/>
        </p:nvSpPr>
        <p:spPr>
          <a:xfrm rot="5400000">
            <a:off x="15373265" y="-1121958"/>
            <a:ext cx="2820508" cy="4114800"/>
          </a:xfrm>
          <a:custGeom>
            <a:avLst/>
            <a:gdLst/>
            <a:ahLst/>
            <a:cxnLst/>
            <a:rect l="l" t="t" r="r" b="b"/>
            <a:pathLst>
              <a:path w="2820508" h="4114800">
                <a:moveTo>
                  <a:pt x="0" y="0"/>
                </a:moveTo>
                <a:lnTo>
                  <a:pt x="2820508" y="0"/>
                </a:lnTo>
                <a:lnTo>
                  <a:pt x="2820508" y="4114800"/>
                </a:lnTo>
                <a:lnTo>
                  <a:pt x="0" y="411480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grpSp>
        <p:nvGrpSpPr>
          <p:cNvPr id="10" name="Group 10"/>
          <p:cNvGrpSpPr/>
          <p:nvPr/>
        </p:nvGrpSpPr>
        <p:grpSpPr>
          <a:xfrm>
            <a:off x="6294989" y="-147233"/>
            <a:ext cx="9240842" cy="2351866"/>
            <a:chOff x="0" y="0"/>
            <a:chExt cx="3496516" cy="889891"/>
          </a:xfrm>
        </p:grpSpPr>
        <p:sp>
          <p:nvSpPr>
            <p:cNvPr id="11" name="Freeform 11"/>
            <p:cNvSpPr/>
            <p:nvPr/>
          </p:nvSpPr>
          <p:spPr>
            <a:xfrm>
              <a:off x="48260" y="48260"/>
              <a:ext cx="3448256" cy="841631"/>
            </a:xfrm>
            <a:custGeom>
              <a:avLst/>
              <a:gdLst/>
              <a:ahLst/>
              <a:cxnLst/>
              <a:rect l="l" t="t" r="r" b="b"/>
              <a:pathLst>
                <a:path w="3448256" h="841631">
                  <a:moveTo>
                    <a:pt x="0" y="0"/>
                  </a:moveTo>
                  <a:lnTo>
                    <a:pt x="3448256" y="0"/>
                  </a:lnTo>
                  <a:lnTo>
                    <a:pt x="3448256" y="841631"/>
                  </a:lnTo>
                  <a:lnTo>
                    <a:pt x="0" y="841631"/>
                  </a:lnTo>
                  <a:close/>
                </a:path>
              </a:pathLst>
            </a:custGeom>
            <a:solidFill>
              <a:srgbClr val="000000"/>
            </a:solidFill>
          </p:spPr>
        </p:sp>
        <p:sp>
          <p:nvSpPr>
            <p:cNvPr id="12" name="Freeform 12"/>
            <p:cNvSpPr/>
            <p:nvPr/>
          </p:nvSpPr>
          <p:spPr>
            <a:xfrm>
              <a:off x="6350" y="6350"/>
              <a:ext cx="3448256" cy="841631"/>
            </a:xfrm>
            <a:custGeom>
              <a:avLst/>
              <a:gdLst/>
              <a:ahLst/>
              <a:cxnLst/>
              <a:rect l="l" t="t" r="r" b="b"/>
              <a:pathLst>
                <a:path w="3448256" h="841631">
                  <a:moveTo>
                    <a:pt x="0" y="0"/>
                  </a:moveTo>
                  <a:lnTo>
                    <a:pt x="3448256" y="0"/>
                  </a:lnTo>
                  <a:lnTo>
                    <a:pt x="3448256" y="841631"/>
                  </a:lnTo>
                  <a:lnTo>
                    <a:pt x="0" y="841631"/>
                  </a:lnTo>
                  <a:close/>
                </a:path>
              </a:pathLst>
            </a:custGeom>
            <a:solidFill>
              <a:srgbClr val="E05142"/>
            </a:solidFill>
          </p:spPr>
        </p:sp>
        <p:sp>
          <p:nvSpPr>
            <p:cNvPr id="13" name="Freeform 13"/>
            <p:cNvSpPr/>
            <p:nvPr/>
          </p:nvSpPr>
          <p:spPr>
            <a:xfrm>
              <a:off x="0" y="0"/>
              <a:ext cx="3460956" cy="854331"/>
            </a:xfrm>
            <a:custGeom>
              <a:avLst/>
              <a:gdLst/>
              <a:ahLst/>
              <a:cxnLst/>
              <a:rect l="l" t="t" r="r" b="b"/>
              <a:pathLst>
                <a:path w="3460956" h="854331">
                  <a:moveTo>
                    <a:pt x="3460956" y="854331"/>
                  </a:moveTo>
                  <a:lnTo>
                    <a:pt x="0" y="854331"/>
                  </a:lnTo>
                  <a:lnTo>
                    <a:pt x="0" y="0"/>
                  </a:lnTo>
                  <a:lnTo>
                    <a:pt x="3460956" y="0"/>
                  </a:lnTo>
                  <a:lnTo>
                    <a:pt x="3460956" y="854331"/>
                  </a:lnTo>
                  <a:close/>
                  <a:moveTo>
                    <a:pt x="12700" y="841631"/>
                  </a:moveTo>
                  <a:lnTo>
                    <a:pt x="3448256" y="841631"/>
                  </a:lnTo>
                  <a:lnTo>
                    <a:pt x="3448256" y="12700"/>
                  </a:lnTo>
                  <a:lnTo>
                    <a:pt x="12700" y="12700"/>
                  </a:lnTo>
                  <a:lnTo>
                    <a:pt x="12700" y="841631"/>
                  </a:lnTo>
                  <a:close/>
                </a:path>
              </a:pathLst>
            </a:custGeom>
            <a:solidFill>
              <a:srgbClr val="000000"/>
            </a:solidFill>
          </p:spPr>
        </p:sp>
      </p:grpSp>
      <p:sp>
        <p:nvSpPr>
          <p:cNvPr id="14" name="TextBox 14"/>
          <p:cNvSpPr txBox="1"/>
          <p:nvPr/>
        </p:nvSpPr>
        <p:spPr>
          <a:xfrm>
            <a:off x="6294989" y="29797"/>
            <a:ext cx="8977254" cy="2026196"/>
          </a:xfrm>
          <a:prstGeom prst="rect">
            <a:avLst/>
          </a:prstGeom>
        </p:spPr>
        <p:txBody>
          <a:bodyPr lIns="0" tIns="0" rIns="0" bIns="0" rtlCol="0" anchor="t">
            <a:spAutoFit/>
          </a:bodyPr>
          <a:lstStyle/>
          <a:p>
            <a:pPr algn="ctr">
              <a:lnSpc>
                <a:spcPts val="7865"/>
              </a:lnSpc>
            </a:pPr>
            <a:r>
              <a:rPr lang="tr-TR" sz="6554" dirty="0">
                <a:solidFill>
                  <a:srgbClr val="F1EEE1"/>
                </a:solidFill>
                <a:latin typeface="Roboto Mono Bold"/>
              </a:rPr>
              <a:t>İ</a:t>
            </a:r>
            <a:r>
              <a:rPr lang="en-US" sz="6554" dirty="0" smtClean="0">
                <a:solidFill>
                  <a:srgbClr val="F1EEE1"/>
                </a:solidFill>
                <a:latin typeface="Roboto Mono Bold"/>
              </a:rPr>
              <a:t>LET</a:t>
            </a:r>
            <a:r>
              <a:rPr lang="tr-TR" sz="6554" dirty="0" smtClean="0">
                <a:solidFill>
                  <a:srgbClr val="F1EEE1"/>
                </a:solidFill>
                <a:latin typeface="Roboto Mono Bold"/>
              </a:rPr>
              <a:t>İ</a:t>
            </a:r>
            <a:r>
              <a:rPr lang="en-US" sz="6554" dirty="0" smtClean="0">
                <a:solidFill>
                  <a:srgbClr val="F1EEE1"/>
                </a:solidFill>
                <a:latin typeface="Roboto Mono Bold"/>
              </a:rPr>
              <a:t>Ş</a:t>
            </a:r>
            <a:r>
              <a:rPr lang="tr-TR" sz="6554" dirty="0" smtClean="0">
                <a:solidFill>
                  <a:srgbClr val="F1EEE1"/>
                </a:solidFill>
                <a:latin typeface="Roboto Mono Bold"/>
              </a:rPr>
              <a:t>İ</a:t>
            </a:r>
            <a:r>
              <a:rPr lang="en-US" sz="6554" dirty="0" smtClean="0">
                <a:solidFill>
                  <a:srgbClr val="F1EEE1"/>
                </a:solidFill>
                <a:latin typeface="Roboto Mono Bold"/>
              </a:rPr>
              <a:t>M BECER</a:t>
            </a:r>
            <a:r>
              <a:rPr lang="tr-TR" sz="6554" dirty="0" smtClean="0">
                <a:solidFill>
                  <a:srgbClr val="F1EEE1"/>
                </a:solidFill>
                <a:latin typeface="Roboto Mono Bold"/>
              </a:rPr>
              <a:t>İ</a:t>
            </a:r>
            <a:r>
              <a:rPr lang="en-US" sz="6554" dirty="0" smtClean="0">
                <a:solidFill>
                  <a:srgbClr val="F1EEE1"/>
                </a:solidFill>
                <a:latin typeface="Roboto Mono Bold"/>
              </a:rPr>
              <a:t>LER</a:t>
            </a:r>
            <a:r>
              <a:rPr lang="tr-TR" sz="6554" dirty="0" smtClean="0">
                <a:solidFill>
                  <a:srgbClr val="F1EEE1"/>
                </a:solidFill>
                <a:latin typeface="Roboto Mono Bold"/>
              </a:rPr>
              <a:t>İ</a:t>
            </a:r>
            <a:endParaRPr lang="en-US" sz="6554" dirty="0">
              <a:solidFill>
                <a:srgbClr val="F1EEE1"/>
              </a:solidFill>
              <a:latin typeface="Roboto Mono Bold"/>
            </a:endParaRPr>
          </a:p>
        </p:txBody>
      </p:sp>
      <p:sp>
        <p:nvSpPr>
          <p:cNvPr id="15" name="Freeform 15"/>
          <p:cNvSpPr/>
          <p:nvPr/>
        </p:nvSpPr>
        <p:spPr>
          <a:xfrm>
            <a:off x="611819" y="3513175"/>
            <a:ext cx="2928656" cy="3260650"/>
          </a:xfrm>
          <a:custGeom>
            <a:avLst/>
            <a:gdLst/>
            <a:ahLst/>
            <a:cxnLst/>
            <a:rect l="l" t="t" r="r" b="b"/>
            <a:pathLst>
              <a:path w="2928656" h="3260650">
                <a:moveTo>
                  <a:pt x="0" y="0"/>
                </a:moveTo>
                <a:lnTo>
                  <a:pt x="2928656" y="0"/>
                </a:lnTo>
                <a:lnTo>
                  <a:pt x="2928656" y="3260650"/>
                </a:lnTo>
                <a:lnTo>
                  <a:pt x="0" y="326065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6" name="TextBox 16"/>
          <p:cNvSpPr txBox="1"/>
          <p:nvPr/>
        </p:nvSpPr>
        <p:spPr>
          <a:xfrm>
            <a:off x="6694997" y="2441880"/>
            <a:ext cx="6062153" cy="644525"/>
          </a:xfrm>
          <a:prstGeom prst="rect">
            <a:avLst/>
          </a:prstGeom>
        </p:spPr>
        <p:txBody>
          <a:bodyPr lIns="0" tIns="0" rIns="0" bIns="0" rtlCol="0" anchor="t">
            <a:spAutoFit/>
          </a:bodyPr>
          <a:lstStyle/>
          <a:p>
            <a:pPr>
              <a:lnSpc>
                <a:spcPts val="5199"/>
              </a:lnSpc>
            </a:pPr>
            <a:r>
              <a:rPr lang="en-US" sz="3999">
                <a:solidFill>
                  <a:srgbClr val="E05142"/>
                </a:solidFill>
                <a:latin typeface="Roboto Mono Bold"/>
              </a:rPr>
              <a:t>SAYGI DUYMAK:</a:t>
            </a:r>
          </a:p>
        </p:txBody>
      </p:sp>
      <p:sp>
        <p:nvSpPr>
          <p:cNvPr id="17" name="TextBox 17"/>
          <p:cNvSpPr txBox="1"/>
          <p:nvPr/>
        </p:nvSpPr>
        <p:spPr>
          <a:xfrm>
            <a:off x="7036907" y="3297617"/>
            <a:ext cx="10946020" cy="2653982"/>
          </a:xfrm>
          <a:prstGeom prst="rect">
            <a:avLst/>
          </a:prstGeom>
        </p:spPr>
        <p:txBody>
          <a:bodyPr lIns="0" tIns="0" rIns="0" bIns="0" rtlCol="0" anchor="t">
            <a:spAutoFit/>
          </a:bodyPr>
          <a:lstStyle/>
          <a:p>
            <a:pPr>
              <a:lnSpc>
                <a:spcPts val="4257"/>
              </a:lnSpc>
              <a:spcBef>
                <a:spcPct val="0"/>
              </a:spcBef>
            </a:pPr>
            <a:r>
              <a:rPr lang="en-US" sz="3275">
                <a:solidFill>
                  <a:srgbClr val="000000"/>
                </a:solidFill>
                <a:latin typeface="Roboto Mono Bold"/>
              </a:rPr>
              <a:t>Etkili bir iletişimde saygı öncelikle bireyin kendini kabul etmesi ve saygı duymasıyla başlar ve kendine gösterdiği saygı ve kabulü başkalarına da göstermesi beklenir.</a:t>
            </a:r>
          </a:p>
        </p:txBody>
      </p:sp>
      <p:sp>
        <p:nvSpPr>
          <p:cNvPr id="18" name="TextBox 18"/>
          <p:cNvSpPr txBox="1"/>
          <p:nvPr/>
        </p:nvSpPr>
        <p:spPr>
          <a:xfrm>
            <a:off x="6694997" y="6218299"/>
            <a:ext cx="6062153" cy="666849"/>
          </a:xfrm>
          <a:prstGeom prst="rect">
            <a:avLst/>
          </a:prstGeom>
        </p:spPr>
        <p:txBody>
          <a:bodyPr lIns="0" tIns="0" rIns="0" bIns="0" rtlCol="0" anchor="t">
            <a:spAutoFit/>
          </a:bodyPr>
          <a:lstStyle/>
          <a:p>
            <a:pPr>
              <a:lnSpc>
                <a:spcPts val="5199"/>
              </a:lnSpc>
            </a:pPr>
            <a:r>
              <a:rPr lang="en-US" sz="3999" dirty="0" smtClean="0">
                <a:solidFill>
                  <a:srgbClr val="E05142"/>
                </a:solidFill>
                <a:latin typeface="Roboto Mono Bold"/>
              </a:rPr>
              <a:t>KEND</a:t>
            </a:r>
            <a:r>
              <a:rPr lang="tr-TR" sz="3999" dirty="0" smtClean="0">
                <a:solidFill>
                  <a:srgbClr val="E05142"/>
                </a:solidFill>
                <a:latin typeface="Roboto Mono Bold"/>
              </a:rPr>
              <a:t>İ</a:t>
            </a:r>
            <a:r>
              <a:rPr lang="en-US" sz="3999" dirty="0" smtClean="0">
                <a:solidFill>
                  <a:srgbClr val="E05142"/>
                </a:solidFill>
                <a:latin typeface="Roboto Mono Bold"/>
              </a:rPr>
              <a:t>N</a:t>
            </a:r>
            <a:r>
              <a:rPr lang="tr-TR" sz="3999" dirty="0" smtClean="0">
                <a:solidFill>
                  <a:srgbClr val="E05142"/>
                </a:solidFill>
                <a:latin typeface="Roboto Mono Bold"/>
              </a:rPr>
              <a:t>İ</a:t>
            </a:r>
            <a:r>
              <a:rPr lang="en-US" sz="3999" dirty="0" smtClean="0">
                <a:solidFill>
                  <a:srgbClr val="E05142"/>
                </a:solidFill>
                <a:latin typeface="Roboto Mono Bold"/>
              </a:rPr>
              <a:t> </a:t>
            </a:r>
            <a:r>
              <a:rPr lang="en-US" sz="3999" dirty="0">
                <a:solidFill>
                  <a:srgbClr val="E05142"/>
                </a:solidFill>
                <a:latin typeface="Roboto Mono Bold"/>
              </a:rPr>
              <a:t>AÇMA:</a:t>
            </a:r>
          </a:p>
        </p:txBody>
      </p:sp>
      <p:sp>
        <p:nvSpPr>
          <p:cNvPr id="19" name="TextBox 19"/>
          <p:cNvSpPr txBox="1"/>
          <p:nvPr/>
        </p:nvSpPr>
        <p:spPr>
          <a:xfrm>
            <a:off x="6694997" y="6970139"/>
            <a:ext cx="11804012" cy="3187382"/>
          </a:xfrm>
          <a:prstGeom prst="rect">
            <a:avLst/>
          </a:prstGeom>
        </p:spPr>
        <p:txBody>
          <a:bodyPr lIns="0" tIns="0" rIns="0" bIns="0" rtlCol="0" anchor="t">
            <a:spAutoFit/>
          </a:bodyPr>
          <a:lstStyle/>
          <a:p>
            <a:pPr>
              <a:lnSpc>
                <a:spcPts val="4257"/>
              </a:lnSpc>
              <a:spcBef>
                <a:spcPct val="0"/>
              </a:spcBef>
            </a:pPr>
            <a:r>
              <a:rPr lang="en-US" sz="3275">
                <a:solidFill>
                  <a:srgbClr val="000000"/>
                </a:solidFill>
                <a:latin typeface="Roboto Mono Bold"/>
              </a:rPr>
              <a:t>Kendini açma, kişilerin sevinçleri, üzüntüleri, değerleri, istekleri, yetenekleri gibi kendisi hakkındaki bilgilerini diğer kişilerle paylaşmasıdır. Kişilerin karşı tarafa kendini açmasında en önemli kriter karşısındakine güven duymasıdır.</a:t>
            </a:r>
          </a:p>
        </p:txBody>
      </p:sp>
      <p:sp>
        <p:nvSpPr>
          <p:cNvPr id="20" name="AutoShape 20"/>
          <p:cNvSpPr/>
          <p:nvPr/>
        </p:nvSpPr>
        <p:spPr>
          <a:xfrm>
            <a:off x="6479953" y="3069895"/>
            <a:ext cx="6492240" cy="0"/>
          </a:xfrm>
          <a:prstGeom prst="line">
            <a:avLst/>
          </a:prstGeom>
          <a:ln w="38100" cap="flat">
            <a:solidFill>
              <a:srgbClr val="E05142"/>
            </a:solidFill>
            <a:prstDash val="solid"/>
            <a:headEnd type="diamond" w="lg" len="lg"/>
            <a:tailEnd type="diamond" w="lg" len="lg"/>
          </a:ln>
        </p:spPr>
      </p:sp>
      <p:sp>
        <p:nvSpPr>
          <p:cNvPr id="21" name="AutoShape 21"/>
          <p:cNvSpPr/>
          <p:nvPr/>
        </p:nvSpPr>
        <p:spPr>
          <a:xfrm>
            <a:off x="6694997" y="6846314"/>
            <a:ext cx="6492240" cy="0"/>
          </a:xfrm>
          <a:prstGeom prst="line">
            <a:avLst/>
          </a:prstGeom>
          <a:ln w="38100" cap="flat">
            <a:solidFill>
              <a:srgbClr val="E05142"/>
            </a:solidFill>
            <a:prstDash val="solid"/>
            <a:headEnd type="diamond" w="lg" len="lg"/>
            <a:tailEnd type="diamond" w="lg" len="lg"/>
          </a:ln>
        </p:spPr>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55" b="-78054"/>
            </a:stretch>
          </a:blipFill>
        </p:spPr>
      </p:sp>
      <p:grpSp>
        <p:nvGrpSpPr>
          <p:cNvPr id="3" name="Group 3"/>
          <p:cNvGrpSpPr>
            <a:grpSpLocks noChangeAspect="1"/>
          </p:cNvGrpSpPr>
          <p:nvPr/>
        </p:nvGrpSpPr>
        <p:grpSpPr>
          <a:xfrm>
            <a:off x="12465506" y="331900"/>
            <a:ext cx="4156108" cy="5450748"/>
            <a:chOff x="0" y="0"/>
            <a:chExt cx="4537710" cy="5951220"/>
          </a:xfrm>
        </p:grpSpPr>
        <p:sp>
          <p:nvSpPr>
            <p:cNvPr id="4" name="Freeform 4"/>
            <p:cNvSpPr/>
            <p:nvPr/>
          </p:nvSpPr>
          <p:spPr>
            <a:xfrm>
              <a:off x="31750" y="31750"/>
              <a:ext cx="4474210" cy="5887720"/>
            </a:xfrm>
            <a:custGeom>
              <a:avLst/>
              <a:gdLst/>
              <a:ahLst/>
              <a:cxnLst/>
              <a:rect l="l" t="t" r="r" b="b"/>
              <a:pathLst>
                <a:path w="4474210" h="5887720">
                  <a:moveTo>
                    <a:pt x="0" y="5447030"/>
                  </a:moveTo>
                  <a:lnTo>
                    <a:pt x="0" y="440690"/>
                  </a:lnTo>
                  <a:cubicBezTo>
                    <a:pt x="0" y="196850"/>
                    <a:pt x="196850" y="0"/>
                    <a:pt x="440690" y="0"/>
                  </a:cubicBezTo>
                  <a:lnTo>
                    <a:pt x="4033520" y="0"/>
                  </a:lnTo>
                  <a:cubicBezTo>
                    <a:pt x="4277360" y="0"/>
                    <a:pt x="4474210" y="196850"/>
                    <a:pt x="4474210" y="440690"/>
                  </a:cubicBezTo>
                  <a:lnTo>
                    <a:pt x="4474210" y="5447030"/>
                  </a:lnTo>
                  <a:cubicBezTo>
                    <a:pt x="4474210" y="5690870"/>
                    <a:pt x="4277360" y="5887720"/>
                    <a:pt x="4033520" y="5887720"/>
                  </a:cubicBezTo>
                  <a:lnTo>
                    <a:pt x="440690" y="5887720"/>
                  </a:lnTo>
                  <a:cubicBezTo>
                    <a:pt x="196850" y="5887720"/>
                    <a:pt x="0" y="5690870"/>
                    <a:pt x="0" y="5447030"/>
                  </a:cubicBezTo>
                  <a:close/>
                </a:path>
              </a:pathLst>
            </a:custGeom>
            <a:blipFill>
              <a:blip r:embed="rId3"/>
              <a:stretch>
                <a:fillRect l="-48694" r="-48694"/>
              </a:stretch>
            </a:blipFill>
          </p:spPr>
        </p:sp>
        <p:sp>
          <p:nvSpPr>
            <p:cNvPr id="5" name="Freeform 5"/>
            <p:cNvSpPr/>
            <p:nvPr/>
          </p:nvSpPr>
          <p:spPr>
            <a:xfrm>
              <a:off x="0" y="0"/>
              <a:ext cx="4537710" cy="5951220"/>
            </a:xfrm>
            <a:custGeom>
              <a:avLst/>
              <a:gdLst/>
              <a:ahLst/>
              <a:cxnLst/>
              <a:rect l="l" t="t" r="r" b="b"/>
              <a:pathLst>
                <a:path w="4537710" h="5951220">
                  <a:moveTo>
                    <a:pt x="4065270" y="5951220"/>
                  </a:moveTo>
                  <a:lnTo>
                    <a:pt x="472440" y="5951220"/>
                  </a:lnTo>
                  <a:cubicBezTo>
                    <a:pt x="212090" y="5951220"/>
                    <a:pt x="0" y="5739130"/>
                    <a:pt x="0" y="5478780"/>
                  </a:cubicBezTo>
                  <a:lnTo>
                    <a:pt x="0" y="472440"/>
                  </a:lnTo>
                  <a:cubicBezTo>
                    <a:pt x="0" y="212090"/>
                    <a:pt x="212090" y="0"/>
                    <a:pt x="472440" y="0"/>
                  </a:cubicBezTo>
                  <a:lnTo>
                    <a:pt x="4065270" y="0"/>
                  </a:lnTo>
                  <a:cubicBezTo>
                    <a:pt x="4325620" y="0"/>
                    <a:pt x="4537710" y="212090"/>
                    <a:pt x="4537710" y="472440"/>
                  </a:cubicBezTo>
                  <a:lnTo>
                    <a:pt x="4537710" y="5478780"/>
                  </a:lnTo>
                  <a:cubicBezTo>
                    <a:pt x="4537710" y="5739130"/>
                    <a:pt x="4325620" y="5951220"/>
                    <a:pt x="4065270" y="5951220"/>
                  </a:cubicBezTo>
                  <a:close/>
                  <a:moveTo>
                    <a:pt x="472440" y="63500"/>
                  </a:moveTo>
                  <a:cubicBezTo>
                    <a:pt x="246380" y="63500"/>
                    <a:pt x="63500" y="246380"/>
                    <a:pt x="63500" y="472440"/>
                  </a:cubicBezTo>
                  <a:lnTo>
                    <a:pt x="63500" y="5478780"/>
                  </a:lnTo>
                  <a:cubicBezTo>
                    <a:pt x="63500" y="5703570"/>
                    <a:pt x="246380" y="5887720"/>
                    <a:pt x="472440" y="5887720"/>
                  </a:cubicBezTo>
                  <a:lnTo>
                    <a:pt x="4065270" y="5887720"/>
                  </a:lnTo>
                  <a:cubicBezTo>
                    <a:pt x="4290060" y="5887720"/>
                    <a:pt x="4474210" y="5704841"/>
                    <a:pt x="4474210" y="5478780"/>
                  </a:cubicBezTo>
                  <a:lnTo>
                    <a:pt x="4474210" y="472440"/>
                  </a:lnTo>
                  <a:cubicBezTo>
                    <a:pt x="4474210" y="247650"/>
                    <a:pt x="4291330" y="63500"/>
                    <a:pt x="4065270" y="63500"/>
                  </a:cubicBezTo>
                  <a:lnTo>
                    <a:pt x="472440" y="63500"/>
                  </a:lnTo>
                  <a:close/>
                </a:path>
              </a:pathLst>
            </a:custGeom>
            <a:solidFill>
              <a:srgbClr val="000000"/>
            </a:solidFill>
          </p:spPr>
        </p:sp>
      </p:grpSp>
      <p:sp>
        <p:nvSpPr>
          <p:cNvPr id="6" name="Freeform 6"/>
          <p:cNvSpPr/>
          <p:nvPr/>
        </p:nvSpPr>
        <p:spPr>
          <a:xfrm>
            <a:off x="2076938" y="331900"/>
            <a:ext cx="9945222" cy="9945222"/>
          </a:xfrm>
          <a:custGeom>
            <a:avLst/>
            <a:gdLst/>
            <a:ahLst/>
            <a:cxnLst/>
            <a:rect l="l" t="t" r="r" b="b"/>
            <a:pathLst>
              <a:path w="9945222" h="9945222">
                <a:moveTo>
                  <a:pt x="0" y="0"/>
                </a:moveTo>
                <a:lnTo>
                  <a:pt x="9945222" y="0"/>
                </a:lnTo>
                <a:lnTo>
                  <a:pt x="9945222" y="9945222"/>
                </a:lnTo>
                <a:lnTo>
                  <a:pt x="0" y="994522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11087980" y="8072414"/>
            <a:ext cx="3455580" cy="2914124"/>
          </a:xfrm>
          <a:custGeom>
            <a:avLst/>
            <a:gdLst/>
            <a:ahLst/>
            <a:cxnLst/>
            <a:rect l="l" t="t" r="r" b="b"/>
            <a:pathLst>
              <a:path w="3455580" h="2914124">
                <a:moveTo>
                  <a:pt x="0" y="0"/>
                </a:moveTo>
                <a:lnTo>
                  <a:pt x="3455580" y="0"/>
                </a:lnTo>
                <a:lnTo>
                  <a:pt x="3455580" y="2914125"/>
                </a:lnTo>
                <a:lnTo>
                  <a:pt x="0" y="291412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16243149" y="973152"/>
            <a:ext cx="1016151" cy="3211970"/>
          </a:xfrm>
          <a:custGeom>
            <a:avLst/>
            <a:gdLst/>
            <a:ahLst/>
            <a:cxnLst/>
            <a:rect l="l" t="t" r="r" b="b"/>
            <a:pathLst>
              <a:path w="1016151" h="3211970">
                <a:moveTo>
                  <a:pt x="0" y="0"/>
                </a:moveTo>
                <a:lnTo>
                  <a:pt x="1016151" y="0"/>
                </a:lnTo>
                <a:lnTo>
                  <a:pt x="1016151" y="3211970"/>
                </a:lnTo>
                <a:lnTo>
                  <a:pt x="0" y="321197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TextBox 9"/>
          <p:cNvSpPr txBox="1"/>
          <p:nvPr/>
        </p:nvSpPr>
        <p:spPr>
          <a:xfrm>
            <a:off x="2312321" y="2891260"/>
            <a:ext cx="9709839" cy="7159786"/>
          </a:xfrm>
          <a:prstGeom prst="rect">
            <a:avLst/>
          </a:prstGeom>
        </p:spPr>
        <p:txBody>
          <a:bodyPr lIns="0" tIns="0" rIns="0" bIns="0" rtlCol="0" anchor="t">
            <a:spAutoFit/>
          </a:bodyPr>
          <a:lstStyle/>
          <a:p>
            <a:pPr>
              <a:lnSpc>
                <a:spcPts val="4366"/>
              </a:lnSpc>
              <a:spcBef>
                <a:spcPct val="0"/>
              </a:spcBef>
            </a:pPr>
            <a:r>
              <a:rPr lang="en-US" sz="3118">
                <a:solidFill>
                  <a:srgbClr val="000000"/>
                </a:solidFill>
                <a:latin typeface="Roboto Mono Bold"/>
              </a:rPr>
              <a:t>Kişilerarası ilişkilerde saydam davranma doğruluk, dürüstlük, içtenlik anlamına gelir, yani roller, kurgular, hileler ve gizli mesajlar olmadan sadece kendiniz olmaktır.Saydam davranabilmek için birey kendisiyle barışık olmalıdır •İnsanlar başkaları tarafından kabul edilmeme korkusuyla saydam davranmayabilir ve sosyal maskeler takarlar• Kişilerarası ilişkilerde saydamlık önemlidir, ancak gelişigüzel her yerde ve istenilmeyen şekillerde saydam olmakta sağlıklı değildir</a:t>
            </a:r>
            <a:r>
              <a:rPr lang="en-US" sz="3118">
                <a:solidFill>
                  <a:srgbClr val="000000"/>
                </a:solidFill>
                <a:latin typeface="Roboto Mono"/>
              </a:rPr>
              <a:t>.</a:t>
            </a:r>
          </a:p>
        </p:txBody>
      </p:sp>
      <p:sp>
        <p:nvSpPr>
          <p:cNvPr id="10" name="TextBox 10"/>
          <p:cNvSpPr txBox="1"/>
          <p:nvPr/>
        </p:nvSpPr>
        <p:spPr>
          <a:xfrm>
            <a:off x="2312321" y="1455591"/>
            <a:ext cx="9848111" cy="1264920"/>
          </a:xfrm>
          <a:prstGeom prst="rect">
            <a:avLst/>
          </a:prstGeom>
        </p:spPr>
        <p:txBody>
          <a:bodyPr lIns="0" tIns="0" rIns="0" bIns="0" rtlCol="0" anchor="t">
            <a:spAutoFit/>
          </a:bodyPr>
          <a:lstStyle/>
          <a:p>
            <a:pPr>
              <a:lnSpc>
                <a:spcPts val="5199"/>
              </a:lnSpc>
            </a:pPr>
            <a:r>
              <a:rPr lang="en-US" sz="3999">
                <a:solidFill>
                  <a:srgbClr val="E05142"/>
                </a:solidFill>
                <a:latin typeface="Roboto Mono Bold"/>
              </a:rPr>
              <a:t>SAYDAM DAVRANMA VE </a:t>
            </a:r>
          </a:p>
          <a:p>
            <a:pPr>
              <a:lnSpc>
                <a:spcPts val="4939"/>
              </a:lnSpc>
            </a:pPr>
            <a:r>
              <a:rPr lang="en-US" sz="3799">
                <a:solidFill>
                  <a:srgbClr val="E05142"/>
                </a:solidFill>
                <a:latin typeface="Roboto Mono Bold"/>
              </a:rPr>
              <a:t>MASKE TAKMAMA:</a:t>
            </a:r>
          </a:p>
        </p:txBody>
      </p:sp>
      <p:sp>
        <p:nvSpPr>
          <p:cNvPr id="11" name="AutoShape 11"/>
          <p:cNvSpPr/>
          <p:nvPr/>
        </p:nvSpPr>
        <p:spPr>
          <a:xfrm>
            <a:off x="2312321" y="2834811"/>
            <a:ext cx="6492240" cy="0"/>
          </a:xfrm>
          <a:prstGeom prst="line">
            <a:avLst/>
          </a:prstGeom>
          <a:ln w="38100" cap="flat">
            <a:solidFill>
              <a:srgbClr val="E05142"/>
            </a:solidFill>
            <a:prstDash val="solid"/>
            <a:headEnd type="diamond" w="lg" len="lg"/>
            <a:tailEnd type="diamond" w="lg" len="lg"/>
          </a:ln>
        </p:spPr>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55" b="-78054"/>
            </a:stretch>
          </a:blipFill>
        </p:spPr>
      </p:sp>
      <p:grpSp>
        <p:nvGrpSpPr>
          <p:cNvPr id="3" name="Group 3"/>
          <p:cNvGrpSpPr/>
          <p:nvPr/>
        </p:nvGrpSpPr>
        <p:grpSpPr>
          <a:xfrm>
            <a:off x="7163480" y="1028700"/>
            <a:ext cx="10381335" cy="8229600"/>
            <a:chOff x="0" y="0"/>
            <a:chExt cx="2801421" cy="2220772"/>
          </a:xfrm>
        </p:grpSpPr>
        <p:sp>
          <p:nvSpPr>
            <p:cNvPr id="4" name="Freeform 4"/>
            <p:cNvSpPr/>
            <p:nvPr/>
          </p:nvSpPr>
          <p:spPr>
            <a:xfrm>
              <a:off x="48260" y="48260"/>
              <a:ext cx="2753161" cy="2172512"/>
            </a:xfrm>
            <a:custGeom>
              <a:avLst/>
              <a:gdLst/>
              <a:ahLst/>
              <a:cxnLst/>
              <a:rect l="l" t="t" r="r" b="b"/>
              <a:pathLst>
                <a:path w="2753161" h="2172512">
                  <a:moveTo>
                    <a:pt x="0" y="0"/>
                  </a:moveTo>
                  <a:lnTo>
                    <a:pt x="2753161" y="0"/>
                  </a:lnTo>
                  <a:lnTo>
                    <a:pt x="2753161" y="2172512"/>
                  </a:lnTo>
                  <a:lnTo>
                    <a:pt x="0" y="2172512"/>
                  </a:lnTo>
                  <a:close/>
                </a:path>
              </a:pathLst>
            </a:custGeom>
            <a:solidFill>
              <a:srgbClr val="000000"/>
            </a:solidFill>
          </p:spPr>
        </p:sp>
        <p:sp>
          <p:nvSpPr>
            <p:cNvPr id="5" name="Freeform 5"/>
            <p:cNvSpPr/>
            <p:nvPr/>
          </p:nvSpPr>
          <p:spPr>
            <a:xfrm>
              <a:off x="6350" y="6350"/>
              <a:ext cx="2753161" cy="2172512"/>
            </a:xfrm>
            <a:custGeom>
              <a:avLst/>
              <a:gdLst/>
              <a:ahLst/>
              <a:cxnLst/>
              <a:rect l="l" t="t" r="r" b="b"/>
              <a:pathLst>
                <a:path w="2753161" h="2172512">
                  <a:moveTo>
                    <a:pt x="0" y="0"/>
                  </a:moveTo>
                  <a:lnTo>
                    <a:pt x="2753161" y="0"/>
                  </a:lnTo>
                  <a:lnTo>
                    <a:pt x="2753161" y="2172512"/>
                  </a:lnTo>
                  <a:lnTo>
                    <a:pt x="0" y="2172512"/>
                  </a:lnTo>
                  <a:close/>
                </a:path>
              </a:pathLst>
            </a:custGeom>
            <a:solidFill>
              <a:srgbClr val="8CB9C4"/>
            </a:solidFill>
          </p:spPr>
        </p:sp>
        <p:sp>
          <p:nvSpPr>
            <p:cNvPr id="6" name="Freeform 6"/>
            <p:cNvSpPr/>
            <p:nvPr/>
          </p:nvSpPr>
          <p:spPr>
            <a:xfrm>
              <a:off x="0" y="0"/>
              <a:ext cx="2765861" cy="2185212"/>
            </a:xfrm>
            <a:custGeom>
              <a:avLst/>
              <a:gdLst/>
              <a:ahLst/>
              <a:cxnLst/>
              <a:rect l="l" t="t" r="r" b="b"/>
              <a:pathLst>
                <a:path w="2765861" h="2185212">
                  <a:moveTo>
                    <a:pt x="2765861" y="2185212"/>
                  </a:moveTo>
                  <a:lnTo>
                    <a:pt x="0" y="2185212"/>
                  </a:lnTo>
                  <a:lnTo>
                    <a:pt x="0" y="0"/>
                  </a:lnTo>
                  <a:lnTo>
                    <a:pt x="2765861" y="0"/>
                  </a:lnTo>
                  <a:lnTo>
                    <a:pt x="2765861" y="2185212"/>
                  </a:lnTo>
                  <a:close/>
                  <a:moveTo>
                    <a:pt x="12700" y="2172512"/>
                  </a:moveTo>
                  <a:lnTo>
                    <a:pt x="2753161" y="2172512"/>
                  </a:lnTo>
                  <a:lnTo>
                    <a:pt x="2753161" y="12700"/>
                  </a:lnTo>
                  <a:lnTo>
                    <a:pt x="12700" y="12700"/>
                  </a:lnTo>
                  <a:lnTo>
                    <a:pt x="12700" y="2172512"/>
                  </a:lnTo>
                  <a:close/>
                </a:path>
              </a:pathLst>
            </a:custGeom>
            <a:solidFill>
              <a:srgbClr val="000000"/>
            </a:solidFill>
          </p:spPr>
        </p:sp>
      </p:grpSp>
      <p:sp>
        <p:nvSpPr>
          <p:cNvPr id="7" name="TextBox 7"/>
          <p:cNvSpPr txBox="1"/>
          <p:nvPr/>
        </p:nvSpPr>
        <p:spPr>
          <a:xfrm>
            <a:off x="7506847" y="2515870"/>
            <a:ext cx="9440717" cy="5226685"/>
          </a:xfrm>
          <a:prstGeom prst="rect">
            <a:avLst/>
          </a:prstGeom>
        </p:spPr>
        <p:txBody>
          <a:bodyPr lIns="0" tIns="0" rIns="0" bIns="0" rtlCol="0" anchor="t">
            <a:spAutoFit/>
          </a:bodyPr>
          <a:lstStyle/>
          <a:p>
            <a:pPr>
              <a:lnSpc>
                <a:spcPts val="4159"/>
              </a:lnSpc>
            </a:pPr>
            <a:r>
              <a:rPr lang="en-US" sz="3199">
                <a:solidFill>
                  <a:srgbClr val="000000"/>
                </a:solidFill>
                <a:latin typeface="Roboto Mono Bold"/>
              </a:rPr>
              <a:t>Tam ve tek mesajda, mesajın alınmış olma ihtimali yüksektir. Tam ve tek mesaj algı, duygu ve istekten olmak üzere üç öğeyi içinde barındırır: </a:t>
            </a:r>
          </a:p>
          <a:p>
            <a:pPr>
              <a:lnSpc>
                <a:spcPts val="4159"/>
              </a:lnSpc>
            </a:pPr>
            <a:r>
              <a:rPr lang="en-US" sz="3199">
                <a:solidFill>
                  <a:srgbClr val="000000"/>
                </a:solidFill>
                <a:latin typeface="Roboto Mono Bold"/>
              </a:rPr>
              <a:t>• Algıda kaynak kişi dikkati içeriğe ve mesajın temeline çeker. </a:t>
            </a:r>
          </a:p>
          <a:p>
            <a:pPr>
              <a:lnSpc>
                <a:spcPts val="4159"/>
              </a:lnSpc>
            </a:pPr>
            <a:r>
              <a:rPr lang="en-US" sz="3199">
                <a:solidFill>
                  <a:srgbClr val="000000"/>
                </a:solidFill>
                <a:latin typeface="Roboto Mono Bold"/>
              </a:rPr>
              <a:t>• Duygu da kaynak kişi, kendi duygusunu tanımlar. </a:t>
            </a:r>
          </a:p>
          <a:p>
            <a:pPr>
              <a:lnSpc>
                <a:spcPts val="4159"/>
              </a:lnSpc>
            </a:pPr>
            <a:r>
              <a:rPr lang="en-US" sz="3199">
                <a:solidFill>
                  <a:srgbClr val="000000"/>
                </a:solidFill>
                <a:latin typeface="Roboto Mono Bold"/>
              </a:rPr>
              <a:t>• İstekte ise kaynak kişi isteğini açık ve doğrudan doğruya söyler.</a:t>
            </a:r>
          </a:p>
        </p:txBody>
      </p:sp>
      <p:grpSp>
        <p:nvGrpSpPr>
          <p:cNvPr id="8" name="Group 8"/>
          <p:cNvGrpSpPr>
            <a:grpSpLocks noChangeAspect="1"/>
          </p:cNvGrpSpPr>
          <p:nvPr/>
        </p:nvGrpSpPr>
        <p:grpSpPr>
          <a:xfrm>
            <a:off x="1509730" y="1224191"/>
            <a:ext cx="4933804" cy="4933784"/>
            <a:chOff x="0" y="0"/>
            <a:chExt cx="6350025" cy="6350000"/>
          </a:xfrm>
        </p:grpSpPr>
        <p:sp>
          <p:nvSpPr>
            <p:cNvPr id="9" name="Freeform 9"/>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3"/>
              <a:stretch>
                <a:fillRect l="-13091" r="-13091"/>
              </a:stretch>
            </a:blipFill>
          </p:spPr>
        </p:sp>
      </p:grpSp>
      <p:sp>
        <p:nvSpPr>
          <p:cNvPr id="10" name="Freeform 10"/>
          <p:cNvSpPr/>
          <p:nvPr/>
        </p:nvSpPr>
        <p:spPr>
          <a:xfrm>
            <a:off x="1028700" y="743152"/>
            <a:ext cx="5895863" cy="5895863"/>
          </a:xfrm>
          <a:custGeom>
            <a:avLst/>
            <a:gdLst/>
            <a:ahLst/>
            <a:cxnLst/>
            <a:rect l="l" t="t" r="r" b="b"/>
            <a:pathLst>
              <a:path w="5895863" h="5895863">
                <a:moveTo>
                  <a:pt x="0" y="0"/>
                </a:moveTo>
                <a:lnTo>
                  <a:pt x="5895863" y="0"/>
                </a:lnTo>
                <a:lnTo>
                  <a:pt x="5895863" y="5895863"/>
                </a:lnTo>
                <a:lnTo>
                  <a:pt x="0" y="589586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1" name="Freeform 11"/>
          <p:cNvSpPr/>
          <p:nvPr/>
        </p:nvSpPr>
        <p:spPr>
          <a:xfrm>
            <a:off x="15801726" y="0"/>
            <a:ext cx="3372558" cy="3372558"/>
          </a:xfrm>
          <a:custGeom>
            <a:avLst/>
            <a:gdLst/>
            <a:ahLst/>
            <a:cxnLst/>
            <a:rect l="l" t="t" r="r" b="b"/>
            <a:pathLst>
              <a:path w="3372558" h="3372558">
                <a:moveTo>
                  <a:pt x="0" y="0"/>
                </a:moveTo>
                <a:lnTo>
                  <a:pt x="3372558" y="0"/>
                </a:lnTo>
                <a:lnTo>
                  <a:pt x="3372558" y="3372558"/>
                </a:lnTo>
                <a:lnTo>
                  <a:pt x="0" y="337255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2" name="TextBox 12"/>
          <p:cNvSpPr txBox="1"/>
          <p:nvPr/>
        </p:nvSpPr>
        <p:spPr>
          <a:xfrm>
            <a:off x="7506847" y="1400529"/>
            <a:ext cx="8560022" cy="644525"/>
          </a:xfrm>
          <a:prstGeom prst="rect">
            <a:avLst/>
          </a:prstGeom>
        </p:spPr>
        <p:txBody>
          <a:bodyPr lIns="0" tIns="0" rIns="0" bIns="0" rtlCol="0" anchor="t">
            <a:spAutoFit/>
          </a:bodyPr>
          <a:lstStyle/>
          <a:p>
            <a:pPr>
              <a:lnSpc>
                <a:spcPts val="5199"/>
              </a:lnSpc>
            </a:pPr>
            <a:r>
              <a:rPr lang="en-US" sz="3999">
                <a:solidFill>
                  <a:srgbClr val="E05142"/>
                </a:solidFill>
                <a:latin typeface="Roboto Mono Bold"/>
              </a:rPr>
              <a:t>TAM VE TEK MESAJI YOLLAMA: </a:t>
            </a:r>
          </a:p>
        </p:txBody>
      </p:sp>
      <p:sp>
        <p:nvSpPr>
          <p:cNvPr id="13" name="AutoShape 13"/>
          <p:cNvSpPr/>
          <p:nvPr/>
        </p:nvSpPr>
        <p:spPr>
          <a:xfrm>
            <a:off x="7506847" y="2276194"/>
            <a:ext cx="6492240" cy="0"/>
          </a:xfrm>
          <a:prstGeom prst="line">
            <a:avLst/>
          </a:prstGeom>
          <a:ln w="38100" cap="flat">
            <a:solidFill>
              <a:srgbClr val="E05142"/>
            </a:solidFill>
            <a:prstDash val="solid"/>
            <a:headEnd type="diamond" w="lg" len="lg"/>
            <a:tailEnd type="diamond" w="lg" len="lg"/>
          </a:ln>
        </p:spPr>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55" b="-78054"/>
            </a:stretch>
          </a:blipFill>
        </p:spPr>
      </p:sp>
      <p:grpSp>
        <p:nvGrpSpPr>
          <p:cNvPr id="3" name="Group 3"/>
          <p:cNvGrpSpPr/>
          <p:nvPr/>
        </p:nvGrpSpPr>
        <p:grpSpPr>
          <a:xfrm>
            <a:off x="350759" y="0"/>
            <a:ext cx="10741750" cy="10287000"/>
            <a:chOff x="0" y="0"/>
            <a:chExt cx="4064424" cy="3892358"/>
          </a:xfrm>
        </p:grpSpPr>
        <p:sp>
          <p:nvSpPr>
            <p:cNvPr id="4" name="Freeform 4"/>
            <p:cNvSpPr/>
            <p:nvPr/>
          </p:nvSpPr>
          <p:spPr>
            <a:xfrm>
              <a:off x="48260" y="48260"/>
              <a:ext cx="4016164" cy="3844098"/>
            </a:xfrm>
            <a:custGeom>
              <a:avLst/>
              <a:gdLst/>
              <a:ahLst/>
              <a:cxnLst/>
              <a:rect l="l" t="t" r="r" b="b"/>
              <a:pathLst>
                <a:path w="4016164" h="3844098">
                  <a:moveTo>
                    <a:pt x="0" y="0"/>
                  </a:moveTo>
                  <a:lnTo>
                    <a:pt x="4016164" y="0"/>
                  </a:lnTo>
                  <a:lnTo>
                    <a:pt x="4016164" y="3844098"/>
                  </a:lnTo>
                  <a:lnTo>
                    <a:pt x="0" y="3844098"/>
                  </a:lnTo>
                  <a:close/>
                </a:path>
              </a:pathLst>
            </a:custGeom>
            <a:solidFill>
              <a:srgbClr val="000000"/>
            </a:solidFill>
          </p:spPr>
        </p:sp>
        <p:sp>
          <p:nvSpPr>
            <p:cNvPr id="5" name="Freeform 5"/>
            <p:cNvSpPr/>
            <p:nvPr/>
          </p:nvSpPr>
          <p:spPr>
            <a:xfrm>
              <a:off x="6350" y="6350"/>
              <a:ext cx="4016165" cy="3844098"/>
            </a:xfrm>
            <a:custGeom>
              <a:avLst/>
              <a:gdLst/>
              <a:ahLst/>
              <a:cxnLst/>
              <a:rect l="l" t="t" r="r" b="b"/>
              <a:pathLst>
                <a:path w="4016165" h="3844098">
                  <a:moveTo>
                    <a:pt x="0" y="0"/>
                  </a:moveTo>
                  <a:lnTo>
                    <a:pt x="4016165" y="0"/>
                  </a:lnTo>
                  <a:lnTo>
                    <a:pt x="4016165" y="3844098"/>
                  </a:lnTo>
                  <a:lnTo>
                    <a:pt x="0" y="3844098"/>
                  </a:lnTo>
                  <a:close/>
                </a:path>
              </a:pathLst>
            </a:custGeom>
            <a:solidFill>
              <a:srgbClr val="F2BE4B"/>
            </a:solidFill>
          </p:spPr>
        </p:sp>
        <p:sp>
          <p:nvSpPr>
            <p:cNvPr id="6" name="Freeform 6"/>
            <p:cNvSpPr/>
            <p:nvPr/>
          </p:nvSpPr>
          <p:spPr>
            <a:xfrm>
              <a:off x="0" y="0"/>
              <a:ext cx="4028865" cy="3856798"/>
            </a:xfrm>
            <a:custGeom>
              <a:avLst/>
              <a:gdLst/>
              <a:ahLst/>
              <a:cxnLst/>
              <a:rect l="l" t="t" r="r" b="b"/>
              <a:pathLst>
                <a:path w="4028865" h="3856798">
                  <a:moveTo>
                    <a:pt x="4028865" y="3856798"/>
                  </a:moveTo>
                  <a:lnTo>
                    <a:pt x="0" y="3856798"/>
                  </a:lnTo>
                  <a:lnTo>
                    <a:pt x="0" y="0"/>
                  </a:lnTo>
                  <a:lnTo>
                    <a:pt x="4028865" y="0"/>
                  </a:lnTo>
                  <a:lnTo>
                    <a:pt x="4028865" y="3856798"/>
                  </a:lnTo>
                  <a:close/>
                  <a:moveTo>
                    <a:pt x="12700" y="3844098"/>
                  </a:moveTo>
                  <a:lnTo>
                    <a:pt x="4016165" y="3844098"/>
                  </a:lnTo>
                  <a:lnTo>
                    <a:pt x="4016165" y="12700"/>
                  </a:lnTo>
                  <a:lnTo>
                    <a:pt x="12700" y="12700"/>
                  </a:lnTo>
                  <a:lnTo>
                    <a:pt x="12700" y="3844098"/>
                  </a:lnTo>
                  <a:close/>
                </a:path>
              </a:pathLst>
            </a:custGeom>
            <a:solidFill>
              <a:srgbClr val="000000"/>
            </a:solidFill>
          </p:spPr>
        </p:sp>
      </p:grpSp>
      <p:sp>
        <p:nvSpPr>
          <p:cNvPr id="7" name="TextBox 7"/>
          <p:cNvSpPr txBox="1"/>
          <p:nvPr/>
        </p:nvSpPr>
        <p:spPr>
          <a:xfrm>
            <a:off x="922124" y="1323418"/>
            <a:ext cx="9536233" cy="3886200"/>
          </a:xfrm>
          <a:prstGeom prst="rect">
            <a:avLst/>
          </a:prstGeom>
        </p:spPr>
        <p:txBody>
          <a:bodyPr lIns="0" tIns="0" rIns="0" bIns="0" rtlCol="0" anchor="t">
            <a:spAutoFit/>
          </a:bodyPr>
          <a:lstStyle/>
          <a:p>
            <a:pPr>
              <a:lnSpc>
                <a:spcPts val="3839"/>
              </a:lnSpc>
            </a:pPr>
            <a:r>
              <a:rPr lang="en-US" sz="3199">
                <a:solidFill>
                  <a:srgbClr val="000000"/>
                </a:solidFill>
                <a:latin typeface="Roboto Mono Bold"/>
              </a:rPr>
              <a:t>Kişilerarası ilişkilerde konuşurken genel ifadeler yerine konu ile ilgili belirgin ifadeler seçilmelidir. İfadelerin doğru anlaşılması için net ve açık konuşulması gerekir. Karmaşık ve bilinmeyen ifadelerden kaçınılmalı, ifadeler seçilirken karşıdaki kişinin sözcük dağarcığına dikkat edilmelidir.</a:t>
            </a:r>
          </a:p>
        </p:txBody>
      </p:sp>
      <p:grpSp>
        <p:nvGrpSpPr>
          <p:cNvPr id="8" name="Group 8"/>
          <p:cNvGrpSpPr>
            <a:grpSpLocks noChangeAspect="1"/>
          </p:cNvGrpSpPr>
          <p:nvPr/>
        </p:nvGrpSpPr>
        <p:grpSpPr>
          <a:xfrm>
            <a:off x="11397582" y="381071"/>
            <a:ext cx="3450259" cy="4525025"/>
            <a:chOff x="0" y="0"/>
            <a:chExt cx="4537710" cy="5951220"/>
          </a:xfrm>
        </p:grpSpPr>
        <p:sp>
          <p:nvSpPr>
            <p:cNvPr id="9" name="Freeform 9"/>
            <p:cNvSpPr/>
            <p:nvPr/>
          </p:nvSpPr>
          <p:spPr>
            <a:xfrm>
              <a:off x="31750" y="31750"/>
              <a:ext cx="4474210" cy="5887720"/>
            </a:xfrm>
            <a:custGeom>
              <a:avLst/>
              <a:gdLst/>
              <a:ahLst/>
              <a:cxnLst/>
              <a:rect l="l" t="t" r="r" b="b"/>
              <a:pathLst>
                <a:path w="4474210" h="5887720">
                  <a:moveTo>
                    <a:pt x="0" y="5447030"/>
                  </a:moveTo>
                  <a:lnTo>
                    <a:pt x="0" y="440690"/>
                  </a:lnTo>
                  <a:cubicBezTo>
                    <a:pt x="0" y="196850"/>
                    <a:pt x="196850" y="0"/>
                    <a:pt x="440690" y="0"/>
                  </a:cubicBezTo>
                  <a:lnTo>
                    <a:pt x="4033520" y="0"/>
                  </a:lnTo>
                  <a:cubicBezTo>
                    <a:pt x="4277360" y="0"/>
                    <a:pt x="4474210" y="196850"/>
                    <a:pt x="4474210" y="440690"/>
                  </a:cubicBezTo>
                  <a:lnTo>
                    <a:pt x="4474210" y="5447030"/>
                  </a:lnTo>
                  <a:cubicBezTo>
                    <a:pt x="4474210" y="5690870"/>
                    <a:pt x="4277360" y="5887720"/>
                    <a:pt x="4033520" y="5887720"/>
                  </a:cubicBezTo>
                  <a:lnTo>
                    <a:pt x="440690" y="5887720"/>
                  </a:lnTo>
                  <a:cubicBezTo>
                    <a:pt x="196850" y="5887720"/>
                    <a:pt x="0" y="5690870"/>
                    <a:pt x="0" y="5447030"/>
                  </a:cubicBezTo>
                  <a:close/>
                </a:path>
              </a:pathLst>
            </a:custGeom>
            <a:blipFill>
              <a:blip r:embed="rId3"/>
              <a:stretch>
                <a:fillRect l="-18802" r="-78586"/>
              </a:stretch>
            </a:blipFill>
          </p:spPr>
        </p:sp>
        <p:sp>
          <p:nvSpPr>
            <p:cNvPr id="10" name="Freeform 10"/>
            <p:cNvSpPr/>
            <p:nvPr/>
          </p:nvSpPr>
          <p:spPr>
            <a:xfrm>
              <a:off x="0" y="0"/>
              <a:ext cx="4537710" cy="5951220"/>
            </a:xfrm>
            <a:custGeom>
              <a:avLst/>
              <a:gdLst/>
              <a:ahLst/>
              <a:cxnLst/>
              <a:rect l="l" t="t" r="r" b="b"/>
              <a:pathLst>
                <a:path w="4537710" h="5951220">
                  <a:moveTo>
                    <a:pt x="4065270" y="5951220"/>
                  </a:moveTo>
                  <a:lnTo>
                    <a:pt x="472440" y="5951220"/>
                  </a:lnTo>
                  <a:cubicBezTo>
                    <a:pt x="212090" y="5951220"/>
                    <a:pt x="0" y="5739130"/>
                    <a:pt x="0" y="5478780"/>
                  </a:cubicBezTo>
                  <a:lnTo>
                    <a:pt x="0" y="472440"/>
                  </a:lnTo>
                  <a:cubicBezTo>
                    <a:pt x="0" y="212090"/>
                    <a:pt x="212090" y="0"/>
                    <a:pt x="472440" y="0"/>
                  </a:cubicBezTo>
                  <a:lnTo>
                    <a:pt x="4065270" y="0"/>
                  </a:lnTo>
                  <a:cubicBezTo>
                    <a:pt x="4325620" y="0"/>
                    <a:pt x="4537710" y="212090"/>
                    <a:pt x="4537710" y="472440"/>
                  </a:cubicBezTo>
                  <a:lnTo>
                    <a:pt x="4537710" y="5478780"/>
                  </a:lnTo>
                  <a:cubicBezTo>
                    <a:pt x="4537710" y="5739130"/>
                    <a:pt x="4325620" y="5951220"/>
                    <a:pt x="4065270" y="5951220"/>
                  </a:cubicBezTo>
                  <a:close/>
                  <a:moveTo>
                    <a:pt x="472440" y="63500"/>
                  </a:moveTo>
                  <a:cubicBezTo>
                    <a:pt x="246380" y="63500"/>
                    <a:pt x="63500" y="246380"/>
                    <a:pt x="63500" y="472440"/>
                  </a:cubicBezTo>
                  <a:lnTo>
                    <a:pt x="63500" y="5478780"/>
                  </a:lnTo>
                  <a:cubicBezTo>
                    <a:pt x="63500" y="5703570"/>
                    <a:pt x="246380" y="5887720"/>
                    <a:pt x="472440" y="5887720"/>
                  </a:cubicBezTo>
                  <a:lnTo>
                    <a:pt x="4065270" y="5887720"/>
                  </a:lnTo>
                  <a:cubicBezTo>
                    <a:pt x="4290060" y="5887720"/>
                    <a:pt x="4474210" y="5704841"/>
                    <a:pt x="4474210" y="5478780"/>
                  </a:cubicBezTo>
                  <a:lnTo>
                    <a:pt x="4474210" y="472440"/>
                  </a:lnTo>
                  <a:cubicBezTo>
                    <a:pt x="4474210" y="247650"/>
                    <a:pt x="4291330" y="63500"/>
                    <a:pt x="4065270" y="63500"/>
                  </a:cubicBezTo>
                  <a:lnTo>
                    <a:pt x="472440" y="63500"/>
                  </a:lnTo>
                  <a:close/>
                </a:path>
              </a:pathLst>
            </a:custGeom>
            <a:solidFill>
              <a:srgbClr val="000000"/>
            </a:solidFill>
          </p:spPr>
        </p:sp>
      </p:grpSp>
      <p:grpSp>
        <p:nvGrpSpPr>
          <p:cNvPr id="11" name="Group 11"/>
          <p:cNvGrpSpPr>
            <a:grpSpLocks noChangeAspect="1"/>
          </p:cNvGrpSpPr>
          <p:nvPr/>
        </p:nvGrpSpPr>
        <p:grpSpPr>
          <a:xfrm>
            <a:off x="12817638" y="4920777"/>
            <a:ext cx="3498361" cy="4588110"/>
            <a:chOff x="0" y="0"/>
            <a:chExt cx="4537710" cy="5951220"/>
          </a:xfrm>
        </p:grpSpPr>
        <p:sp>
          <p:nvSpPr>
            <p:cNvPr id="12" name="Freeform 12"/>
            <p:cNvSpPr/>
            <p:nvPr/>
          </p:nvSpPr>
          <p:spPr>
            <a:xfrm>
              <a:off x="31750" y="31750"/>
              <a:ext cx="4474210" cy="5887720"/>
            </a:xfrm>
            <a:custGeom>
              <a:avLst/>
              <a:gdLst/>
              <a:ahLst/>
              <a:cxnLst/>
              <a:rect l="l" t="t" r="r" b="b"/>
              <a:pathLst>
                <a:path w="4474210" h="5887720">
                  <a:moveTo>
                    <a:pt x="0" y="5447030"/>
                  </a:moveTo>
                  <a:lnTo>
                    <a:pt x="0" y="440690"/>
                  </a:lnTo>
                  <a:cubicBezTo>
                    <a:pt x="0" y="196850"/>
                    <a:pt x="196850" y="0"/>
                    <a:pt x="440690" y="0"/>
                  </a:cubicBezTo>
                  <a:lnTo>
                    <a:pt x="4033520" y="0"/>
                  </a:lnTo>
                  <a:cubicBezTo>
                    <a:pt x="4277360" y="0"/>
                    <a:pt x="4474210" y="196850"/>
                    <a:pt x="4474210" y="440690"/>
                  </a:cubicBezTo>
                  <a:lnTo>
                    <a:pt x="4474210" y="5447030"/>
                  </a:lnTo>
                  <a:cubicBezTo>
                    <a:pt x="4474210" y="5690870"/>
                    <a:pt x="4277360" y="5887720"/>
                    <a:pt x="4033520" y="5887720"/>
                  </a:cubicBezTo>
                  <a:lnTo>
                    <a:pt x="440690" y="5887720"/>
                  </a:lnTo>
                  <a:cubicBezTo>
                    <a:pt x="196850" y="5887720"/>
                    <a:pt x="0" y="5690870"/>
                    <a:pt x="0" y="5447030"/>
                  </a:cubicBezTo>
                  <a:close/>
                </a:path>
              </a:pathLst>
            </a:custGeom>
            <a:blipFill>
              <a:blip r:embed="rId4"/>
              <a:stretch>
                <a:fillRect l="-48694" r="-48694"/>
              </a:stretch>
            </a:blipFill>
          </p:spPr>
        </p:sp>
        <p:sp>
          <p:nvSpPr>
            <p:cNvPr id="13" name="Freeform 13"/>
            <p:cNvSpPr/>
            <p:nvPr/>
          </p:nvSpPr>
          <p:spPr>
            <a:xfrm>
              <a:off x="0" y="0"/>
              <a:ext cx="4537710" cy="5951220"/>
            </a:xfrm>
            <a:custGeom>
              <a:avLst/>
              <a:gdLst/>
              <a:ahLst/>
              <a:cxnLst/>
              <a:rect l="l" t="t" r="r" b="b"/>
              <a:pathLst>
                <a:path w="4537710" h="5951220">
                  <a:moveTo>
                    <a:pt x="4065270" y="5951220"/>
                  </a:moveTo>
                  <a:lnTo>
                    <a:pt x="472440" y="5951220"/>
                  </a:lnTo>
                  <a:cubicBezTo>
                    <a:pt x="212090" y="5951220"/>
                    <a:pt x="0" y="5739130"/>
                    <a:pt x="0" y="5478780"/>
                  </a:cubicBezTo>
                  <a:lnTo>
                    <a:pt x="0" y="472440"/>
                  </a:lnTo>
                  <a:cubicBezTo>
                    <a:pt x="0" y="212090"/>
                    <a:pt x="212090" y="0"/>
                    <a:pt x="472440" y="0"/>
                  </a:cubicBezTo>
                  <a:lnTo>
                    <a:pt x="4065270" y="0"/>
                  </a:lnTo>
                  <a:cubicBezTo>
                    <a:pt x="4325620" y="0"/>
                    <a:pt x="4537710" y="212090"/>
                    <a:pt x="4537710" y="472440"/>
                  </a:cubicBezTo>
                  <a:lnTo>
                    <a:pt x="4537710" y="5478780"/>
                  </a:lnTo>
                  <a:cubicBezTo>
                    <a:pt x="4537710" y="5739130"/>
                    <a:pt x="4325620" y="5951220"/>
                    <a:pt x="4065270" y="5951220"/>
                  </a:cubicBezTo>
                  <a:close/>
                  <a:moveTo>
                    <a:pt x="472440" y="63500"/>
                  </a:moveTo>
                  <a:cubicBezTo>
                    <a:pt x="246380" y="63500"/>
                    <a:pt x="63500" y="246380"/>
                    <a:pt x="63500" y="472440"/>
                  </a:cubicBezTo>
                  <a:lnTo>
                    <a:pt x="63500" y="5478780"/>
                  </a:lnTo>
                  <a:cubicBezTo>
                    <a:pt x="63500" y="5703570"/>
                    <a:pt x="246380" y="5887720"/>
                    <a:pt x="472440" y="5887720"/>
                  </a:cubicBezTo>
                  <a:lnTo>
                    <a:pt x="4065270" y="5887720"/>
                  </a:lnTo>
                  <a:cubicBezTo>
                    <a:pt x="4290060" y="5887720"/>
                    <a:pt x="4474210" y="5704841"/>
                    <a:pt x="4474210" y="5478780"/>
                  </a:cubicBezTo>
                  <a:lnTo>
                    <a:pt x="4474210" y="472440"/>
                  </a:lnTo>
                  <a:cubicBezTo>
                    <a:pt x="4474210" y="247650"/>
                    <a:pt x="4291330" y="63500"/>
                    <a:pt x="4065270" y="63500"/>
                  </a:cubicBezTo>
                  <a:lnTo>
                    <a:pt x="472440" y="63500"/>
                  </a:lnTo>
                  <a:close/>
                </a:path>
              </a:pathLst>
            </a:custGeom>
            <a:solidFill>
              <a:srgbClr val="000000"/>
            </a:solidFill>
          </p:spPr>
        </p:sp>
      </p:grpSp>
      <p:sp>
        <p:nvSpPr>
          <p:cNvPr id="14" name="Freeform 14"/>
          <p:cNvSpPr/>
          <p:nvPr/>
        </p:nvSpPr>
        <p:spPr>
          <a:xfrm>
            <a:off x="14201512" y="2467723"/>
            <a:ext cx="2114487" cy="3084795"/>
          </a:xfrm>
          <a:custGeom>
            <a:avLst/>
            <a:gdLst/>
            <a:ahLst/>
            <a:cxnLst/>
            <a:rect l="l" t="t" r="r" b="b"/>
            <a:pathLst>
              <a:path w="2114487" h="3084795">
                <a:moveTo>
                  <a:pt x="0" y="0"/>
                </a:moveTo>
                <a:lnTo>
                  <a:pt x="2114487" y="0"/>
                </a:lnTo>
                <a:lnTo>
                  <a:pt x="2114487" y="3084795"/>
                </a:lnTo>
                <a:lnTo>
                  <a:pt x="0" y="3084795"/>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10078516" y="8415365"/>
            <a:ext cx="2027985" cy="2187043"/>
          </a:xfrm>
          <a:custGeom>
            <a:avLst/>
            <a:gdLst/>
            <a:ahLst/>
            <a:cxnLst/>
            <a:rect l="l" t="t" r="r" b="b"/>
            <a:pathLst>
              <a:path w="2027985" h="2187043">
                <a:moveTo>
                  <a:pt x="0" y="0"/>
                </a:moveTo>
                <a:lnTo>
                  <a:pt x="2027985" y="0"/>
                </a:lnTo>
                <a:lnTo>
                  <a:pt x="2027985" y="2187043"/>
                </a:lnTo>
                <a:lnTo>
                  <a:pt x="0" y="218704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6" name="TextBox 16"/>
          <p:cNvSpPr txBox="1"/>
          <p:nvPr/>
        </p:nvSpPr>
        <p:spPr>
          <a:xfrm>
            <a:off x="922124" y="5285818"/>
            <a:ext cx="9848111" cy="1264920"/>
          </a:xfrm>
          <a:prstGeom prst="rect">
            <a:avLst/>
          </a:prstGeom>
        </p:spPr>
        <p:txBody>
          <a:bodyPr lIns="0" tIns="0" rIns="0" bIns="0" rtlCol="0" anchor="t">
            <a:spAutoFit/>
          </a:bodyPr>
          <a:lstStyle/>
          <a:p>
            <a:pPr>
              <a:lnSpc>
                <a:spcPts val="5069"/>
              </a:lnSpc>
            </a:pPr>
            <a:r>
              <a:rPr lang="en-US" sz="3899">
                <a:solidFill>
                  <a:srgbClr val="E05142"/>
                </a:solidFill>
                <a:latin typeface="Roboto Mono Bold"/>
              </a:rPr>
              <a:t>SÖZEL DAVRANIŞLARLA SÖZEL OLMAYAN DAVRANIŞLARIN UYUMLU OLMASI: </a:t>
            </a:r>
          </a:p>
        </p:txBody>
      </p:sp>
      <p:sp>
        <p:nvSpPr>
          <p:cNvPr id="17" name="TextBox 17"/>
          <p:cNvSpPr txBox="1"/>
          <p:nvPr/>
        </p:nvSpPr>
        <p:spPr>
          <a:xfrm>
            <a:off x="922124" y="342971"/>
            <a:ext cx="4627962" cy="644525"/>
          </a:xfrm>
          <a:prstGeom prst="rect">
            <a:avLst/>
          </a:prstGeom>
        </p:spPr>
        <p:txBody>
          <a:bodyPr lIns="0" tIns="0" rIns="0" bIns="0" rtlCol="0" anchor="t">
            <a:spAutoFit/>
          </a:bodyPr>
          <a:lstStyle/>
          <a:p>
            <a:pPr>
              <a:lnSpc>
                <a:spcPts val="5199"/>
              </a:lnSpc>
            </a:pPr>
            <a:r>
              <a:rPr lang="en-US" sz="3999">
                <a:solidFill>
                  <a:srgbClr val="E05142"/>
                </a:solidFill>
                <a:latin typeface="Roboto Mono Bold"/>
              </a:rPr>
              <a:t>SOMUT KONUŞMA: </a:t>
            </a:r>
          </a:p>
        </p:txBody>
      </p:sp>
      <p:sp>
        <p:nvSpPr>
          <p:cNvPr id="18" name="TextBox 18"/>
          <p:cNvSpPr txBox="1"/>
          <p:nvPr/>
        </p:nvSpPr>
        <p:spPr>
          <a:xfrm>
            <a:off x="922124" y="6531898"/>
            <a:ext cx="9536233" cy="3400425"/>
          </a:xfrm>
          <a:prstGeom prst="rect">
            <a:avLst/>
          </a:prstGeom>
        </p:spPr>
        <p:txBody>
          <a:bodyPr lIns="0" tIns="0" rIns="0" bIns="0" rtlCol="0" anchor="t">
            <a:spAutoFit/>
          </a:bodyPr>
          <a:lstStyle/>
          <a:p>
            <a:pPr>
              <a:lnSpc>
                <a:spcPts val="3839"/>
              </a:lnSpc>
            </a:pPr>
            <a:r>
              <a:rPr lang="en-US" sz="3199">
                <a:solidFill>
                  <a:srgbClr val="000000"/>
                </a:solidFill>
                <a:latin typeface="Roboto Mono Bold"/>
              </a:rPr>
              <a:t>İletişimde sözlü ve sözel olmayan davranışların uyumlu ve tutarlı olması gerekir. Sözlü ve sözsüz davranışlar arasında uyum olmadığında çelişkilere yol açar. Karşı taraf çelişkili bir durumda daha çok sözel olmayan davranışları dikkate alır.</a:t>
            </a:r>
          </a:p>
        </p:txBody>
      </p:sp>
      <p:sp>
        <p:nvSpPr>
          <p:cNvPr id="19" name="AutoShape 19"/>
          <p:cNvSpPr/>
          <p:nvPr/>
        </p:nvSpPr>
        <p:spPr>
          <a:xfrm flipV="1">
            <a:off x="1028700" y="6513908"/>
            <a:ext cx="8115300" cy="17990"/>
          </a:xfrm>
          <a:prstGeom prst="line">
            <a:avLst/>
          </a:prstGeom>
          <a:ln w="38100" cap="flat">
            <a:solidFill>
              <a:srgbClr val="E05142"/>
            </a:solidFill>
            <a:prstDash val="solid"/>
            <a:headEnd type="diamond" w="lg" len="lg"/>
            <a:tailEnd type="diamond" w="lg" len="lg"/>
          </a:ln>
        </p:spPr>
      </p:sp>
      <p:sp>
        <p:nvSpPr>
          <p:cNvPr id="20" name="AutoShape 20"/>
          <p:cNvSpPr/>
          <p:nvPr/>
        </p:nvSpPr>
        <p:spPr>
          <a:xfrm>
            <a:off x="922124" y="1228168"/>
            <a:ext cx="6492240" cy="0"/>
          </a:xfrm>
          <a:prstGeom prst="line">
            <a:avLst/>
          </a:prstGeom>
          <a:ln w="38100" cap="flat">
            <a:solidFill>
              <a:srgbClr val="E05142"/>
            </a:solidFill>
            <a:prstDash val="solid"/>
            <a:headEnd type="diamond" w="lg" len="lg"/>
            <a:tailEnd type="diamond" w="lg" len="lg"/>
          </a:ln>
        </p:spPr>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55" b="-78054"/>
            </a:stretch>
          </a:blipFill>
        </p:spPr>
      </p:sp>
      <p:sp>
        <p:nvSpPr>
          <p:cNvPr id="3" name="Freeform 3"/>
          <p:cNvSpPr/>
          <p:nvPr/>
        </p:nvSpPr>
        <p:spPr>
          <a:xfrm>
            <a:off x="14158182" y="6742641"/>
            <a:ext cx="4129818" cy="4114800"/>
          </a:xfrm>
          <a:custGeom>
            <a:avLst/>
            <a:gdLst/>
            <a:ahLst/>
            <a:cxnLst/>
            <a:rect l="l" t="t" r="r" b="b"/>
            <a:pathLst>
              <a:path w="4129818" h="4114800">
                <a:moveTo>
                  <a:pt x="0" y="0"/>
                </a:moveTo>
                <a:lnTo>
                  <a:pt x="4129818" y="0"/>
                </a:lnTo>
                <a:lnTo>
                  <a:pt x="4129818"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229329" y="-24593"/>
            <a:ext cx="4129818" cy="4114800"/>
          </a:xfrm>
          <a:custGeom>
            <a:avLst/>
            <a:gdLst/>
            <a:ahLst/>
            <a:cxnLst/>
            <a:rect l="l" t="t" r="r" b="b"/>
            <a:pathLst>
              <a:path w="4129818" h="4114800">
                <a:moveTo>
                  <a:pt x="0" y="0"/>
                </a:moveTo>
                <a:lnTo>
                  <a:pt x="4129817" y="0"/>
                </a:lnTo>
                <a:lnTo>
                  <a:pt x="4129817"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5" name="Group 5"/>
          <p:cNvGrpSpPr/>
          <p:nvPr/>
        </p:nvGrpSpPr>
        <p:grpSpPr>
          <a:xfrm>
            <a:off x="2512617" y="791420"/>
            <a:ext cx="13262767" cy="8008620"/>
            <a:chOff x="0" y="0"/>
            <a:chExt cx="5018317" cy="3030273"/>
          </a:xfrm>
        </p:grpSpPr>
        <p:sp>
          <p:nvSpPr>
            <p:cNvPr id="6" name="Freeform 6"/>
            <p:cNvSpPr/>
            <p:nvPr/>
          </p:nvSpPr>
          <p:spPr>
            <a:xfrm>
              <a:off x="48260" y="48260"/>
              <a:ext cx="4970057" cy="2982013"/>
            </a:xfrm>
            <a:custGeom>
              <a:avLst/>
              <a:gdLst/>
              <a:ahLst/>
              <a:cxnLst/>
              <a:rect l="l" t="t" r="r" b="b"/>
              <a:pathLst>
                <a:path w="4970057" h="2982013">
                  <a:moveTo>
                    <a:pt x="0" y="0"/>
                  </a:moveTo>
                  <a:lnTo>
                    <a:pt x="4970057" y="0"/>
                  </a:lnTo>
                  <a:lnTo>
                    <a:pt x="4970057" y="2982013"/>
                  </a:lnTo>
                  <a:lnTo>
                    <a:pt x="0" y="2982013"/>
                  </a:lnTo>
                  <a:close/>
                </a:path>
              </a:pathLst>
            </a:custGeom>
            <a:solidFill>
              <a:srgbClr val="000000"/>
            </a:solidFill>
          </p:spPr>
        </p:sp>
        <p:sp>
          <p:nvSpPr>
            <p:cNvPr id="7" name="Freeform 7"/>
            <p:cNvSpPr/>
            <p:nvPr/>
          </p:nvSpPr>
          <p:spPr>
            <a:xfrm>
              <a:off x="6350" y="6350"/>
              <a:ext cx="4970057" cy="2982013"/>
            </a:xfrm>
            <a:custGeom>
              <a:avLst/>
              <a:gdLst/>
              <a:ahLst/>
              <a:cxnLst/>
              <a:rect l="l" t="t" r="r" b="b"/>
              <a:pathLst>
                <a:path w="4970057" h="2982013">
                  <a:moveTo>
                    <a:pt x="0" y="0"/>
                  </a:moveTo>
                  <a:lnTo>
                    <a:pt x="4970057" y="0"/>
                  </a:lnTo>
                  <a:lnTo>
                    <a:pt x="4970057" y="2982013"/>
                  </a:lnTo>
                  <a:lnTo>
                    <a:pt x="0" y="2982013"/>
                  </a:lnTo>
                  <a:close/>
                </a:path>
              </a:pathLst>
            </a:custGeom>
            <a:solidFill>
              <a:srgbClr val="8CB9C4"/>
            </a:solidFill>
          </p:spPr>
        </p:sp>
        <p:sp>
          <p:nvSpPr>
            <p:cNvPr id="8" name="Freeform 8"/>
            <p:cNvSpPr/>
            <p:nvPr/>
          </p:nvSpPr>
          <p:spPr>
            <a:xfrm>
              <a:off x="0" y="0"/>
              <a:ext cx="4982757" cy="2994713"/>
            </a:xfrm>
            <a:custGeom>
              <a:avLst/>
              <a:gdLst/>
              <a:ahLst/>
              <a:cxnLst/>
              <a:rect l="l" t="t" r="r" b="b"/>
              <a:pathLst>
                <a:path w="4982757" h="2994713">
                  <a:moveTo>
                    <a:pt x="4982757" y="2994713"/>
                  </a:moveTo>
                  <a:lnTo>
                    <a:pt x="0" y="2994713"/>
                  </a:lnTo>
                  <a:lnTo>
                    <a:pt x="0" y="0"/>
                  </a:lnTo>
                  <a:lnTo>
                    <a:pt x="4982757" y="0"/>
                  </a:lnTo>
                  <a:lnTo>
                    <a:pt x="4982757" y="2994713"/>
                  </a:lnTo>
                  <a:close/>
                  <a:moveTo>
                    <a:pt x="12700" y="2982013"/>
                  </a:moveTo>
                  <a:lnTo>
                    <a:pt x="4970057" y="2982013"/>
                  </a:lnTo>
                  <a:lnTo>
                    <a:pt x="4970057" y="12700"/>
                  </a:lnTo>
                  <a:lnTo>
                    <a:pt x="12700" y="12700"/>
                  </a:lnTo>
                  <a:lnTo>
                    <a:pt x="12700" y="2982013"/>
                  </a:lnTo>
                  <a:close/>
                </a:path>
              </a:pathLst>
            </a:custGeom>
            <a:solidFill>
              <a:srgbClr val="000000"/>
            </a:solidFill>
          </p:spPr>
        </p:sp>
      </p:grpSp>
      <p:sp>
        <p:nvSpPr>
          <p:cNvPr id="9" name="TextBox 9"/>
          <p:cNvSpPr txBox="1"/>
          <p:nvPr/>
        </p:nvSpPr>
        <p:spPr>
          <a:xfrm>
            <a:off x="2864279" y="2071581"/>
            <a:ext cx="11293903" cy="5448300"/>
          </a:xfrm>
          <a:prstGeom prst="rect">
            <a:avLst/>
          </a:prstGeom>
        </p:spPr>
        <p:txBody>
          <a:bodyPr lIns="0" tIns="0" rIns="0" bIns="0" rtlCol="0" anchor="t">
            <a:spAutoFit/>
          </a:bodyPr>
          <a:lstStyle/>
          <a:p>
            <a:pPr>
              <a:lnSpc>
                <a:spcPts val="3960"/>
              </a:lnSpc>
            </a:pPr>
            <a:r>
              <a:rPr lang="en-US" sz="3300">
                <a:solidFill>
                  <a:srgbClr val="000000"/>
                </a:solidFill>
                <a:latin typeface="Roboto Mono Bold"/>
              </a:rPr>
              <a:t>Empati, kişinin kendisini karşısındaki kişinin yerine koyarak, olayları onun bakış açısından görerek, duygularını ve düşüncelerini doğru olarak anlayabilmesidir. Empati kurma süreci 3 önemli öğeden oluşur, birincisi kendini karşısındaki kişinin yerine koyma, ikincisi karşısındaki kişinin hem duygu hem de düşüncelerini doğru anlamak, üçüncü son öğe ise empati kuran kişinin karşısındaki kişiye empatik anlayışını iletilmesidir.</a:t>
            </a:r>
          </a:p>
        </p:txBody>
      </p:sp>
      <p:sp>
        <p:nvSpPr>
          <p:cNvPr id="10" name="TextBox 10"/>
          <p:cNvSpPr txBox="1"/>
          <p:nvPr/>
        </p:nvSpPr>
        <p:spPr>
          <a:xfrm>
            <a:off x="2864279" y="990600"/>
            <a:ext cx="4627962" cy="688340"/>
          </a:xfrm>
          <a:prstGeom prst="rect">
            <a:avLst/>
          </a:prstGeom>
        </p:spPr>
        <p:txBody>
          <a:bodyPr lIns="0" tIns="0" rIns="0" bIns="0" rtlCol="0" anchor="t">
            <a:spAutoFit/>
          </a:bodyPr>
          <a:lstStyle/>
          <a:p>
            <a:pPr>
              <a:lnSpc>
                <a:spcPts val="5589"/>
              </a:lnSpc>
            </a:pPr>
            <a:r>
              <a:rPr lang="en-US" sz="4299" dirty="0" smtClean="0">
                <a:solidFill>
                  <a:srgbClr val="E05142"/>
                </a:solidFill>
                <a:latin typeface="Roboto Mono Bold"/>
              </a:rPr>
              <a:t>EMPAT</a:t>
            </a:r>
            <a:r>
              <a:rPr lang="tr-TR" sz="4299" dirty="0" smtClean="0">
                <a:solidFill>
                  <a:srgbClr val="E05142"/>
                </a:solidFill>
                <a:latin typeface="Roboto Mono Bold"/>
              </a:rPr>
              <a:t>İ</a:t>
            </a:r>
            <a:r>
              <a:rPr lang="en-US" sz="4299" dirty="0" smtClean="0">
                <a:solidFill>
                  <a:srgbClr val="E05142"/>
                </a:solidFill>
                <a:latin typeface="Roboto Mono Bold"/>
              </a:rPr>
              <a:t>:</a:t>
            </a:r>
            <a:endParaRPr lang="en-US" sz="4299" dirty="0">
              <a:solidFill>
                <a:srgbClr val="E05142"/>
              </a:solidFill>
              <a:latin typeface="Roboto Mono Bold"/>
            </a:endParaRPr>
          </a:p>
        </p:txBody>
      </p:sp>
      <p:sp>
        <p:nvSpPr>
          <p:cNvPr id="11" name="AutoShape 11"/>
          <p:cNvSpPr/>
          <p:nvPr/>
        </p:nvSpPr>
        <p:spPr>
          <a:xfrm>
            <a:off x="2864279" y="1697990"/>
            <a:ext cx="6492240" cy="0"/>
          </a:xfrm>
          <a:prstGeom prst="line">
            <a:avLst/>
          </a:prstGeom>
          <a:ln w="38100" cap="flat">
            <a:solidFill>
              <a:srgbClr val="E05142"/>
            </a:solidFill>
            <a:prstDash val="solid"/>
            <a:headEnd type="diamond" w="lg" len="lg"/>
            <a:tailEnd type="diamond" w="lg" len="lg"/>
          </a:ln>
        </p:spPr>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55" b="-78054"/>
            </a:stretch>
          </a:blipFill>
        </p:spPr>
      </p:sp>
      <p:sp>
        <p:nvSpPr>
          <p:cNvPr id="3" name="Freeform 3"/>
          <p:cNvSpPr/>
          <p:nvPr/>
        </p:nvSpPr>
        <p:spPr>
          <a:xfrm rot="5400000">
            <a:off x="15145951" y="-531752"/>
            <a:ext cx="2820508" cy="4114800"/>
          </a:xfrm>
          <a:custGeom>
            <a:avLst/>
            <a:gdLst/>
            <a:ahLst/>
            <a:cxnLst/>
            <a:rect l="l" t="t" r="r" b="b"/>
            <a:pathLst>
              <a:path w="2820508" h="4114800">
                <a:moveTo>
                  <a:pt x="0" y="0"/>
                </a:moveTo>
                <a:lnTo>
                  <a:pt x="2820508" y="0"/>
                </a:lnTo>
                <a:lnTo>
                  <a:pt x="2820508"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782742" y="735845"/>
            <a:ext cx="11283410" cy="993895"/>
            <a:chOff x="0" y="0"/>
            <a:chExt cx="4269376" cy="376067"/>
          </a:xfrm>
        </p:grpSpPr>
        <p:sp>
          <p:nvSpPr>
            <p:cNvPr id="5" name="Freeform 5"/>
            <p:cNvSpPr/>
            <p:nvPr/>
          </p:nvSpPr>
          <p:spPr>
            <a:xfrm>
              <a:off x="48260" y="48260"/>
              <a:ext cx="4221115" cy="327807"/>
            </a:xfrm>
            <a:custGeom>
              <a:avLst/>
              <a:gdLst/>
              <a:ahLst/>
              <a:cxnLst/>
              <a:rect l="l" t="t" r="r" b="b"/>
              <a:pathLst>
                <a:path w="4221115" h="327807">
                  <a:moveTo>
                    <a:pt x="0" y="0"/>
                  </a:moveTo>
                  <a:lnTo>
                    <a:pt x="4221115" y="0"/>
                  </a:lnTo>
                  <a:lnTo>
                    <a:pt x="4221115" y="327807"/>
                  </a:lnTo>
                  <a:lnTo>
                    <a:pt x="0" y="327807"/>
                  </a:lnTo>
                  <a:close/>
                </a:path>
              </a:pathLst>
            </a:custGeom>
            <a:solidFill>
              <a:srgbClr val="000000"/>
            </a:solidFill>
          </p:spPr>
        </p:sp>
        <p:sp>
          <p:nvSpPr>
            <p:cNvPr id="6" name="Freeform 6"/>
            <p:cNvSpPr/>
            <p:nvPr/>
          </p:nvSpPr>
          <p:spPr>
            <a:xfrm>
              <a:off x="6350" y="6350"/>
              <a:ext cx="4221116" cy="327807"/>
            </a:xfrm>
            <a:custGeom>
              <a:avLst/>
              <a:gdLst/>
              <a:ahLst/>
              <a:cxnLst/>
              <a:rect l="l" t="t" r="r" b="b"/>
              <a:pathLst>
                <a:path w="4221116" h="327807">
                  <a:moveTo>
                    <a:pt x="0" y="0"/>
                  </a:moveTo>
                  <a:lnTo>
                    <a:pt x="4221116" y="0"/>
                  </a:lnTo>
                  <a:lnTo>
                    <a:pt x="4221116" y="327807"/>
                  </a:lnTo>
                  <a:lnTo>
                    <a:pt x="0" y="327807"/>
                  </a:lnTo>
                  <a:close/>
                </a:path>
              </a:pathLst>
            </a:custGeom>
            <a:solidFill>
              <a:srgbClr val="E05142"/>
            </a:solidFill>
          </p:spPr>
        </p:sp>
        <p:sp>
          <p:nvSpPr>
            <p:cNvPr id="7" name="Freeform 7"/>
            <p:cNvSpPr/>
            <p:nvPr/>
          </p:nvSpPr>
          <p:spPr>
            <a:xfrm>
              <a:off x="0" y="0"/>
              <a:ext cx="4233816" cy="340507"/>
            </a:xfrm>
            <a:custGeom>
              <a:avLst/>
              <a:gdLst/>
              <a:ahLst/>
              <a:cxnLst/>
              <a:rect l="l" t="t" r="r" b="b"/>
              <a:pathLst>
                <a:path w="4233816" h="340507">
                  <a:moveTo>
                    <a:pt x="4233816" y="340507"/>
                  </a:moveTo>
                  <a:lnTo>
                    <a:pt x="0" y="340507"/>
                  </a:lnTo>
                  <a:lnTo>
                    <a:pt x="0" y="0"/>
                  </a:lnTo>
                  <a:lnTo>
                    <a:pt x="4233816" y="0"/>
                  </a:lnTo>
                  <a:lnTo>
                    <a:pt x="4233816" y="340507"/>
                  </a:lnTo>
                  <a:close/>
                  <a:moveTo>
                    <a:pt x="12700" y="327807"/>
                  </a:moveTo>
                  <a:lnTo>
                    <a:pt x="4221116" y="327807"/>
                  </a:lnTo>
                  <a:lnTo>
                    <a:pt x="4221116" y="12700"/>
                  </a:lnTo>
                  <a:lnTo>
                    <a:pt x="12700" y="12700"/>
                  </a:lnTo>
                  <a:lnTo>
                    <a:pt x="12700" y="327807"/>
                  </a:lnTo>
                  <a:close/>
                </a:path>
              </a:pathLst>
            </a:custGeom>
            <a:solidFill>
              <a:srgbClr val="000000"/>
            </a:solidFill>
          </p:spPr>
        </p:sp>
      </p:grpSp>
      <p:sp>
        <p:nvSpPr>
          <p:cNvPr id="8" name="Freeform 8"/>
          <p:cNvSpPr/>
          <p:nvPr/>
        </p:nvSpPr>
        <p:spPr>
          <a:xfrm>
            <a:off x="0" y="8053394"/>
            <a:ext cx="2928656" cy="3260650"/>
          </a:xfrm>
          <a:custGeom>
            <a:avLst/>
            <a:gdLst/>
            <a:ahLst/>
            <a:cxnLst/>
            <a:rect l="l" t="t" r="r" b="b"/>
            <a:pathLst>
              <a:path w="2928656" h="3260650">
                <a:moveTo>
                  <a:pt x="0" y="0"/>
                </a:moveTo>
                <a:lnTo>
                  <a:pt x="2928656" y="0"/>
                </a:lnTo>
                <a:lnTo>
                  <a:pt x="2928656" y="3260650"/>
                </a:lnTo>
                <a:lnTo>
                  <a:pt x="0" y="326065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9" name="TextBox 9"/>
          <p:cNvSpPr txBox="1"/>
          <p:nvPr/>
        </p:nvSpPr>
        <p:spPr>
          <a:xfrm>
            <a:off x="1782742" y="2468721"/>
            <a:ext cx="14200382" cy="5320982"/>
          </a:xfrm>
          <a:prstGeom prst="rect">
            <a:avLst/>
          </a:prstGeom>
        </p:spPr>
        <p:txBody>
          <a:bodyPr lIns="0" tIns="0" rIns="0" bIns="0" rtlCol="0" anchor="t">
            <a:spAutoFit/>
          </a:bodyPr>
          <a:lstStyle/>
          <a:p>
            <a:pPr>
              <a:lnSpc>
                <a:spcPts val="4257"/>
              </a:lnSpc>
            </a:pPr>
            <a:r>
              <a:rPr lang="en-US" sz="3275">
                <a:solidFill>
                  <a:srgbClr val="000000"/>
                </a:solidFill>
                <a:latin typeface="Roboto Mono Bold"/>
              </a:rPr>
              <a:t>Ben dili, “Ben” ifadesini kullanarak duygu ve düşüncelerini ifade ettiğin sağlıklı bir iletişim şeklidir. Ben dili, karşındaki kişinin seni daha iyi anlamasına ve olası çatışmaların daha yaşanmadan önlenmesine fırsat tanır.</a:t>
            </a:r>
          </a:p>
          <a:p>
            <a:pPr>
              <a:lnSpc>
                <a:spcPts val="4257"/>
              </a:lnSpc>
            </a:pPr>
            <a:r>
              <a:rPr lang="en-US" sz="3275">
                <a:solidFill>
                  <a:srgbClr val="000000"/>
                </a:solidFill>
                <a:latin typeface="Roboto Mono Bold"/>
              </a:rPr>
              <a:t>Örneğin; “Evi sürekli dağınık bırakıyorsun.” gibi suçlayıcı bir söylem yerine “Ev dağınık olunca kendimi huzursuz hissediyorum.” cümlesi sizin bu konuda hassas olduğunuzun altını çizen güçlü bir ifadedir.</a:t>
            </a:r>
          </a:p>
          <a:p>
            <a:pPr>
              <a:lnSpc>
                <a:spcPts val="4257"/>
              </a:lnSpc>
              <a:spcBef>
                <a:spcPct val="0"/>
              </a:spcBef>
            </a:pPr>
            <a:endParaRPr lang="en-US" sz="3275">
              <a:solidFill>
                <a:srgbClr val="000000"/>
              </a:solidFill>
              <a:latin typeface="Roboto Mono Bold"/>
            </a:endParaRPr>
          </a:p>
        </p:txBody>
      </p:sp>
      <p:sp>
        <p:nvSpPr>
          <p:cNvPr id="10" name="TextBox 10"/>
          <p:cNvSpPr txBox="1"/>
          <p:nvPr/>
        </p:nvSpPr>
        <p:spPr>
          <a:xfrm>
            <a:off x="2355823" y="869572"/>
            <a:ext cx="9237963" cy="718145"/>
          </a:xfrm>
          <a:prstGeom prst="rect">
            <a:avLst/>
          </a:prstGeom>
        </p:spPr>
        <p:txBody>
          <a:bodyPr lIns="0" tIns="0" rIns="0" bIns="0" rtlCol="0" anchor="t">
            <a:spAutoFit/>
          </a:bodyPr>
          <a:lstStyle/>
          <a:p>
            <a:pPr>
              <a:lnSpc>
                <a:spcPts val="5589"/>
              </a:lnSpc>
            </a:pPr>
            <a:r>
              <a:rPr lang="en-US" sz="4299" dirty="0">
                <a:solidFill>
                  <a:srgbClr val="FFFFFF"/>
                </a:solidFill>
                <a:latin typeface="Roboto Mono Bold"/>
              </a:rPr>
              <a:t>SEN </a:t>
            </a:r>
            <a:r>
              <a:rPr lang="en-US" sz="4299" dirty="0" smtClean="0">
                <a:solidFill>
                  <a:srgbClr val="FFFFFF"/>
                </a:solidFill>
                <a:latin typeface="Roboto Mono Bold"/>
              </a:rPr>
              <a:t>D</a:t>
            </a:r>
            <a:r>
              <a:rPr lang="tr-TR" sz="4299" dirty="0" smtClean="0">
                <a:solidFill>
                  <a:srgbClr val="FFFFFF"/>
                </a:solidFill>
                <a:latin typeface="Roboto Mono Bold"/>
              </a:rPr>
              <a:t>İ</a:t>
            </a:r>
            <a:r>
              <a:rPr lang="en-US" sz="4299" dirty="0" smtClean="0">
                <a:solidFill>
                  <a:srgbClr val="FFFFFF"/>
                </a:solidFill>
                <a:latin typeface="Roboto Mono Bold"/>
              </a:rPr>
              <a:t>L</a:t>
            </a:r>
            <a:r>
              <a:rPr lang="tr-TR" sz="4299" dirty="0" smtClean="0">
                <a:solidFill>
                  <a:srgbClr val="FFFFFF"/>
                </a:solidFill>
                <a:latin typeface="Roboto Mono Bold"/>
              </a:rPr>
              <a:t>İ</a:t>
            </a:r>
            <a:r>
              <a:rPr lang="en-US" sz="4299" dirty="0" smtClean="0">
                <a:solidFill>
                  <a:srgbClr val="FFFFFF"/>
                </a:solidFill>
                <a:latin typeface="Roboto Mono Bold"/>
              </a:rPr>
              <a:t> </a:t>
            </a:r>
            <a:r>
              <a:rPr lang="en-US" sz="4299" dirty="0">
                <a:solidFill>
                  <a:srgbClr val="FFFFFF"/>
                </a:solidFill>
                <a:latin typeface="Roboto Mono Bold"/>
              </a:rPr>
              <a:t>BEN </a:t>
            </a:r>
            <a:r>
              <a:rPr lang="en-US" sz="4299" dirty="0" smtClean="0">
                <a:solidFill>
                  <a:srgbClr val="FFFFFF"/>
                </a:solidFill>
                <a:latin typeface="Roboto Mono Bold"/>
              </a:rPr>
              <a:t>D</a:t>
            </a:r>
            <a:r>
              <a:rPr lang="tr-TR" sz="4299" dirty="0" smtClean="0">
                <a:solidFill>
                  <a:srgbClr val="FFFFFF"/>
                </a:solidFill>
                <a:latin typeface="Roboto Mono Bold"/>
              </a:rPr>
              <a:t>İ</a:t>
            </a:r>
            <a:r>
              <a:rPr lang="en-US" sz="4299" dirty="0" smtClean="0">
                <a:solidFill>
                  <a:srgbClr val="FFFFFF"/>
                </a:solidFill>
                <a:latin typeface="Roboto Mono Bold"/>
              </a:rPr>
              <a:t>L</a:t>
            </a:r>
            <a:r>
              <a:rPr lang="tr-TR" sz="4299" dirty="0" smtClean="0">
                <a:solidFill>
                  <a:srgbClr val="FFFFFF"/>
                </a:solidFill>
                <a:latin typeface="Roboto Mono Bold"/>
              </a:rPr>
              <a:t>İ</a:t>
            </a:r>
            <a:r>
              <a:rPr lang="en-US" sz="4299" dirty="0" smtClean="0">
                <a:solidFill>
                  <a:srgbClr val="FFFFFF"/>
                </a:solidFill>
                <a:latin typeface="Roboto Mono Bold"/>
              </a:rPr>
              <a:t>:</a:t>
            </a:r>
            <a:endParaRPr lang="en-US" sz="4299" dirty="0">
              <a:solidFill>
                <a:srgbClr val="FFFFFF"/>
              </a:solidFill>
              <a:latin typeface="Roboto Mono Bold"/>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55" b="-78054"/>
            </a:stretch>
          </a:blipFill>
        </p:spPr>
      </p:sp>
      <p:sp>
        <p:nvSpPr>
          <p:cNvPr id="3" name="Freeform 3"/>
          <p:cNvSpPr/>
          <p:nvPr/>
        </p:nvSpPr>
        <p:spPr>
          <a:xfrm rot="5400000">
            <a:off x="15145951" y="-531752"/>
            <a:ext cx="2820508" cy="4114800"/>
          </a:xfrm>
          <a:custGeom>
            <a:avLst/>
            <a:gdLst/>
            <a:ahLst/>
            <a:cxnLst/>
            <a:rect l="l" t="t" r="r" b="b"/>
            <a:pathLst>
              <a:path w="2820508" h="4114800">
                <a:moveTo>
                  <a:pt x="0" y="0"/>
                </a:moveTo>
                <a:lnTo>
                  <a:pt x="2820508" y="0"/>
                </a:lnTo>
                <a:lnTo>
                  <a:pt x="2820508"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782742" y="735845"/>
            <a:ext cx="11283410" cy="993895"/>
            <a:chOff x="0" y="0"/>
            <a:chExt cx="4269376" cy="376067"/>
          </a:xfrm>
        </p:grpSpPr>
        <p:sp>
          <p:nvSpPr>
            <p:cNvPr id="5" name="Freeform 5"/>
            <p:cNvSpPr/>
            <p:nvPr/>
          </p:nvSpPr>
          <p:spPr>
            <a:xfrm>
              <a:off x="48260" y="48260"/>
              <a:ext cx="4221115" cy="327807"/>
            </a:xfrm>
            <a:custGeom>
              <a:avLst/>
              <a:gdLst/>
              <a:ahLst/>
              <a:cxnLst/>
              <a:rect l="l" t="t" r="r" b="b"/>
              <a:pathLst>
                <a:path w="4221115" h="327807">
                  <a:moveTo>
                    <a:pt x="0" y="0"/>
                  </a:moveTo>
                  <a:lnTo>
                    <a:pt x="4221115" y="0"/>
                  </a:lnTo>
                  <a:lnTo>
                    <a:pt x="4221115" y="327807"/>
                  </a:lnTo>
                  <a:lnTo>
                    <a:pt x="0" y="327807"/>
                  </a:lnTo>
                  <a:close/>
                </a:path>
              </a:pathLst>
            </a:custGeom>
            <a:solidFill>
              <a:srgbClr val="000000"/>
            </a:solidFill>
          </p:spPr>
        </p:sp>
        <p:sp>
          <p:nvSpPr>
            <p:cNvPr id="6" name="Freeform 6"/>
            <p:cNvSpPr/>
            <p:nvPr/>
          </p:nvSpPr>
          <p:spPr>
            <a:xfrm>
              <a:off x="6350" y="6350"/>
              <a:ext cx="4221116" cy="327807"/>
            </a:xfrm>
            <a:custGeom>
              <a:avLst/>
              <a:gdLst/>
              <a:ahLst/>
              <a:cxnLst/>
              <a:rect l="l" t="t" r="r" b="b"/>
              <a:pathLst>
                <a:path w="4221116" h="327807">
                  <a:moveTo>
                    <a:pt x="0" y="0"/>
                  </a:moveTo>
                  <a:lnTo>
                    <a:pt x="4221116" y="0"/>
                  </a:lnTo>
                  <a:lnTo>
                    <a:pt x="4221116" y="327807"/>
                  </a:lnTo>
                  <a:lnTo>
                    <a:pt x="0" y="327807"/>
                  </a:lnTo>
                  <a:close/>
                </a:path>
              </a:pathLst>
            </a:custGeom>
            <a:solidFill>
              <a:srgbClr val="E05142"/>
            </a:solidFill>
          </p:spPr>
        </p:sp>
        <p:sp>
          <p:nvSpPr>
            <p:cNvPr id="7" name="Freeform 7"/>
            <p:cNvSpPr/>
            <p:nvPr/>
          </p:nvSpPr>
          <p:spPr>
            <a:xfrm>
              <a:off x="0" y="0"/>
              <a:ext cx="4233816" cy="340507"/>
            </a:xfrm>
            <a:custGeom>
              <a:avLst/>
              <a:gdLst/>
              <a:ahLst/>
              <a:cxnLst/>
              <a:rect l="l" t="t" r="r" b="b"/>
              <a:pathLst>
                <a:path w="4233816" h="340507">
                  <a:moveTo>
                    <a:pt x="4233816" y="340507"/>
                  </a:moveTo>
                  <a:lnTo>
                    <a:pt x="0" y="340507"/>
                  </a:lnTo>
                  <a:lnTo>
                    <a:pt x="0" y="0"/>
                  </a:lnTo>
                  <a:lnTo>
                    <a:pt x="4233816" y="0"/>
                  </a:lnTo>
                  <a:lnTo>
                    <a:pt x="4233816" y="340507"/>
                  </a:lnTo>
                  <a:close/>
                  <a:moveTo>
                    <a:pt x="12700" y="327807"/>
                  </a:moveTo>
                  <a:lnTo>
                    <a:pt x="4221116" y="327807"/>
                  </a:lnTo>
                  <a:lnTo>
                    <a:pt x="4221116" y="12700"/>
                  </a:lnTo>
                  <a:lnTo>
                    <a:pt x="12700" y="12700"/>
                  </a:lnTo>
                  <a:lnTo>
                    <a:pt x="12700" y="327807"/>
                  </a:lnTo>
                  <a:close/>
                </a:path>
              </a:pathLst>
            </a:custGeom>
            <a:solidFill>
              <a:srgbClr val="000000"/>
            </a:solidFill>
          </p:spPr>
        </p:sp>
      </p:grpSp>
      <p:sp>
        <p:nvSpPr>
          <p:cNvPr id="8" name="Freeform 8"/>
          <p:cNvSpPr/>
          <p:nvPr/>
        </p:nvSpPr>
        <p:spPr>
          <a:xfrm>
            <a:off x="-435628" y="7883909"/>
            <a:ext cx="2928656" cy="3260650"/>
          </a:xfrm>
          <a:custGeom>
            <a:avLst/>
            <a:gdLst/>
            <a:ahLst/>
            <a:cxnLst/>
            <a:rect l="l" t="t" r="r" b="b"/>
            <a:pathLst>
              <a:path w="2928656" h="3260650">
                <a:moveTo>
                  <a:pt x="0" y="0"/>
                </a:moveTo>
                <a:lnTo>
                  <a:pt x="2928656" y="0"/>
                </a:lnTo>
                <a:lnTo>
                  <a:pt x="2928656" y="3260649"/>
                </a:lnTo>
                <a:lnTo>
                  <a:pt x="0" y="326064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9" name="TextBox 9"/>
          <p:cNvSpPr txBox="1"/>
          <p:nvPr/>
        </p:nvSpPr>
        <p:spPr>
          <a:xfrm>
            <a:off x="1782742" y="2089776"/>
            <a:ext cx="14200382" cy="9054782"/>
          </a:xfrm>
          <a:prstGeom prst="rect">
            <a:avLst/>
          </a:prstGeom>
        </p:spPr>
        <p:txBody>
          <a:bodyPr lIns="0" tIns="0" rIns="0" bIns="0" rtlCol="0" anchor="t">
            <a:spAutoFit/>
          </a:bodyPr>
          <a:lstStyle/>
          <a:p>
            <a:pPr>
              <a:lnSpc>
                <a:spcPts val="4257"/>
              </a:lnSpc>
            </a:pPr>
            <a:r>
              <a:rPr lang="en-US" sz="3275">
                <a:solidFill>
                  <a:srgbClr val="000000"/>
                </a:solidFill>
                <a:latin typeface="Roboto Mono Bold"/>
              </a:rPr>
              <a:t>Sen dili ile iletişim, iletişimi kurduğumuz kişiye yönelik bir suçlama ve yargıyı içinde barındırır, o kişinin bir hata yaptığını ima eder. Toplumumuzda öfke ve hiddet gibi duygular genellikle "sen" ifadeleri kullanılarak ifade edilir.</a:t>
            </a:r>
          </a:p>
          <a:p>
            <a:pPr>
              <a:lnSpc>
                <a:spcPts val="4257"/>
              </a:lnSpc>
            </a:pPr>
            <a:r>
              <a:rPr lang="en-US" sz="3275">
                <a:solidFill>
                  <a:srgbClr val="000000"/>
                </a:solidFill>
                <a:latin typeface="Roboto Mono Bold"/>
              </a:rPr>
              <a:t>Sen dili örnekleri aşağıda sıralanmıştır:</a:t>
            </a:r>
          </a:p>
          <a:p>
            <a:pPr marL="707073" lvl="1" indent="-353537">
              <a:lnSpc>
                <a:spcPts val="4257"/>
              </a:lnSpc>
              <a:buFont typeface="Arial"/>
              <a:buChar char="•"/>
            </a:pPr>
            <a:r>
              <a:rPr lang="en-US" sz="3275">
                <a:solidFill>
                  <a:srgbClr val="000000"/>
                </a:solidFill>
                <a:latin typeface="Roboto Mono Bold"/>
              </a:rPr>
              <a:t>Bunlar hep senin suçun.</a:t>
            </a:r>
          </a:p>
          <a:p>
            <a:pPr marL="707073" lvl="1" indent="-353537">
              <a:lnSpc>
                <a:spcPts val="4257"/>
              </a:lnSpc>
              <a:buFont typeface="Arial"/>
              <a:buChar char="•"/>
            </a:pPr>
            <a:r>
              <a:rPr lang="en-US" sz="3275">
                <a:solidFill>
                  <a:srgbClr val="000000"/>
                </a:solidFill>
                <a:latin typeface="Roboto Mono Bold"/>
              </a:rPr>
              <a:t>Neden işlerini halletmek yerine hala oyalanıyorsun?</a:t>
            </a:r>
          </a:p>
          <a:p>
            <a:pPr marL="707073" lvl="1" indent="-353537">
              <a:lnSpc>
                <a:spcPts val="4257"/>
              </a:lnSpc>
              <a:buFont typeface="Arial"/>
              <a:buChar char="•"/>
            </a:pPr>
            <a:r>
              <a:rPr lang="en-US" sz="3275">
                <a:solidFill>
                  <a:srgbClr val="000000"/>
                </a:solidFill>
                <a:latin typeface="Roboto Mono Bold"/>
              </a:rPr>
              <a:t>Beni neden bu kadar beklettin?</a:t>
            </a:r>
          </a:p>
          <a:p>
            <a:pPr marL="707073" lvl="1" indent="-353537">
              <a:lnSpc>
                <a:spcPts val="4257"/>
              </a:lnSpc>
              <a:buFont typeface="Arial"/>
              <a:buChar char="•"/>
            </a:pPr>
            <a:r>
              <a:rPr lang="en-US" sz="3275">
                <a:solidFill>
                  <a:srgbClr val="000000"/>
                </a:solidFill>
                <a:latin typeface="Roboto Mono Bold"/>
              </a:rPr>
              <a:t>Söylediklerim bir kulağından girip öbüründen çıkıyor.</a:t>
            </a:r>
          </a:p>
          <a:p>
            <a:pPr marL="707073" lvl="1" indent="-353537">
              <a:lnSpc>
                <a:spcPts val="4257"/>
              </a:lnSpc>
              <a:buFont typeface="Arial"/>
              <a:buChar char="•"/>
            </a:pPr>
            <a:r>
              <a:rPr lang="en-US" sz="3275">
                <a:solidFill>
                  <a:srgbClr val="000000"/>
                </a:solidFill>
                <a:latin typeface="Roboto Mono Bold"/>
              </a:rPr>
              <a:t>Hep haklı olduğunu zannediyorsun.</a:t>
            </a:r>
          </a:p>
          <a:p>
            <a:pPr marL="707073" lvl="1" indent="-353537">
              <a:lnSpc>
                <a:spcPts val="4257"/>
              </a:lnSpc>
              <a:buFont typeface="Arial"/>
              <a:buChar char="•"/>
            </a:pPr>
            <a:r>
              <a:rPr lang="en-US" sz="3275">
                <a:solidFill>
                  <a:srgbClr val="000000"/>
                </a:solidFill>
                <a:latin typeface="Roboto Mono Bold"/>
              </a:rPr>
              <a:t>Sinir bozucu davranıyorsun.</a:t>
            </a:r>
          </a:p>
          <a:p>
            <a:pPr marL="707073" lvl="1" indent="-353537">
              <a:lnSpc>
                <a:spcPts val="4257"/>
              </a:lnSpc>
              <a:buFont typeface="Arial"/>
              <a:buChar char="•"/>
            </a:pPr>
            <a:r>
              <a:rPr lang="en-US" sz="3275">
                <a:solidFill>
                  <a:srgbClr val="000000"/>
                </a:solidFill>
                <a:latin typeface="Roboto Mono Bold"/>
              </a:rPr>
              <a:t>Böyle düşünmen çok saçma.</a:t>
            </a:r>
          </a:p>
          <a:p>
            <a:pPr>
              <a:lnSpc>
                <a:spcPts val="4257"/>
              </a:lnSpc>
            </a:pPr>
            <a:endParaRPr lang="en-US" sz="3275">
              <a:solidFill>
                <a:srgbClr val="000000"/>
              </a:solidFill>
              <a:latin typeface="Roboto Mono Bold"/>
            </a:endParaRPr>
          </a:p>
          <a:p>
            <a:pPr>
              <a:lnSpc>
                <a:spcPts val="4257"/>
              </a:lnSpc>
            </a:pPr>
            <a:endParaRPr lang="en-US" sz="3275">
              <a:solidFill>
                <a:srgbClr val="000000"/>
              </a:solidFill>
              <a:latin typeface="Roboto Mono Bold"/>
            </a:endParaRPr>
          </a:p>
          <a:p>
            <a:pPr>
              <a:lnSpc>
                <a:spcPts val="4257"/>
              </a:lnSpc>
            </a:pPr>
            <a:endParaRPr lang="en-US" sz="3275">
              <a:solidFill>
                <a:srgbClr val="000000"/>
              </a:solidFill>
              <a:latin typeface="Roboto Mono Bold"/>
            </a:endParaRPr>
          </a:p>
          <a:p>
            <a:pPr>
              <a:lnSpc>
                <a:spcPts val="4257"/>
              </a:lnSpc>
              <a:spcBef>
                <a:spcPct val="0"/>
              </a:spcBef>
            </a:pPr>
            <a:endParaRPr lang="en-US" sz="3275">
              <a:solidFill>
                <a:srgbClr val="000000"/>
              </a:solidFill>
              <a:latin typeface="Roboto Mono Bold"/>
            </a:endParaRPr>
          </a:p>
        </p:txBody>
      </p:sp>
      <p:sp>
        <p:nvSpPr>
          <p:cNvPr id="10" name="TextBox 10"/>
          <p:cNvSpPr txBox="1"/>
          <p:nvPr/>
        </p:nvSpPr>
        <p:spPr>
          <a:xfrm>
            <a:off x="2355823" y="869572"/>
            <a:ext cx="9237963" cy="718145"/>
          </a:xfrm>
          <a:prstGeom prst="rect">
            <a:avLst/>
          </a:prstGeom>
        </p:spPr>
        <p:txBody>
          <a:bodyPr lIns="0" tIns="0" rIns="0" bIns="0" rtlCol="0" anchor="t">
            <a:spAutoFit/>
          </a:bodyPr>
          <a:lstStyle/>
          <a:p>
            <a:pPr>
              <a:lnSpc>
                <a:spcPts val="5589"/>
              </a:lnSpc>
            </a:pPr>
            <a:r>
              <a:rPr lang="en-US" sz="4299" dirty="0">
                <a:solidFill>
                  <a:srgbClr val="FFFFFF"/>
                </a:solidFill>
                <a:latin typeface="Roboto Mono Bold"/>
              </a:rPr>
              <a:t>SEN </a:t>
            </a:r>
            <a:r>
              <a:rPr lang="en-US" sz="4299" dirty="0" smtClean="0">
                <a:solidFill>
                  <a:srgbClr val="FFFFFF"/>
                </a:solidFill>
                <a:latin typeface="Roboto Mono Bold"/>
              </a:rPr>
              <a:t>D</a:t>
            </a:r>
            <a:r>
              <a:rPr lang="tr-TR" sz="4299" dirty="0" smtClean="0">
                <a:solidFill>
                  <a:srgbClr val="FFFFFF"/>
                </a:solidFill>
                <a:latin typeface="Roboto Mono Bold"/>
              </a:rPr>
              <a:t>İ</a:t>
            </a:r>
            <a:r>
              <a:rPr lang="en-US" sz="4299" dirty="0" smtClean="0">
                <a:solidFill>
                  <a:srgbClr val="FFFFFF"/>
                </a:solidFill>
                <a:latin typeface="Roboto Mono Bold"/>
              </a:rPr>
              <a:t>L</a:t>
            </a:r>
            <a:r>
              <a:rPr lang="tr-TR" sz="4299" dirty="0" smtClean="0">
                <a:solidFill>
                  <a:srgbClr val="FFFFFF"/>
                </a:solidFill>
                <a:latin typeface="Roboto Mono Bold"/>
              </a:rPr>
              <a:t>İ</a:t>
            </a:r>
            <a:r>
              <a:rPr lang="en-US" sz="4299" dirty="0" smtClean="0">
                <a:solidFill>
                  <a:srgbClr val="FFFFFF"/>
                </a:solidFill>
                <a:latin typeface="Roboto Mono Bold"/>
              </a:rPr>
              <a:t> </a:t>
            </a:r>
            <a:r>
              <a:rPr lang="en-US" sz="4299" dirty="0">
                <a:solidFill>
                  <a:srgbClr val="FFFFFF"/>
                </a:solidFill>
                <a:latin typeface="Roboto Mono Bold"/>
              </a:rPr>
              <a:t>BEN </a:t>
            </a:r>
            <a:r>
              <a:rPr lang="en-US" sz="4299" dirty="0" smtClean="0">
                <a:solidFill>
                  <a:srgbClr val="FFFFFF"/>
                </a:solidFill>
                <a:latin typeface="Roboto Mono Bold"/>
              </a:rPr>
              <a:t>D</a:t>
            </a:r>
            <a:r>
              <a:rPr lang="tr-TR" sz="4299" dirty="0" smtClean="0">
                <a:solidFill>
                  <a:srgbClr val="FFFFFF"/>
                </a:solidFill>
                <a:latin typeface="Roboto Mono Bold"/>
              </a:rPr>
              <a:t>İ</a:t>
            </a:r>
            <a:r>
              <a:rPr lang="en-US" sz="4299" dirty="0" smtClean="0">
                <a:solidFill>
                  <a:srgbClr val="FFFFFF"/>
                </a:solidFill>
                <a:latin typeface="Roboto Mono Bold"/>
              </a:rPr>
              <a:t>L</a:t>
            </a:r>
            <a:r>
              <a:rPr lang="tr-TR" sz="4299" dirty="0" smtClean="0">
                <a:solidFill>
                  <a:srgbClr val="FFFFFF"/>
                </a:solidFill>
                <a:latin typeface="Roboto Mono Bold"/>
              </a:rPr>
              <a:t>İ</a:t>
            </a:r>
            <a:r>
              <a:rPr lang="en-US" sz="4299" dirty="0" smtClean="0">
                <a:solidFill>
                  <a:srgbClr val="FFFFFF"/>
                </a:solidFill>
                <a:latin typeface="Roboto Mono Bold"/>
              </a:rPr>
              <a:t>:</a:t>
            </a:r>
            <a:endParaRPr lang="en-US" sz="4299" dirty="0">
              <a:solidFill>
                <a:srgbClr val="FFFFFF"/>
              </a:solidFill>
              <a:latin typeface="Roboto Mono Bold"/>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55" b="-78054"/>
            </a:stretch>
          </a:blipFill>
        </p:spPr>
      </p:sp>
      <p:sp>
        <p:nvSpPr>
          <p:cNvPr id="3" name="Freeform 3"/>
          <p:cNvSpPr/>
          <p:nvPr/>
        </p:nvSpPr>
        <p:spPr>
          <a:xfrm>
            <a:off x="-3812405" y="-609877"/>
            <a:ext cx="6359340" cy="5041223"/>
          </a:xfrm>
          <a:custGeom>
            <a:avLst/>
            <a:gdLst/>
            <a:ahLst/>
            <a:cxnLst/>
            <a:rect l="l" t="t" r="r" b="b"/>
            <a:pathLst>
              <a:path w="6359340" h="5041223">
                <a:moveTo>
                  <a:pt x="0" y="0"/>
                </a:moveTo>
                <a:lnTo>
                  <a:pt x="6359340" y="0"/>
                </a:lnTo>
                <a:lnTo>
                  <a:pt x="6359340" y="5041222"/>
                </a:lnTo>
                <a:lnTo>
                  <a:pt x="0" y="504122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14312694" y="8410676"/>
            <a:ext cx="4793872" cy="4793872"/>
          </a:xfrm>
          <a:custGeom>
            <a:avLst/>
            <a:gdLst/>
            <a:ahLst/>
            <a:cxnLst/>
            <a:rect l="l" t="t" r="r" b="b"/>
            <a:pathLst>
              <a:path w="4793872" h="4793872">
                <a:moveTo>
                  <a:pt x="0" y="0"/>
                </a:moveTo>
                <a:lnTo>
                  <a:pt x="4793872" y="0"/>
                </a:lnTo>
                <a:lnTo>
                  <a:pt x="4793872" y="4793872"/>
                </a:lnTo>
                <a:lnTo>
                  <a:pt x="0" y="4793872"/>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 name="Freeform 5"/>
          <p:cNvSpPr/>
          <p:nvPr/>
        </p:nvSpPr>
        <p:spPr>
          <a:xfrm>
            <a:off x="15288491" y="-1003897"/>
            <a:ext cx="4320634" cy="3643634"/>
          </a:xfrm>
          <a:custGeom>
            <a:avLst/>
            <a:gdLst/>
            <a:ahLst/>
            <a:cxnLst/>
            <a:rect l="l" t="t" r="r" b="b"/>
            <a:pathLst>
              <a:path w="4320634" h="3643634">
                <a:moveTo>
                  <a:pt x="0" y="0"/>
                </a:moveTo>
                <a:lnTo>
                  <a:pt x="4320635" y="0"/>
                </a:lnTo>
                <a:lnTo>
                  <a:pt x="4320635" y="3643634"/>
                </a:lnTo>
                <a:lnTo>
                  <a:pt x="0" y="3643634"/>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6" name="Freeform 6"/>
          <p:cNvSpPr/>
          <p:nvPr/>
        </p:nvSpPr>
        <p:spPr>
          <a:xfrm>
            <a:off x="497821" y="8613838"/>
            <a:ext cx="1763452" cy="1288923"/>
          </a:xfrm>
          <a:custGeom>
            <a:avLst/>
            <a:gdLst/>
            <a:ahLst/>
            <a:cxnLst/>
            <a:rect l="l" t="t" r="r" b="b"/>
            <a:pathLst>
              <a:path w="1763452" h="1288923">
                <a:moveTo>
                  <a:pt x="0" y="0"/>
                </a:moveTo>
                <a:lnTo>
                  <a:pt x="1763452" y="0"/>
                </a:lnTo>
                <a:lnTo>
                  <a:pt x="1763452" y="1288924"/>
                </a:lnTo>
                <a:lnTo>
                  <a:pt x="0" y="1288924"/>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grpSp>
        <p:nvGrpSpPr>
          <p:cNvPr id="7" name="Group 7"/>
          <p:cNvGrpSpPr/>
          <p:nvPr/>
        </p:nvGrpSpPr>
        <p:grpSpPr>
          <a:xfrm>
            <a:off x="2546935" y="577471"/>
            <a:ext cx="11859660" cy="1671837"/>
            <a:chOff x="0" y="0"/>
            <a:chExt cx="4487415" cy="632584"/>
          </a:xfrm>
        </p:grpSpPr>
        <p:sp>
          <p:nvSpPr>
            <p:cNvPr id="8" name="Freeform 8"/>
            <p:cNvSpPr/>
            <p:nvPr/>
          </p:nvSpPr>
          <p:spPr>
            <a:xfrm>
              <a:off x="48260" y="48260"/>
              <a:ext cx="4439155" cy="584324"/>
            </a:xfrm>
            <a:custGeom>
              <a:avLst/>
              <a:gdLst/>
              <a:ahLst/>
              <a:cxnLst/>
              <a:rect l="l" t="t" r="r" b="b"/>
              <a:pathLst>
                <a:path w="4439155" h="584324">
                  <a:moveTo>
                    <a:pt x="0" y="0"/>
                  </a:moveTo>
                  <a:lnTo>
                    <a:pt x="4439155" y="0"/>
                  </a:lnTo>
                  <a:lnTo>
                    <a:pt x="4439155" y="584324"/>
                  </a:lnTo>
                  <a:lnTo>
                    <a:pt x="0" y="584324"/>
                  </a:lnTo>
                  <a:close/>
                </a:path>
              </a:pathLst>
            </a:custGeom>
            <a:solidFill>
              <a:srgbClr val="000000"/>
            </a:solidFill>
          </p:spPr>
        </p:sp>
        <p:sp>
          <p:nvSpPr>
            <p:cNvPr id="9" name="Freeform 9"/>
            <p:cNvSpPr/>
            <p:nvPr/>
          </p:nvSpPr>
          <p:spPr>
            <a:xfrm>
              <a:off x="6350" y="6350"/>
              <a:ext cx="4439155" cy="584324"/>
            </a:xfrm>
            <a:custGeom>
              <a:avLst/>
              <a:gdLst/>
              <a:ahLst/>
              <a:cxnLst/>
              <a:rect l="l" t="t" r="r" b="b"/>
              <a:pathLst>
                <a:path w="4439155" h="584324">
                  <a:moveTo>
                    <a:pt x="0" y="0"/>
                  </a:moveTo>
                  <a:lnTo>
                    <a:pt x="4439155" y="0"/>
                  </a:lnTo>
                  <a:lnTo>
                    <a:pt x="4439155" y="584324"/>
                  </a:lnTo>
                  <a:lnTo>
                    <a:pt x="0" y="584324"/>
                  </a:lnTo>
                  <a:close/>
                </a:path>
              </a:pathLst>
            </a:custGeom>
            <a:solidFill>
              <a:srgbClr val="E05142"/>
            </a:solidFill>
          </p:spPr>
        </p:sp>
        <p:sp>
          <p:nvSpPr>
            <p:cNvPr id="10" name="Freeform 10"/>
            <p:cNvSpPr/>
            <p:nvPr/>
          </p:nvSpPr>
          <p:spPr>
            <a:xfrm>
              <a:off x="0" y="0"/>
              <a:ext cx="4451855" cy="597024"/>
            </a:xfrm>
            <a:custGeom>
              <a:avLst/>
              <a:gdLst/>
              <a:ahLst/>
              <a:cxnLst/>
              <a:rect l="l" t="t" r="r" b="b"/>
              <a:pathLst>
                <a:path w="4451855" h="597024">
                  <a:moveTo>
                    <a:pt x="4451855" y="597024"/>
                  </a:moveTo>
                  <a:lnTo>
                    <a:pt x="0" y="597024"/>
                  </a:lnTo>
                  <a:lnTo>
                    <a:pt x="0" y="0"/>
                  </a:lnTo>
                  <a:lnTo>
                    <a:pt x="4451855" y="0"/>
                  </a:lnTo>
                  <a:lnTo>
                    <a:pt x="4451855" y="597024"/>
                  </a:lnTo>
                  <a:close/>
                  <a:moveTo>
                    <a:pt x="12700" y="584324"/>
                  </a:moveTo>
                  <a:lnTo>
                    <a:pt x="4439155" y="584324"/>
                  </a:lnTo>
                  <a:lnTo>
                    <a:pt x="4439155" y="12700"/>
                  </a:lnTo>
                  <a:lnTo>
                    <a:pt x="12700" y="12700"/>
                  </a:lnTo>
                  <a:lnTo>
                    <a:pt x="12700" y="584324"/>
                  </a:lnTo>
                  <a:close/>
                </a:path>
              </a:pathLst>
            </a:custGeom>
            <a:solidFill>
              <a:srgbClr val="000000"/>
            </a:solidFill>
          </p:spPr>
        </p:sp>
      </p:grpSp>
      <p:sp>
        <p:nvSpPr>
          <p:cNvPr id="11" name="TextBox 11"/>
          <p:cNvSpPr txBox="1"/>
          <p:nvPr/>
        </p:nvSpPr>
        <p:spPr>
          <a:xfrm>
            <a:off x="3278185" y="697745"/>
            <a:ext cx="9237963" cy="1436291"/>
          </a:xfrm>
          <a:prstGeom prst="rect">
            <a:avLst/>
          </a:prstGeom>
        </p:spPr>
        <p:txBody>
          <a:bodyPr lIns="0" tIns="0" rIns="0" bIns="0" rtlCol="0" anchor="t">
            <a:spAutoFit/>
          </a:bodyPr>
          <a:lstStyle/>
          <a:p>
            <a:pPr>
              <a:lnSpc>
                <a:spcPts val="5589"/>
              </a:lnSpc>
            </a:pPr>
            <a:r>
              <a:rPr lang="en-US" sz="4299" dirty="0">
                <a:solidFill>
                  <a:srgbClr val="FFFFFF"/>
                </a:solidFill>
                <a:latin typeface="Roboto Mono Bold"/>
              </a:rPr>
              <a:t>SEN </a:t>
            </a:r>
            <a:r>
              <a:rPr lang="en-US" sz="4299" dirty="0" smtClean="0">
                <a:solidFill>
                  <a:srgbClr val="FFFFFF"/>
                </a:solidFill>
                <a:latin typeface="Roboto Mono Bold"/>
              </a:rPr>
              <a:t>D</a:t>
            </a:r>
            <a:r>
              <a:rPr lang="tr-TR" sz="4299" dirty="0" smtClean="0">
                <a:solidFill>
                  <a:srgbClr val="FFFFFF"/>
                </a:solidFill>
                <a:latin typeface="Roboto Mono Bold"/>
              </a:rPr>
              <a:t>İ</a:t>
            </a:r>
            <a:r>
              <a:rPr lang="en-US" sz="4299" dirty="0" smtClean="0">
                <a:solidFill>
                  <a:srgbClr val="FFFFFF"/>
                </a:solidFill>
                <a:latin typeface="Roboto Mono Bold"/>
              </a:rPr>
              <a:t>L</a:t>
            </a:r>
            <a:r>
              <a:rPr lang="tr-TR" sz="4299" dirty="0" smtClean="0">
                <a:solidFill>
                  <a:srgbClr val="FFFFFF"/>
                </a:solidFill>
                <a:latin typeface="Roboto Mono Bold"/>
              </a:rPr>
              <a:t>İ</a:t>
            </a:r>
            <a:r>
              <a:rPr lang="en-US" sz="4299" dirty="0" smtClean="0">
                <a:solidFill>
                  <a:srgbClr val="FFFFFF"/>
                </a:solidFill>
                <a:latin typeface="Roboto Mono Bold"/>
              </a:rPr>
              <a:t> </a:t>
            </a:r>
            <a:r>
              <a:rPr lang="en-US" sz="4299" dirty="0">
                <a:solidFill>
                  <a:srgbClr val="FFFFFF"/>
                </a:solidFill>
                <a:latin typeface="Roboto Mono Bold"/>
              </a:rPr>
              <a:t>BEN </a:t>
            </a:r>
            <a:r>
              <a:rPr lang="en-US" sz="4299" dirty="0" smtClean="0">
                <a:solidFill>
                  <a:srgbClr val="FFFFFF"/>
                </a:solidFill>
                <a:latin typeface="Roboto Mono Bold"/>
              </a:rPr>
              <a:t>D</a:t>
            </a:r>
            <a:r>
              <a:rPr lang="tr-TR" sz="4299" dirty="0" smtClean="0">
                <a:solidFill>
                  <a:srgbClr val="FFFFFF"/>
                </a:solidFill>
                <a:latin typeface="Roboto Mono Bold"/>
              </a:rPr>
              <a:t>İ</a:t>
            </a:r>
            <a:r>
              <a:rPr lang="en-US" sz="4299" dirty="0" smtClean="0">
                <a:solidFill>
                  <a:srgbClr val="FFFFFF"/>
                </a:solidFill>
                <a:latin typeface="Roboto Mono Bold"/>
              </a:rPr>
              <a:t>L</a:t>
            </a:r>
            <a:r>
              <a:rPr lang="tr-TR" sz="4299" dirty="0" smtClean="0">
                <a:solidFill>
                  <a:srgbClr val="FFFFFF"/>
                </a:solidFill>
                <a:latin typeface="Roboto Mono Bold"/>
              </a:rPr>
              <a:t>İ</a:t>
            </a:r>
            <a:r>
              <a:rPr lang="en-US" sz="4299" dirty="0" smtClean="0">
                <a:solidFill>
                  <a:srgbClr val="FFFFFF"/>
                </a:solidFill>
                <a:latin typeface="Roboto Mono Bold"/>
              </a:rPr>
              <a:t> ARASINDAK</a:t>
            </a:r>
            <a:r>
              <a:rPr lang="tr-TR" sz="4299" dirty="0" smtClean="0">
                <a:solidFill>
                  <a:srgbClr val="FFFFFF"/>
                </a:solidFill>
                <a:latin typeface="Roboto Mono Bold"/>
              </a:rPr>
              <a:t>İ</a:t>
            </a:r>
            <a:r>
              <a:rPr lang="en-US" sz="4299" dirty="0" smtClean="0">
                <a:solidFill>
                  <a:srgbClr val="FFFFFF"/>
                </a:solidFill>
                <a:latin typeface="Roboto Mono Bold"/>
              </a:rPr>
              <a:t> </a:t>
            </a:r>
            <a:r>
              <a:rPr lang="en-US" sz="4299" dirty="0">
                <a:solidFill>
                  <a:srgbClr val="FFFFFF"/>
                </a:solidFill>
                <a:latin typeface="Roboto Mono Bold"/>
              </a:rPr>
              <a:t>FARKLAR </a:t>
            </a:r>
            <a:r>
              <a:rPr lang="en-US" sz="4299" dirty="0" smtClean="0">
                <a:solidFill>
                  <a:srgbClr val="FFFFFF"/>
                </a:solidFill>
                <a:latin typeface="Roboto Mono Bold"/>
              </a:rPr>
              <a:t>NELERD</a:t>
            </a:r>
            <a:r>
              <a:rPr lang="tr-TR" sz="4299" dirty="0" smtClean="0">
                <a:solidFill>
                  <a:srgbClr val="FFFFFF"/>
                </a:solidFill>
                <a:latin typeface="Roboto Mono Bold"/>
              </a:rPr>
              <a:t>İ</a:t>
            </a:r>
            <a:r>
              <a:rPr lang="en-US" sz="4299" dirty="0" smtClean="0">
                <a:solidFill>
                  <a:srgbClr val="FFFFFF"/>
                </a:solidFill>
                <a:latin typeface="Roboto Mono Bold"/>
              </a:rPr>
              <a:t>R</a:t>
            </a:r>
            <a:r>
              <a:rPr lang="en-US" sz="4299" dirty="0">
                <a:solidFill>
                  <a:srgbClr val="FFFFFF"/>
                </a:solidFill>
                <a:latin typeface="Roboto Mono Bold"/>
              </a:rPr>
              <a:t>?</a:t>
            </a:r>
          </a:p>
        </p:txBody>
      </p:sp>
      <p:sp>
        <p:nvSpPr>
          <p:cNvPr id="12" name="TextBox 12"/>
          <p:cNvSpPr txBox="1"/>
          <p:nvPr/>
        </p:nvSpPr>
        <p:spPr>
          <a:xfrm>
            <a:off x="2043809" y="3072791"/>
            <a:ext cx="14200382" cy="5320982"/>
          </a:xfrm>
          <a:prstGeom prst="rect">
            <a:avLst/>
          </a:prstGeom>
        </p:spPr>
        <p:txBody>
          <a:bodyPr lIns="0" tIns="0" rIns="0" bIns="0" rtlCol="0" anchor="t">
            <a:spAutoFit/>
          </a:bodyPr>
          <a:lstStyle/>
          <a:p>
            <a:pPr>
              <a:lnSpc>
                <a:spcPts val="4257"/>
              </a:lnSpc>
            </a:pPr>
            <a:r>
              <a:rPr lang="en-US" sz="3275">
                <a:solidFill>
                  <a:srgbClr val="000000"/>
                </a:solidFill>
                <a:latin typeface="Roboto Mono Bold"/>
              </a:rPr>
              <a:t>Sen dili, kişiyi yıpratarak sindirme ve korkutmayla sorunu çözme çabalar ve başarısız olur. Ben dili ise karşıdaki kişinin kişiliğini zedelemeden davranış ve soruna odaklanarak sorunu çözmeye çalışır.</a:t>
            </a:r>
          </a:p>
          <a:p>
            <a:pPr>
              <a:lnSpc>
                <a:spcPts val="4257"/>
              </a:lnSpc>
            </a:pPr>
            <a:r>
              <a:rPr lang="en-US" sz="3275">
                <a:solidFill>
                  <a:srgbClr val="000000"/>
                </a:solidFill>
                <a:latin typeface="Roboto Mono Bold"/>
              </a:rPr>
              <a:t>Örneğin,</a:t>
            </a:r>
          </a:p>
          <a:p>
            <a:pPr>
              <a:lnSpc>
                <a:spcPts val="4257"/>
              </a:lnSpc>
            </a:pPr>
            <a:r>
              <a:rPr lang="en-US" sz="3275">
                <a:solidFill>
                  <a:srgbClr val="000000"/>
                </a:solidFill>
                <a:latin typeface="Roboto Mono Bold"/>
              </a:rPr>
              <a:t>Sen dili: “Çok tembelsin ve bu yüzden sınıfını geçemeyeceksin.”</a:t>
            </a:r>
          </a:p>
          <a:p>
            <a:pPr>
              <a:lnSpc>
                <a:spcPts val="4257"/>
              </a:lnSpc>
            </a:pPr>
            <a:r>
              <a:rPr lang="en-US" sz="3275">
                <a:solidFill>
                  <a:srgbClr val="000000"/>
                </a:solidFill>
                <a:latin typeface="Roboto Mono Bold"/>
              </a:rPr>
              <a:t>Ben dili: “Ben senin biraz daha fazla çabalayarak sınıfını geçebileceğine inanıyorum.”</a:t>
            </a:r>
          </a:p>
          <a:p>
            <a:pPr>
              <a:lnSpc>
                <a:spcPts val="4257"/>
              </a:lnSpc>
              <a:spcBef>
                <a:spcPct val="0"/>
              </a:spcBef>
            </a:pPr>
            <a:endParaRPr lang="en-US" sz="3275">
              <a:solidFill>
                <a:srgbClr val="000000"/>
              </a:solidFill>
              <a:latin typeface="Roboto Mono Bold"/>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55" b="-78054"/>
            </a:stretch>
          </a:blipFill>
        </p:spPr>
      </p:sp>
      <p:grpSp>
        <p:nvGrpSpPr>
          <p:cNvPr id="3" name="Group 3"/>
          <p:cNvGrpSpPr/>
          <p:nvPr/>
        </p:nvGrpSpPr>
        <p:grpSpPr>
          <a:xfrm>
            <a:off x="4125321" y="481940"/>
            <a:ext cx="10435983" cy="1373170"/>
            <a:chOff x="0" y="0"/>
            <a:chExt cx="3948729" cy="519575"/>
          </a:xfrm>
        </p:grpSpPr>
        <p:sp>
          <p:nvSpPr>
            <p:cNvPr id="4" name="Freeform 4"/>
            <p:cNvSpPr/>
            <p:nvPr/>
          </p:nvSpPr>
          <p:spPr>
            <a:xfrm>
              <a:off x="48260" y="48260"/>
              <a:ext cx="3900469" cy="471315"/>
            </a:xfrm>
            <a:custGeom>
              <a:avLst/>
              <a:gdLst/>
              <a:ahLst/>
              <a:cxnLst/>
              <a:rect l="l" t="t" r="r" b="b"/>
              <a:pathLst>
                <a:path w="3900469" h="471315">
                  <a:moveTo>
                    <a:pt x="0" y="0"/>
                  </a:moveTo>
                  <a:lnTo>
                    <a:pt x="3900469" y="0"/>
                  </a:lnTo>
                  <a:lnTo>
                    <a:pt x="3900469" y="471315"/>
                  </a:lnTo>
                  <a:lnTo>
                    <a:pt x="0" y="471315"/>
                  </a:lnTo>
                  <a:close/>
                </a:path>
              </a:pathLst>
            </a:custGeom>
            <a:solidFill>
              <a:srgbClr val="000000"/>
            </a:solidFill>
          </p:spPr>
        </p:sp>
        <p:sp>
          <p:nvSpPr>
            <p:cNvPr id="5" name="Freeform 5"/>
            <p:cNvSpPr/>
            <p:nvPr/>
          </p:nvSpPr>
          <p:spPr>
            <a:xfrm>
              <a:off x="6350" y="6350"/>
              <a:ext cx="3900469" cy="471315"/>
            </a:xfrm>
            <a:custGeom>
              <a:avLst/>
              <a:gdLst/>
              <a:ahLst/>
              <a:cxnLst/>
              <a:rect l="l" t="t" r="r" b="b"/>
              <a:pathLst>
                <a:path w="3900469" h="471315">
                  <a:moveTo>
                    <a:pt x="0" y="0"/>
                  </a:moveTo>
                  <a:lnTo>
                    <a:pt x="3900469" y="0"/>
                  </a:lnTo>
                  <a:lnTo>
                    <a:pt x="3900469" y="471315"/>
                  </a:lnTo>
                  <a:lnTo>
                    <a:pt x="0" y="471315"/>
                  </a:lnTo>
                  <a:close/>
                </a:path>
              </a:pathLst>
            </a:custGeom>
            <a:solidFill>
              <a:srgbClr val="F2BE4B"/>
            </a:solidFill>
          </p:spPr>
        </p:sp>
        <p:sp>
          <p:nvSpPr>
            <p:cNvPr id="6" name="Freeform 6"/>
            <p:cNvSpPr/>
            <p:nvPr/>
          </p:nvSpPr>
          <p:spPr>
            <a:xfrm>
              <a:off x="0" y="0"/>
              <a:ext cx="3913169" cy="484015"/>
            </a:xfrm>
            <a:custGeom>
              <a:avLst/>
              <a:gdLst/>
              <a:ahLst/>
              <a:cxnLst/>
              <a:rect l="l" t="t" r="r" b="b"/>
              <a:pathLst>
                <a:path w="3913169" h="484015">
                  <a:moveTo>
                    <a:pt x="3913169" y="484015"/>
                  </a:moveTo>
                  <a:lnTo>
                    <a:pt x="0" y="484015"/>
                  </a:lnTo>
                  <a:lnTo>
                    <a:pt x="0" y="0"/>
                  </a:lnTo>
                  <a:lnTo>
                    <a:pt x="3913169" y="0"/>
                  </a:lnTo>
                  <a:lnTo>
                    <a:pt x="3913169" y="484015"/>
                  </a:lnTo>
                  <a:close/>
                  <a:moveTo>
                    <a:pt x="12700" y="471315"/>
                  </a:moveTo>
                  <a:lnTo>
                    <a:pt x="3900469" y="471315"/>
                  </a:lnTo>
                  <a:lnTo>
                    <a:pt x="3900469" y="12700"/>
                  </a:lnTo>
                  <a:lnTo>
                    <a:pt x="12700" y="12700"/>
                  </a:lnTo>
                  <a:lnTo>
                    <a:pt x="12700" y="471315"/>
                  </a:lnTo>
                  <a:close/>
                </a:path>
              </a:pathLst>
            </a:custGeom>
            <a:solidFill>
              <a:srgbClr val="000000"/>
            </a:solidFill>
          </p:spPr>
        </p:sp>
      </p:grpSp>
      <p:sp>
        <p:nvSpPr>
          <p:cNvPr id="7" name="TextBox 7"/>
          <p:cNvSpPr txBox="1"/>
          <p:nvPr/>
        </p:nvSpPr>
        <p:spPr>
          <a:xfrm>
            <a:off x="3304724" y="2103462"/>
            <a:ext cx="12554185" cy="7846060"/>
          </a:xfrm>
          <a:prstGeom prst="rect">
            <a:avLst/>
          </a:prstGeom>
        </p:spPr>
        <p:txBody>
          <a:bodyPr lIns="0" tIns="0" rIns="0" bIns="0" rtlCol="0" anchor="t">
            <a:spAutoFit/>
          </a:bodyPr>
          <a:lstStyle/>
          <a:p>
            <a:pPr>
              <a:lnSpc>
                <a:spcPts val="4160"/>
              </a:lnSpc>
            </a:pPr>
            <a:r>
              <a:rPr lang="en-US" sz="3200">
                <a:solidFill>
                  <a:srgbClr val="FFFFFF"/>
                </a:solidFill>
                <a:latin typeface="Roboto Mono Bold"/>
              </a:rPr>
              <a:t>İletişimde başarılı olabilmek için anlamak için dinlemek önemlidir, çünkü işitmek sadece fiziksel bir eylemdir, duymak ise bilinçli ve farkında olarak dinlemektir. Dinlemek aktif bir eylemdir. </a:t>
            </a:r>
          </a:p>
          <a:p>
            <a:pPr>
              <a:lnSpc>
                <a:spcPts val="4160"/>
              </a:lnSpc>
            </a:pPr>
            <a:r>
              <a:rPr lang="en-US" sz="3200">
                <a:solidFill>
                  <a:srgbClr val="FFFFFF"/>
                </a:solidFill>
                <a:latin typeface="Roboto Mono Bold"/>
              </a:rPr>
              <a:t>• Etkin (aktif) dinleme, dinleyen kişinin bilinçli ve düzenli bir şekilde konuşmacıya geri iletim vermesidir. </a:t>
            </a:r>
          </a:p>
          <a:p>
            <a:pPr>
              <a:lnSpc>
                <a:spcPts val="4160"/>
              </a:lnSpc>
            </a:pPr>
            <a:r>
              <a:rPr lang="en-US" sz="3200">
                <a:solidFill>
                  <a:srgbClr val="FFFFFF"/>
                </a:solidFill>
                <a:latin typeface="Roboto Mono Bold"/>
              </a:rPr>
              <a:t>• Dinleyici geri iletim verirken kendi görüş, öneri, değerlendirme ve sorularını karıştırmaz. Dinleyici çok aktif ve dikkatlidir. </a:t>
            </a:r>
          </a:p>
          <a:p>
            <a:pPr>
              <a:lnSpc>
                <a:spcPts val="4160"/>
              </a:lnSpc>
            </a:pPr>
            <a:r>
              <a:rPr lang="en-US" sz="3200">
                <a:solidFill>
                  <a:srgbClr val="FFFFFF"/>
                </a:solidFill>
                <a:latin typeface="Roboto Mono Bold"/>
              </a:rPr>
              <a:t>• Sadece sözel mesajlara değil, yüz ifadeleri, beden hareketleri gibi sözel olmayan mesajlara ve duygularına da dikkat eder. </a:t>
            </a:r>
          </a:p>
          <a:p>
            <a:pPr>
              <a:lnSpc>
                <a:spcPts val="4160"/>
              </a:lnSpc>
            </a:pPr>
            <a:r>
              <a:rPr lang="en-US" sz="3200">
                <a:solidFill>
                  <a:srgbClr val="FFFFFF"/>
                </a:solidFill>
                <a:latin typeface="Roboto Mono Bold"/>
              </a:rPr>
              <a:t>• Aktif dinlemede etkili olabilmek için konuşmacıya içten bir ilgi gösterilmelidir</a:t>
            </a:r>
          </a:p>
        </p:txBody>
      </p:sp>
      <p:grpSp>
        <p:nvGrpSpPr>
          <p:cNvPr id="8" name="Group 8"/>
          <p:cNvGrpSpPr>
            <a:grpSpLocks noChangeAspect="1"/>
          </p:cNvGrpSpPr>
          <p:nvPr/>
        </p:nvGrpSpPr>
        <p:grpSpPr>
          <a:xfrm>
            <a:off x="14789287" y="-284069"/>
            <a:ext cx="4940026" cy="4278358"/>
            <a:chOff x="0" y="0"/>
            <a:chExt cx="5859780" cy="5074920"/>
          </a:xfrm>
        </p:grpSpPr>
        <p:sp>
          <p:nvSpPr>
            <p:cNvPr id="9" name="Freeform 9"/>
            <p:cNvSpPr/>
            <p:nvPr/>
          </p:nvSpPr>
          <p:spPr>
            <a:xfrm>
              <a:off x="36830" y="31750"/>
              <a:ext cx="5786120" cy="5011420"/>
            </a:xfrm>
            <a:custGeom>
              <a:avLst/>
              <a:gdLst/>
              <a:ahLst/>
              <a:cxnLst/>
              <a:rect l="l" t="t" r="r" b="b"/>
              <a:pathLst>
                <a:path w="5786120" h="5011420">
                  <a:moveTo>
                    <a:pt x="4339590" y="0"/>
                  </a:moveTo>
                  <a:lnTo>
                    <a:pt x="1446530" y="0"/>
                  </a:lnTo>
                  <a:lnTo>
                    <a:pt x="0" y="2505710"/>
                  </a:lnTo>
                  <a:lnTo>
                    <a:pt x="1446530" y="5011420"/>
                  </a:lnTo>
                  <a:lnTo>
                    <a:pt x="4339590" y="5011420"/>
                  </a:lnTo>
                  <a:lnTo>
                    <a:pt x="5786120" y="2505710"/>
                  </a:lnTo>
                  <a:lnTo>
                    <a:pt x="4339590" y="0"/>
                  </a:lnTo>
                  <a:close/>
                </a:path>
              </a:pathLst>
            </a:custGeom>
            <a:blipFill>
              <a:blip r:embed="rId3"/>
              <a:stretch>
                <a:fillRect l="-16999" r="-133744"/>
              </a:stretch>
            </a:blipFill>
          </p:spPr>
        </p:sp>
        <p:sp>
          <p:nvSpPr>
            <p:cNvPr id="10" name="Freeform 10"/>
            <p:cNvSpPr/>
            <p:nvPr/>
          </p:nvSpPr>
          <p:spPr>
            <a:xfrm>
              <a:off x="0" y="0"/>
              <a:ext cx="5861050" cy="5074920"/>
            </a:xfrm>
            <a:custGeom>
              <a:avLst/>
              <a:gdLst/>
              <a:ahLst/>
              <a:cxnLst/>
              <a:rect l="l" t="t" r="r" b="b"/>
              <a:pathLst>
                <a:path w="5861050" h="5074920">
                  <a:moveTo>
                    <a:pt x="4395470" y="5074920"/>
                  </a:moveTo>
                  <a:lnTo>
                    <a:pt x="1465580" y="5074920"/>
                  </a:lnTo>
                  <a:lnTo>
                    <a:pt x="0" y="2537460"/>
                  </a:lnTo>
                  <a:lnTo>
                    <a:pt x="1465580" y="0"/>
                  </a:lnTo>
                  <a:lnTo>
                    <a:pt x="4395470" y="0"/>
                  </a:lnTo>
                  <a:lnTo>
                    <a:pt x="5861050" y="2537460"/>
                  </a:lnTo>
                  <a:lnTo>
                    <a:pt x="4395470" y="5074920"/>
                  </a:lnTo>
                  <a:close/>
                  <a:moveTo>
                    <a:pt x="1501140" y="5011420"/>
                  </a:moveTo>
                  <a:lnTo>
                    <a:pt x="4357370" y="5011420"/>
                  </a:lnTo>
                  <a:lnTo>
                    <a:pt x="5786120" y="2537460"/>
                  </a:lnTo>
                  <a:lnTo>
                    <a:pt x="4358640" y="63500"/>
                  </a:lnTo>
                  <a:lnTo>
                    <a:pt x="1501140" y="63500"/>
                  </a:lnTo>
                  <a:lnTo>
                    <a:pt x="73660" y="2537460"/>
                  </a:lnTo>
                  <a:lnTo>
                    <a:pt x="1501140" y="5011420"/>
                  </a:lnTo>
                  <a:close/>
                </a:path>
              </a:pathLst>
            </a:custGeom>
            <a:solidFill>
              <a:srgbClr val="000000"/>
            </a:solidFill>
          </p:spPr>
        </p:sp>
      </p:grpSp>
      <p:grpSp>
        <p:nvGrpSpPr>
          <p:cNvPr id="11" name="Group 11"/>
          <p:cNvGrpSpPr>
            <a:grpSpLocks noChangeAspect="1"/>
          </p:cNvGrpSpPr>
          <p:nvPr/>
        </p:nvGrpSpPr>
        <p:grpSpPr>
          <a:xfrm>
            <a:off x="-1554933" y="-743936"/>
            <a:ext cx="5167266" cy="4475162"/>
            <a:chOff x="0" y="0"/>
            <a:chExt cx="5859780" cy="5074920"/>
          </a:xfrm>
        </p:grpSpPr>
        <p:sp>
          <p:nvSpPr>
            <p:cNvPr id="12" name="Freeform 12"/>
            <p:cNvSpPr/>
            <p:nvPr/>
          </p:nvSpPr>
          <p:spPr>
            <a:xfrm>
              <a:off x="36830" y="31750"/>
              <a:ext cx="5786120" cy="5011420"/>
            </a:xfrm>
            <a:custGeom>
              <a:avLst/>
              <a:gdLst/>
              <a:ahLst/>
              <a:cxnLst/>
              <a:rect l="l" t="t" r="r" b="b"/>
              <a:pathLst>
                <a:path w="5786120" h="5011420">
                  <a:moveTo>
                    <a:pt x="4339590" y="0"/>
                  </a:moveTo>
                  <a:lnTo>
                    <a:pt x="1446530" y="0"/>
                  </a:lnTo>
                  <a:lnTo>
                    <a:pt x="0" y="2505710"/>
                  </a:lnTo>
                  <a:lnTo>
                    <a:pt x="1446530" y="5011420"/>
                  </a:lnTo>
                  <a:lnTo>
                    <a:pt x="4339590" y="5011420"/>
                  </a:lnTo>
                  <a:lnTo>
                    <a:pt x="5786120" y="2505710"/>
                  </a:lnTo>
                  <a:lnTo>
                    <a:pt x="4339590" y="0"/>
                  </a:lnTo>
                  <a:close/>
                </a:path>
              </a:pathLst>
            </a:custGeom>
            <a:blipFill>
              <a:blip r:embed="rId4"/>
              <a:stretch>
                <a:fillRect l="-14938" r="-14938"/>
              </a:stretch>
            </a:blipFill>
          </p:spPr>
        </p:sp>
        <p:sp>
          <p:nvSpPr>
            <p:cNvPr id="13" name="Freeform 13"/>
            <p:cNvSpPr/>
            <p:nvPr/>
          </p:nvSpPr>
          <p:spPr>
            <a:xfrm>
              <a:off x="0" y="0"/>
              <a:ext cx="5861050" cy="5074920"/>
            </a:xfrm>
            <a:custGeom>
              <a:avLst/>
              <a:gdLst/>
              <a:ahLst/>
              <a:cxnLst/>
              <a:rect l="l" t="t" r="r" b="b"/>
              <a:pathLst>
                <a:path w="5861050" h="5074920">
                  <a:moveTo>
                    <a:pt x="4395470" y="5074920"/>
                  </a:moveTo>
                  <a:lnTo>
                    <a:pt x="1465580" y="5074920"/>
                  </a:lnTo>
                  <a:lnTo>
                    <a:pt x="0" y="2537460"/>
                  </a:lnTo>
                  <a:lnTo>
                    <a:pt x="1465580" y="0"/>
                  </a:lnTo>
                  <a:lnTo>
                    <a:pt x="4395470" y="0"/>
                  </a:lnTo>
                  <a:lnTo>
                    <a:pt x="5861050" y="2537460"/>
                  </a:lnTo>
                  <a:lnTo>
                    <a:pt x="4395470" y="5074920"/>
                  </a:lnTo>
                  <a:close/>
                  <a:moveTo>
                    <a:pt x="1501140" y="5011420"/>
                  </a:moveTo>
                  <a:lnTo>
                    <a:pt x="4357370" y="5011420"/>
                  </a:lnTo>
                  <a:lnTo>
                    <a:pt x="5786120" y="2537460"/>
                  </a:lnTo>
                  <a:lnTo>
                    <a:pt x="4358640" y="63500"/>
                  </a:lnTo>
                  <a:lnTo>
                    <a:pt x="1501140" y="63500"/>
                  </a:lnTo>
                  <a:lnTo>
                    <a:pt x="73660" y="2537460"/>
                  </a:lnTo>
                  <a:lnTo>
                    <a:pt x="1501140" y="5011420"/>
                  </a:lnTo>
                  <a:close/>
                </a:path>
              </a:pathLst>
            </a:custGeom>
            <a:solidFill>
              <a:srgbClr val="000000"/>
            </a:solidFill>
          </p:spPr>
        </p:sp>
      </p:grpSp>
      <p:sp>
        <p:nvSpPr>
          <p:cNvPr id="14" name="Freeform 14"/>
          <p:cNvSpPr/>
          <p:nvPr/>
        </p:nvSpPr>
        <p:spPr>
          <a:xfrm>
            <a:off x="16110805" y="7837185"/>
            <a:ext cx="4354391" cy="2842230"/>
          </a:xfrm>
          <a:custGeom>
            <a:avLst/>
            <a:gdLst/>
            <a:ahLst/>
            <a:cxnLst/>
            <a:rect l="l" t="t" r="r" b="b"/>
            <a:pathLst>
              <a:path w="4354391" h="2842230">
                <a:moveTo>
                  <a:pt x="0" y="0"/>
                </a:moveTo>
                <a:lnTo>
                  <a:pt x="4354390" y="0"/>
                </a:lnTo>
                <a:lnTo>
                  <a:pt x="4354390" y="2842230"/>
                </a:lnTo>
                <a:lnTo>
                  <a:pt x="0" y="284223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TextBox 15"/>
          <p:cNvSpPr txBox="1"/>
          <p:nvPr/>
        </p:nvSpPr>
        <p:spPr>
          <a:xfrm>
            <a:off x="4525018" y="805305"/>
            <a:ext cx="9237963" cy="718145"/>
          </a:xfrm>
          <a:prstGeom prst="rect">
            <a:avLst/>
          </a:prstGeom>
        </p:spPr>
        <p:txBody>
          <a:bodyPr lIns="0" tIns="0" rIns="0" bIns="0" rtlCol="0" anchor="t">
            <a:spAutoFit/>
          </a:bodyPr>
          <a:lstStyle/>
          <a:p>
            <a:pPr>
              <a:lnSpc>
                <a:spcPts val="5589"/>
              </a:lnSpc>
            </a:pPr>
            <a:r>
              <a:rPr lang="en-US" sz="4299" dirty="0" smtClean="0">
                <a:solidFill>
                  <a:srgbClr val="000000"/>
                </a:solidFill>
                <a:latin typeface="Roboto Mono Bold"/>
              </a:rPr>
              <a:t>ETK</a:t>
            </a:r>
            <a:r>
              <a:rPr lang="tr-TR" sz="4299" dirty="0" smtClean="0">
                <a:solidFill>
                  <a:srgbClr val="000000"/>
                </a:solidFill>
                <a:latin typeface="Roboto Mono Bold"/>
              </a:rPr>
              <a:t>İ</a:t>
            </a:r>
            <a:r>
              <a:rPr lang="en-US" sz="4299" dirty="0" smtClean="0">
                <a:solidFill>
                  <a:srgbClr val="000000"/>
                </a:solidFill>
                <a:latin typeface="Roboto Mono Bold"/>
              </a:rPr>
              <a:t>N AKT</a:t>
            </a:r>
            <a:r>
              <a:rPr lang="tr-TR" sz="4299" dirty="0" smtClean="0">
                <a:solidFill>
                  <a:srgbClr val="000000"/>
                </a:solidFill>
                <a:latin typeface="Roboto Mono Bold"/>
              </a:rPr>
              <a:t>İ</a:t>
            </a:r>
            <a:r>
              <a:rPr lang="en-US" sz="4299" dirty="0" smtClean="0">
                <a:solidFill>
                  <a:srgbClr val="000000"/>
                </a:solidFill>
                <a:latin typeface="Roboto Mono Bold"/>
              </a:rPr>
              <a:t>F D</a:t>
            </a:r>
            <a:r>
              <a:rPr lang="tr-TR" sz="4299" dirty="0" smtClean="0">
                <a:solidFill>
                  <a:srgbClr val="000000"/>
                </a:solidFill>
                <a:latin typeface="Roboto Mono Bold"/>
              </a:rPr>
              <a:t>İ</a:t>
            </a:r>
            <a:r>
              <a:rPr lang="en-US" sz="4299" dirty="0" smtClean="0">
                <a:solidFill>
                  <a:srgbClr val="000000"/>
                </a:solidFill>
                <a:latin typeface="Roboto Mono Bold"/>
              </a:rPr>
              <a:t>NLEME</a:t>
            </a:r>
            <a:r>
              <a:rPr lang="en-US" sz="4299" dirty="0">
                <a:solidFill>
                  <a:srgbClr val="000000"/>
                </a:solidFill>
                <a:latin typeface="Roboto Mono Bold"/>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55" b="-78054"/>
            </a:stretch>
          </a:blipFill>
        </p:spPr>
      </p:sp>
      <p:sp>
        <p:nvSpPr>
          <p:cNvPr id="3" name="Freeform 3"/>
          <p:cNvSpPr/>
          <p:nvPr/>
        </p:nvSpPr>
        <p:spPr>
          <a:xfrm>
            <a:off x="13129482" y="5094315"/>
            <a:ext cx="4129818" cy="4114800"/>
          </a:xfrm>
          <a:custGeom>
            <a:avLst/>
            <a:gdLst/>
            <a:ahLst/>
            <a:cxnLst/>
            <a:rect l="l" t="t" r="r" b="b"/>
            <a:pathLst>
              <a:path w="4129818" h="4114800">
                <a:moveTo>
                  <a:pt x="0" y="0"/>
                </a:moveTo>
                <a:lnTo>
                  <a:pt x="4129818" y="0"/>
                </a:lnTo>
                <a:lnTo>
                  <a:pt x="4129818"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1028700" y="1239348"/>
            <a:ext cx="4129818" cy="4114800"/>
          </a:xfrm>
          <a:custGeom>
            <a:avLst/>
            <a:gdLst/>
            <a:ahLst/>
            <a:cxnLst/>
            <a:rect l="l" t="t" r="r" b="b"/>
            <a:pathLst>
              <a:path w="4129818" h="4114800">
                <a:moveTo>
                  <a:pt x="0" y="0"/>
                </a:moveTo>
                <a:lnTo>
                  <a:pt x="4129818" y="0"/>
                </a:lnTo>
                <a:lnTo>
                  <a:pt x="4129818"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5" name="Group 5"/>
          <p:cNvGrpSpPr/>
          <p:nvPr/>
        </p:nvGrpSpPr>
        <p:grpSpPr>
          <a:xfrm>
            <a:off x="2512617" y="3558485"/>
            <a:ext cx="13262767" cy="3591325"/>
            <a:chOff x="0" y="0"/>
            <a:chExt cx="17683689" cy="4788433"/>
          </a:xfrm>
        </p:grpSpPr>
        <p:grpSp>
          <p:nvGrpSpPr>
            <p:cNvPr id="6" name="Group 6"/>
            <p:cNvGrpSpPr/>
            <p:nvPr/>
          </p:nvGrpSpPr>
          <p:grpSpPr>
            <a:xfrm>
              <a:off x="0" y="0"/>
              <a:ext cx="17683689" cy="4788433"/>
              <a:chOff x="0" y="0"/>
              <a:chExt cx="5018317" cy="1358872"/>
            </a:xfrm>
          </p:grpSpPr>
          <p:sp>
            <p:nvSpPr>
              <p:cNvPr id="7" name="Freeform 7"/>
              <p:cNvSpPr/>
              <p:nvPr/>
            </p:nvSpPr>
            <p:spPr>
              <a:xfrm>
                <a:off x="48260" y="48260"/>
                <a:ext cx="4970057" cy="1310612"/>
              </a:xfrm>
              <a:custGeom>
                <a:avLst/>
                <a:gdLst/>
                <a:ahLst/>
                <a:cxnLst/>
                <a:rect l="l" t="t" r="r" b="b"/>
                <a:pathLst>
                  <a:path w="4970057" h="1310612">
                    <a:moveTo>
                      <a:pt x="0" y="0"/>
                    </a:moveTo>
                    <a:lnTo>
                      <a:pt x="4970057" y="0"/>
                    </a:lnTo>
                    <a:lnTo>
                      <a:pt x="4970057" y="1310612"/>
                    </a:lnTo>
                    <a:lnTo>
                      <a:pt x="0" y="1310612"/>
                    </a:lnTo>
                    <a:close/>
                  </a:path>
                </a:pathLst>
              </a:custGeom>
              <a:solidFill>
                <a:srgbClr val="000000"/>
              </a:solidFill>
            </p:spPr>
          </p:sp>
          <p:sp>
            <p:nvSpPr>
              <p:cNvPr id="8" name="Freeform 8"/>
              <p:cNvSpPr/>
              <p:nvPr/>
            </p:nvSpPr>
            <p:spPr>
              <a:xfrm>
                <a:off x="6350" y="6350"/>
                <a:ext cx="4970057" cy="1310612"/>
              </a:xfrm>
              <a:custGeom>
                <a:avLst/>
                <a:gdLst/>
                <a:ahLst/>
                <a:cxnLst/>
                <a:rect l="l" t="t" r="r" b="b"/>
                <a:pathLst>
                  <a:path w="4970057" h="1310612">
                    <a:moveTo>
                      <a:pt x="0" y="0"/>
                    </a:moveTo>
                    <a:lnTo>
                      <a:pt x="4970057" y="0"/>
                    </a:lnTo>
                    <a:lnTo>
                      <a:pt x="4970057" y="1310612"/>
                    </a:lnTo>
                    <a:lnTo>
                      <a:pt x="0" y="1310612"/>
                    </a:lnTo>
                    <a:close/>
                  </a:path>
                </a:pathLst>
              </a:custGeom>
              <a:solidFill>
                <a:srgbClr val="8CB9C4"/>
              </a:solidFill>
            </p:spPr>
          </p:sp>
          <p:sp>
            <p:nvSpPr>
              <p:cNvPr id="9" name="Freeform 9"/>
              <p:cNvSpPr/>
              <p:nvPr/>
            </p:nvSpPr>
            <p:spPr>
              <a:xfrm>
                <a:off x="0" y="0"/>
                <a:ext cx="4982757" cy="1323312"/>
              </a:xfrm>
              <a:custGeom>
                <a:avLst/>
                <a:gdLst/>
                <a:ahLst/>
                <a:cxnLst/>
                <a:rect l="l" t="t" r="r" b="b"/>
                <a:pathLst>
                  <a:path w="4982757" h="1323312">
                    <a:moveTo>
                      <a:pt x="4982757" y="1323312"/>
                    </a:moveTo>
                    <a:lnTo>
                      <a:pt x="0" y="1323312"/>
                    </a:lnTo>
                    <a:lnTo>
                      <a:pt x="0" y="0"/>
                    </a:lnTo>
                    <a:lnTo>
                      <a:pt x="4982757" y="0"/>
                    </a:lnTo>
                    <a:lnTo>
                      <a:pt x="4982757" y="1323312"/>
                    </a:lnTo>
                    <a:close/>
                    <a:moveTo>
                      <a:pt x="12700" y="1310612"/>
                    </a:moveTo>
                    <a:lnTo>
                      <a:pt x="4970057" y="1310612"/>
                    </a:lnTo>
                    <a:lnTo>
                      <a:pt x="4970057" y="12700"/>
                    </a:lnTo>
                    <a:lnTo>
                      <a:pt x="12700" y="12700"/>
                    </a:lnTo>
                    <a:lnTo>
                      <a:pt x="12700" y="1310612"/>
                    </a:lnTo>
                    <a:close/>
                  </a:path>
                </a:pathLst>
              </a:custGeom>
              <a:solidFill>
                <a:srgbClr val="000000"/>
              </a:solidFill>
            </p:spPr>
          </p:sp>
        </p:grpSp>
        <p:sp>
          <p:nvSpPr>
            <p:cNvPr id="10" name="TextBox 10"/>
            <p:cNvSpPr txBox="1"/>
            <p:nvPr/>
          </p:nvSpPr>
          <p:spPr>
            <a:xfrm>
              <a:off x="1312576" y="593012"/>
              <a:ext cx="15058537" cy="3327400"/>
            </a:xfrm>
            <a:prstGeom prst="rect">
              <a:avLst/>
            </a:prstGeom>
          </p:spPr>
          <p:txBody>
            <a:bodyPr lIns="0" tIns="0" rIns="0" bIns="0" rtlCol="0" anchor="t">
              <a:spAutoFit/>
            </a:bodyPr>
            <a:lstStyle/>
            <a:p>
              <a:pPr algn="ctr">
                <a:lnSpc>
                  <a:spcPts val="9839"/>
                </a:lnSpc>
              </a:pPr>
              <a:r>
                <a:rPr lang="en-US" sz="8199" dirty="0" smtClean="0">
                  <a:solidFill>
                    <a:srgbClr val="000000"/>
                  </a:solidFill>
                  <a:latin typeface="Roboto Mono Bold"/>
                </a:rPr>
                <a:t>D</a:t>
              </a:r>
              <a:r>
                <a:rPr lang="tr-TR" sz="8199" dirty="0" smtClean="0">
                  <a:solidFill>
                    <a:srgbClr val="000000"/>
                  </a:solidFill>
                  <a:latin typeface="Roboto Mono Bold"/>
                </a:rPr>
                <a:t>İ</a:t>
              </a:r>
              <a:r>
                <a:rPr lang="en-US" sz="8199" dirty="0" smtClean="0">
                  <a:solidFill>
                    <a:srgbClr val="000000"/>
                  </a:solidFill>
                  <a:latin typeface="Roboto Mono Bold"/>
                </a:rPr>
                <a:t>NLED</a:t>
              </a:r>
              <a:r>
                <a:rPr lang="tr-TR" sz="8199" dirty="0" smtClean="0">
                  <a:solidFill>
                    <a:srgbClr val="000000"/>
                  </a:solidFill>
                  <a:latin typeface="Roboto Mono Bold"/>
                </a:rPr>
                <a:t>İ</a:t>
              </a:r>
              <a:r>
                <a:rPr lang="en-US" sz="8199" dirty="0" smtClean="0">
                  <a:solidFill>
                    <a:srgbClr val="000000"/>
                  </a:solidFill>
                  <a:latin typeface="Roboto Mono Bold"/>
                </a:rPr>
                <a:t>Ğ</a:t>
              </a:r>
              <a:r>
                <a:rPr lang="tr-TR" sz="8199" dirty="0" smtClean="0">
                  <a:solidFill>
                    <a:srgbClr val="000000"/>
                  </a:solidFill>
                  <a:latin typeface="Roboto Mono Bold"/>
                </a:rPr>
                <a:t>İ</a:t>
              </a:r>
              <a:r>
                <a:rPr lang="en-US" sz="8199" dirty="0" smtClean="0">
                  <a:solidFill>
                    <a:srgbClr val="000000"/>
                  </a:solidFill>
                  <a:latin typeface="Roboto Mono Bold"/>
                </a:rPr>
                <a:t>N</a:t>
              </a:r>
              <a:r>
                <a:rPr lang="tr-TR" sz="8199" dirty="0" smtClean="0">
                  <a:solidFill>
                    <a:srgbClr val="000000"/>
                  </a:solidFill>
                  <a:latin typeface="Roboto Mono Bold"/>
                </a:rPr>
                <a:t>İ</a:t>
              </a:r>
              <a:r>
                <a:rPr lang="en-US" sz="8199" dirty="0" smtClean="0">
                  <a:solidFill>
                    <a:srgbClr val="000000"/>
                  </a:solidFill>
                  <a:latin typeface="Roboto Mono Bold"/>
                </a:rPr>
                <a:t>Z </a:t>
              </a:r>
              <a:r>
                <a:rPr lang="tr-TR" sz="8199" dirty="0">
                  <a:solidFill>
                    <a:srgbClr val="000000"/>
                  </a:solidFill>
                  <a:latin typeface="Roboto Mono Bold"/>
                </a:rPr>
                <a:t>İ</a:t>
              </a:r>
              <a:r>
                <a:rPr lang="en-US" sz="8199" dirty="0" smtClean="0">
                  <a:solidFill>
                    <a:srgbClr val="000000"/>
                  </a:solidFill>
                  <a:latin typeface="Roboto Mono Bold"/>
                </a:rPr>
                <a:t>Ç</a:t>
              </a:r>
              <a:r>
                <a:rPr lang="tr-TR" sz="8199" dirty="0" smtClean="0">
                  <a:solidFill>
                    <a:srgbClr val="000000"/>
                  </a:solidFill>
                  <a:latin typeface="Roboto Mono Bold"/>
                </a:rPr>
                <a:t>İ</a:t>
              </a:r>
              <a:r>
                <a:rPr lang="en-US" sz="8199" dirty="0" smtClean="0">
                  <a:solidFill>
                    <a:srgbClr val="000000"/>
                  </a:solidFill>
                  <a:latin typeface="Roboto Mono Bold"/>
                </a:rPr>
                <a:t>N </a:t>
              </a:r>
              <a:r>
                <a:rPr lang="en-US" sz="8199" dirty="0">
                  <a:solidFill>
                    <a:srgbClr val="000000"/>
                  </a:solidFill>
                  <a:latin typeface="Roboto Mono Bold"/>
                </a:rPr>
                <a:t>TEŞEKKÜR </a:t>
              </a:r>
              <a:r>
                <a:rPr lang="en-US" sz="8199" dirty="0" smtClean="0">
                  <a:solidFill>
                    <a:srgbClr val="000000"/>
                  </a:solidFill>
                  <a:latin typeface="Roboto Mono Bold"/>
                </a:rPr>
                <a:t>EDER</a:t>
              </a:r>
              <a:r>
                <a:rPr lang="tr-TR" sz="8199" dirty="0" smtClean="0">
                  <a:solidFill>
                    <a:srgbClr val="000000"/>
                  </a:solidFill>
                  <a:latin typeface="Roboto Mono Bold"/>
                </a:rPr>
                <a:t>İ</a:t>
              </a:r>
              <a:r>
                <a:rPr lang="en-US" sz="8199" dirty="0" smtClean="0">
                  <a:solidFill>
                    <a:srgbClr val="000000"/>
                  </a:solidFill>
                  <a:latin typeface="Roboto Mono Bold"/>
                </a:rPr>
                <a:t>Z</a:t>
              </a:r>
              <a:endParaRPr lang="en-US" sz="8199" dirty="0">
                <a:solidFill>
                  <a:srgbClr val="000000"/>
                </a:solidFill>
                <a:latin typeface="Roboto Mono Bold"/>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55" b="-78054"/>
            </a:stretch>
          </a:blipFill>
        </p:spPr>
      </p:sp>
      <p:grpSp>
        <p:nvGrpSpPr>
          <p:cNvPr id="3" name="Group 3"/>
          <p:cNvGrpSpPr/>
          <p:nvPr/>
        </p:nvGrpSpPr>
        <p:grpSpPr>
          <a:xfrm>
            <a:off x="1028700" y="182732"/>
            <a:ext cx="10329738" cy="10022183"/>
            <a:chOff x="0" y="0"/>
            <a:chExt cx="13772983" cy="13362911"/>
          </a:xfrm>
        </p:grpSpPr>
        <p:grpSp>
          <p:nvGrpSpPr>
            <p:cNvPr id="4" name="Group 4"/>
            <p:cNvGrpSpPr/>
            <p:nvPr/>
          </p:nvGrpSpPr>
          <p:grpSpPr>
            <a:xfrm>
              <a:off x="0" y="0"/>
              <a:ext cx="13772983" cy="13362911"/>
              <a:chOff x="0" y="0"/>
              <a:chExt cx="2671232" cy="2591699"/>
            </a:xfrm>
          </p:grpSpPr>
          <p:sp>
            <p:nvSpPr>
              <p:cNvPr id="5" name="Freeform 5"/>
              <p:cNvSpPr/>
              <p:nvPr/>
            </p:nvSpPr>
            <p:spPr>
              <a:xfrm>
                <a:off x="48260" y="48260"/>
                <a:ext cx="2622972" cy="2543439"/>
              </a:xfrm>
              <a:custGeom>
                <a:avLst/>
                <a:gdLst/>
                <a:ahLst/>
                <a:cxnLst/>
                <a:rect l="l" t="t" r="r" b="b"/>
                <a:pathLst>
                  <a:path w="2622972" h="2543439">
                    <a:moveTo>
                      <a:pt x="0" y="0"/>
                    </a:moveTo>
                    <a:lnTo>
                      <a:pt x="2622972" y="0"/>
                    </a:lnTo>
                    <a:lnTo>
                      <a:pt x="2622972" y="2543439"/>
                    </a:lnTo>
                    <a:lnTo>
                      <a:pt x="0" y="2543439"/>
                    </a:lnTo>
                    <a:close/>
                  </a:path>
                </a:pathLst>
              </a:custGeom>
              <a:solidFill>
                <a:srgbClr val="000000"/>
              </a:solidFill>
            </p:spPr>
          </p:sp>
          <p:sp>
            <p:nvSpPr>
              <p:cNvPr id="6" name="Freeform 6"/>
              <p:cNvSpPr/>
              <p:nvPr/>
            </p:nvSpPr>
            <p:spPr>
              <a:xfrm>
                <a:off x="6350" y="6350"/>
                <a:ext cx="2622972" cy="2543439"/>
              </a:xfrm>
              <a:custGeom>
                <a:avLst/>
                <a:gdLst/>
                <a:ahLst/>
                <a:cxnLst/>
                <a:rect l="l" t="t" r="r" b="b"/>
                <a:pathLst>
                  <a:path w="2622972" h="2543439">
                    <a:moveTo>
                      <a:pt x="0" y="0"/>
                    </a:moveTo>
                    <a:lnTo>
                      <a:pt x="2622972" y="0"/>
                    </a:lnTo>
                    <a:lnTo>
                      <a:pt x="2622972" y="2543439"/>
                    </a:lnTo>
                    <a:lnTo>
                      <a:pt x="0" y="2543439"/>
                    </a:lnTo>
                    <a:close/>
                  </a:path>
                </a:pathLst>
              </a:custGeom>
              <a:solidFill>
                <a:srgbClr val="8CB9C4"/>
              </a:solidFill>
            </p:spPr>
          </p:sp>
          <p:sp>
            <p:nvSpPr>
              <p:cNvPr id="7" name="Freeform 7"/>
              <p:cNvSpPr/>
              <p:nvPr/>
            </p:nvSpPr>
            <p:spPr>
              <a:xfrm>
                <a:off x="0" y="0"/>
                <a:ext cx="2635672" cy="2556139"/>
              </a:xfrm>
              <a:custGeom>
                <a:avLst/>
                <a:gdLst/>
                <a:ahLst/>
                <a:cxnLst/>
                <a:rect l="l" t="t" r="r" b="b"/>
                <a:pathLst>
                  <a:path w="2635672" h="2556139">
                    <a:moveTo>
                      <a:pt x="2635672" y="2556139"/>
                    </a:moveTo>
                    <a:lnTo>
                      <a:pt x="0" y="2556139"/>
                    </a:lnTo>
                    <a:lnTo>
                      <a:pt x="0" y="0"/>
                    </a:lnTo>
                    <a:lnTo>
                      <a:pt x="2635672" y="0"/>
                    </a:lnTo>
                    <a:lnTo>
                      <a:pt x="2635672" y="2556139"/>
                    </a:lnTo>
                    <a:close/>
                    <a:moveTo>
                      <a:pt x="12700" y="2543439"/>
                    </a:moveTo>
                    <a:lnTo>
                      <a:pt x="2622972" y="2543439"/>
                    </a:lnTo>
                    <a:lnTo>
                      <a:pt x="2622972" y="12700"/>
                    </a:lnTo>
                    <a:lnTo>
                      <a:pt x="12700" y="12700"/>
                    </a:lnTo>
                    <a:lnTo>
                      <a:pt x="12700" y="2543439"/>
                    </a:lnTo>
                    <a:close/>
                  </a:path>
                </a:pathLst>
              </a:custGeom>
              <a:solidFill>
                <a:srgbClr val="000000"/>
              </a:solidFill>
            </p:spPr>
          </p:sp>
        </p:grpSp>
        <p:sp>
          <p:nvSpPr>
            <p:cNvPr id="8" name="TextBox 8"/>
            <p:cNvSpPr txBox="1"/>
            <p:nvPr/>
          </p:nvSpPr>
          <p:spPr>
            <a:xfrm>
              <a:off x="1327769" y="1077905"/>
              <a:ext cx="11117446" cy="8572500"/>
            </a:xfrm>
            <a:prstGeom prst="rect">
              <a:avLst/>
            </a:prstGeom>
          </p:spPr>
          <p:txBody>
            <a:bodyPr lIns="0" tIns="0" rIns="0" bIns="0" rtlCol="0" anchor="t">
              <a:spAutoFit/>
            </a:bodyPr>
            <a:lstStyle/>
            <a:p>
              <a:pPr>
                <a:lnSpc>
                  <a:spcPts val="5660"/>
                </a:lnSpc>
              </a:pPr>
              <a:r>
                <a:rPr lang="en-US" sz="4717">
                  <a:solidFill>
                    <a:srgbClr val="000000"/>
                  </a:solidFill>
                  <a:latin typeface="Roboto Mono Bold"/>
                </a:rPr>
                <a:t>İletişim, bir kaynaktan bir araçla (yazılı, sözlü, görsel veya beden dili ile), bilgi, haber, düşünce, durum, duygu veya kültürün bir başka insan veya insan topluluklarına aktarılmasıdır.</a:t>
              </a:r>
            </a:p>
          </p:txBody>
        </p:sp>
      </p:grpSp>
      <p:sp>
        <p:nvSpPr>
          <p:cNvPr id="9" name="Freeform 9"/>
          <p:cNvSpPr/>
          <p:nvPr/>
        </p:nvSpPr>
        <p:spPr>
          <a:xfrm flipH="1">
            <a:off x="14184281" y="888178"/>
            <a:ext cx="3486390" cy="3611138"/>
          </a:xfrm>
          <a:custGeom>
            <a:avLst/>
            <a:gdLst/>
            <a:ahLst/>
            <a:cxnLst/>
            <a:rect l="l" t="t" r="r" b="b"/>
            <a:pathLst>
              <a:path w="3486390" h="3611138">
                <a:moveTo>
                  <a:pt x="3486390" y="0"/>
                </a:moveTo>
                <a:lnTo>
                  <a:pt x="0" y="0"/>
                </a:lnTo>
                <a:lnTo>
                  <a:pt x="0" y="3611138"/>
                </a:lnTo>
                <a:lnTo>
                  <a:pt x="3486390" y="3611138"/>
                </a:lnTo>
                <a:lnTo>
                  <a:pt x="348639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0" name="Freeform 10"/>
          <p:cNvSpPr/>
          <p:nvPr/>
        </p:nvSpPr>
        <p:spPr>
          <a:xfrm>
            <a:off x="7728996" y="8499311"/>
            <a:ext cx="1763452" cy="1288923"/>
          </a:xfrm>
          <a:custGeom>
            <a:avLst/>
            <a:gdLst/>
            <a:ahLst/>
            <a:cxnLst/>
            <a:rect l="l" t="t" r="r" b="b"/>
            <a:pathLst>
              <a:path w="1763452" h="1288923">
                <a:moveTo>
                  <a:pt x="0" y="0"/>
                </a:moveTo>
                <a:lnTo>
                  <a:pt x="1763452" y="0"/>
                </a:lnTo>
                <a:lnTo>
                  <a:pt x="1763452" y="1288923"/>
                </a:lnTo>
                <a:lnTo>
                  <a:pt x="0" y="128892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grpSp>
        <p:nvGrpSpPr>
          <p:cNvPr id="11" name="Group 11"/>
          <p:cNvGrpSpPr>
            <a:grpSpLocks noChangeAspect="1"/>
          </p:cNvGrpSpPr>
          <p:nvPr/>
        </p:nvGrpSpPr>
        <p:grpSpPr>
          <a:xfrm>
            <a:off x="14184281" y="4194243"/>
            <a:ext cx="2904524" cy="2904524"/>
            <a:chOff x="0" y="0"/>
            <a:chExt cx="5647690" cy="5647690"/>
          </a:xfrm>
        </p:grpSpPr>
        <p:sp>
          <p:nvSpPr>
            <p:cNvPr id="12" name="Freeform 12"/>
            <p:cNvSpPr/>
            <p:nvPr/>
          </p:nvSpPr>
          <p:spPr>
            <a:xfrm>
              <a:off x="31750" y="31750"/>
              <a:ext cx="5584190" cy="5584190"/>
            </a:xfrm>
            <a:custGeom>
              <a:avLst/>
              <a:gdLst/>
              <a:ahLst/>
              <a:cxnLst/>
              <a:rect l="l" t="t" r="r" b="b"/>
              <a:pathLst>
                <a:path w="5584190" h="5584190">
                  <a:moveTo>
                    <a:pt x="5584190" y="5584190"/>
                  </a:moveTo>
                  <a:lnTo>
                    <a:pt x="1143000" y="5584190"/>
                  </a:lnTo>
                  <a:cubicBezTo>
                    <a:pt x="511810" y="5584190"/>
                    <a:pt x="0" y="5072380"/>
                    <a:pt x="0" y="4441190"/>
                  </a:cubicBezTo>
                  <a:lnTo>
                    <a:pt x="0" y="0"/>
                  </a:lnTo>
                  <a:lnTo>
                    <a:pt x="4441190" y="0"/>
                  </a:lnTo>
                  <a:cubicBezTo>
                    <a:pt x="5072380" y="0"/>
                    <a:pt x="5584190" y="511810"/>
                    <a:pt x="5584190" y="1143000"/>
                  </a:cubicBezTo>
                  <a:lnTo>
                    <a:pt x="5584190" y="5584190"/>
                  </a:lnTo>
                  <a:close/>
                </a:path>
              </a:pathLst>
            </a:custGeom>
            <a:blipFill>
              <a:blip r:embed="rId7"/>
              <a:stretch>
                <a:fillRect l="-24999" r="-24999"/>
              </a:stretch>
            </a:blipFill>
          </p:spPr>
        </p:sp>
        <p:sp>
          <p:nvSpPr>
            <p:cNvPr id="13" name="Freeform 13"/>
            <p:cNvSpPr/>
            <p:nvPr/>
          </p:nvSpPr>
          <p:spPr>
            <a:xfrm>
              <a:off x="0" y="0"/>
              <a:ext cx="5647690" cy="5647690"/>
            </a:xfrm>
            <a:custGeom>
              <a:avLst/>
              <a:gdLst/>
              <a:ahLst/>
              <a:cxnLst/>
              <a:rect l="l" t="t" r="r" b="b"/>
              <a:pathLst>
                <a:path w="5647690" h="5647690">
                  <a:moveTo>
                    <a:pt x="5647690" y="5647690"/>
                  </a:moveTo>
                  <a:lnTo>
                    <a:pt x="1174750" y="5647690"/>
                  </a:lnTo>
                  <a:cubicBezTo>
                    <a:pt x="527050" y="5647690"/>
                    <a:pt x="0" y="5120640"/>
                    <a:pt x="0" y="4472940"/>
                  </a:cubicBezTo>
                  <a:lnTo>
                    <a:pt x="0" y="0"/>
                  </a:lnTo>
                  <a:lnTo>
                    <a:pt x="4472940" y="0"/>
                  </a:lnTo>
                  <a:cubicBezTo>
                    <a:pt x="5120640" y="0"/>
                    <a:pt x="5647690" y="527050"/>
                    <a:pt x="5647690" y="1174750"/>
                  </a:cubicBezTo>
                  <a:lnTo>
                    <a:pt x="5647690" y="5647690"/>
                  </a:lnTo>
                  <a:close/>
                  <a:moveTo>
                    <a:pt x="63500" y="63500"/>
                  </a:moveTo>
                  <a:lnTo>
                    <a:pt x="63500" y="4472940"/>
                  </a:lnTo>
                  <a:cubicBezTo>
                    <a:pt x="63500" y="5085080"/>
                    <a:pt x="562610" y="5584190"/>
                    <a:pt x="1174750" y="5584190"/>
                  </a:cubicBezTo>
                  <a:lnTo>
                    <a:pt x="5584190" y="5584190"/>
                  </a:lnTo>
                  <a:lnTo>
                    <a:pt x="5584190" y="1174750"/>
                  </a:lnTo>
                  <a:cubicBezTo>
                    <a:pt x="5584190" y="562610"/>
                    <a:pt x="5085080" y="63500"/>
                    <a:pt x="4472940" y="63500"/>
                  </a:cubicBezTo>
                  <a:lnTo>
                    <a:pt x="63500" y="63500"/>
                  </a:lnTo>
                  <a:close/>
                </a:path>
              </a:pathLst>
            </a:custGeom>
            <a:solidFill>
              <a:srgbClr val="000000"/>
            </a:solidFill>
          </p:spPr>
        </p:sp>
      </p:grpSp>
      <p:grpSp>
        <p:nvGrpSpPr>
          <p:cNvPr id="14" name="Group 14"/>
          <p:cNvGrpSpPr>
            <a:grpSpLocks noChangeAspect="1"/>
          </p:cNvGrpSpPr>
          <p:nvPr/>
        </p:nvGrpSpPr>
        <p:grpSpPr>
          <a:xfrm>
            <a:off x="11589686" y="6357170"/>
            <a:ext cx="2786603" cy="2786603"/>
            <a:chOff x="0" y="0"/>
            <a:chExt cx="5647690" cy="5647690"/>
          </a:xfrm>
        </p:grpSpPr>
        <p:sp>
          <p:nvSpPr>
            <p:cNvPr id="15" name="Freeform 15"/>
            <p:cNvSpPr/>
            <p:nvPr/>
          </p:nvSpPr>
          <p:spPr>
            <a:xfrm>
              <a:off x="31750" y="31750"/>
              <a:ext cx="5584190" cy="5584190"/>
            </a:xfrm>
            <a:custGeom>
              <a:avLst/>
              <a:gdLst/>
              <a:ahLst/>
              <a:cxnLst/>
              <a:rect l="l" t="t" r="r" b="b"/>
              <a:pathLst>
                <a:path w="5584190" h="5584190">
                  <a:moveTo>
                    <a:pt x="5584190" y="5584190"/>
                  </a:moveTo>
                  <a:lnTo>
                    <a:pt x="1143000" y="5584190"/>
                  </a:lnTo>
                  <a:cubicBezTo>
                    <a:pt x="511810" y="5584190"/>
                    <a:pt x="0" y="5072380"/>
                    <a:pt x="0" y="4441190"/>
                  </a:cubicBezTo>
                  <a:lnTo>
                    <a:pt x="0" y="0"/>
                  </a:lnTo>
                  <a:lnTo>
                    <a:pt x="4441190" y="0"/>
                  </a:lnTo>
                  <a:cubicBezTo>
                    <a:pt x="5072380" y="0"/>
                    <a:pt x="5584190" y="511810"/>
                    <a:pt x="5584190" y="1143000"/>
                  </a:cubicBezTo>
                  <a:lnTo>
                    <a:pt x="5584190" y="5584190"/>
                  </a:lnTo>
                  <a:close/>
                </a:path>
              </a:pathLst>
            </a:custGeom>
            <a:blipFill>
              <a:blip r:embed="rId8"/>
              <a:stretch>
                <a:fillRect t="-16666" b="-16666"/>
              </a:stretch>
            </a:blipFill>
          </p:spPr>
        </p:sp>
        <p:sp>
          <p:nvSpPr>
            <p:cNvPr id="16" name="Freeform 16"/>
            <p:cNvSpPr/>
            <p:nvPr/>
          </p:nvSpPr>
          <p:spPr>
            <a:xfrm>
              <a:off x="0" y="0"/>
              <a:ext cx="5647690" cy="5647690"/>
            </a:xfrm>
            <a:custGeom>
              <a:avLst/>
              <a:gdLst/>
              <a:ahLst/>
              <a:cxnLst/>
              <a:rect l="l" t="t" r="r" b="b"/>
              <a:pathLst>
                <a:path w="5647690" h="5647690">
                  <a:moveTo>
                    <a:pt x="5647690" y="5647690"/>
                  </a:moveTo>
                  <a:lnTo>
                    <a:pt x="1174750" y="5647690"/>
                  </a:lnTo>
                  <a:cubicBezTo>
                    <a:pt x="527050" y="5647690"/>
                    <a:pt x="0" y="5120640"/>
                    <a:pt x="0" y="4472940"/>
                  </a:cubicBezTo>
                  <a:lnTo>
                    <a:pt x="0" y="0"/>
                  </a:lnTo>
                  <a:lnTo>
                    <a:pt x="4472940" y="0"/>
                  </a:lnTo>
                  <a:cubicBezTo>
                    <a:pt x="5120640" y="0"/>
                    <a:pt x="5647690" y="527050"/>
                    <a:pt x="5647690" y="1174750"/>
                  </a:cubicBezTo>
                  <a:lnTo>
                    <a:pt x="5647690" y="5647690"/>
                  </a:lnTo>
                  <a:close/>
                  <a:moveTo>
                    <a:pt x="63500" y="63500"/>
                  </a:moveTo>
                  <a:lnTo>
                    <a:pt x="63500" y="4472940"/>
                  </a:lnTo>
                  <a:cubicBezTo>
                    <a:pt x="63500" y="5085080"/>
                    <a:pt x="562610" y="5584190"/>
                    <a:pt x="1174750" y="5584190"/>
                  </a:cubicBezTo>
                  <a:lnTo>
                    <a:pt x="5584190" y="5584190"/>
                  </a:lnTo>
                  <a:lnTo>
                    <a:pt x="5584190" y="1174750"/>
                  </a:lnTo>
                  <a:cubicBezTo>
                    <a:pt x="5584190" y="562610"/>
                    <a:pt x="5085080" y="63500"/>
                    <a:pt x="4472940" y="63500"/>
                  </a:cubicBezTo>
                  <a:lnTo>
                    <a:pt x="63500" y="63500"/>
                  </a:lnTo>
                  <a:close/>
                </a:path>
              </a:pathLst>
            </a:custGeom>
            <a:solidFill>
              <a:srgbClr val="000000"/>
            </a:solidFill>
          </p:spPr>
        </p:sp>
      </p:grpSp>
      <p:grpSp>
        <p:nvGrpSpPr>
          <p:cNvPr id="17" name="Group 17"/>
          <p:cNvGrpSpPr>
            <a:grpSpLocks noChangeAspect="1"/>
          </p:cNvGrpSpPr>
          <p:nvPr/>
        </p:nvGrpSpPr>
        <p:grpSpPr>
          <a:xfrm>
            <a:off x="11786800" y="1367475"/>
            <a:ext cx="2826768" cy="2826768"/>
            <a:chOff x="0" y="0"/>
            <a:chExt cx="5647690" cy="5647690"/>
          </a:xfrm>
        </p:grpSpPr>
        <p:sp>
          <p:nvSpPr>
            <p:cNvPr id="18" name="Freeform 18"/>
            <p:cNvSpPr/>
            <p:nvPr/>
          </p:nvSpPr>
          <p:spPr>
            <a:xfrm>
              <a:off x="31750" y="31750"/>
              <a:ext cx="5584190" cy="5584190"/>
            </a:xfrm>
            <a:custGeom>
              <a:avLst/>
              <a:gdLst/>
              <a:ahLst/>
              <a:cxnLst/>
              <a:rect l="l" t="t" r="r" b="b"/>
              <a:pathLst>
                <a:path w="5584190" h="5584190">
                  <a:moveTo>
                    <a:pt x="5584190" y="5584190"/>
                  </a:moveTo>
                  <a:lnTo>
                    <a:pt x="1143000" y="5584190"/>
                  </a:lnTo>
                  <a:cubicBezTo>
                    <a:pt x="511810" y="5584190"/>
                    <a:pt x="0" y="5072380"/>
                    <a:pt x="0" y="4441190"/>
                  </a:cubicBezTo>
                  <a:lnTo>
                    <a:pt x="0" y="0"/>
                  </a:lnTo>
                  <a:lnTo>
                    <a:pt x="4441190" y="0"/>
                  </a:lnTo>
                  <a:cubicBezTo>
                    <a:pt x="5072380" y="0"/>
                    <a:pt x="5584190" y="511810"/>
                    <a:pt x="5584190" y="1143000"/>
                  </a:cubicBezTo>
                  <a:lnTo>
                    <a:pt x="5584190" y="5584190"/>
                  </a:lnTo>
                  <a:close/>
                </a:path>
              </a:pathLst>
            </a:custGeom>
            <a:blipFill>
              <a:blip r:embed="rId9"/>
              <a:stretch>
                <a:fillRect t="-24074" b="-24074"/>
              </a:stretch>
            </a:blipFill>
          </p:spPr>
        </p:sp>
        <p:sp>
          <p:nvSpPr>
            <p:cNvPr id="19" name="Freeform 19"/>
            <p:cNvSpPr/>
            <p:nvPr/>
          </p:nvSpPr>
          <p:spPr>
            <a:xfrm>
              <a:off x="0" y="0"/>
              <a:ext cx="5647690" cy="5647690"/>
            </a:xfrm>
            <a:custGeom>
              <a:avLst/>
              <a:gdLst/>
              <a:ahLst/>
              <a:cxnLst/>
              <a:rect l="l" t="t" r="r" b="b"/>
              <a:pathLst>
                <a:path w="5647690" h="5647690">
                  <a:moveTo>
                    <a:pt x="5647690" y="5647690"/>
                  </a:moveTo>
                  <a:lnTo>
                    <a:pt x="1174750" y="5647690"/>
                  </a:lnTo>
                  <a:cubicBezTo>
                    <a:pt x="527050" y="5647690"/>
                    <a:pt x="0" y="5120640"/>
                    <a:pt x="0" y="4472940"/>
                  </a:cubicBezTo>
                  <a:lnTo>
                    <a:pt x="0" y="0"/>
                  </a:lnTo>
                  <a:lnTo>
                    <a:pt x="4472940" y="0"/>
                  </a:lnTo>
                  <a:cubicBezTo>
                    <a:pt x="5120640" y="0"/>
                    <a:pt x="5647690" y="527050"/>
                    <a:pt x="5647690" y="1174750"/>
                  </a:cubicBezTo>
                  <a:lnTo>
                    <a:pt x="5647690" y="5647690"/>
                  </a:lnTo>
                  <a:close/>
                  <a:moveTo>
                    <a:pt x="63500" y="63500"/>
                  </a:moveTo>
                  <a:lnTo>
                    <a:pt x="63500" y="4472940"/>
                  </a:lnTo>
                  <a:cubicBezTo>
                    <a:pt x="63500" y="5085080"/>
                    <a:pt x="562610" y="5584190"/>
                    <a:pt x="1174750" y="5584190"/>
                  </a:cubicBezTo>
                  <a:lnTo>
                    <a:pt x="5584190" y="5584190"/>
                  </a:lnTo>
                  <a:lnTo>
                    <a:pt x="5584190" y="1174750"/>
                  </a:lnTo>
                  <a:cubicBezTo>
                    <a:pt x="5584190" y="562610"/>
                    <a:pt x="5085080" y="63500"/>
                    <a:pt x="4472940" y="63500"/>
                  </a:cubicBezTo>
                  <a:lnTo>
                    <a:pt x="63500" y="63500"/>
                  </a:lnTo>
                  <a:close/>
                </a:path>
              </a:pathLst>
            </a:custGeom>
            <a:solidFill>
              <a:srgbClr val="000000"/>
            </a:solidFill>
          </p:spPr>
        </p:sp>
      </p:grpSp>
      <p:sp>
        <p:nvSpPr>
          <p:cNvPr id="20" name="Freeform 20"/>
          <p:cNvSpPr/>
          <p:nvPr/>
        </p:nvSpPr>
        <p:spPr>
          <a:xfrm>
            <a:off x="10782988" y="3544782"/>
            <a:ext cx="2007626" cy="1909069"/>
          </a:xfrm>
          <a:custGeom>
            <a:avLst/>
            <a:gdLst/>
            <a:ahLst/>
            <a:cxnLst/>
            <a:rect l="l" t="t" r="r" b="b"/>
            <a:pathLst>
              <a:path w="2007626" h="1909069">
                <a:moveTo>
                  <a:pt x="0" y="0"/>
                </a:moveTo>
                <a:lnTo>
                  <a:pt x="2007625" y="0"/>
                </a:lnTo>
                <a:lnTo>
                  <a:pt x="2007625" y="1909069"/>
                </a:lnTo>
                <a:lnTo>
                  <a:pt x="0" y="190906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55" b="-78054"/>
            </a:stretch>
          </a:blipFill>
        </p:spPr>
      </p:sp>
      <p:grpSp>
        <p:nvGrpSpPr>
          <p:cNvPr id="3" name="Group 3"/>
          <p:cNvGrpSpPr/>
          <p:nvPr/>
        </p:nvGrpSpPr>
        <p:grpSpPr>
          <a:xfrm>
            <a:off x="1157381" y="506157"/>
            <a:ext cx="9317467" cy="9274686"/>
            <a:chOff x="0" y="0"/>
            <a:chExt cx="12423290" cy="12366248"/>
          </a:xfrm>
        </p:grpSpPr>
        <p:grpSp>
          <p:nvGrpSpPr>
            <p:cNvPr id="4" name="Group 4"/>
            <p:cNvGrpSpPr/>
            <p:nvPr/>
          </p:nvGrpSpPr>
          <p:grpSpPr>
            <a:xfrm>
              <a:off x="0" y="0"/>
              <a:ext cx="12423290" cy="12366248"/>
              <a:chOff x="0" y="0"/>
              <a:chExt cx="3525509" cy="3509322"/>
            </a:xfrm>
          </p:grpSpPr>
          <p:sp>
            <p:nvSpPr>
              <p:cNvPr id="5" name="Freeform 5"/>
              <p:cNvSpPr/>
              <p:nvPr/>
            </p:nvSpPr>
            <p:spPr>
              <a:xfrm>
                <a:off x="48260" y="48260"/>
                <a:ext cx="3477250" cy="3461062"/>
              </a:xfrm>
              <a:custGeom>
                <a:avLst/>
                <a:gdLst/>
                <a:ahLst/>
                <a:cxnLst/>
                <a:rect l="l" t="t" r="r" b="b"/>
                <a:pathLst>
                  <a:path w="3477250" h="3461062">
                    <a:moveTo>
                      <a:pt x="0" y="0"/>
                    </a:moveTo>
                    <a:lnTo>
                      <a:pt x="3477250" y="0"/>
                    </a:lnTo>
                    <a:lnTo>
                      <a:pt x="3477250" y="3461062"/>
                    </a:lnTo>
                    <a:lnTo>
                      <a:pt x="0" y="3461062"/>
                    </a:lnTo>
                    <a:close/>
                  </a:path>
                </a:pathLst>
              </a:custGeom>
              <a:solidFill>
                <a:srgbClr val="000000"/>
              </a:solidFill>
            </p:spPr>
          </p:sp>
          <p:sp>
            <p:nvSpPr>
              <p:cNvPr id="6" name="Freeform 6"/>
              <p:cNvSpPr/>
              <p:nvPr/>
            </p:nvSpPr>
            <p:spPr>
              <a:xfrm>
                <a:off x="6350" y="6350"/>
                <a:ext cx="3477249" cy="3461062"/>
              </a:xfrm>
              <a:custGeom>
                <a:avLst/>
                <a:gdLst/>
                <a:ahLst/>
                <a:cxnLst/>
                <a:rect l="l" t="t" r="r" b="b"/>
                <a:pathLst>
                  <a:path w="3477249" h="3461062">
                    <a:moveTo>
                      <a:pt x="0" y="0"/>
                    </a:moveTo>
                    <a:lnTo>
                      <a:pt x="3477249" y="0"/>
                    </a:lnTo>
                    <a:lnTo>
                      <a:pt x="3477249" y="3461062"/>
                    </a:lnTo>
                    <a:lnTo>
                      <a:pt x="0" y="3461062"/>
                    </a:lnTo>
                    <a:close/>
                  </a:path>
                </a:pathLst>
              </a:custGeom>
              <a:solidFill>
                <a:srgbClr val="8CB9C4"/>
              </a:solidFill>
            </p:spPr>
          </p:sp>
          <p:sp>
            <p:nvSpPr>
              <p:cNvPr id="7" name="Freeform 7"/>
              <p:cNvSpPr/>
              <p:nvPr/>
            </p:nvSpPr>
            <p:spPr>
              <a:xfrm>
                <a:off x="0" y="0"/>
                <a:ext cx="3489949" cy="3473762"/>
              </a:xfrm>
              <a:custGeom>
                <a:avLst/>
                <a:gdLst/>
                <a:ahLst/>
                <a:cxnLst/>
                <a:rect l="l" t="t" r="r" b="b"/>
                <a:pathLst>
                  <a:path w="3489949" h="3473762">
                    <a:moveTo>
                      <a:pt x="3489949" y="3473762"/>
                    </a:moveTo>
                    <a:lnTo>
                      <a:pt x="0" y="3473762"/>
                    </a:lnTo>
                    <a:lnTo>
                      <a:pt x="0" y="0"/>
                    </a:lnTo>
                    <a:lnTo>
                      <a:pt x="3489949" y="0"/>
                    </a:lnTo>
                    <a:lnTo>
                      <a:pt x="3489949" y="3473762"/>
                    </a:lnTo>
                    <a:close/>
                    <a:moveTo>
                      <a:pt x="12700" y="3461062"/>
                    </a:moveTo>
                    <a:lnTo>
                      <a:pt x="3477249" y="3461062"/>
                    </a:lnTo>
                    <a:lnTo>
                      <a:pt x="3477249" y="12700"/>
                    </a:lnTo>
                    <a:lnTo>
                      <a:pt x="12700" y="12700"/>
                    </a:lnTo>
                    <a:lnTo>
                      <a:pt x="12700" y="3461062"/>
                    </a:lnTo>
                    <a:close/>
                  </a:path>
                </a:pathLst>
              </a:custGeom>
              <a:solidFill>
                <a:srgbClr val="000000"/>
              </a:solidFill>
            </p:spPr>
          </p:sp>
        </p:grpSp>
        <p:sp>
          <p:nvSpPr>
            <p:cNvPr id="8" name="TextBox 8"/>
            <p:cNvSpPr txBox="1"/>
            <p:nvPr/>
          </p:nvSpPr>
          <p:spPr>
            <a:xfrm>
              <a:off x="877874" y="818752"/>
              <a:ext cx="10579047" cy="8366125"/>
            </a:xfrm>
            <a:prstGeom prst="rect">
              <a:avLst/>
            </a:prstGeom>
          </p:spPr>
          <p:txBody>
            <a:bodyPr lIns="0" tIns="0" rIns="0" bIns="0" rtlCol="0" anchor="t">
              <a:spAutoFit/>
            </a:bodyPr>
            <a:lstStyle/>
            <a:p>
              <a:pPr>
                <a:lnSpc>
                  <a:spcPts val="7080"/>
                </a:lnSpc>
              </a:pPr>
              <a:r>
                <a:rPr lang="en-US" sz="5900">
                  <a:solidFill>
                    <a:srgbClr val="000000"/>
                  </a:solidFill>
                  <a:latin typeface="Roboto Mono Bold"/>
                </a:rPr>
                <a:t>Etkili bir iletişim sürecinin kaynak, mesaj, kanal ve hedef olmak üzere dört temel öğesi vardır.</a:t>
              </a:r>
            </a:p>
          </p:txBody>
        </p:sp>
      </p:grpSp>
      <p:grpSp>
        <p:nvGrpSpPr>
          <p:cNvPr id="9" name="Group 9"/>
          <p:cNvGrpSpPr>
            <a:grpSpLocks noChangeAspect="1"/>
          </p:cNvGrpSpPr>
          <p:nvPr/>
        </p:nvGrpSpPr>
        <p:grpSpPr>
          <a:xfrm>
            <a:off x="10474848" y="3587229"/>
            <a:ext cx="6784452" cy="4904245"/>
            <a:chOff x="0" y="0"/>
            <a:chExt cx="5265420" cy="3806190"/>
          </a:xfrm>
        </p:grpSpPr>
        <p:sp>
          <p:nvSpPr>
            <p:cNvPr id="10" name="Freeform 10"/>
            <p:cNvSpPr/>
            <p:nvPr/>
          </p:nvSpPr>
          <p:spPr>
            <a:xfrm>
              <a:off x="15240" y="15240"/>
              <a:ext cx="5234940" cy="3774440"/>
            </a:xfrm>
            <a:custGeom>
              <a:avLst/>
              <a:gdLst/>
              <a:ahLst/>
              <a:cxnLst/>
              <a:rect l="l" t="t" r="r" b="b"/>
              <a:pathLst>
                <a:path w="5234940" h="3774440">
                  <a:moveTo>
                    <a:pt x="5234940" y="2413000"/>
                  </a:moveTo>
                  <a:lnTo>
                    <a:pt x="5234940" y="3201670"/>
                  </a:lnTo>
                  <a:cubicBezTo>
                    <a:pt x="5234940" y="3517900"/>
                    <a:pt x="4978400" y="3774440"/>
                    <a:pt x="4662170" y="3774440"/>
                  </a:cubicBezTo>
                  <a:lnTo>
                    <a:pt x="2617470" y="3774440"/>
                  </a:lnTo>
                  <a:lnTo>
                    <a:pt x="574040" y="3774440"/>
                  </a:lnTo>
                  <a:cubicBezTo>
                    <a:pt x="257810" y="3774440"/>
                    <a:pt x="0" y="3517900"/>
                    <a:pt x="0" y="3201670"/>
                  </a:cubicBezTo>
                  <a:lnTo>
                    <a:pt x="0" y="2413000"/>
                  </a:lnTo>
                  <a:cubicBezTo>
                    <a:pt x="0" y="1576070"/>
                    <a:pt x="875030" y="0"/>
                    <a:pt x="2617470" y="0"/>
                  </a:cubicBezTo>
                  <a:cubicBezTo>
                    <a:pt x="4359910" y="0"/>
                    <a:pt x="5234940" y="1576070"/>
                    <a:pt x="5234940" y="2413000"/>
                  </a:cubicBezTo>
                  <a:close/>
                </a:path>
              </a:pathLst>
            </a:custGeom>
            <a:blipFill>
              <a:blip r:embed="rId3"/>
              <a:stretch>
                <a:fillRect r="-840"/>
              </a:stretch>
            </a:blipFill>
          </p:spPr>
        </p:sp>
        <p:sp>
          <p:nvSpPr>
            <p:cNvPr id="11" name="Freeform 11"/>
            <p:cNvSpPr/>
            <p:nvPr/>
          </p:nvSpPr>
          <p:spPr>
            <a:xfrm>
              <a:off x="0" y="0"/>
              <a:ext cx="5265420" cy="3806190"/>
            </a:xfrm>
            <a:custGeom>
              <a:avLst/>
              <a:gdLst/>
              <a:ahLst/>
              <a:cxnLst/>
              <a:rect l="l" t="t" r="r" b="b"/>
              <a:pathLst>
                <a:path w="5265420" h="3806190">
                  <a:moveTo>
                    <a:pt x="4676140" y="3806190"/>
                  </a:moveTo>
                  <a:lnTo>
                    <a:pt x="589280" y="3806190"/>
                  </a:lnTo>
                  <a:cubicBezTo>
                    <a:pt x="264160" y="3806190"/>
                    <a:pt x="0" y="3542030"/>
                    <a:pt x="0" y="3216910"/>
                  </a:cubicBezTo>
                  <a:lnTo>
                    <a:pt x="0" y="2428240"/>
                  </a:lnTo>
                  <a:cubicBezTo>
                    <a:pt x="0" y="1955800"/>
                    <a:pt x="259080" y="1355090"/>
                    <a:pt x="659130" y="897890"/>
                  </a:cubicBezTo>
                  <a:cubicBezTo>
                    <a:pt x="1018540" y="488950"/>
                    <a:pt x="1652270" y="0"/>
                    <a:pt x="2632710" y="0"/>
                  </a:cubicBezTo>
                  <a:cubicBezTo>
                    <a:pt x="3614420" y="0"/>
                    <a:pt x="4246880" y="488950"/>
                    <a:pt x="4606290" y="897890"/>
                  </a:cubicBezTo>
                  <a:cubicBezTo>
                    <a:pt x="5006340" y="1355090"/>
                    <a:pt x="5265420" y="1955800"/>
                    <a:pt x="5265420" y="2428240"/>
                  </a:cubicBezTo>
                  <a:lnTo>
                    <a:pt x="5265420" y="3216910"/>
                  </a:lnTo>
                  <a:cubicBezTo>
                    <a:pt x="5265420" y="3542030"/>
                    <a:pt x="5001260" y="3806190"/>
                    <a:pt x="4676140" y="3806190"/>
                  </a:cubicBezTo>
                  <a:close/>
                  <a:moveTo>
                    <a:pt x="2632710" y="31750"/>
                  </a:moveTo>
                  <a:cubicBezTo>
                    <a:pt x="1663700" y="31750"/>
                    <a:pt x="1037590" y="514350"/>
                    <a:pt x="683260" y="919480"/>
                  </a:cubicBezTo>
                  <a:cubicBezTo>
                    <a:pt x="287020" y="1370330"/>
                    <a:pt x="31750" y="1963420"/>
                    <a:pt x="31750" y="2428240"/>
                  </a:cubicBezTo>
                  <a:lnTo>
                    <a:pt x="31750" y="3216910"/>
                  </a:lnTo>
                  <a:cubicBezTo>
                    <a:pt x="31750" y="3524250"/>
                    <a:pt x="281940" y="3774440"/>
                    <a:pt x="589280" y="3774440"/>
                  </a:cubicBezTo>
                  <a:lnTo>
                    <a:pt x="4676140" y="3774440"/>
                  </a:lnTo>
                  <a:cubicBezTo>
                    <a:pt x="4983480" y="3774440"/>
                    <a:pt x="5233670" y="3524250"/>
                    <a:pt x="5233670" y="3216910"/>
                  </a:cubicBezTo>
                  <a:lnTo>
                    <a:pt x="5233670" y="2428240"/>
                  </a:lnTo>
                  <a:cubicBezTo>
                    <a:pt x="5233670" y="1963420"/>
                    <a:pt x="4978400" y="1370330"/>
                    <a:pt x="4582160" y="918210"/>
                  </a:cubicBezTo>
                  <a:cubicBezTo>
                    <a:pt x="4227830" y="514350"/>
                    <a:pt x="3601720" y="31750"/>
                    <a:pt x="2632710" y="31750"/>
                  </a:cubicBezTo>
                  <a:close/>
                </a:path>
              </a:pathLst>
            </a:custGeom>
            <a:solidFill>
              <a:srgbClr val="000000"/>
            </a:solidFill>
          </p:spPr>
        </p:sp>
      </p:grpSp>
      <p:sp>
        <p:nvSpPr>
          <p:cNvPr id="12" name="Freeform 12"/>
          <p:cNvSpPr/>
          <p:nvPr/>
        </p:nvSpPr>
        <p:spPr>
          <a:xfrm>
            <a:off x="9144000" y="7434312"/>
            <a:ext cx="2223478" cy="2114326"/>
          </a:xfrm>
          <a:custGeom>
            <a:avLst/>
            <a:gdLst/>
            <a:ahLst/>
            <a:cxnLst/>
            <a:rect l="l" t="t" r="r" b="b"/>
            <a:pathLst>
              <a:path w="2223478" h="2114326">
                <a:moveTo>
                  <a:pt x="0" y="0"/>
                </a:moveTo>
                <a:lnTo>
                  <a:pt x="2223478" y="0"/>
                </a:lnTo>
                <a:lnTo>
                  <a:pt x="2223478" y="2114326"/>
                </a:lnTo>
                <a:lnTo>
                  <a:pt x="0" y="211432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3" name="Freeform 13"/>
          <p:cNvSpPr/>
          <p:nvPr/>
        </p:nvSpPr>
        <p:spPr>
          <a:xfrm>
            <a:off x="14240536" y="2145357"/>
            <a:ext cx="2285388" cy="1441872"/>
          </a:xfrm>
          <a:custGeom>
            <a:avLst/>
            <a:gdLst/>
            <a:ahLst/>
            <a:cxnLst/>
            <a:rect l="l" t="t" r="r" b="b"/>
            <a:pathLst>
              <a:path w="2285388" h="1441872">
                <a:moveTo>
                  <a:pt x="0" y="0"/>
                </a:moveTo>
                <a:lnTo>
                  <a:pt x="2285388" y="0"/>
                </a:lnTo>
                <a:lnTo>
                  <a:pt x="2285388" y="1441872"/>
                </a:lnTo>
                <a:lnTo>
                  <a:pt x="0" y="14418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55" b="-78054"/>
            </a:stretch>
          </a:blipFill>
        </p:spPr>
      </p:sp>
      <p:sp>
        <p:nvSpPr>
          <p:cNvPr id="3" name="Freeform 3"/>
          <p:cNvSpPr/>
          <p:nvPr/>
        </p:nvSpPr>
        <p:spPr>
          <a:xfrm>
            <a:off x="14729782" y="1355179"/>
            <a:ext cx="3302678" cy="5554963"/>
          </a:xfrm>
          <a:custGeom>
            <a:avLst/>
            <a:gdLst/>
            <a:ahLst/>
            <a:cxnLst/>
            <a:rect l="l" t="t" r="r" b="b"/>
            <a:pathLst>
              <a:path w="3302678" h="5554963">
                <a:moveTo>
                  <a:pt x="0" y="0"/>
                </a:moveTo>
                <a:lnTo>
                  <a:pt x="3302678" y="0"/>
                </a:lnTo>
                <a:lnTo>
                  <a:pt x="3302678" y="5554964"/>
                </a:lnTo>
                <a:lnTo>
                  <a:pt x="0" y="555496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0" y="658482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grpSp>
        <p:nvGrpSpPr>
          <p:cNvPr id="5" name="Group 5"/>
          <p:cNvGrpSpPr/>
          <p:nvPr/>
        </p:nvGrpSpPr>
        <p:grpSpPr>
          <a:xfrm>
            <a:off x="2071559" y="3716791"/>
            <a:ext cx="14309561" cy="5541509"/>
            <a:chOff x="0" y="0"/>
            <a:chExt cx="5598026" cy="2167887"/>
          </a:xfrm>
        </p:grpSpPr>
        <p:sp>
          <p:nvSpPr>
            <p:cNvPr id="6" name="Freeform 6"/>
            <p:cNvSpPr/>
            <p:nvPr/>
          </p:nvSpPr>
          <p:spPr>
            <a:xfrm>
              <a:off x="48260" y="48260"/>
              <a:ext cx="5549766" cy="2119627"/>
            </a:xfrm>
            <a:custGeom>
              <a:avLst/>
              <a:gdLst/>
              <a:ahLst/>
              <a:cxnLst/>
              <a:rect l="l" t="t" r="r" b="b"/>
              <a:pathLst>
                <a:path w="5549766" h="2119627">
                  <a:moveTo>
                    <a:pt x="0" y="0"/>
                  </a:moveTo>
                  <a:lnTo>
                    <a:pt x="5549766" y="0"/>
                  </a:lnTo>
                  <a:lnTo>
                    <a:pt x="5549766" y="2119627"/>
                  </a:lnTo>
                  <a:lnTo>
                    <a:pt x="0" y="2119627"/>
                  </a:lnTo>
                  <a:close/>
                </a:path>
              </a:pathLst>
            </a:custGeom>
            <a:solidFill>
              <a:srgbClr val="000000"/>
            </a:solidFill>
          </p:spPr>
        </p:sp>
        <p:sp>
          <p:nvSpPr>
            <p:cNvPr id="7" name="Freeform 7"/>
            <p:cNvSpPr/>
            <p:nvPr/>
          </p:nvSpPr>
          <p:spPr>
            <a:xfrm>
              <a:off x="6350" y="6350"/>
              <a:ext cx="5549766" cy="2119627"/>
            </a:xfrm>
            <a:custGeom>
              <a:avLst/>
              <a:gdLst/>
              <a:ahLst/>
              <a:cxnLst/>
              <a:rect l="l" t="t" r="r" b="b"/>
              <a:pathLst>
                <a:path w="5549766" h="2119627">
                  <a:moveTo>
                    <a:pt x="0" y="0"/>
                  </a:moveTo>
                  <a:lnTo>
                    <a:pt x="5549766" y="0"/>
                  </a:lnTo>
                  <a:lnTo>
                    <a:pt x="5549766" y="2119627"/>
                  </a:lnTo>
                  <a:lnTo>
                    <a:pt x="0" y="2119627"/>
                  </a:lnTo>
                  <a:close/>
                </a:path>
              </a:pathLst>
            </a:custGeom>
            <a:solidFill>
              <a:srgbClr val="E05142"/>
            </a:solidFill>
          </p:spPr>
        </p:sp>
        <p:sp>
          <p:nvSpPr>
            <p:cNvPr id="8" name="Freeform 8"/>
            <p:cNvSpPr/>
            <p:nvPr/>
          </p:nvSpPr>
          <p:spPr>
            <a:xfrm>
              <a:off x="0" y="0"/>
              <a:ext cx="5562466" cy="2132327"/>
            </a:xfrm>
            <a:custGeom>
              <a:avLst/>
              <a:gdLst/>
              <a:ahLst/>
              <a:cxnLst/>
              <a:rect l="l" t="t" r="r" b="b"/>
              <a:pathLst>
                <a:path w="5562466" h="2132327">
                  <a:moveTo>
                    <a:pt x="5562466" y="2132327"/>
                  </a:moveTo>
                  <a:lnTo>
                    <a:pt x="0" y="2132327"/>
                  </a:lnTo>
                  <a:lnTo>
                    <a:pt x="0" y="0"/>
                  </a:lnTo>
                  <a:lnTo>
                    <a:pt x="5562466" y="0"/>
                  </a:lnTo>
                  <a:lnTo>
                    <a:pt x="5562466" y="2132327"/>
                  </a:lnTo>
                  <a:close/>
                  <a:moveTo>
                    <a:pt x="12700" y="2119627"/>
                  </a:moveTo>
                  <a:lnTo>
                    <a:pt x="5549766" y="2119627"/>
                  </a:lnTo>
                  <a:lnTo>
                    <a:pt x="5549766" y="12700"/>
                  </a:lnTo>
                  <a:lnTo>
                    <a:pt x="12700" y="12700"/>
                  </a:lnTo>
                  <a:lnTo>
                    <a:pt x="12700" y="2119627"/>
                  </a:lnTo>
                  <a:close/>
                </a:path>
              </a:pathLst>
            </a:custGeom>
            <a:solidFill>
              <a:srgbClr val="000000"/>
            </a:solidFill>
          </p:spPr>
        </p:sp>
      </p:grpSp>
      <p:sp>
        <p:nvSpPr>
          <p:cNvPr id="9" name="TextBox 9"/>
          <p:cNvSpPr txBox="1"/>
          <p:nvPr/>
        </p:nvSpPr>
        <p:spPr>
          <a:xfrm>
            <a:off x="2869178" y="4428196"/>
            <a:ext cx="12714325" cy="4118699"/>
          </a:xfrm>
          <a:prstGeom prst="rect">
            <a:avLst/>
          </a:prstGeom>
        </p:spPr>
        <p:txBody>
          <a:bodyPr lIns="0" tIns="0" rIns="0" bIns="0" rtlCol="0" anchor="t">
            <a:spAutoFit/>
          </a:bodyPr>
          <a:lstStyle/>
          <a:p>
            <a:pPr>
              <a:lnSpc>
                <a:spcPts val="3663"/>
              </a:lnSpc>
            </a:pPr>
            <a:r>
              <a:rPr lang="en-US" sz="3053">
                <a:solidFill>
                  <a:srgbClr val="F1EEE1"/>
                </a:solidFill>
                <a:latin typeface="Roboto Mono Bold"/>
              </a:rPr>
              <a:t>1.KİŞİ İÇİ İLETİŞİM (İÇSEL İLETİŞİM): İnsanın kendi içerisinde kurmuş olduğu iletişimdir.</a:t>
            </a:r>
          </a:p>
          <a:p>
            <a:pPr>
              <a:lnSpc>
                <a:spcPts val="3663"/>
              </a:lnSpc>
            </a:pPr>
            <a:endParaRPr lang="en-US" sz="3053">
              <a:solidFill>
                <a:srgbClr val="F1EEE1"/>
              </a:solidFill>
              <a:latin typeface="Roboto Mono Bold"/>
            </a:endParaRPr>
          </a:p>
          <a:p>
            <a:pPr>
              <a:lnSpc>
                <a:spcPts val="3663"/>
              </a:lnSpc>
            </a:pPr>
            <a:r>
              <a:rPr lang="en-US" sz="3053">
                <a:solidFill>
                  <a:srgbClr val="F1EEE1"/>
                </a:solidFill>
                <a:latin typeface="Roboto Mono Bold"/>
              </a:rPr>
              <a:t>2. KİŞİLERARASI İLETİŞİM: Kişilerarası iletişim, hedef ve kaynağını en az iki kişinin oluşturduğu duygu, düşünce ve bilgileri belirli yollarla birbirlerine aktarma ve yorumlama sürecidir.</a:t>
            </a:r>
          </a:p>
          <a:p>
            <a:pPr>
              <a:lnSpc>
                <a:spcPts val="3663"/>
              </a:lnSpc>
            </a:pPr>
            <a:endParaRPr lang="en-US" sz="3053">
              <a:solidFill>
                <a:srgbClr val="F1EEE1"/>
              </a:solidFill>
              <a:latin typeface="Roboto Mono Bold"/>
            </a:endParaRPr>
          </a:p>
          <a:p>
            <a:pPr>
              <a:lnSpc>
                <a:spcPts val="3663"/>
              </a:lnSpc>
            </a:pPr>
            <a:endParaRPr lang="en-US" sz="3053">
              <a:solidFill>
                <a:srgbClr val="F1EEE1"/>
              </a:solidFill>
              <a:latin typeface="Roboto Mono Bold"/>
            </a:endParaRPr>
          </a:p>
        </p:txBody>
      </p:sp>
      <p:grpSp>
        <p:nvGrpSpPr>
          <p:cNvPr id="10" name="Group 10"/>
          <p:cNvGrpSpPr/>
          <p:nvPr/>
        </p:nvGrpSpPr>
        <p:grpSpPr>
          <a:xfrm>
            <a:off x="3889338" y="336479"/>
            <a:ext cx="8896489" cy="2317661"/>
            <a:chOff x="0" y="0"/>
            <a:chExt cx="2554121" cy="665385"/>
          </a:xfrm>
        </p:grpSpPr>
        <p:sp>
          <p:nvSpPr>
            <p:cNvPr id="11" name="Freeform 11"/>
            <p:cNvSpPr/>
            <p:nvPr/>
          </p:nvSpPr>
          <p:spPr>
            <a:xfrm>
              <a:off x="48260" y="48260"/>
              <a:ext cx="2505861" cy="617125"/>
            </a:xfrm>
            <a:custGeom>
              <a:avLst/>
              <a:gdLst/>
              <a:ahLst/>
              <a:cxnLst/>
              <a:rect l="l" t="t" r="r" b="b"/>
              <a:pathLst>
                <a:path w="2505861" h="617125">
                  <a:moveTo>
                    <a:pt x="0" y="0"/>
                  </a:moveTo>
                  <a:lnTo>
                    <a:pt x="2505861" y="0"/>
                  </a:lnTo>
                  <a:lnTo>
                    <a:pt x="2505861" y="617125"/>
                  </a:lnTo>
                  <a:lnTo>
                    <a:pt x="0" y="617125"/>
                  </a:lnTo>
                  <a:close/>
                </a:path>
              </a:pathLst>
            </a:custGeom>
            <a:solidFill>
              <a:srgbClr val="000000"/>
            </a:solidFill>
          </p:spPr>
        </p:sp>
        <p:sp>
          <p:nvSpPr>
            <p:cNvPr id="12" name="Freeform 12"/>
            <p:cNvSpPr/>
            <p:nvPr/>
          </p:nvSpPr>
          <p:spPr>
            <a:xfrm>
              <a:off x="6350" y="6350"/>
              <a:ext cx="2505861" cy="617125"/>
            </a:xfrm>
            <a:custGeom>
              <a:avLst/>
              <a:gdLst/>
              <a:ahLst/>
              <a:cxnLst/>
              <a:rect l="l" t="t" r="r" b="b"/>
              <a:pathLst>
                <a:path w="2505861" h="617125">
                  <a:moveTo>
                    <a:pt x="0" y="0"/>
                  </a:moveTo>
                  <a:lnTo>
                    <a:pt x="2505861" y="0"/>
                  </a:lnTo>
                  <a:lnTo>
                    <a:pt x="2505861" y="617125"/>
                  </a:lnTo>
                  <a:lnTo>
                    <a:pt x="0" y="617125"/>
                  </a:lnTo>
                  <a:close/>
                </a:path>
              </a:pathLst>
            </a:custGeom>
            <a:solidFill>
              <a:srgbClr val="F2BE4B"/>
            </a:solidFill>
          </p:spPr>
        </p:sp>
        <p:sp>
          <p:nvSpPr>
            <p:cNvPr id="13" name="Freeform 13"/>
            <p:cNvSpPr/>
            <p:nvPr/>
          </p:nvSpPr>
          <p:spPr>
            <a:xfrm>
              <a:off x="0" y="0"/>
              <a:ext cx="2518561" cy="629825"/>
            </a:xfrm>
            <a:custGeom>
              <a:avLst/>
              <a:gdLst/>
              <a:ahLst/>
              <a:cxnLst/>
              <a:rect l="l" t="t" r="r" b="b"/>
              <a:pathLst>
                <a:path w="2518561" h="629825">
                  <a:moveTo>
                    <a:pt x="2518561" y="629825"/>
                  </a:moveTo>
                  <a:lnTo>
                    <a:pt x="0" y="629825"/>
                  </a:lnTo>
                  <a:lnTo>
                    <a:pt x="0" y="0"/>
                  </a:lnTo>
                  <a:lnTo>
                    <a:pt x="2518561" y="0"/>
                  </a:lnTo>
                  <a:lnTo>
                    <a:pt x="2518561" y="629825"/>
                  </a:lnTo>
                  <a:close/>
                  <a:moveTo>
                    <a:pt x="12700" y="617125"/>
                  </a:moveTo>
                  <a:lnTo>
                    <a:pt x="2505861" y="617125"/>
                  </a:lnTo>
                  <a:lnTo>
                    <a:pt x="2505861" y="12700"/>
                  </a:lnTo>
                  <a:lnTo>
                    <a:pt x="12700" y="12700"/>
                  </a:lnTo>
                  <a:lnTo>
                    <a:pt x="12700" y="617125"/>
                  </a:lnTo>
                  <a:close/>
                </a:path>
              </a:pathLst>
            </a:custGeom>
            <a:solidFill>
              <a:srgbClr val="000000"/>
            </a:solidFill>
          </p:spPr>
        </p:sp>
      </p:grpSp>
      <p:sp>
        <p:nvSpPr>
          <p:cNvPr id="14" name="TextBox 14"/>
          <p:cNvSpPr txBox="1"/>
          <p:nvPr/>
        </p:nvSpPr>
        <p:spPr>
          <a:xfrm>
            <a:off x="5013111" y="430712"/>
            <a:ext cx="6648944" cy="2128788"/>
          </a:xfrm>
          <a:prstGeom prst="rect">
            <a:avLst/>
          </a:prstGeom>
        </p:spPr>
        <p:txBody>
          <a:bodyPr lIns="0" tIns="0" rIns="0" bIns="0" rtlCol="0" anchor="t">
            <a:spAutoFit/>
          </a:bodyPr>
          <a:lstStyle/>
          <a:p>
            <a:pPr algn="ctr">
              <a:lnSpc>
                <a:spcPts val="8250"/>
              </a:lnSpc>
            </a:pPr>
            <a:r>
              <a:rPr lang="tr-TR" sz="6346" dirty="0">
                <a:solidFill>
                  <a:srgbClr val="000000"/>
                </a:solidFill>
                <a:latin typeface="Roboto Mono Bold"/>
              </a:rPr>
              <a:t>İ</a:t>
            </a:r>
            <a:r>
              <a:rPr lang="en-US" sz="6346" dirty="0" smtClean="0">
                <a:solidFill>
                  <a:srgbClr val="000000"/>
                </a:solidFill>
                <a:latin typeface="Roboto Mono Bold"/>
              </a:rPr>
              <a:t>LET</a:t>
            </a:r>
            <a:r>
              <a:rPr lang="tr-TR" sz="6346" dirty="0" smtClean="0">
                <a:solidFill>
                  <a:srgbClr val="000000"/>
                </a:solidFill>
                <a:latin typeface="Roboto Mono Bold"/>
              </a:rPr>
              <a:t>İ</a:t>
            </a:r>
            <a:r>
              <a:rPr lang="en-US" sz="6346" dirty="0" smtClean="0">
                <a:solidFill>
                  <a:srgbClr val="000000"/>
                </a:solidFill>
                <a:latin typeface="Roboto Mono Bold"/>
              </a:rPr>
              <a:t>Ş</a:t>
            </a:r>
            <a:r>
              <a:rPr lang="tr-TR" sz="6346" dirty="0" smtClean="0">
                <a:solidFill>
                  <a:srgbClr val="000000"/>
                </a:solidFill>
                <a:latin typeface="Roboto Mono Bold"/>
              </a:rPr>
              <a:t>İ</a:t>
            </a:r>
            <a:r>
              <a:rPr lang="en-US" sz="6346" dirty="0" smtClean="0">
                <a:solidFill>
                  <a:srgbClr val="000000"/>
                </a:solidFill>
                <a:latin typeface="Roboto Mono Bold"/>
              </a:rPr>
              <a:t>M TÜRLER</a:t>
            </a:r>
            <a:r>
              <a:rPr lang="tr-TR" sz="6346" dirty="0" smtClean="0">
                <a:solidFill>
                  <a:srgbClr val="000000"/>
                </a:solidFill>
                <a:latin typeface="Roboto Mono Bold"/>
              </a:rPr>
              <a:t>İ</a:t>
            </a:r>
            <a:endParaRPr lang="en-US" sz="6346" dirty="0">
              <a:solidFill>
                <a:srgbClr val="000000"/>
              </a:solidFill>
              <a:latin typeface="Roboto Mono Bold"/>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55" b="-78054"/>
            </a:stretch>
          </a:blipFill>
        </p:spPr>
      </p:sp>
      <p:grpSp>
        <p:nvGrpSpPr>
          <p:cNvPr id="3" name="Group 3"/>
          <p:cNvGrpSpPr/>
          <p:nvPr/>
        </p:nvGrpSpPr>
        <p:grpSpPr>
          <a:xfrm>
            <a:off x="1047786" y="1515870"/>
            <a:ext cx="15574705" cy="6484744"/>
            <a:chOff x="0" y="0"/>
            <a:chExt cx="4568696" cy="1909888"/>
          </a:xfrm>
        </p:grpSpPr>
        <p:sp>
          <p:nvSpPr>
            <p:cNvPr id="4" name="Freeform 4"/>
            <p:cNvSpPr/>
            <p:nvPr/>
          </p:nvSpPr>
          <p:spPr>
            <a:xfrm>
              <a:off x="0" y="0"/>
              <a:ext cx="4568696" cy="1909888"/>
            </a:xfrm>
            <a:custGeom>
              <a:avLst/>
              <a:gdLst/>
              <a:ahLst/>
              <a:cxnLst/>
              <a:rect l="l" t="t" r="r" b="b"/>
              <a:pathLst>
                <a:path w="4568696" h="1909888">
                  <a:moveTo>
                    <a:pt x="4444236" y="1909887"/>
                  </a:moveTo>
                  <a:lnTo>
                    <a:pt x="124460" y="1909887"/>
                  </a:lnTo>
                  <a:cubicBezTo>
                    <a:pt x="55880" y="1909887"/>
                    <a:pt x="0" y="1854008"/>
                    <a:pt x="0" y="1785427"/>
                  </a:cubicBezTo>
                  <a:lnTo>
                    <a:pt x="0" y="124460"/>
                  </a:lnTo>
                  <a:cubicBezTo>
                    <a:pt x="0" y="55880"/>
                    <a:pt x="55880" y="0"/>
                    <a:pt x="124460" y="0"/>
                  </a:cubicBezTo>
                  <a:lnTo>
                    <a:pt x="4444236" y="0"/>
                  </a:lnTo>
                  <a:cubicBezTo>
                    <a:pt x="4512816" y="0"/>
                    <a:pt x="4568696" y="55880"/>
                    <a:pt x="4568696" y="124460"/>
                  </a:cubicBezTo>
                  <a:lnTo>
                    <a:pt x="4568696" y="1785428"/>
                  </a:lnTo>
                  <a:cubicBezTo>
                    <a:pt x="4568696" y="1854008"/>
                    <a:pt x="4512816" y="1909888"/>
                    <a:pt x="4444236" y="1909888"/>
                  </a:cubicBezTo>
                  <a:close/>
                </a:path>
              </a:pathLst>
            </a:custGeom>
            <a:solidFill>
              <a:srgbClr val="FFFFFF"/>
            </a:solidFill>
          </p:spPr>
        </p:sp>
      </p:grpSp>
      <p:sp>
        <p:nvSpPr>
          <p:cNvPr id="5" name="TextBox 5"/>
          <p:cNvSpPr txBox="1"/>
          <p:nvPr/>
        </p:nvSpPr>
        <p:spPr>
          <a:xfrm>
            <a:off x="2345998" y="1758327"/>
            <a:ext cx="12447703" cy="6200775"/>
          </a:xfrm>
          <a:prstGeom prst="rect">
            <a:avLst/>
          </a:prstGeom>
        </p:spPr>
        <p:txBody>
          <a:bodyPr lIns="0" tIns="0" rIns="0" bIns="0" rtlCol="0" anchor="t">
            <a:spAutoFit/>
          </a:bodyPr>
          <a:lstStyle/>
          <a:p>
            <a:pPr>
              <a:lnSpc>
                <a:spcPts val="3832"/>
              </a:lnSpc>
            </a:pPr>
            <a:r>
              <a:rPr lang="en-US" sz="3193">
                <a:solidFill>
                  <a:srgbClr val="000000"/>
                </a:solidFill>
                <a:latin typeface="Roboto Mono Bold"/>
                <a:hlinkClick r:id="rId3" tooltip="https://docs.google.com/spreadsheets/d/1DUF2isFWsqVSYhbaACYtbgcLi_YjDqpE3GLQIVgkKQg/edit#gid=69851113"/>
              </a:rPr>
              <a:t>Kişilerarası iletişim sözlü ve sözsüz iletişim olmak üzere ikiye ayrılır</a:t>
            </a:r>
          </a:p>
          <a:p>
            <a:pPr>
              <a:lnSpc>
                <a:spcPts val="3832"/>
              </a:lnSpc>
            </a:pPr>
            <a:endParaRPr lang="en-US" sz="3193">
              <a:solidFill>
                <a:srgbClr val="000000"/>
              </a:solidFill>
              <a:latin typeface="Roboto Mono Bold"/>
              <a:hlinkClick r:id="rId3" tooltip="https://docs.google.com/spreadsheets/d/1DUF2isFWsqVSYhbaACYtbgcLi_YjDqpE3GLQIVgkKQg/edit#gid=69851113"/>
            </a:endParaRPr>
          </a:p>
          <a:p>
            <a:pPr>
              <a:lnSpc>
                <a:spcPts val="3832"/>
              </a:lnSpc>
            </a:pPr>
            <a:r>
              <a:rPr lang="en-US" sz="3193">
                <a:solidFill>
                  <a:srgbClr val="000000"/>
                </a:solidFill>
                <a:latin typeface="Roboto Mono Bold"/>
              </a:rPr>
              <a:t>1.Sözlü İletişim: Sözlü iletişim dil, dile özgü sesler ve sözcüklerden oluşan bir iletişim şeklidir.</a:t>
            </a:r>
          </a:p>
          <a:p>
            <a:pPr>
              <a:lnSpc>
                <a:spcPts val="3832"/>
              </a:lnSpc>
            </a:pPr>
            <a:endParaRPr lang="en-US" sz="3193">
              <a:solidFill>
                <a:srgbClr val="000000"/>
              </a:solidFill>
              <a:latin typeface="Roboto Mono Bold"/>
            </a:endParaRPr>
          </a:p>
          <a:p>
            <a:pPr>
              <a:lnSpc>
                <a:spcPts val="3832"/>
              </a:lnSpc>
            </a:pPr>
            <a:r>
              <a:rPr lang="en-US" sz="3193">
                <a:solidFill>
                  <a:srgbClr val="000000"/>
                </a:solidFill>
                <a:latin typeface="Roboto Mono Bold"/>
              </a:rPr>
              <a:t>2. Sözsüz İletişim: Sözsüz iletişim beden dili veya vücut dili olarak ifade edilmektedir Beden dili duygu ve düşüncelerimizin yansımasıdır.</a:t>
            </a:r>
          </a:p>
          <a:p>
            <a:pPr>
              <a:lnSpc>
                <a:spcPts val="3592"/>
              </a:lnSpc>
            </a:pPr>
            <a:endParaRPr lang="en-US" sz="3193">
              <a:solidFill>
                <a:srgbClr val="000000"/>
              </a:solidFill>
              <a:latin typeface="Roboto Mono Bold"/>
            </a:endParaRPr>
          </a:p>
          <a:p>
            <a:pPr>
              <a:lnSpc>
                <a:spcPts val="3592"/>
              </a:lnSpc>
            </a:pPr>
            <a:endParaRPr lang="en-US" sz="3193">
              <a:solidFill>
                <a:srgbClr val="000000"/>
              </a:solidFill>
              <a:latin typeface="Roboto Mono Bold"/>
            </a:endParaRPr>
          </a:p>
          <a:p>
            <a:pPr marL="0" lvl="0" indent="0" algn="l">
              <a:lnSpc>
                <a:spcPts val="3592"/>
              </a:lnSpc>
              <a:spcBef>
                <a:spcPct val="0"/>
              </a:spcBef>
            </a:pPr>
            <a:endParaRPr lang="en-US" sz="3193">
              <a:solidFill>
                <a:srgbClr val="000000"/>
              </a:solidFill>
              <a:latin typeface="Roboto Mono Bold"/>
            </a:endParaRPr>
          </a:p>
        </p:txBody>
      </p:sp>
      <p:sp>
        <p:nvSpPr>
          <p:cNvPr id="6" name="Freeform 6"/>
          <p:cNvSpPr/>
          <p:nvPr/>
        </p:nvSpPr>
        <p:spPr>
          <a:xfrm>
            <a:off x="-3679386" y="-1772897"/>
            <a:ext cx="6536463" cy="5181633"/>
          </a:xfrm>
          <a:custGeom>
            <a:avLst/>
            <a:gdLst/>
            <a:ahLst/>
            <a:cxnLst/>
            <a:rect l="l" t="t" r="r" b="b"/>
            <a:pathLst>
              <a:path w="6536463" h="5181633">
                <a:moveTo>
                  <a:pt x="0" y="0"/>
                </a:moveTo>
                <a:lnTo>
                  <a:pt x="6536463" y="0"/>
                </a:lnTo>
                <a:lnTo>
                  <a:pt x="6536463" y="5181633"/>
                </a:lnTo>
                <a:lnTo>
                  <a:pt x="0" y="518163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11499237" y="7302664"/>
            <a:ext cx="4793872" cy="4793872"/>
          </a:xfrm>
          <a:custGeom>
            <a:avLst/>
            <a:gdLst/>
            <a:ahLst/>
            <a:cxnLst/>
            <a:rect l="l" t="t" r="r" b="b"/>
            <a:pathLst>
              <a:path w="4793872" h="4793872">
                <a:moveTo>
                  <a:pt x="0" y="0"/>
                </a:moveTo>
                <a:lnTo>
                  <a:pt x="4793872" y="0"/>
                </a:lnTo>
                <a:lnTo>
                  <a:pt x="4793872" y="4793872"/>
                </a:lnTo>
                <a:lnTo>
                  <a:pt x="0" y="47938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15288491" y="-1003897"/>
            <a:ext cx="4320634" cy="3643634"/>
          </a:xfrm>
          <a:custGeom>
            <a:avLst/>
            <a:gdLst/>
            <a:ahLst/>
            <a:cxnLst/>
            <a:rect l="l" t="t" r="r" b="b"/>
            <a:pathLst>
              <a:path w="4320634" h="3643634">
                <a:moveTo>
                  <a:pt x="0" y="0"/>
                </a:moveTo>
                <a:lnTo>
                  <a:pt x="4320635" y="0"/>
                </a:lnTo>
                <a:lnTo>
                  <a:pt x="4320635" y="3643634"/>
                </a:lnTo>
                <a:lnTo>
                  <a:pt x="0" y="364363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a:off x="4503689" y="8410676"/>
            <a:ext cx="1763452" cy="1288923"/>
          </a:xfrm>
          <a:custGeom>
            <a:avLst/>
            <a:gdLst/>
            <a:ahLst/>
            <a:cxnLst/>
            <a:rect l="l" t="t" r="r" b="b"/>
            <a:pathLst>
              <a:path w="1763452" h="1288923">
                <a:moveTo>
                  <a:pt x="0" y="0"/>
                </a:moveTo>
                <a:lnTo>
                  <a:pt x="1763452" y="0"/>
                </a:lnTo>
                <a:lnTo>
                  <a:pt x="1763452" y="1288924"/>
                </a:lnTo>
                <a:lnTo>
                  <a:pt x="0" y="128892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55" b="-78054"/>
            </a:stretch>
          </a:blipFill>
        </p:spPr>
      </p:sp>
      <p:grpSp>
        <p:nvGrpSpPr>
          <p:cNvPr id="3" name="Group 3"/>
          <p:cNvGrpSpPr/>
          <p:nvPr/>
        </p:nvGrpSpPr>
        <p:grpSpPr>
          <a:xfrm>
            <a:off x="2961943" y="664552"/>
            <a:ext cx="13577940" cy="2438187"/>
            <a:chOff x="0" y="0"/>
            <a:chExt cx="18103920" cy="3250915"/>
          </a:xfrm>
        </p:grpSpPr>
        <p:sp>
          <p:nvSpPr>
            <p:cNvPr id="4" name="TextBox 4"/>
            <p:cNvSpPr txBox="1"/>
            <p:nvPr/>
          </p:nvSpPr>
          <p:spPr>
            <a:xfrm>
              <a:off x="0" y="-9525"/>
              <a:ext cx="18103920" cy="1431925"/>
            </a:xfrm>
            <a:prstGeom prst="rect">
              <a:avLst/>
            </a:prstGeom>
          </p:spPr>
          <p:txBody>
            <a:bodyPr lIns="0" tIns="0" rIns="0" bIns="0" rtlCol="0" anchor="t">
              <a:spAutoFit/>
            </a:bodyPr>
            <a:lstStyle/>
            <a:p>
              <a:pPr algn="ctr">
                <a:lnSpc>
                  <a:spcPts val="8400"/>
                </a:lnSpc>
              </a:pPr>
              <a:r>
                <a:rPr lang="en-US" sz="7000" dirty="0">
                  <a:solidFill>
                    <a:srgbClr val="000000"/>
                  </a:solidFill>
                  <a:latin typeface="Roboto Mono Bold"/>
                </a:rPr>
                <a:t>SÖZSÜZ </a:t>
              </a:r>
              <a:r>
                <a:rPr lang="tr-TR" sz="7000" dirty="0" smtClean="0">
                  <a:solidFill>
                    <a:srgbClr val="000000"/>
                  </a:solidFill>
                  <a:latin typeface="Roboto Mono Bold"/>
                </a:rPr>
                <a:t>İ</a:t>
              </a:r>
              <a:r>
                <a:rPr lang="en-US" sz="7000" dirty="0" smtClean="0">
                  <a:solidFill>
                    <a:srgbClr val="000000"/>
                  </a:solidFill>
                  <a:latin typeface="Roboto Mono Bold"/>
                </a:rPr>
                <a:t>LET</a:t>
              </a:r>
              <a:r>
                <a:rPr lang="tr-TR" sz="7000" dirty="0" smtClean="0">
                  <a:solidFill>
                    <a:srgbClr val="000000"/>
                  </a:solidFill>
                  <a:latin typeface="Roboto Mono Bold"/>
                </a:rPr>
                <a:t>İ</a:t>
              </a:r>
              <a:r>
                <a:rPr lang="en-US" sz="7000" dirty="0" smtClean="0">
                  <a:solidFill>
                    <a:srgbClr val="000000"/>
                  </a:solidFill>
                  <a:latin typeface="Roboto Mono Bold"/>
                </a:rPr>
                <a:t>Ş</a:t>
              </a:r>
              <a:r>
                <a:rPr lang="tr-TR" sz="7000" dirty="0" smtClean="0">
                  <a:solidFill>
                    <a:srgbClr val="000000"/>
                  </a:solidFill>
                  <a:latin typeface="Roboto Mono Bold"/>
                </a:rPr>
                <a:t>İ</a:t>
              </a:r>
              <a:r>
                <a:rPr lang="en-US" sz="7000" dirty="0" smtClean="0">
                  <a:solidFill>
                    <a:srgbClr val="000000"/>
                  </a:solidFill>
                  <a:latin typeface="Roboto Mono Bold"/>
                </a:rPr>
                <a:t>M </a:t>
              </a:r>
              <a:r>
                <a:rPr lang="en-US" sz="7000" dirty="0">
                  <a:solidFill>
                    <a:srgbClr val="000000"/>
                  </a:solidFill>
                  <a:latin typeface="Roboto Mono Bold"/>
                </a:rPr>
                <a:t>UNSURLARI</a:t>
              </a:r>
            </a:p>
          </p:txBody>
        </p:sp>
        <p:sp>
          <p:nvSpPr>
            <p:cNvPr id="5" name="TextBox 5"/>
            <p:cNvSpPr txBox="1"/>
            <p:nvPr/>
          </p:nvSpPr>
          <p:spPr>
            <a:xfrm>
              <a:off x="2489645" y="1765015"/>
              <a:ext cx="13124629" cy="1502833"/>
            </a:xfrm>
            <a:prstGeom prst="rect">
              <a:avLst/>
            </a:prstGeom>
          </p:spPr>
          <p:txBody>
            <a:bodyPr lIns="0" tIns="0" rIns="0" bIns="0" rtlCol="0" anchor="t">
              <a:spAutoFit/>
            </a:bodyPr>
            <a:lstStyle/>
            <a:p>
              <a:pPr algn="ctr">
                <a:lnSpc>
                  <a:spcPts val="4550"/>
                </a:lnSpc>
              </a:pPr>
              <a:r>
                <a:rPr lang="en-US" sz="3500">
                  <a:solidFill>
                    <a:srgbClr val="004AAD"/>
                  </a:solidFill>
                  <a:latin typeface="Roboto Mono Bold"/>
                </a:rPr>
                <a:t>“Gözlerin konuştuğu dil heryerde aynıdır.(George Herbert)”</a:t>
              </a:r>
            </a:p>
          </p:txBody>
        </p:sp>
      </p:grpSp>
      <p:sp>
        <p:nvSpPr>
          <p:cNvPr id="6" name="Freeform 6"/>
          <p:cNvSpPr/>
          <p:nvPr/>
        </p:nvSpPr>
        <p:spPr>
          <a:xfrm>
            <a:off x="353231" y="6739766"/>
            <a:ext cx="888092" cy="649115"/>
          </a:xfrm>
          <a:custGeom>
            <a:avLst/>
            <a:gdLst/>
            <a:ahLst/>
            <a:cxnLst/>
            <a:rect l="l" t="t" r="r" b="b"/>
            <a:pathLst>
              <a:path w="888092" h="649115">
                <a:moveTo>
                  <a:pt x="0" y="0"/>
                </a:moveTo>
                <a:lnTo>
                  <a:pt x="888092" y="0"/>
                </a:lnTo>
                <a:lnTo>
                  <a:pt x="888092" y="649115"/>
                </a:lnTo>
                <a:lnTo>
                  <a:pt x="0" y="64911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355133" y="3102739"/>
            <a:ext cx="886190" cy="647725"/>
          </a:xfrm>
          <a:custGeom>
            <a:avLst/>
            <a:gdLst/>
            <a:ahLst/>
            <a:cxnLst/>
            <a:rect l="l" t="t" r="r" b="b"/>
            <a:pathLst>
              <a:path w="886190" h="647725">
                <a:moveTo>
                  <a:pt x="0" y="0"/>
                </a:moveTo>
                <a:lnTo>
                  <a:pt x="886190" y="0"/>
                </a:lnTo>
                <a:lnTo>
                  <a:pt x="886190" y="647724"/>
                </a:lnTo>
                <a:lnTo>
                  <a:pt x="0" y="64772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8" name="TextBox 8"/>
          <p:cNvSpPr txBox="1"/>
          <p:nvPr/>
        </p:nvSpPr>
        <p:spPr>
          <a:xfrm>
            <a:off x="1262067" y="3686381"/>
            <a:ext cx="17211059" cy="3347720"/>
          </a:xfrm>
          <a:prstGeom prst="rect">
            <a:avLst/>
          </a:prstGeom>
        </p:spPr>
        <p:txBody>
          <a:bodyPr lIns="0" tIns="0" rIns="0" bIns="0" rtlCol="0" anchor="t">
            <a:spAutoFit/>
          </a:bodyPr>
          <a:lstStyle/>
          <a:p>
            <a:pPr>
              <a:lnSpc>
                <a:spcPts val="4479"/>
              </a:lnSpc>
            </a:pPr>
            <a:r>
              <a:rPr lang="en-US" sz="3199">
                <a:solidFill>
                  <a:srgbClr val="000000"/>
                </a:solidFill>
                <a:latin typeface="Roboto Mono Bold"/>
              </a:rPr>
              <a:t>Göz teması, kişilerin iletişimde ilk etkileşimde bulundukları bölgedir ve iletişimde ilgi ve dikkatin göstergesidir. Göz teması ile iletişim başlatılabilir, sürdürülebilir veya sonlandırılabilir.</a:t>
            </a:r>
          </a:p>
          <a:p>
            <a:pPr>
              <a:lnSpc>
                <a:spcPts val="4479"/>
              </a:lnSpc>
            </a:pPr>
            <a:r>
              <a:rPr lang="en-US" sz="3199">
                <a:solidFill>
                  <a:srgbClr val="000000"/>
                </a:solidFill>
                <a:latin typeface="Roboto Mono Bold"/>
              </a:rPr>
              <a:t>İletişimde rahatsız etmeyecek ölçüde, mümkün olduğu kadar çok göz ilişkisi kurulmalıdır.</a:t>
            </a:r>
          </a:p>
          <a:p>
            <a:pPr>
              <a:lnSpc>
                <a:spcPts val="4479"/>
              </a:lnSpc>
            </a:pPr>
            <a:endParaRPr lang="en-US" sz="3199">
              <a:solidFill>
                <a:srgbClr val="000000"/>
              </a:solidFill>
              <a:latin typeface="Roboto Mono Bold"/>
            </a:endParaRPr>
          </a:p>
        </p:txBody>
      </p:sp>
      <p:sp>
        <p:nvSpPr>
          <p:cNvPr id="9" name="TextBox 9"/>
          <p:cNvSpPr txBox="1"/>
          <p:nvPr/>
        </p:nvSpPr>
        <p:spPr>
          <a:xfrm>
            <a:off x="1262067" y="6677232"/>
            <a:ext cx="2899767" cy="653415"/>
          </a:xfrm>
          <a:prstGeom prst="rect">
            <a:avLst/>
          </a:prstGeom>
        </p:spPr>
        <p:txBody>
          <a:bodyPr lIns="0" tIns="0" rIns="0" bIns="0" rtlCol="0" anchor="t">
            <a:spAutoFit/>
          </a:bodyPr>
          <a:lstStyle/>
          <a:p>
            <a:pPr algn="ctr">
              <a:lnSpc>
                <a:spcPts val="5459"/>
              </a:lnSpc>
            </a:pPr>
            <a:r>
              <a:rPr lang="en-US" sz="3899">
                <a:solidFill>
                  <a:srgbClr val="000000"/>
                </a:solidFill>
                <a:latin typeface="Abril Fatface"/>
              </a:rPr>
              <a:t> </a:t>
            </a:r>
            <a:r>
              <a:rPr lang="en-US" sz="3899">
                <a:solidFill>
                  <a:srgbClr val="2A6350"/>
                </a:solidFill>
                <a:latin typeface="Abril Fatface"/>
              </a:rPr>
              <a:t>Yüz İfadesi:</a:t>
            </a:r>
          </a:p>
        </p:txBody>
      </p:sp>
      <p:sp>
        <p:nvSpPr>
          <p:cNvPr id="10" name="TextBox 10"/>
          <p:cNvSpPr txBox="1"/>
          <p:nvPr/>
        </p:nvSpPr>
        <p:spPr>
          <a:xfrm>
            <a:off x="1241323" y="7315835"/>
            <a:ext cx="15651017" cy="2785745"/>
          </a:xfrm>
          <a:prstGeom prst="rect">
            <a:avLst/>
          </a:prstGeom>
        </p:spPr>
        <p:txBody>
          <a:bodyPr lIns="0" tIns="0" rIns="0" bIns="0" rtlCol="0" anchor="t">
            <a:spAutoFit/>
          </a:bodyPr>
          <a:lstStyle/>
          <a:p>
            <a:pPr>
              <a:lnSpc>
                <a:spcPts val="4480"/>
              </a:lnSpc>
            </a:pPr>
            <a:r>
              <a:rPr lang="en-US" sz="3200">
                <a:solidFill>
                  <a:srgbClr val="000000"/>
                </a:solidFill>
                <a:latin typeface="Roboto Mono Bold"/>
              </a:rPr>
              <a:t>Duyguların iletilmesinde sözcüklerden sonra en önemli kanal yüz ifadeleridir. Yüz ifadelerini herkes anlayabilir.</a:t>
            </a:r>
          </a:p>
          <a:p>
            <a:pPr>
              <a:lnSpc>
                <a:spcPts val="4480"/>
              </a:lnSpc>
            </a:pPr>
            <a:r>
              <a:rPr lang="en-US" sz="3200">
                <a:solidFill>
                  <a:srgbClr val="000000"/>
                </a:solidFill>
                <a:latin typeface="Roboto Mono Bold"/>
              </a:rPr>
              <a:t>• Mümkün olduğunca sıcak ve dostça tebessüm edilmelidir. </a:t>
            </a:r>
          </a:p>
          <a:p>
            <a:pPr>
              <a:lnSpc>
                <a:spcPts val="4480"/>
              </a:lnSpc>
            </a:pPr>
            <a:r>
              <a:rPr lang="en-US" sz="3200">
                <a:solidFill>
                  <a:srgbClr val="000000"/>
                </a:solidFill>
                <a:latin typeface="Roboto Mono Bold"/>
              </a:rPr>
              <a:t>• Yüz ifadesi çevreye olan ilgiyi yansıtır.</a:t>
            </a:r>
          </a:p>
          <a:p>
            <a:pPr>
              <a:lnSpc>
                <a:spcPts val="4480"/>
              </a:lnSpc>
            </a:pPr>
            <a:r>
              <a:rPr lang="en-US" sz="3200">
                <a:solidFill>
                  <a:srgbClr val="000000"/>
                </a:solidFill>
                <a:latin typeface="Roboto Mono Bold"/>
              </a:rPr>
              <a:t>• Donuk ve ifadesiz gözükmekten kaçınılmalıdır.</a:t>
            </a:r>
          </a:p>
        </p:txBody>
      </p:sp>
      <p:sp>
        <p:nvSpPr>
          <p:cNvPr id="11" name="TextBox 11"/>
          <p:cNvSpPr txBox="1"/>
          <p:nvPr/>
        </p:nvSpPr>
        <p:spPr>
          <a:xfrm>
            <a:off x="1262067" y="3036064"/>
            <a:ext cx="2899767" cy="653415"/>
          </a:xfrm>
          <a:prstGeom prst="rect">
            <a:avLst/>
          </a:prstGeom>
        </p:spPr>
        <p:txBody>
          <a:bodyPr lIns="0" tIns="0" rIns="0" bIns="0" rtlCol="0" anchor="t">
            <a:spAutoFit/>
          </a:bodyPr>
          <a:lstStyle/>
          <a:p>
            <a:pPr algn="ctr">
              <a:lnSpc>
                <a:spcPts val="5459"/>
              </a:lnSpc>
            </a:pPr>
            <a:r>
              <a:rPr lang="en-US" sz="3899">
                <a:solidFill>
                  <a:srgbClr val="2A6350"/>
                </a:solidFill>
                <a:latin typeface="Abril Fatface"/>
              </a:rPr>
              <a:t>Göz teması: </a:t>
            </a:r>
          </a:p>
        </p:txBody>
      </p:sp>
      <p:sp>
        <p:nvSpPr>
          <p:cNvPr id="12" name="Freeform 12"/>
          <p:cNvSpPr/>
          <p:nvPr/>
        </p:nvSpPr>
        <p:spPr>
          <a:xfrm>
            <a:off x="15839385" y="8318709"/>
            <a:ext cx="3009315" cy="3009315"/>
          </a:xfrm>
          <a:custGeom>
            <a:avLst/>
            <a:gdLst/>
            <a:ahLst/>
            <a:cxnLst/>
            <a:rect l="l" t="t" r="r" b="b"/>
            <a:pathLst>
              <a:path w="3009315" h="3009315">
                <a:moveTo>
                  <a:pt x="0" y="0"/>
                </a:moveTo>
                <a:lnTo>
                  <a:pt x="3009315" y="0"/>
                </a:lnTo>
                <a:lnTo>
                  <a:pt x="3009315" y="3009315"/>
                </a:lnTo>
                <a:lnTo>
                  <a:pt x="0" y="3009315"/>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3" name="Freeform 13"/>
          <p:cNvSpPr/>
          <p:nvPr/>
        </p:nvSpPr>
        <p:spPr>
          <a:xfrm>
            <a:off x="798228" y="664552"/>
            <a:ext cx="1933243" cy="2002418"/>
          </a:xfrm>
          <a:custGeom>
            <a:avLst/>
            <a:gdLst/>
            <a:ahLst/>
            <a:cxnLst/>
            <a:rect l="l" t="t" r="r" b="b"/>
            <a:pathLst>
              <a:path w="1933243" h="2002418">
                <a:moveTo>
                  <a:pt x="0" y="0"/>
                </a:moveTo>
                <a:lnTo>
                  <a:pt x="1933243" y="0"/>
                </a:lnTo>
                <a:lnTo>
                  <a:pt x="1933243" y="2002418"/>
                </a:lnTo>
                <a:lnTo>
                  <a:pt x="0" y="2002418"/>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55" b="-78054"/>
            </a:stretch>
          </a:blipFill>
        </p:spPr>
      </p:sp>
      <p:sp>
        <p:nvSpPr>
          <p:cNvPr id="3" name="TextBox 3"/>
          <p:cNvSpPr txBox="1"/>
          <p:nvPr/>
        </p:nvSpPr>
        <p:spPr>
          <a:xfrm>
            <a:off x="2961943" y="655027"/>
            <a:ext cx="13577940" cy="1076325"/>
          </a:xfrm>
          <a:prstGeom prst="rect">
            <a:avLst/>
          </a:prstGeom>
        </p:spPr>
        <p:txBody>
          <a:bodyPr lIns="0" tIns="0" rIns="0" bIns="0" rtlCol="0" anchor="t">
            <a:spAutoFit/>
          </a:bodyPr>
          <a:lstStyle/>
          <a:p>
            <a:pPr algn="ctr">
              <a:lnSpc>
                <a:spcPts val="8400"/>
              </a:lnSpc>
            </a:pPr>
            <a:r>
              <a:rPr lang="en-US" sz="7000" dirty="0">
                <a:solidFill>
                  <a:srgbClr val="000000"/>
                </a:solidFill>
                <a:latin typeface="Roboto Mono Bold"/>
              </a:rPr>
              <a:t>SÖZSÜZ </a:t>
            </a:r>
            <a:r>
              <a:rPr lang="tr-TR" sz="7000" dirty="0" smtClean="0">
                <a:solidFill>
                  <a:srgbClr val="000000"/>
                </a:solidFill>
                <a:latin typeface="Roboto Mono Bold"/>
              </a:rPr>
              <a:t>İ</a:t>
            </a:r>
            <a:r>
              <a:rPr lang="en-US" sz="7000" dirty="0" smtClean="0">
                <a:solidFill>
                  <a:srgbClr val="000000"/>
                </a:solidFill>
                <a:latin typeface="Roboto Mono Bold"/>
              </a:rPr>
              <a:t>LET</a:t>
            </a:r>
            <a:r>
              <a:rPr lang="tr-TR" sz="7000" dirty="0" smtClean="0">
                <a:solidFill>
                  <a:srgbClr val="000000"/>
                </a:solidFill>
                <a:latin typeface="Roboto Mono Bold"/>
              </a:rPr>
              <a:t>İ</a:t>
            </a:r>
            <a:r>
              <a:rPr lang="en-US" sz="7000" dirty="0" smtClean="0">
                <a:solidFill>
                  <a:srgbClr val="000000"/>
                </a:solidFill>
                <a:latin typeface="Roboto Mono Bold"/>
              </a:rPr>
              <a:t>Ş</a:t>
            </a:r>
            <a:r>
              <a:rPr lang="tr-TR" sz="7000" dirty="0" smtClean="0">
                <a:solidFill>
                  <a:srgbClr val="000000"/>
                </a:solidFill>
                <a:latin typeface="Roboto Mono Bold"/>
              </a:rPr>
              <a:t>İ</a:t>
            </a:r>
            <a:r>
              <a:rPr lang="en-US" sz="7000" dirty="0" smtClean="0">
                <a:solidFill>
                  <a:srgbClr val="000000"/>
                </a:solidFill>
                <a:latin typeface="Roboto Mono Bold"/>
              </a:rPr>
              <a:t>M </a:t>
            </a:r>
            <a:r>
              <a:rPr lang="en-US" sz="7000" dirty="0">
                <a:solidFill>
                  <a:srgbClr val="000000"/>
                </a:solidFill>
                <a:latin typeface="Roboto Mono Bold"/>
              </a:rPr>
              <a:t>UNSURLARI</a:t>
            </a:r>
          </a:p>
        </p:txBody>
      </p:sp>
      <p:sp>
        <p:nvSpPr>
          <p:cNvPr id="4" name="Freeform 4"/>
          <p:cNvSpPr/>
          <p:nvPr/>
        </p:nvSpPr>
        <p:spPr>
          <a:xfrm>
            <a:off x="375877" y="6695123"/>
            <a:ext cx="888092" cy="649115"/>
          </a:xfrm>
          <a:custGeom>
            <a:avLst/>
            <a:gdLst/>
            <a:ahLst/>
            <a:cxnLst/>
            <a:rect l="l" t="t" r="r" b="b"/>
            <a:pathLst>
              <a:path w="888092" h="649115">
                <a:moveTo>
                  <a:pt x="0" y="0"/>
                </a:moveTo>
                <a:lnTo>
                  <a:pt x="888093" y="0"/>
                </a:lnTo>
                <a:lnTo>
                  <a:pt x="888093" y="649115"/>
                </a:lnTo>
                <a:lnTo>
                  <a:pt x="0" y="64911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a:off x="375877" y="2249298"/>
            <a:ext cx="886190" cy="647725"/>
          </a:xfrm>
          <a:custGeom>
            <a:avLst/>
            <a:gdLst/>
            <a:ahLst/>
            <a:cxnLst/>
            <a:rect l="l" t="t" r="r" b="b"/>
            <a:pathLst>
              <a:path w="886190" h="647725">
                <a:moveTo>
                  <a:pt x="0" y="0"/>
                </a:moveTo>
                <a:lnTo>
                  <a:pt x="886190" y="0"/>
                </a:lnTo>
                <a:lnTo>
                  <a:pt x="886190" y="647725"/>
                </a:lnTo>
                <a:lnTo>
                  <a:pt x="0" y="64772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TextBox 6"/>
          <p:cNvSpPr txBox="1"/>
          <p:nvPr/>
        </p:nvSpPr>
        <p:spPr>
          <a:xfrm>
            <a:off x="1512060" y="3158723"/>
            <a:ext cx="16928247" cy="4123140"/>
          </a:xfrm>
          <a:prstGeom prst="rect">
            <a:avLst/>
          </a:prstGeom>
        </p:spPr>
        <p:txBody>
          <a:bodyPr lIns="0" tIns="0" rIns="0" bIns="0" rtlCol="0" anchor="t">
            <a:spAutoFit/>
          </a:bodyPr>
          <a:lstStyle/>
          <a:p>
            <a:pPr>
              <a:lnSpc>
                <a:spcPts val="4479"/>
              </a:lnSpc>
            </a:pPr>
            <a:r>
              <a:rPr lang="en-US" sz="3199">
                <a:solidFill>
                  <a:srgbClr val="000000"/>
                </a:solidFill>
                <a:latin typeface="Roboto Mono Bold"/>
              </a:rPr>
              <a:t>İletişimde başın aşağıya, yukarıya ve sağa sola hareket ettirilmesi onaylama veya reddetme anlamlarına gelmektedir. Bu hareketler jestleri oluşturur.</a:t>
            </a:r>
          </a:p>
          <a:p>
            <a:pPr>
              <a:lnSpc>
                <a:spcPts val="4479"/>
              </a:lnSpc>
            </a:pPr>
            <a:r>
              <a:rPr lang="en-US" sz="3199">
                <a:solidFill>
                  <a:srgbClr val="000000"/>
                </a:solidFill>
                <a:latin typeface="Roboto Mono Bold"/>
              </a:rPr>
              <a:t>İletişim sürecinde baş hareketlerinde aşırıya kaçılmamalıdır, çünkü iletişim kurulan kişi dinleyip dinlenilmediğini veya onaylanıp onaylanmadığını anlamakta zorluk çeker.</a:t>
            </a:r>
          </a:p>
          <a:p>
            <a:pPr>
              <a:lnSpc>
                <a:spcPts val="3000"/>
              </a:lnSpc>
            </a:pPr>
            <a:endParaRPr lang="en-US" sz="3199">
              <a:solidFill>
                <a:srgbClr val="000000"/>
              </a:solidFill>
              <a:latin typeface="Roboto Mono Bold"/>
            </a:endParaRPr>
          </a:p>
          <a:p>
            <a:pPr>
              <a:lnSpc>
                <a:spcPts val="3000"/>
              </a:lnSpc>
            </a:pPr>
            <a:endParaRPr lang="en-US" sz="3199">
              <a:solidFill>
                <a:srgbClr val="000000"/>
              </a:solidFill>
              <a:latin typeface="Roboto Mono Bold"/>
            </a:endParaRPr>
          </a:p>
        </p:txBody>
      </p:sp>
      <p:sp>
        <p:nvSpPr>
          <p:cNvPr id="7" name="TextBox 7"/>
          <p:cNvSpPr txBox="1"/>
          <p:nvPr/>
        </p:nvSpPr>
        <p:spPr>
          <a:xfrm>
            <a:off x="1359753" y="6628448"/>
            <a:ext cx="2899767" cy="653415"/>
          </a:xfrm>
          <a:prstGeom prst="rect">
            <a:avLst/>
          </a:prstGeom>
        </p:spPr>
        <p:txBody>
          <a:bodyPr lIns="0" tIns="0" rIns="0" bIns="0" rtlCol="0" anchor="t">
            <a:spAutoFit/>
          </a:bodyPr>
          <a:lstStyle/>
          <a:p>
            <a:pPr algn="ctr">
              <a:lnSpc>
                <a:spcPts val="5459"/>
              </a:lnSpc>
            </a:pPr>
            <a:r>
              <a:rPr lang="en-US" sz="3899">
                <a:solidFill>
                  <a:srgbClr val="2A6350"/>
                </a:solidFill>
                <a:latin typeface="Abril Fatface"/>
              </a:rPr>
              <a:t>Dokunma:</a:t>
            </a:r>
          </a:p>
        </p:txBody>
      </p:sp>
      <p:sp>
        <p:nvSpPr>
          <p:cNvPr id="8" name="TextBox 8"/>
          <p:cNvSpPr txBox="1"/>
          <p:nvPr/>
        </p:nvSpPr>
        <p:spPr>
          <a:xfrm>
            <a:off x="1512060" y="7287088"/>
            <a:ext cx="16020447" cy="2223770"/>
          </a:xfrm>
          <a:prstGeom prst="rect">
            <a:avLst/>
          </a:prstGeom>
        </p:spPr>
        <p:txBody>
          <a:bodyPr lIns="0" tIns="0" rIns="0" bIns="0" rtlCol="0" anchor="t">
            <a:spAutoFit/>
          </a:bodyPr>
          <a:lstStyle/>
          <a:p>
            <a:pPr>
              <a:lnSpc>
                <a:spcPts val="4480"/>
              </a:lnSpc>
            </a:pPr>
            <a:r>
              <a:rPr lang="en-US" sz="3200">
                <a:solidFill>
                  <a:srgbClr val="000000"/>
                </a:solidFill>
                <a:latin typeface="Roboto Mono Bold"/>
              </a:rPr>
              <a:t>Bireyler arasında da tokalaşma, kucaklaşma gibi durumlar karşısındakini önemsediğini ve kabul ettiği mesajlarını verir.</a:t>
            </a:r>
          </a:p>
          <a:p>
            <a:pPr>
              <a:lnSpc>
                <a:spcPts val="4480"/>
              </a:lnSpc>
            </a:pPr>
            <a:r>
              <a:rPr lang="en-US" sz="3200">
                <a:solidFill>
                  <a:srgbClr val="000000"/>
                </a:solidFill>
                <a:latin typeface="Roboto Mono Bold"/>
              </a:rPr>
              <a:t>Ancak dokunma kişileri rahatsız edecek ve onların mahrem alanlarında rahatsızlık oluşturacak şekilde kullanılmamalıdır.</a:t>
            </a:r>
          </a:p>
        </p:txBody>
      </p:sp>
      <p:sp>
        <p:nvSpPr>
          <p:cNvPr id="9" name="TextBox 9"/>
          <p:cNvSpPr txBox="1"/>
          <p:nvPr/>
        </p:nvSpPr>
        <p:spPr>
          <a:xfrm>
            <a:off x="1512060" y="2182623"/>
            <a:ext cx="3992211" cy="653415"/>
          </a:xfrm>
          <a:prstGeom prst="rect">
            <a:avLst/>
          </a:prstGeom>
        </p:spPr>
        <p:txBody>
          <a:bodyPr lIns="0" tIns="0" rIns="0" bIns="0" rtlCol="0" anchor="t">
            <a:spAutoFit/>
          </a:bodyPr>
          <a:lstStyle/>
          <a:p>
            <a:pPr algn="ctr">
              <a:lnSpc>
                <a:spcPts val="5459"/>
              </a:lnSpc>
            </a:pPr>
            <a:r>
              <a:rPr lang="en-US" sz="3899">
                <a:solidFill>
                  <a:srgbClr val="2A6350"/>
                </a:solidFill>
                <a:latin typeface="Abril Fatface"/>
              </a:rPr>
              <a:t>Baş Hareketleri: </a:t>
            </a:r>
          </a:p>
        </p:txBody>
      </p:sp>
      <p:sp>
        <p:nvSpPr>
          <p:cNvPr id="10" name="Freeform 10"/>
          <p:cNvSpPr/>
          <p:nvPr/>
        </p:nvSpPr>
        <p:spPr>
          <a:xfrm>
            <a:off x="16539883" y="-405087"/>
            <a:ext cx="2867575" cy="2867575"/>
          </a:xfrm>
          <a:custGeom>
            <a:avLst/>
            <a:gdLst/>
            <a:ahLst/>
            <a:cxnLst/>
            <a:rect l="l" t="t" r="r" b="b"/>
            <a:pathLst>
              <a:path w="2867575" h="2867575">
                <a:moveTo>
                  <a:pt x="0" y="0"/>
                </a:moveTo>
                <a:lnTo>
                  <a:pt x="2867575" y="0"/>
                </a:lnTo>
                <a:lnTo>
                  <a:pt x="2867575" y="2867574"/>
                </a:lnTo>
                <a:lnTo>
                  <a:pt x="0" y="286757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1" name="Freeform 11"/>
          <p:cNvSpPr/>
          <p:nvPr/>
        </p:nvSpPr>
        <p:spPr>
          <a:xfrm>
            <a:off x="-1057910" y="-618277"/>
            <a:ext cx="2867575" cy="2867575"/>
          </a:xfrm>
          <a:custGeom>
            <a:avLst/>
            <a:gdLst/>
            <a:ahLst/>
            <a:cxnLst/>
            <a:rect l="l" t="t" r="r" b="b"/>
            <a:pathLst>
              <a:path w="2867575" h="2867575">
                <a:moveTo>
                  <a:pt x="0" y="0"/>
                </a:moveTo>
                <a:lnTo>
                  <a:pt x="2867575" y="0"/>
                </a:lnTo>
                <a:lnTo>
                  <a:pt x="2867575" y="2867575"/>
                </a:lnTo>
                <a:lnTo>
                  <a:pt x="0" y="2867575"/>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55" b="-78054"/>
            </a:stretch>
          </a:blipFill>
        </p:spPr>
      </p:sp>
      <p:sp>
        <p:nvSpPr>
          <p:cNvPr id="3" name="TextBox 3"/>
          <p:cNvSpPr txBox="1"/>
          <p:nvPr/>
        </p:nvSpPr>
        <p:spPr>
          <a:xfrm>
            <a:off x="2961943" y="655027"/>
            <a:ext cx="13577940" cy="1076325"/>
          </a:xfrm>
          <a:prstGeom prst="rect">
            <a:avLst/>
          </a:prstGeom>
        </p:spPr>
        <p:txBody>
          <a:bodyPr lIns="0" tIns="0" rIns="0" bIns="0" rtlCol="0" anchor="t">
            <a:spAutoFit/>
          </a:bodyPr>
          <a:lstStyle/>
          <a:p>
            <a:pPr algn="ctr">
              <a:lnSpc>
                <a:spcPts val="8400"/>
              </a:lnSpc>
            </a:pPr>
            <a:r>
              <a:rPr lang="en-US" sz="7000" dirty="0">
                <a:solidFill>
                  <a:srgbClr val="000000"/>
                </a:solidFill>
                <a:latin typeface="Roboto Mono Bold"/>
              </a:rPr>
              <a:t>SÖZSÜZ </a:t>
            </a:r>
            <a:r>
              <a:rPr lang="tr-TR" sz="7000" dirty="0" smtClean="0">
                <a:solidFill>
                  <a:srgbClr val="000000"/>
                </a:solidFill>
                <a:latin typeface="Roboto Mono Bold"/>
              </a:rPr>
              <a:t>İ</a:t>
            </a:r>
            <a:r>
              <a:rPr lang="en-US" sz="7000" dirty="0" smtClean="0">
                <a:solidFill>
                  <a:srgbClr val="000000"/>
                </a:solidFill>
                <a:latin typeface="Roboto Mono Bold"/>
              </a:rPr>
              <a:t>LET</a:t>
            </a:r>
            <a:r>
              <a:rPr lang="tr-TR" sz="7000" dirty="0" smtClean="0">
                <a:solidFill>
                  <a:srgbClr val="000000"/>
                </a:solidFill>
                <a:latin typeface="Roboto Mono Bold"/>
              </a:rPr>
              <a:t>İ</a:t>
            </a:r>
            <a:r>
              <a:rPr lang="en-US" sz="7000" dirty="0" smtClean="0">
                <a:solidFill>
                  <a:srgbClr val="000000"/>
                </a:solidFill>
                <a:latin typeface="Roboto Mono Bold"/>
              </a:rPr>
              <a:t>Ş</a:t>
            </a:r>
            <a:r>
              <a:rPr lang="tr-TR" sz="7000" dirty="0" smtClean="0">
                <a:solidFill>
                  <a:srgbClr val="000000"/>
                </a:solidFill>
                <a:latin typeface="Roboto Mono Bold"/>
              </a:rPr>
              <a:t>İ</a:t>
            </a:r>
            <a:r>
              <a:rPr lang="en-US" sz="7000" dirty="0" smtClean="0">
                <a:solidFill>
                  <a:srgbClr val="000000"/>
                </a:solidFill>
                <a:latin typeface="Roboto Mono Bold"/>
              </a:rPr>
              <a:t>M </a:t>
            </a:r>
            <a:r>
              <a:rPr lang="en-US" sz="7000" dirty="0">
                <a:solidFill>
                  <a:srgbClr val="000000"/>
                </a:solidFill>
                <a:latin typeface="Roboto Mono Bold"/>
              </a:rPr>
              <a:t>UNSURLARI</a:t>
            </a:r>
          </a:p>
        </p:txBody>
      </p:sp>
      <p:sp>
        <p:nvSpPr>
          <p:cNvPr id="4" name="Freeform 4"/>
          <p:cNvSpPr/>
          <p:nvPr/>
        </p:nvSpPr>
        <p:spPr>
          <a:xfrm>
            <a:off x="375877" y="2249298"/>
            <a:ext cx="886190" cy="647725"/>
          </a:xfrm>
          <a:custGeom>
            <a:avLst/>
            <a:gdLst/>
            <a:ahLst/>
            <a:cxnLst/>
            <a:rect l="l" t="t" r="r" b="b"/>
            <a:pathLst>
              <a:path w="886190" h="647725">
                <a:moveTo>
                  <a:pt x="0" y="0"/>
                </a:moveTo>
                <a:lnTo>
                  <a:pt x="886190" y="0"/>
                </a:lnTo>
                <a:lnTo>
                  <a:pt x="886190" y="647725"/>
                </a:lnTo>
                <a:lnTo>
                  <a:pt x="0" y="64772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TextBox 5"/>
          <p:cNvSpPr txBox="1"/>
          <p:nvPr/>
        </p:nvSpPr>
        <p:spPr>
          <a:xfrm>
            <a:off x="1359753" y="3420898"/>
            <a:ext cx="16928247" cy="6157595"/>
          </a:xfrm>
          <a:prstGeom prst="rect">
            <a:avLst/>
          </a:prstGeom>
        </p:spPr>
        <p:txBody>
          <a:bodyPr lIns="0" tIns="0" rIns="0" bIns="0" rtlCol="0" anchor="t">
            <a:spAutoFit/>
          </a:bodyPr>
          <a:lstStyle/>
          <a:p>
            <a:pPr>
              <a:lnSpc>
                <a:spcPts val="4479"/>
              </a:lnSpc>
            </a:pPr>
            <a:r>
              <a:rPr lang="en-US" sz="3199">
                <a:solidFill>
                  <a:srgbClr val="000000"/>
                </a:solidFill>
                <a:latin typeface="Roboto Mono Bold"/>
              </a:rPr>
              <a:t>• Kişilerin bedenleriyle yaptığı davranışlar jest olarak adlandırılır ve jestler hissedilen gerçek duyguların anlaşılmasında önemli göstergelerdir</a:t>
            </a:r>
          </a:p>
          <a:p>
            <a:pPr>
              <a:lnSpc>
                <a:spcPts val="4479"/>
              </a:lnSpc>
            </a:pPr>
            <a:r>
              <a:rPr lang="en-US" sz="3199">
                <a:solidFill>
                  <a:srgbClr val="000000"/>
                </a:solidFill>
                <a:latin typeface="Roboto Mono Bold"/>
              </a:rPr>
              <a:t>• El ve kol hareketleri iletişim anında farklı şekillerde kullanılır ve içinde bulunulan ortama göre anlamlar taşır.</a:t>
            </a:r>
          </a:p>
          <a:p>
            <a:pPr>
              <a:lnSpc>
                <a:spcPts val="4479"/>
              </a:lnSpc>
            </a:pPr>
            <a:r>
              <a:rPr lang="en-US" sz="3199">
                <a:solidFill>
                  <a:srgbClr val="000000"/>
                </a:solidFill>
                <a:latin typeface="Roboto Mono Bold"/>
              </a:rPr>
              <a:t>• İletişim sırasında kişinin beden duruşu da, o andaki ruh hali hakkında bilgi verir.</a:t>
            </a:r>
          </a:p>
          <a:p>
            <a:pPr>
              <a:lnSpc>
                <a:spcPts val="4479"/>
              </a:lnSpc>
            </a:pPr>
            <a:r>
              <a:rPr lang="en-US" sz="3199">
                <a:solidFill>
                  <a:srgbClr val="000000"/>
                </a:solidFill>
                <a:latin typeface="Roboto Mono Bold"/>
              </a:rPr>
              <a:t>• Kişiler karşıdaki kişiyle iletişim kurmak isteyip istemediğini de tüm bedeniyle karşısındakine dönerek ya da sırt çevirerek ifade edebilir</a:t>
            </a:r>
          </a:p>
          <a:p>
            <a:pPr>
              <a:lnSpc>
                <a:spcPts val="4479"/>
              </a:lnSpc>
            </a:pPr>
            <a:endParaRPr lang="en-US" sz="3199">
              <a:solidFill>
                <a:srgbClr val="000000"/>
              </a:solidFill>
              <a:latin typeface="Roboto Mono Bold"/>
            </a:endParaRPr>
          </a:p>
        </p:txBody>
      </p:sp>
      <p:sp>
        <p:nvSpPr>
          <p:cNvPr id="6" name="TextBox 6"/>
          <p:cNvSpPr txBox="1"/>
          <p:nvPr/>
        </p:nvSpPr>
        <p:spPr>
          <a:xfrm>
            <a:off x="1359753" y="2243607"/>
            <a:ext cx="10703831" cy="653415"/>
          </a:xfrm>
          <a:prstGeom prst="rect">
            <a:avLst/>
          </a:prstGeom>
        </p:spPr>
        <p:txBody>
          <a:bodyPr lIns="0" tIns="0" rIns="0" bIns="0" rtlCol="0" anchor="t">
            <a:spAutoFit/>
          </a:bodyPr>
          <a:lstStyle/>
          <a:p>
            <a:pPr algn="ctr">
              <a:lnSpc>
                <a:spcPts val="5459"/>
              </a:lnSpc>
            </a:pPr>
            <a:r>
              <a:rPr lang="en-US" sz="3899">
                <a:solidFill>
                  <a:srgbClr val="2A6350"/>
                </a:solidFill>
                <a:latin typeface="Abril Fatface"/>
              </a:rPr>
              <a:t>Beden Duruşu, Jestler, El ve Kol Hareketleri: </a:t>
            </a:r>
          </a:p>
        </p:txBody>
      </p:sp>
      <p:sp>
        <p:nvSpPr>
          <p:cNvPr id="7" name="Freeform 7"/>
          <p:cNvSpPr/>
          <p:nvPr/>
        </p:nvSpPr>
        <p:spPr>
          <a:xfrm>
            <a:off x="1028700" y="0"/>
            <a:ext cx="1860350" cy="1860350"/>
          </a:xfrm>
          <a:custGeom>
            <a:avLst/>
            <a:gdLst/>
            <a:ahLst/>
            <a:cxnLst/>
            <a:rect l="l" t="t" r="r" b="b"/>
            <a:pathLst>
              <a:path w="1860350" h="1860350">
                <a:moveTo>
                  <a:pt x="0" y="0"/>
                </a:moveTo>
                <a:lnTo>
                  <a:pt x="1860350" y="0"/>
                </a:lnTo>
                <a:lnTo>
                  <a:pt x="1860350" y="1860350"/>
                </a:lnTo>
                <a:lnTo>
                  <a:pt x="0" y="186035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8" name="Freeform 8"/>
          <p:cNvSpPr/>
          <p:nvPr/>
        </p:nvSpPr>
        <p:spPr>
          <a:xfrm>
            <a:off x="16043313" y="8082855"/>
            <a:ext cx="2991276" cy="2991276"/>
          </a:xfrm>
          <a:custGeom>
            <a:avLst/>
            <a:gdLst/>
            <a:ahLst/>
            <a:cxnLst/>
            <a:rect l="l" t="t" r="r" b="b"/>
            <a:pathLst>
              <a:path w="2991276" h="2991276">
                <a:moveTo>
                  <a:pt x="0" y="0"/>
                </a:moveTo>
                <a:lnTo>
                  <a:pt x="2991276" y="0"/>
                </a:lnTo>
                <a:lnTo>
                  <a:pt x="2991276" y="2991276"/>
                </a:lnTo>
                <a:lnTo>
                  <a:pt x="0" y="2991276"/>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55" b="-78054"/>
            </a:stretch>
          </a:blipFill>
        </p:spPr>
      </p:sp>
      <p:sp>
        <p:nvSpPr>
          <p:cNvPr id="3" name="TextBox 3"/>
          <p:cNvSpPr txBox="1"/>
          <p:nvPr/>
        </p:nvSpPr>
        <p:spPr>
          <a:xfrm>
            <a:off x="2961943" y="655027"/>
            <a:ext cx="13577940" cy="1076325"/>
          </a:xfrm>
          <a:prstGeom prst="rect">
            <a:avLst/>
          </a:prstGeom>
        </p:spPr>
        <p:txBody>
          <a:bodyPr lIns="0" tIns="0" rIns="0" bIns="0" rtlCol="0" anchor="t">
            <a:spAutoFit/>
          </a:bodyPr>
          <a:lstStyle/>
          <a:p>
            <a:pPr algn="ctr">
              <a:lnSpc>
                <a:spcPts val="8400"/>
              </a:lnSpc>
            </a:pPr>
            <a:r>
              <a:rPr lang="en-US" sz="7000" dirty="0">
                <a:solidFill>
                  <a:srgbClr val="000000"/>
                </a:solidFill>
                <a:latin typeface="Roboto Mono Bold"/>
              </a:rPr>
              <a:t>SÖZSÜZ </a:t>
            </a:r>
            <a:r>
              <a:rPr lang="tr-TR" sz="7000" dirty="0" smtClean="0">
                <a:solidFill>
                  <a:srgbClr val="000000"/>
                </a:solidFill>
                <a:latin typeface="Roboto Mono Bold"/>
              </a:rPr>
              <a:t>İ</a:t>
            </a:r>
            <a:r>
              <a:rPr lang="en-US" sz="7000" dirty="0" smtClean="0">
                <a:solidFill>
                  <a:srgbClr val="000000"/>
                </a:solidFill>
                <a:latin typeface="Roboto Mono Bold"/>
              </a:rPr>
              <a:t>LET</a:t>
            </a:r>
            <a:r>
              <a:rPr lang="tr-TR" sz="7000" dirty="0" smtClean="0">
                <a:solidFill>
                  <a:srgbClr val="000000"/>
                </a:solidFill>
                <a:latin typeface="Roboto Mono Bold"/>
              </a:rPr>
              <a:t>İ</a:t>
            </a:r>
            <a:r>
              <a:rPr lang="en-US" sz="7000" dirty="0" smtClean="0">
                <a:solidFill>
                  <a:srgbClr val="000000"/>
                </a:solidFill>
                <a:latin typeface="Roboto Mono Bold"/>
              </a:rPr>
              <a:t>Ş</a:t>
            </a:r>
            <a:r>
              <a:rPr lang="tr-TR" sz="7000" dirty="0" smtClean="0">
                <a:solidFill>
                  <a:srgbClr val="000000"/>
                </a:solidFill>
                <a:latin typeface="Roboto Mono Bold"/>
              </a:rPr>
              <a:t>İ</a:t>
            </a:r>
            <a:r>
              <a:rPr lang="en-US" sz="7000" dirty="0" smtClean="0">
                <a:solidFill>
                  <a:srgbClr val="000000"/>
                </a:solidFill>
                <a:latin typeface="Roboto Mono Bold"/>
              </a:rPr>
              <a:t>M </a:t>
            </a:r>
            <a:r>
              <a:rPr lang="en-US" sz="7000" dirty="0">
                <a:solidFill>
                  <a:srgbClr val="000000"/>
                </a:solidFill>
                <a:latin typeface="Roboto Mono Bold"/>
              </a:rPr>
              <a:t>UNSURLARI</a:t>
            </a:r>
          </a:p>
        </p:txBody>
      </p:sp>
      <p:sp>
        <p:nvSpPr>
          <p:cNvPr id="4" name="Freeform 4"/>
          <p:cNvSpPr/>
          <p:nvPr/>
        </p:nvSpPr>
        <p:spPr>
          <a:xfrm>
            <a:off x="375877" y="2249298"/>
            <a:ext cx="886190" cy="647725"/>
          </a:xfrm>
          <a:custGeom>
            <a:avLst/>
            <a:gdLst/>
            <a:ahLst/>
            <a:cxnLst/>
            <a:rect l="l" t="t" r="r" b="b"/>
            <a:pathLst>
              <a:path w="886190" h="647725">
                <a:moveTo>
                  <a:pt x="0" y="0"/>
                </a:moveTo>
                <a:lnTo>
                  <a:pt x="886190" y="0"/>
                </a:lnTo>
                <a:lnTo>
                  <a:pt x="886190" y="647725"/>
                </a:lnTo>
                <a:lnTo>
                  <a:pt x="0" y="64772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TextBox 5"/>
          <p:cNvSpPr txBox="1"/>
          <p:nvPr/>
        </p:nvSpPr>
        <p:spPr>
          <a:xfrm>
            <a:off x="1028700" y="3048030"/>
            <a:ext cx="16928247" cy="6719570"/>
          </a:xfrm>
          <a:prstGeom prst="rect">
            <a:avLst/>
          </a:prstGeom>
        </p:spPr>
        <p:txBody>
          <a:bodyPr lIns="0" tIns="0" rIns="0" bIns="0" rtlCol="0" anchor="t">
            <a:spAutoFit/>
          </a:bodyPr>
          <a:lstStyle/>
          <a:p>
            <a:pPr>
              <a:lnSpc>
                <a:spcPts val="4479"/>
              </a:lnSpc>
            </a:pPr>
            <a:r>
              <a:rPr lang="en-US" sz="3199">
                <a:solidFill>
                  <a:srgbClr val="000000"/>
                </a:solidFill>
                <a:latin typeface="Roboto Mono Bold"/>
              </a:rPr>
              <a:t>• Kişiler arası mesafeyi ayarlamada duygular, o anda yapılan iş ve zaman baskısı, cinsiyet, statü, rol ve kültürel uyum etkili faktörlerdir. </a:t>
            </a:r>
          </a:p>
          <a:p>
            <a:pPr>
              <a:lnSpc>
                <a:spcPts val="4479"/>
              </a:lnSpc>
            </a:pPr>
            <a:r>
              <a:rPr lang="en-US" sz="3199">
                <a:solidFill>
                  <a:srgbClr val="000000"/>
                </a:solidFill>
                <a:latin typeface="Roboto Mono Bold"/>
              </a:rPr>
              <a:t>• Mahrem mesafe bedenden 0-25 cm uzaklığa kadar olan alanı kapsar.(aile üyeleri, çok yakın arkadaşlar, eş, sevgili gibi özel duygusal ilişki yaşanan bireyler) </a:t>
            </a:r>
          </a:p>
          <a:p>
            <a:pPr>
              <a:lnSpc>
                <a:spcPts val="4479"/>
              </a:lnSpc>
            </a:pPr>
            <a:r>
              <a:rPr lang="en-US" sz="3199">
                <a:solidFill>
                  <a:srgbClr val="000000"/>
                </a:solidFill>
                <a:latin typeface="Roboto Mono Bold"/>
              </a:rPr>
              <a:t>• Kişisel samimi mesafe 25-80 cm uzaklığa kadar olan alanı kapsar.(birbirini tanıdığı, samimi ve rahat bir şekilde konuşabildikleri alan) </a:t>
            </a:r>
          </a:p>
          <a:p>
            <a:pPr>
              <a:lnSpc>
                <a:spcPts val="4479"/>
              </a:lnSpc>
            </a:pPr>
            <a:r>
              <a:rPr lang="en-US" sz="3199">
                <a:solidFill>
                  <a:srgbClr val="000000"/>
                </a:solidFill>
                <a:latin typeface="Roboto Mono Bold"/>
              </a:rPr>
              <a:t>• Sosyal mesafe 80-200 cm uzaklığa kadar olan alanı kapsar.(birbirini daha az tanıyan kişilerin, işadamlarının, satıcıların, işlerini profesyonel yapan kişilerin koruduğu alan)</a:t>
            </a:r>
          </a:p>
        </p:txBody>
      </p:sp>
      <p:sp>
        <p:nvSpPr>
          <p:cNvPr id="6" name="TextBox 6"/>
          <p:cNvSpPr txBox="1"/>
          <p:nvPr/>
        </p:nvSpPr>
        <p:spPr>
          <a:xfrm>
            <a:off x="1359753" y="2243607"/>
            <a:ext cx="10703831" cy="653415"/>
          </a:xfrm>
          <a:prstGeom prst="rect">
            <a:avLst/>
          </a:prstGeom>
        </p:spPr>
        <p:txBody>
          <a:bodyPr lIns="0" tIns="0" rIns="0" bIns="0" rtlCol="0" anchor="t">
            <a:spAutoFit/>
          </a:bodyPr>
          <a:lstStyle/>
          <a:p>
            <a:pPr>
              <a:lnSpc>
                <a:spcPts val="5459"/>
              </a:lnSpc>
            </a:pPr>
            <a:r>
              <a:rPr lang="en-US" sz="3899">
                <a:solidFill>
                  <a:srgbClr val="2A6350"/>
                </a:solidFill>
                <a:latin typeface="Abril Fatface"/>
              </a:rPr>
              <a:t>Kişilerarası Mesafe ve Mekan:</a:t>
            </a:r>
          </a:p>
        </p:txBody>
      </p:sp>
      <p:sp>
        <p:nvSpPr>
          <p:cNvPr id="7" name="Freeform 7"/>
          <p:cNvSpPr/>
          <p:nvPr/>
        </p:nvSpPr>
        <p:spPr>
          <a:xfrm rot="-3017921">
            <a:off x="135588" y="-914045"/>
            <a:ext cx="3371732" cy="2672864"/>
          </a:xfrm>
          <a:custGeom>
            <a:avLst/>
            <a:gdLst/>
            <a:ahLst/>
            <a:cxnLst/>
            <a:rect l="l" t="t" r="r" b="b"/>
            <a:pathLst>
              <a:path w="3371732" h="2672864">
                <a:moveTo>
                  <a:pt x="0" y="0"/>
                </a:moveTo>
                <a:lnTo>
                  <a:pt x="3371733" y="0"/>
                </a:lnTo>
                <a:lnTo>
                  <a:pt x="3371733" y="2672864"/>
                </a:lnTo>
                <a:lnTo>
                  <a:pt x="0" y="267286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8" name="Freeform 8"/>
          <p:cNvSpPr/>
          <p:nvPr/>
        </p:nvSpPr>
        <p:spPr>
          <a:xfrm rot="-1495620">
            <a:off x="16336501" y="8669581"/>
            <a:ext cx="2309410" cy="2196039"/>
          </a:xfrm>
          <a:custGeom>
            <a:avLst/>
            <a:gdLst/>
            <a:ahLst/>
            <a:cxnLst/>
            <a:rect l="l" t="t" r="r" b="b"/>
            <a:pathLst>
              <a:path w="2309410" h="2196039">
                <a:moveTo>
                  <a:pt x="0" y="0"/>
                </a:moveTo>
                <a:lnTo>
                  <a:pt x="2309409" y="0"/>
                </a:lnTo>
                <a:lnTo>
                  <a:pt x="2309409" y="2196039"/>
                </a:lnTo>
                <a:lnTo>
                  <a:pt x="0" y="2196039"/>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1294</Words>
  <Application>Microsoft Office PowerPoint</Application>
  <PresentationFormat>Özel</PresentationFormat>
  <Paragraphs>88</Paragraphs>
  <Slides>19</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19</vt:i4>
      </vt:variant>
    </vt:vector>
  </HeadingPairs>
  <TitlesOfParts>
    <vt:vector size="25" baseType="lpstr">
      <vt:lpstr>Arial</vt:lpstr>
      <vt:lpstr>Roboto Mono Bold</vt:lpstr>
      <vt:lpstr>Abril Fatface</vt:lpstr>
      <vt:lpstr>Calibri</vt:lpstr>
      <vt:lpstr>Roboto Mono</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Yeşil Mavi Sarı ve Kırmızı Dijitallik Sevdiğim Tüm Kızlar Hayranlık Eğlenceli Sunum</dc:title>
  <dc:creator>tayfun bulut</dc:creator>
  <cp:lastModifiedBy>USER</cp:lastModifiedBy>
  <cp:revision>7</cp:revision>
  <dcterms:created xsi:type="dcterms:W3CDTF">2006-08-16T00:00:00Z</dcterms:created>
  <dcterms:modified xsi:type="dcterms:W3CDTF">2024-01-22T05:45:12Z</dcterms:modified>
  <dc:identifier>DAFry038KLQ</dc:identifier>
</cp:coreProperties>
</file>