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0" r:id="rId6"/>
    <p:sldId id="261" r:id="rId7"/>
    <p:sldId id="262" r:id="rId8"/>
    <p:sldId id="265" r:id="rId9"/>
    <p:sldId id="266" r:id="rId10"/>
    <p:sldId id="267" r:id="rId11"/>
    <p:sldId id="268" r:id="rId12"/>
    <p:sldId id="269" r:id="rId13"/>
    <p:sldId id="263" r:id="rId14"/>
    <p:sldId id="270" r:id="rId15"/>
    <p:sldId id="271" r:id="rId16"/>
    <p:sldId id="273"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22.01.2024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276872"/>
            <a:ext cx="7772400" cy="1323578"/>
          </a:xfrm>
        </p:spPr>
        <p:txBody>
          <a:bodyPr>
            <a:noAutofit/>
          </a:bodyPr>
          <a:lstStyle/>
          <a:p>
            <a:r>
              <a:rPr lang="tr-TR" sz="5400" dirty="0" smtClean="0">
                <a:latin typeface="+mn-lt"/>
                <a:cs typeface="Times New Roman" panose="02020603050405020304" pitchFamily="18" charset="0"/>
              </a:rPr>
              <a:t>Okul Temelli Şiddetin Önlenmesi</a:t>
            </a:r>
            <a:endParaRPr lang="tr-TR" sz="5400" dirty="0">
              <a:latin typeface="+mn-lt"/>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2200" y="2924944"/>
            <a:ext cx="79208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48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064896" cy="1012974"/>
          </a:xfrm>
        </p:spPr>
        <p:txBody>
          <a:bodyPr>
            <a:normAutofit/>
          </a:bodyPr>
          <a:lstStyle/>
          <a:p>
            <a:pPr algn="just"/>
            <a:r>
              <a:rPr lang="tr-TR" sz="2000" b="1" dirty="0">
                <a:solidFill>
                  <a:srgbClr val="FF0000"/>
                </a:solidFill>
              </a:rPr>
              <a:t>Şiddet davranışı gösteren ön ergenlik dönemindeki çocukların </a:t>
            </a:r>
            <a:r>
              <a:rPr lang="tr-TR" sz="2000" b="1" dirty="0" smtClean="0">
                <a:solidFill>
                  <a:srgbClr val="FF0000"/>
                </a:solidFill>
              </a:rPr>
              <a:t>karşılaştıkları sorunlar;</a:t>
            </a:r>
            <a:endParaRPr lang="tr-TR" sz="2000" dirty="0"/>
          </a:p>
        </p:txBody>
      </p:sp>
      <p:sp>
        <p:nvSpPr>
          <p:cNvPr id="3" name="İçerik Yer Tutucusu 2"/>
          <p:cNvSpPr>
            <a:spLocks noGrp="1"/>
          </p:cNvSpPr>
          <p:nvPr>
            <p:ph idx="1"/>
          </p:nvPr>
        </p:nvSpPr>
        <p:spPr>
          <a:xfrm>
            <a:off x="683568" y="1600200"/>
            <a:ext cx="7848872" cy="4525963"/>
          </a:xfrm>
        </p:spPr>
        <p:txBody>
          <a:bodyPr>
            <a:normAutofit/>
          </a:bodyPr>
          <a:lstStyle/>
          <a:p>
            <a:r>
              <a:rPr lang="tr-TR" sz="2000" dirty="0" smtClean="0"/>
              <a:t>Etiketlenme (etiketlemeden uzak durulması gerekir)</a:t>
            </a:r>
          </a:p>
          <a:p>
            <a:r>
              <a:rPr lang="tr-TR" sz="2000" dirty="0" smtClean="0"/>
              <a:t>Beceri eksikliği (iletişim, öfke kontrolü, problem çözme vb. bu becerilerin kazanımında aile rol model olmalıdır )</a:t>
            </a:r>
          </a:p>
          <a:p>
            <a:r>
              <a:rPr lang="tr-TR" sz="2000" dirty="0" smtClean="0"/>
              <a:t>Yalnızlık, dışlanma (bu durum suça sürüklenme olasılıklarını artırır)</a:t>
            </a:r>
          </a:p>
          <a:p>
            <a:r>
              <a:rPr lang="tr-TR" sz="2000" dirty="0" smtClean="0"/>
              <a:t>Okuldan atılma (aile ve okul işbirliği halinde olmalıdır)</a:t>
            </a:r>
          </a:p>
          <a:p>
            <a:r>
              <a:rPr lang="tr-TR" sz="2000" dirty="0" smtClean="0"/>
              <a:t>Sağlık sorunları (ergenlik dönemine dair ve cinselliğe yönelik çocuğun soruları açık ve anlaşılır bir dille cevaplanmalıdır)</a:t>
            </a:r>
          </a:p>
          <a:p>
            <a:r>
              <a:rPr lang="tr-TR" sz="2000" dirty="0" smtClean="0"/>
              <a:t>Yasal sorunlar (hangi olumsuz davranışların hangi suç kategorisiyle ilişkili olacağına dair bilgi verilmelidir)</a:t>
            </a:r>
          </a:p>
          <a:p>
            <a:r>
              <a:rPr lang="tr-TR" sz="2000" dirty="0" smtClean="0"/>
              <a:t>Ruhsal sorunlar (olumsuz davranışların kökeninde psikolojik ihtiyaçlar yatabilir, psikolojik destek almaları yönünde destek sunulmalıdır)</a:t>
            </a:r>
          </a:p>
          <a:p>
            <a:pPr marL="0" indent="0">
              <a:buNone/>
            </a:pPr>
            <a:endParaRPr lang="tr-TR" sz="2000" dirty="0" smtClean="0"/>
          </a:p>
          <a:p>
            <a:endParaRPr lang="tr-TR" sz="2000" dirty="0"/>
          </a:p>
        </p:txBody>
      </p:sp>
    </p:spTree>
    <p:extLst>
      <p:ext uri="{BB962C8B-B14F-4D97-AF65-F5344CB8AC3E}">
        <p14:creationId xmlns:p14="http://schemas.microsoft.com/office/powerpoint/2010/main" val="2656231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dirty="0" smtClean="0">
                <a:solidFill>
                  <a:srgbClr val="FF0000"/>
                </a:solidFill>
              </a:rPr>
              <a:t>Çocuğun şiddet davranışlarını önlemek için ebeveyn olarak neler yapabilirsiniz:</a:t>
            </a:r>
            <a:endParaRPr lang="tr-TR" sz="2400" b="1" dirty="0">
              <a:solidFill>
                <a:srgbClr val="FF0000"/>
              </a:solidFill>
            </a:endParaRPr>
          </a:p>
        </p:txBody>
      </p:sp>
      <p:sp>
        <p:nvSpPr>
          <p:cNvPr id="3" name="İçerik Yer Tutucusu 2"/>
          <p:cNvSpPr>
            <a:spLocks noGrp="1"/>
          </p:cNvSpPr>
          <p:nvPr>
            <p:ph idx="1"/>
          </p:nvPr>
        </p:nvSpPr>
        <p:spPr/>
        <p:txBody>
          <a:bodyPr>
            <a:normAutofit/>
          </a:bodyPr>
          <a:lstStyle/>
          <a:p>
            <a:pPr algn="just"/>
            <a:r>
              <a:rPr lang="tr-TR" sz="2000" dirty="0" smtClean="0"/>
              <a:t>Şiddet şiddeti doğurur. İlk olarak aile içerisindeki ilişkilerinizi değerlendirin. Evdeki problemlerinizi nasıl çözüyorsunuz?</a:t>
            </a:r>
          </a:p>
          <a:p>
            <a:pPr marL="0" indent="0" algn="just">
              <a:buNone/>
            </a:pPr>
            <a:r>
              <a:rPr lang="tr-TR" sz="2000" dirty="0" smtClean="0"/>
              <a:t>	*Çocuklar, anne ve babalarının davranışlarını rol model alırlar.</a:t>
            </a:r>
          </a:p>
          <a:p>
            <a:pPr algn="just">
              <a:buFont typeface="Wingdings" panose="05000000000000000000" pitchFamily="2" charset="2"/>
              <a:buChar char="§"/>
            </a:pPr>
            <a:r>
              <a:rPr lang="tr-TR" sz="2000" dirty="0" smtClean="0"/>
              <a:t>Kızdığınız davranışları ebeveyn olarak sizin yapmadığınızdan emin olun.</a:t>
            </a:r>
          </a:p>
          <a:p>
            <a:pPr algn="just">
              <a:buFont typeface="Wingdings" panose="05000000000000000000" pitchFamily="2" charset="2"/>
              <a:buChar char="§"/>
            </a:pPr>
            <a:r>
              <a:rPr lang="tr-TR" sz="2000" dirty="0" smtClean="0"/>
              <a:t>Çocuğunuzun şiddet davranışlarını ceza vererek önleyemeyeceğinizi unutmayın. Çocuğunuzla konuşmayı deneyin.</a:t>
            </a:r>
          </a:p>
          <a:p>
            <a:pPr algn="just">
              <a:buFont typeface="Wingdings" panose="05000000000000000000" pitchFamily="2" charset="2"/>
              <a:buChar char="§"/>
            </a:pPr>
            <a:r>
              <a:rPr lang="tr-TR" sz="2000" dirty="0" smtClean="0"/>
              <a:t>Çocuklarınızın olumlu davranışlarını görün. Bazen çocuklar ilgi çekmek adına olumsuz davranışlar sergileyebilirler. Çocuklarınızın olumsuz davranışları kadar olumlu davranışları üzerinde de konuşmalar yapın.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797152"/>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7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00200"/>
            <a:ext cx="8003232" cy="4565104"/>
          </a:xfrm>
        </p:spPr>
        <p:txBody>
          <a:bodyPr>
            <a:normAutofit/>
          </a:bodyPr>
          <a:lstStyle/>
          <a:p>
            <a:pPr algn="just">
              <a:buFont typeface="Wingdings" panose="05000000000000000000" pitchFamily="2" charset="2"/>
              <a:buChar char="§"/>
            </a:pPr>
            <a:r>
              <a:rPr lang="tr-TR" sz="2000" dirty="0"/>
              <a:t>Şiddetin cinsiyete özel bir durum olduğunu düşünmeyin. Bazen anne babalar erkek çocukların şiddet davranışlarını normal karşılayabilmektedir. Dolayısıyla;</a:t>
            </a:r>
          </a:p>
          <a:p>
            <a:pPr marL="0" indent="0" algn="just">
              <a:buNone/>
            </a:pPr>
            <a:r>
              <a:rPr lang="tr-TR" sz="2000" dirty="0" smtClean="0"/>
              <a:t>	-Erkek </a:t>
            </a:r>
            <a:r>
              <a:rPr lang="tr-TR" sz="2000" dirty="0"/>
              <a:t>adam kavga eder.</a:t>
            </a:r>
          </a:p>
          <a:p>
            <a:pPr marL="0" indent="0" algn="just">
              <a:buNone/>
            </a:pPr>
            <a:r>
              <a:rPr lang="tr-TR" sz="2000" dirty="0" smtClean="0"/>
              <a:t>	-Sana </a:t>
            </a:r>
            <a:r>
              <a:rPr lang="tr-TR" sz="2000" dirty="0"/>
              <a:t>vurana sen de vur.</a:t>
            </a:r>
          </a:p>
          <a:p>
            <a:pPr marL="0" indent="0" algn="just">
              <a:buNone/>
            </a:pPr>
            <a:r>
              <a:rPr lang="tr-TR" sz="2000" dirty="0" smtClean="0"/>
              <a:t>	-Senin </a:t>
            </a:r>
            <a:r>
              <a:rPr lang="tr-TR" sz="2000" dirty="0"/>
              <a:t>elin armut mu topluyordu? gibi şiddeti meşrulaştıran cümle kalıplarını kullanmamaya çalışın</a:t>
            </a:r>
            <a:r>
              <a:rPr lang="tr-TR" sz="2000" dirty="0" smtClean="0"/>
              <a:t>.</a:t>
            </a:r>
          </a:p>
          <a:p>
            <a:pPr marL="0" indent="0" algn="just">
              <a:buNone/>
            </a:pPr>
            <a:endParaRPr lang="tr-TR" sz="2000" dirty="0" smtClean="0"/>
          </a:p>
          <a:p>
            <a:pPr algn="just">
              <a:buFont typeface="Wingdings" panose="05000000000000000000" pitchFamily="2" charset="2"/>
              <a:buChar char="§"/>
            </a:pPr>
            <a:endParaRPr lang="tr-TR" sz="2000" dirty="0" smtClean="0"/>
          </a:p>
          <a:p>
            <a:pPr marL="0" indent="0" algn="just">
              <a:buNone/>
            </a:pPr>
            <a:endParaRPr lang="tr-TR" sz="2000" dirty="0"/>
          </a:p>
          <a:p>
            <a:endParaRPr lang="tr-T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221088"/>
            <a:ext cx="2406601" cy="241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600200"/>
            <a:ext cx="7704856" cy="4525963"/>
          </a:xfrm>
        </p:spPr>
        <p:txBody>
          <a:bodyPr/>
          <a:lstStyle/>
          <a:p>
            <a:pPr algn="just">
              <a:buFont typeface="Wingdings" panose="05000000000000000000" pitchFamily="2" charset="2"/>
              <a:buChar char="§"/>
            </a:pPr>
            <a:r>
              <a:rPr lang="tr-TR" sz="2000" dirty="0" smtClean="0"/>
              <a:t>Çocuğunuz şiddete maruz da kalıyor olabilir. Çocuğunuzu gözlemleyin. Son zamanlarda içe kapanma, çabuk öfkelenme, uyku ve yeme sorunları gibi farklılıklar gözlemliyorsanız çocuğunuzu dinlemeye hazır olduğunuzu kendisine söyleyin. Eğer iletişim kurmakta zorlandığınızı düşünüyorsanız okul psikolojik danışmanı ile irtibata geçin.</a:t>
            </a:r>
          </a:p>
          <a:p>
            <a:pPr algn="just">
              <a:buFont typeface="Wingdings" panose="05000000000000000000" pitchFamily="2" charset="2"/>
              <a:buChar char="§"/>
            </a:pPr>
            <a:endParaRPr lang="tr-TR" sz="2000" dirty="0" smtClean="0"/>
          </a:p>
          <a:p>
            <a:pPr>
              <a:buFont typeface="Wingdings" panose="05000000000000000000" pitchFamily="2" charset="2"/>
              <a:buChar char="§"/>
            </a:pP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645024"/>
            <a:ext cx="27527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90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075240" cy="4525963"/>
          </a:xfrm>
        </p:spPr>
        <p:txBody>
          <a:bodyPr>
            <a:normAutofit/>
          </a:bodyPr>
          <a:lstStyle/>
          <a:p>
            <a:pPr algn="just"/>
            <a:r>
              <a:rPr lang="tr-TR" sz="2000" dirty="0" smtClean="0"/>
              <a:t>Şiddetin yalnızca fiziksel olarak ortaya çıkmayacağını bilin. Çocuğunuz duygusal/psikolojik veya siber olarak da şiddete maruz kalıyor olabilir. Çocuğunuza güven verin ve istedikleri zaman her şeyi sizinle paylaşabileceklerini bilmelerini sağlayın. Eğer çocuğunuz sizden korkarsa çözüm yolu olarak yalan söylemeye veya işlevsiz çözüm yollarına başvurabilir.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501008"/>
            <a:ext cx="2265040" cy="320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83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600200"/>
            <a:ext cx="7920880" cy="4525963"/>
          </a:xfrm>
        </p:spPr>
        <p:txBody>
          <a:bodyPr>
            <a:normAutofit/>
          </a:bodyPr>
          <a:lstStyle/>
          <a:p>
            <a:pPr algn="just"/>
            <a:r>
              <a:rPr lang="tr-TR" sz="1800" dirty="0" smtClean="0"/>
              <a:t>Özellikle son zamanlarda siber şiddet vakalarına sıklıkla rastlıyoruz. Çocuklarınızın interneti kontrollü kullanmalarını sağlayın. </a:t>
            </a:r>
          </a:p>
          <a:p>
            <a:pPr algn="just"/>
            <a:r>
              <a:rPr lang="tr-TR" sz="1800" dirty="0" smtClean="0"/>
              <a:t>Çocuğunuzun kimlerle arkadaşlık ettiğini bilin. </a:t>
            </a:r>
          </a:p>
          <a:p>
            <a:pPr algn="just"/>
            <a:r>
              <a:rPr lang="tr-TR" sz="1800" dirty="0" smtClean="0"/>
              <a:t>Çocuğunuza ev içi ve ev dışı sorumluluklar verin.</a:t>
            </a:r>
          </a:p>
          <a:p>
            <a:pPr algn="just"/>
            <a:r>
              <a:rPr lang="tr-TR" sz="1800" dirty="0" smtClean="0"/>
              <a:t>Çocuğunuza karşı tutarlı davranın. </a:t>
            </a:r>
          </a:p>
          <a:p>
            <a:pPr algn="just"/>
            <a:r>
              <a:rPr lang="tr-TR" sz="1800" dirty="0" smtClean="0"/>
              <a:t>Çocuğunuzun sizinle paylaşımlarını etkin dinleyin. Suçlayıcı ve yargılayıcı olan </a:t>
            </a:r>
            <a:r>
              <a:rPr lang="tr-TR" sz="1800" b="1" dirty="0" smtClean="0">
                <a:solidFill>
                  <a:srgbClr val="002060"/>
                </a:solidFill>
              </a:rPr>
              <a:t>‘sen dili’ </a:t>
            </a:r>
            <a:r>
              <a:rPr lang="tr-TR" sz="1800" dirty="0" smtClean="0"/>
              <a:t>yerine onu anladığınızı belirten </a:t>
            </a:r>
            <a:r>
              <a:rPr lang="tr-TR" sz="1800" b="1" dirty="0" smtClean="0">
                <a:solidFill>
                  <a:srgbClr val="002060"/>
                </a:solidFill>
              </a:rPr>
              <a:t>‘ben dilini’ </a:t>
            </a:r>
            <a:r>
              <a:rPr lang="tr-TR" sz="1800" dirty="0" smtClean="0"/>
              <a:t>kullanmaya özen gösterin. Ayrıca çocuğunuzu dinlerken </a:t>
            </a:r>
            <a:r>
              <a:rPr lang="tr-TR" sz="1800" b="1" dirty="0" smtClean="0">
                <a:solidFill>
                  <a:srgbClr val="002060"/>
                </a:solidFill>
              </a:rPr>
              <a:t>göz teması </a:t>
            </a:r>
            <a:r>
              <a:rPr lang="tr-TR" sz="1800" dirty="0" smtClean="0"/>
              <a:t>kurmaya çalışın.</a:t>
            </a:r>
          </a:p>
          <a:p>
            <a:pPr marL="0" indent="0" algn="just">
              <a:buNone/>
            </a:pPr>
            <a:r>
              <a:rPr lang="tr-TR" sz="1800" dirty="0"/>
              <a:t> </a:t>
            </a:r>
            <a:r>
              <a:rPr lang="tr-TR" sz="1800" dirty="0" smtClean="0"/>
              <a:t>	</a:t>
            </a:r>
            <a:r>
              <a:rPr lang="tr-TR" sz="1800" b="1" dirty="0" smtClean="0">
                <a:solidFill>
                  <a:srgbClr val="FF0000"/>
                </a:solidFill>
              </a:rPr>
              <a:t>Örneğin; </a:t>
            </a:r>
            <a:r>
              <a:rPr lang="tr-TR" sz="1800" dirty="0" smtClean="0"/>
              <a:t>Hiç yerinde durmuyorsun çok yaramazsın. </a:t>
            </a:r>
            <a:r>
              <a:rPr lang="tr-TR" sz="1800" i="1" dirty="0" smtClean="0"/>
              <a:t>(Sen dili)</a:t>
            </a:r>
          </a:p>
          <a:p>
            <a:pPr marL="0" indent="0" algn="just">
              <a:buNone/>
            </a:pPr>
            <a:r>
              <a:rPr lang="tr-TR" sz="1800" dirty="0"/>
              <a:t>	 </a:t>
            </a:r>
            <a:r>
              <a:rPr lang="tr-TR" sz="1800" dirty="0" smtClean="0"/>
              <a:t>               Çok hareketli davranman beni üzüyor. </a:t>
            </a:r>
            <a:r>
              <a:rPr lang="tr-TR" sz="1800" i="1" dirty="0" smtClean="0"/>
              <a:t>(Ben dili)</a:t>
            </a:r>
          </a:p>
          <a:p>
            <a:pPr algn="just"/>
            <a:r>
              <a:rPr lang="tr-TR" sz="1800" dirty="0" smtClean="0"/>
              <a:t>Çocuğunuzdaki değişimler için sabırlı olun.</a:t>
            </a:r>
          </a:p>
          <a:p>
            <a:pPr algn="just"/>
            <a:r>
              <a:rPr lang="tr-TR" sz="1800" dirty="0" smtClean="0"/>
              <a:t>Aile içi kararlara çocuğunuzu da dahil edin. </a:t>
            </a:r>
          </a:p>
          <a:p>
            <a:pPr algn="just"/>
            <a:r>
              <a:rPr lang="tr-TR" sz="1800" dirty="0" smtClean="0"/>
              <a:t>Çocuğunuza karşı önyargılarınızın farkına varın.</a:t>
            </a:r>
          </a:p>
          <a:p>
            <a:pPr algn="just"/>
            <a:endParaRPr lang="tr-TR" sz="1800" dirty="0"/>
          </a:p>
        </p:txBody>
      </p:sp>
    </p:spTree>
    <p:extLst>
      <p:ext uri="{BB962C8B-B14F-4D97-AF65-F5344CB8AC3E}">
        <p14:creationId xmlns:p14="http://schemas.microsoft.com/office/powerpoint/2010/main" val="21523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796950"/>
          </a:xfrm>
        </p:spPr>
        <p:txBody>
          <a:bodyPr>
            <a:normAutofit/>
          </a:bodyPr>
          <a:lstStyle/>
          <a:p>
            <a:r>
              <a:rPr lang="tr-TR" b="1" dirty="0" smtClean="0">
                <a:solidFill>
                  <a:srgbClr val="002060"/>
                </a:solidFill>
              </a:rPr>
              <a:t>Kitap Önerisi</a:t>
            </a:r>
            <a:endParaRPr lang="tr-TR" b="1" dirty="0">
              <a:solidFill>
                <a:srgbClr val="002060"/>
              </a:solidFill>
            </a:endParaRP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628800"/>
            <a:ext cx="2941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9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00200"/>
            <a:ext cx="7848872" cy="4525963"/>
          </a:xfrm>
        </p:spPr>
        <p:txBody>
          <a:bodyPr>
            <a:normAutofit/>
          </a:bodyPr>
          <a:lstStyle/>
          <a:p>
            <a:pPr marL="0" indent="0">
              <a:buNone/>
            </a:pPr>
            <a:r>
              <a:rPr lang="tr-TR" sz="2000" b="1" dirty="0" smtClean="0"/>
              <a:t>Kaynakça</a:t>
            </a:r>
          </a:p>
          <a:p>
            <a:pPr marL="0" indent="0">
              <a:buNone/>
            </a:pPr>
            <a:r>
              <a:rPr lang="tr-TR" sz="2000" dirty="0" smtClean="0"/>
              <a:t>Ögel, K., Tarı, I. ve Eke, C.Y. (2005). </a:t>
            </a:r>
            <a:r>
              <a:rPr lang="tr-TR" sz="2000" i="1" dirty="0"/>
              <a:t>O</a:t>
            </a:r>
            <a:r>
              <a:rPr lang="tr-TR" sz="2000" i="1" dirty="0" smtClean="0"/>
              <a:t>kullarda suç ve şiddeti önleme.</a:t>
            </a:r>
            <a:r>
              <a:rPr lang="tr-TR" sz="2000" dirty="0" smtClean="0"/>
              <a:t> İstanbul: Yeniden</a:t>
            </a:r>
            <a:endParaRPr lang="tr-TR" sz="2000" i="1" dirty="0"/>
          </a:p>
        </p:txBody>
      </p:sp>
    </p:spTree>
    <p:extLst>
      <p:ext uri="{BB962C8B-B14F-4D97-AF65-F5344CB8AC3E}">
        <p14:creationId xmlns:p14="http://schemas.microsoft.com/office/powerpoint/2010/main" val="41885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764704"/>
            <a:ext cx="7931224" cy="936104"/>
          </a:xfrm>
        </p:spPr>
        <p:txBody>
          <a:bodyPr>
            <a:normAutofit/>
          </a:bodyPr>
          <a:lstStyle/>
          <a:p>
            <a:pPr algn="l"/>
            <a:r>
              <a:rPr lang="tr-TR" sz="3200" b="1" dirty="0" smtClean="0">
                <a:solidFill>
                  <a:srgbClr val="7030A0"/>
                </a:solidFill>
              </a:rPr>
              <a:t>Şiddet nedir?</a:t>
            </a:r>
            <a:endParaRPr lang="tr-TR" sz="3200" b="1" dirty="0">
              <a:solidFill>
                <a:srgbClr val="7030A0"/>
              </a:solidFill>
            </a:endParaRPr>
          </a:p>
        </p:txBody>
      </p:sp>
      <p:sp>
        <p:nvSpPr>
          <p:cNvPr id="3" name="İçerik Yer Tutucusu 2"/>
          <p:cNvSpPr>
            <a:spLocks noGrp="1"/>
          </p:cNvSpPr>
          <p:nvPr>
            <p:ph idx="1"/>
          </p:nvPr>
        </p:nvSpPr>
        <p:spPr>
          <a:xfrm>
            <a:off x="539552" y="1988840"/>
            <a:ext cx="7920880" cy="4137323"/>
          </a:xfrm>
        </p:spPr>
        <p:txBody>
          <a:bodyPr/>
          <a:lstStyle/>
          <a:p>
            <a:pPr algn="just"/>
            <a:r>
              <a:rPr lang="tr-TR" sz="2000" dirty="0" smtClean="0">
                <a:cs typeface="Times New Roman" panose="02020603050405020304" pitchFamily="18" charset="0"/>
              </a:rPr>
              <a:t>Dünya </a:t>
            </a:r>
            <a:r>
              <a:rPr lang="tr-TR" sz="2000" dirty="0">
                <a:cs typeface="Times New Roman" panose="02020603050405020304" pitchFamily="18" charset="0"/>
              </a:rPr>
              <a:t>Sağlık Örgütü (WHO) tarafından “fiziksel güç veya iktidarın kasıtlı bir tehdit veya gerçeklik biçiminde bir başkasına uygulanması sonucunda maruz kalan kişide yaralanma, ölüm ve psikolojik zarara yol açması ya da açma olasılığı bulunması” durumu olarak tanımlanmaktadır.</a:t>
            </a:r>
          </a:p>
          <a:p>
            <a:endParaRPr lang="tr-TR"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933056"/>
            <a:ext cx="222744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65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00200"/>
            <a:ext cx="7776864" cy="4525963"/>
          </a:xfrm>
        </p:spPr>
        <p:txBody>
          <a:bodyPr>
            <a:normAutofit/>
          </a:bodyPr>
          <a:lstStyle/>
          <a:p>
            <a:pPr algn="just"/>
            <a:r>
              <a:rPr lang="tr-TR" sz="2000" dirty="0" smtClean="0">
                <a:cs typeface="Times New Roman" panose="02020603050405020304" pitchFamily="18" charset="0"/>
              </a:rPr>
              <a:t>Çocuklar ve ergenler arasında yaygınlaşan şiddet davranışları bu konudaki çalışmaların hızlanmasına zemin hazırlamıştır.</a:t>
            </a:r>
            <a:endParaRPr lang="tr-TR" sz="2000" dirty="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88455"/>
            <a:ext cx="5272261" cy="297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93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340768"/>
            <a:ext cx="7848872" cy="4785395"/>
          </a:xfrm>
        </p:spPr>
        <p:txBody>
          <a:bodyPr>
            <a:normAutofit/>
          </a:bodyPr>
          <a:lstStyle/>
          <a:p>
            <a:pPr marL="0" indent="0" algn="just">
              <a:buNone/>
            </a:pPr>
            <a:r>
              <a:rPr lang="tr-TR" sz="2400" b="1" dirty="0" smtClean="0">
                <a:solidFill>
                  <a:srgbClr val="FF0000"/>
                </a:solidFill>
              </a:rPr>
              <a:t>Okullarda şiddet davranışı şu şekillerde ortaya çıkmaktadır;</a:t>
            </a:r>
          </a:p>
          <a:p>
            <a:pPr marL="0" indent="0" algn="just">
              <a:buNone/>
            </a:pPr>
            <a:r>
              <a:rPr lang="tr-TR" sz="2000" b="1" dirty="0" smtClean="0"/>
              <a:t>Fiziksel şiddet: </a:t>
            </a:r>
            <a:r>
              <a:rPr lang="tr-TR" sz="2000" dirty="0" smtClean="0"/>
              <a:t>İtme, vurma, tekmeleme vb.</a:t>
            </a:r>
          </a:p>
          <a:p>
            <a:pPr marL="0" indent="0" algn="just">
              <a:buNone/>
            </a:pPr>
            <a:r>
              <a:rPr lang="tr-TR" sz="2000" b="1" dirty="0" smtClean="0"/>
              <a:t>Duygusal/psikolojik şiddet: </a:t>
            </a:r>
            <a:r>
              <a:rPr lang="tr-TR" sz="2000" dirty="0" smtClean="0"/>
              <a:t>Alay etme, küçük düşürme, lakap takma, dışlamak vb.</a:t>
            </a:r>
          </a:p>
          <a:p>
            <a:pPr marL="0" indent="0" algn="just">
              <a:buNone/>
            </a:pPr>
            <a:r>
              <a:rPr lang="tr-TR" sz="2000" b="1" dirty="0" smtClean="0"/>
              <a:t>Siber şiddet: </a:t>
            </a:r>
            <a:r>
              <a:rPr lang="tr-TR" sz="2000" dirty="0" smtClean="0"/>
              <a:t>Teknolojik aletler aracılığıyla veya sosyal medya yoluyla tehdit edici mesajlar, uygunsuz içerikler ve görseller göndermek, kişinin izni olmadan şahsi bilgilerinin internet aracılığıyla yayılması vb.</a:t>
            </a:r>
          </a:p>
          <a:p>
            <a:pPr marL="0" indent="0" algn="just">
              <a:buNone/>
            </a:pPr>
            <a:endParaRPr lang="tr-TR" sz="2000" dirty="0"/>
          </a:p>
          <a:p>
            <a:pPr marL="0" indent="0" algn="just">
              <a:buNone/>
            </a:pPr>
            <a:r>
              <a:rPr lang="tr-TR" sz="2000" dirty="0" smtClean="0"/>
              <a:t>*Bu şiddet davranışları insana, hayvana veya cansız nesnelere yönelik olabilmektedir.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5445224"/>
            <a:ext cx="1932340" cy="101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47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692696"/>
            <a:ext cx="8003232" cy="724942"/>
          </a:xfrm>
        </p:spPr>
        <p:txBody>
          <a:bodyPr>
            <a:normAutofit/>
          </a:bodyPr>
          <a:lstStyle/>
          <a:p>
            <a:pPr algn="l"/>
            <a:r>
              <a:rPr lang="tr-TR" sz="3200" b="1" dirty="0" smtClean="0">
                <a:solidFill>
                  <a:srgbClr val="FF0000"/>
                </a:solidFill>
                <a:latin typeface="+mn-lt"/>
                <a:cs typeface="Times New Roman" panose="02020603050405020304" pitchFamily="18" charset="0"/>
              </a:rPr>
              <a:t>Şiddet davranışının nedenleri;</a:t>
            </a:r>
            <a:endParaRPr lang="tr-TR" sz="3200" b="1" dirty="0">
              <a:solidFill>
                <a:srgbClr val="FF0000"/>
              </a:solidFill>
              <a:latin typeface="+mn-lt"/>
              <a:cs typeface="Times New Roman" panose="02020603050405020304" pitchFamily="18" charset="0"/>
            </a:endParaRPr>
          </a:p>
        </p:txBody>
      </p:sp>
      <p:sp>
        <p:nvSpPr>
          <p:cNvPr id="3" name="İçerik Yer Tutucusu 2"/>
          <p:cNvSpPr>
            <a:spLocks noGrp="1"/>
          </p:cNvSpPr>
          <p:nvPr>
            <p:ph idx="1"/>
          </p:nvPr>
        </p:nvSpPr>
        <p:spPr>
          <a:xfrm>
            <a:off x="683568" y="1600200"/>
            <a:ext cx="8003232" cy="4525963"/>
          </a:xfrm>
        </p:spPr>
        <p:txBody>
          <a:bodyPr>
            <a:normAutofit/>
          </a:bodyPr>
          <a:lstStyle/>
          <a:p>
            <a:r>
              <a:rPr lang="tr-TR" sz="2000" dirty="0" smtClean="0">
                <a:cs typeface="Times New Roman" panose="02020603050405020304" pitchFamily="18" charset="0"/>
              </a:rPr>
              <a:t>Aşağıdaki şekilde de görüldüğü gibi bireyin davranışları kişisel, ailesel, toplumsal ve çevresel olmak üzere birçok faktörden oluşur. Şiddet davranışı da bu boyutların özelliklerine göre şekillenir. Aile olarak sizin de şiddet davranışının oluşumunu tetikleme veya önleme üzerinde etkiniz bulunmaktadır.</a:t>
            </a:r>
          </a:p>
        </p:txBody>
      </p:sp>
      <p:pic>
        <p:nvPicPr>
          <p:cNvPr id="5122" name="Picture 2" descr="C:\Users\vildan\Deskt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501008"/>
            <a:ext cx="4824536" cy="282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2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600200"/>
            <a:ext cx="7632848" cy="4525963"/>
          </a:xfrm>
        </p:spPr>
        <p:txBody>
          <a:bodyPr>
            <a:normAutofit/>
          </a:bodyPr>
          <a:lstStyle/>
          <a:p>
            <a:pPr algn="just"/>
            <a:r>
              <a:rPr lang="tr-TR" sz="2000" dirty="0" smtClean="0"/>
              <a:t>Aile içi iletişim eksikliği, otoriter veya ihmalkar anne baba tutumları</a:t>
            </a:r>
          </a:p>
          <a:p>
            <a:pPr algn="just"/>
            <a:r>
              <a:rPr lang="tr-TR" sz="2000" dirty="0" smtClean="0"/>
              <a:t>Ebeveynlerin problem çözme becerilerinin eksikliği</a:t>
            </a:r>
          </a:p>
          <a:p>
            <a:pPr algn="just"/>
            <a:r>
              <a:rPr lang="tr-TR" sz="2000" dirty="0" smtClean="0"/>
              <a:t>Şiddeti destekleyen ebeveyn tutumları (ör: sana vurana sen de vur.)</a:t>
            </a:r>
          </a:p>
          <a:p>
            <a:pPr algn="just"/>
            <a:r>
              <a:rPr lang="tr-TR" sz="2000" dirty="0" smtClean="0"/>
              <a:t>Aile içinde şiddetin çatışma çözme aracı olarak kullanılması </a:t>
            </a:r>
          </a:p>
          <a:p>
            <a:pPr algn="just"/>
            <a:endParaRPr lang="tr-TR" sz="2000" dirty="0"/>
          </a:p>
          <a:p>
            <a:pPr marL="0" indent="0" algn="just">
              <a:buNone/>
            </a:pPr>
            <a:r>
              <a:rPr lang="tr-TR" sz="2000" dirty="0" smtClean="0"/>
              <a:t>Şiddet davranışını normalleştiren ebeveyn davranışlarına örnek sayılabilir.</a:t>
            </a:r>
            <a:endParaRPr lang="tr-T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719" y="4005064"/>
            <a:ext cx="3243289" cy="263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65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764704"/>
            <a:ext cx="8013576" cy="638944"/>
          </a:xfrm>
        </p:spPr>
        <p:txBody>
          <a:bodyPr>
            <a:normAutofit fontScale="90000"/>
          </a:bodyPr>
          <a:lstStyle/>
          <a:p>
            <a:pPr algn="just"/>
            <a:r>
              <a:rPr lang="tr-TR" sz="2400" b="1" dirty="0" smtClean="0">
                <a:solidFill>
                  <a:srgbClr val="FF0000"/>
                </a:solidFill>
              </a:rPr>
              <a:t>Ebeveyn olarak ne yapmanız gerektiğinize geçmeden önce çocuğu şiddet davranışına yönelten risk faktörlerine göz gezdirelim.</a:t>
            </a:r>
            <a:endParaRPr lang="tr-TR" sz="2400" b="1" dirty="0">
              <a:solidFill>
                <a:srgbClr val="FF0000"/>
              </a:solidFill>
            </a:endParaRPr>
          </a:p>
        </p:txBody>
      </p:sp>
      <p:sp>
        <p:nvSpPr>
          <p:cNvPr id="3" name="İçerik Yer Tutucusu 2"/>
          <p:cNvSpPr>
            <a:spLocks noGrp="1"/>
          </p:cNvSpPr>
          <p:nvPr>
            <p:ph idx="1"/>
          </p:nvPr>
        </p:nvSpPr>
        <p:spPr>
          <a:xfrm>
            <a:off x="683568" y="1600200"/>
            <a:ext cx="7920880" cy="4525963"/>
          </a:xfrm>
        </p:spPr>
        <p:txBody>
          <a:bodyPr>
            <a:normAutofit/>
          </a:bodyPr>
          <a:lstStyle/>
          <a:p>
            <a:r>
              <a:rPr lang="tr-TR" sz="2000" dirty="0" smtClean="0"/>
              <a:t>Sosyal olarak içe kapanıklık</a:t>
            </a:r>
          </a:p>
          <a:p>
            <a:r>
              <a:rPr lang="tr-TR" sz="2000" dirty="0" smtClean="0"/>
              <a:t>Şiddete maruz kalmak</a:t>
            </a:r>
          </a:p>
          <a:p>
            <a:r>
              <a:rPr lang="tr-TR" sz="2000" dirty="0" smtClean="0"/>
              <a:t>Öfke kontrol yetersizliği</a:t>
            </a:r>
          </a:p>
          <a:p>
            <a:r>
              <a:rPr lang="tr-TR" sz="2000" dirty="0" err="1" smtClean="0"/>
              <a:t>Engellenmişlik</a:t>
            </a:r>
            <a:r>
              <a:rPr lang="tr-TR" sz="2000" dirty="0" smtClean="0"/>
              <a:t> hissini sık yaşama</a:t>
            </a:r>
          </a:p>
          <a:p>
            <a:r>
              <a:rPr lang="tr-TR" sz="2000" dirty="0" smtClean="0"/>
              <a:t>Okul başarısının düşük olması</a:t>
            </a:r>
          </a:p>
          <a:p>
            <a:r>
              <a:rPr lang="tr-TR" sz="2000" dirty="0" err="1" smtClean="0"/>
              <a:t>Dürtüsel</a:t>
            </a:r>
            <a:r>
              <a:rPr lang="tr-TR" sz="2000" dirty="0" smtClean="0"/>
              <a:t> olmak</a:t>
            </a:r>
          </a:p>
          <a:p>
            <a:r>
              <a:rPr lang="tr-TR" sz="2000" dirty="0" smtClean="0"/>
              <a:t>Çok çabuk hayal kırıklığı yaşamak ve bunu </a:t>
            </a:r>
            <a:r>
              <a:rPr lang="tr-TR" sz="2000" dirty="0" err="1" smtClean="0"/>
              <a:t>tolere</a:t>
            </a:r>
            <a:r>
              <a:rPr lang="tr-TR" sz="2000" dirty="0" smtClean="0"/>
              <a:t> edememek</a:t>
            </a:r>
          </a:p>
          <a:p>
            <a:r>
              <a:rPr lang="tr-TR" sz="2000" dirty="0" smtClean="0"/>
              <a:t>Aşırı alınganlık</a:t>
            </a:r>
          </a:p>
          <a:p>
            <a:endParaRPr lang="tr-TR" sz="2000" dirty="0"/>
          </a:p>
          <a:p>
            <a:pPr marL="0" indent="0">
              <a:buNone/>
            </a:pPr>
            <a:r>
              <a:rPr lang="tr-TR" sz="2000" dirty="0" smtClean="0"/>
              <a:t>*Bu özelliklere sahip çocuk ve gençlerin şiddet davranışlarını sergilemeye daha meyilli oldukları söylenebilir.</a:t>
            </a:r>
          </a:p>
          <a:p>
            <a:endParaRPr lang="tr-TR" sz="2000" dirty="0" smtClean="0"/>
          </a:p>
          <a:p>
            <a:endParaRPr lang="tr-TR" sz="20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445224"/>
            <a:ext cx="1664936" cy="119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692696"/>
            <a:ext cx="7848872" cy="724942"/>
          </a:xfrm>
        </p:spPr>
        <p:txBody>
          <a:bodyPr>
            <a:normAutofit/>
          </a:bodyPr>
          <a:lstStyle/>
          <a:p>
            <a:pPr algn="just"/>
            <a:r>
              <a:rPr lang="tr-TR" sz="2000" b="1" dirty="0" smtClean="0">
                <a:solidFill>
                  <a:srgbClr val="FF0000"/>
                </a:solidFill>
              </a:rPr>
              <a:t>Şiddet davranışı gösteren ön ergenlik dönemindeki çocuklar;</a:t>
            </a:r>
            <a:endParaRPr lang="tr-TR" sz="2000" b="1" dirty="0">
              <a:solidFill>
                <a:srgbClr val="FF0000"/>
              </a:solidFill>
            </a:endParaRPr>
          </a:p>
        </p:txBody>
      </p:sp>
      <p:sp>
        <p:nvSpPr>
          <p:cNvPr id="3" name="İçerik Yer Tutucusu 2"/>
          <p:cNvSpPr>
            <a:spLocks noGrp="1"/>
          </p:cNvSpPr>
          <p:nvPr>
            <p:ph idx="1"/>
          </p:nvPr>
        </p:nvSpPr>
        <p:spPr>
          <a:xfrm>
            <a:off x="683568" y="1556792"/>
            <a:ext cx="7776864" cy="4525963"/>
          </a:xfrm>
        </p:spPr>
        <p:txBody>
          <a:bodyPr>
            <a:normAutofit/>
          </a:bodyPr>
          <a:lstStyle/>
          <a:p>
            <a:pPr algn="just"/>
            <a:r>
              <a:rPr lang="tr-TR" sz="2000" dirty="0" smtClean="0"/>
              <a:t>Okula yönelik ilginin azlığı okul başarısızlığına neden olur. İlerleyen zamanlarda okula devamsızlıkla kendini gösterir.</a:t>
            </a:r>
          </a:p>
          <a:p>
            <a:pPr algn="just"/>
            <a:r>
              <a:rPr lang="tr-TR" sz="2000" dirty="0" smtClean="0"/>
              <a:t>Ergenlik döneminin özellikleri gereği aile ile ilişkiler diğer dönemlere göre daha zayıftır. Ancak, çocuğun şiddet davranışlarından dolayı akranlarıyla olan ilişkileri de zayıftır. Çocuk yalnızlaşmaya başlar  veya kendisi gibi şiddete meyilli akranlarla arkadaş olmaya çalışır. Bu arkadaşlar bazen kendilerinden yaşça büyük kişiler de olabilir.</a:t>
            </a:r>
          </a:p>
          <a:p>
            <a:pPr algn="just"/>
            <a:r>
              <a:rPr lang="tr-TR" sz="2000" dirty="0" smtClean="0"/>
              <a:t>Sorumluluklarını üstlenmekte güçlük yaşarlar.</a:t>
            </a:r>
          </a:p>
          <a:p>
            <a:pPr algn="just"/>
            <a:r>
              <a:rPr lang="tr-TR" sz="2000" dirty="0" smtClean="0"/>
              <a:t>Agresif tepkileri aile ve sosyal ilişkilerini olumsuz yönde etkiler.</a:t>
            </a:r>
          </a:p>
          <a:p>
            <a:pPr algn="just"/>
            <a:r>
              <a:rPr lang="tr-TR" sz="2000" dirty="0" smtClean="0"/>
              <a:t>Hedeflerden ve toplumsal değerlerden giderek uzaklaşırlar.</a:t>
            </a:r>
          </a:p>
          <a:p>
            <a:pPr algn="just"/>
            <a:endParaRPr lang="tr-TR" sz="2000" dirty="0"/>
          </a:p>
        </p:txBody>
      </p:sp>
    </p:spTree>
    <p:extLst>
      <p:ext uri="{BB962C8B-B14F-4D97-AF65-F5344CB8AC3E}">
        <p14:creationId xmlns:p14="http://schemas.microsoft.com/office/powerpoint/2010/main" val="181005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1143000"/>
          </a:xfrm>
        </p:spPr>
        <p:txBody>
          <a:bodyPr>
            <a:normAutofit/>
          </a:bodyPr>
          <a:lstStyle/>
          <a:p>
            <a:pPr algn="just"/>
            <a:r>
              <a:rPr lang="tr-TR" sz="2400" b="1" dirty="0" smtClean="0">
                <a:solidFill>
                  <a:srgbClr val="FF0000"/>
                </a:solidFill>
              </a:rPr>
              <a:t>Şiddet davranışı gösteren ön ergenlik dönemindeki çocukların ailesi ve okulu arasındaki ilişki;</a:t>
            </a:r>
            <a:endParaRPr lang="tr-TR" sz="2400" b="1" dirty="0">
              <a:solidFill>
                <a:srgbClr val="FF0000"/>
              </a:solidFill>
            </a:endParaRPr>
          </a:p>
        </p:txBody>
      </p:sp>
      <p:sp>
        <p:nvSpPr>
          <p:cNvPr id="4" name="Yuvarlatılmış Dikdörtgen 3"/>
          <p:cNvSpPr/>
          <p:nvPr/>
        </p:nvSpPr>
        <p:spPr>
          <a:xfrm>
            <a:off x="1115616" y="1700808"/>
            <a:ext cx="3096344"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Ebeveynlerin okulla olan ilişkisi kötüleşir. Aile çocuğunun başarısızlıkları ve olumsuz davranışlarıyla neler yapacağını bilemez. Ailenin okuldan beklentileri yüksek olduğu için hayal kırıklığı yaşamaları olağandır. Çocuk zamanla </a:t>
            </a:r>
            <a:r>
              <a:rPr lang="tr-TR" dirty="0" err="1" smtClean="0"/>
              <a:t>dışlanılmaya</a:t>
            </a:r>
            <a:r>
              <a:rPr lang="tr-TR" dirty="0" smtClean="0"/>
              <a:t> ve reddedilmeye başlanır. Aile artık çocuğundan ümidini kesmiştir.</a:t>
            </a:r>
            <a:endParaRPr lang="tr-TR" dirty="0"/>
          </a:p>
        </p:txBody>
      </p:sp>
      <p:sp>
        <p:nvSpPr>
          <p:cNvPr id="5" name="Yuvarlatılmış Dikdörtgen 4"/>
          <p:cNvSpPr/>
          <p:nvPr/>
        </p:nvSpPr>
        <p:spPr>
          <a:xfrm>
            <a:off x="4932040" y="1700808"/>
            <a:ext cx="2952328" cy="367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Çocuğun olumsuz davranışları  karşısında okul çalışanları verdikleri desteğin herhangi bir karşılığı olmadığını görür ve çocuk ‘ümitsiz vaka’ olarak görülmeye başlanır.</a:t>
            </a:r>
            <a:endParaRPr lang="tr-TR" dirty="0"/>
          </a:p>
        </p:txBody>
      </p:sp>
      <p:sp>
        <p:nvSpPr>
          <p:cNvPr id="6" name="Sağa Bükülü Ok 5"/>
          <p:cNvSpPr/>
          <p:nvPr/>
        </p:nvSpPr>
        <p:spPr>
          <a:xfrm>
            <a:off x="3851920" y="5523587"/>
            <a:ext cx="504056" cy="861868"/>
          </a:xfrm>
          <a:prstGeom prst="curv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Sola Bükülü Ok 6"/>
          <p:cNvSpPr/>
          <p:nvPr/>
        </p:nvSpPr>
        <p:spPr>
          <a:xfrm>
            <a:off x="4680012" y="5523587"/>
            <a:ext cx="504056" cy="861868"/>
          </a:xfrm>
          <a:prstGeom prst="curved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58936733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941</Words>
  <Application>Microsoft Office PowerPoint</Application>
  <PresentationFormat>Ekran Gösterisi (4:3)</PresentationFormat>
  <Paragraphs>73</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Times New Roman</vt:lpstr>
      <vt:lpstr>Wingdings</vt:lpstr>
      <vt:lpstr>Ofis Teması</vt:lpstr>
      <vt:lpstr>Okul Temelli Şiddetin Önlenmesi</vt:lpstr>
      <vt:lpstr>Şiddet nedir?</vt:lpstr>
      <vt:lpstr>PowerPoint Sunusu</vt:lpstr>
      <vt:lpstr>PowerPoint Sunusu</vt:lpstr>
      <vt:lpstr>Şiddet davranışının nedenleri;</vt:lpstr>
      <vt:lpstr>PowerPoint Sunusu</vt:lpstr>
      <vt:lpstr>Ebeveyn olarak ne yapmanız gerektiğinize geçmeden önce çocuğu şiddet davranışına yönelten risk faktörlerine göz gezdirelim.</vt:lpstr>
      <vt:lpstr>Şiddet davranışı gösteren ön ergenlik dönemindeki çocuklar;</vt:lpstr>
      <vt:lpstr>Şiddet davranışı gösteren ön ergenlik dönemindeki çocukların ailesi ve okulu arasındaki ilişki;</vt:lpstr>
      <vt:lpstr>Şiddet davranışı gösteren ön ergenlik dönemindeki çocukların karşılaştıkları sorunlar;</vt:lpstr>
      <vt:lpstr>Çocuğun şiddet davranışlarını önlemek için ebeveyn olarak neler yapabilirsiniz:</vt:lpstr>
      <vt:lpstr>PowerPoint Sunusu</vt:lpstr>
      <vt:lpstr>PowerPoint Sunusu</vt:lpstr>
      <vt:lpstr>PowerPoint Sunusu</vt:lpstr>
      <vt:lpstr>PowerPoint Sunusu</vt:lpstr>
      <vt:lpstr>Kitap Önerisi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Temelli Şiddetin Önlenmesi</dc:title>
  <dc:creator>Özel Eğitim</dc:creator>
  <cp:lastModifiedBy>USER</cp:lastModifiedBy>
  <cp:revision>82</cp:revision>
  <dcterms:created xsi:type="dcterms:W3CDTF">2022-09-05T08:56:45Z</dcterms:created>
  <dcterms:modified xsi:type="dcterms:W3CDTF">2024-01-22T08:37:37Z</dcterms:modified>
</cp:coreProperties>
</file>