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4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75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28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89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46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5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26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3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63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31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2124-8037-4D5A-8AA5-5DC569B63FC7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6D76-E57C-4AD2-A62B-23DCCE45D1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97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592288"/>
          </a:xfrm>
        </p:spPr>
        <p:txBody>
          <a:bodyPr>
            <a:noAutofit/>
          </a:bodyPr>
          <a:lstStyle/>
          <a:p>
            <a:r>
              <a:rPr lang="tr-TR" sz="6000" b="1" dirty="0">
                <a:solidFill>
                  <a:schemeClr val="accent2"/>
                </a:solidFill>
              </a:rPr>
              <a:t>SINIR</a:t>
            </a:r>
            <a:br>
              <a:rPr lang="tr-TR" sz="6000" b="1" dirty="0">
                <a:solidFill>
                  <a:schemeClr val="accent2"/>
                </a:solidFill>
              </a:rPr>
            </a:br>
            <a:r>
              <a:rPr lang="tr-TR" sz="6000" b="1" dirty="0">
                <a:solidFill>
                  <a:schemeClr val="accent2"/>
                </a:solidFill>
              </a:rPr>
              <a:t>KOYMA</a:t>
            </a:r>
            <a:br>
              <a:rPr lang="tr-TR" sz="6000" b="1" dirty="0">
                <a:solidFill>
                  <a:schemeClr val="accent2"/>
                </a:solidFill>
              </a:rPr>
            </a:br>
            <a:endParaRPr lang="tr-TR" sz="4000" b="1" dirty="0"/>
          </a:p>
        </p:txBody>
      </p:sp>
      <p:pic>
        <p:nvPicPr>
          <p:cNvPr id="2050" name="Picture 2" descr="C:\Users\User\Desktop\yerel hedef 2024\IMG_17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7488832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112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Sınavlar ve Değerlendirme</a:t>
            </a:r>
            <a:r>
              <a:rPr lang="tr-TR" dirty="0"/>
              <a:t>: </a:t>
            </a:r>
            <a:r>
              <a:rPr lang="tr-TR" dirty="0" smtClean="0"/>
              <a:t>Ortaokul;</a:t>
            </a:r>
            <a:r>
              <a:rPr lang="tr-TR" dirty="0"/>
              <a:t> </a:t>
            </a:r>
            <a:r>
              <a:rPr lang="tr-TR" dirty="0" smtClean="0"/>
              <a:t>öğrencilerin </a:t>
            </a:r>
            <a:r>
              <a:rPr lang="tr-TR" dirty="0"/>
              <a:t>sınavlara ve değerlendirmelere daha fazla maruz kaldığı bir dönemdir. Bu, akademik performanslarını değerlendirmek için önemlidir.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379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chemeClr val="accent2"/>
                </a:solidFill>
              </a:rPr>
              <a:t>3-ÖĞRENCİLER SINIRLARA NEDEN İHTİYAÇ DUYAR VE SINIR KOYMANIN FAYDALARI</a:t>
            </a:r>
          </a:p>
        </p:txBody>
      </p:sp>
      <p:pic>
        <p:nvPicPr>
          <p:cNvPr id="1026" name="Picture 2" descr="C:\Users\User\Desktop\yerel hedef 2024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624735" cy="24562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428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Sınırlar okul tarafından beklenen davranışların tanımlanmasını sağlar. </a:t>
            </a:r>
          </a:p>
          <a:p>
            <a:r>
              <a:rPr lang="tr-TR" dirty="0" smtClean="0"/>
              <a:t>Çocuğun kendini kontrol etmesini, karar vermesini ve kendi davranışlarının sorumluluğunu almasını sağlar.</a:t>
            </a:r>
          </a:p>
          <a:p>
            <a:r>
              <a:rPr lang="tr-TR" dirty="0" smtClean="0"/>
              <a:t> Çocukların çevresindekileri öğrenmelerine yardımcı olur. </a:t>
            </a:r>
          </a:p>
          <a:p>
            <a:r>
              <a:rPr lang="tr-TR" dirty="0" smtClean="0"/>
              <a:t>Sınırlar çocuğun fiziksel, duygusal ve sosyal gelişimini destekler..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Sınırlar çocuğun fiziksel güvenliğini sağlar, hareket alanını somutlaştırır. </a:t>
            </a:r>
          </a:p>
          <a:p>
            <a:r>
              <a:rPr lang="tr-TR" dirty="0"/>
              <a:t>Okul ve sınıf ortamının korunmasını sağlar. </a:t>
            </a:r>
          </a:p>
          <a:p>
            <a:r>
              <a:rPr lang="tr-TR" dirty="0"/>
              <a:t>Çocuğun arkadaş ve çevresiyle olumlu ilişkiler kurabilmesini sağlar.</a:t>
            </a:r>
          </a:p>
          <a:p>
            <a:r>
              <a:rPr lang="tr-TR" dirty="0"/>
              <a:t> Eğitim öğretim faaliyetlerinin devamlılığını sağlar</a:t>
            </a:r>
            <a:r>
              <a:rPr lang="tr-TR" dirty="0">
                <a:solidFill>
                  <a:srgbClr val="FF0000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2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2"/>
                </a:solidFill>
              </a:rPr>
              <a:t>4-Sınır Koyulabilecek Durumlara Örnekler</a:t>
            </a:r>
            <a:r>
              <a:rPr lang="tr-TR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Çocuğun kendisinin veya arkadaşlarının fiziksel güvenliğini etkileyecek davranışlar sergilediğinde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/>
              <a:t>(Çocuğun cama vb. bir şeyler fırlatması gibi) </a:t>
            </a:r>
          </a:p>
          <a:p>
            <a:r>
              <a:rPr lang="tr-TR" b="1" dirty="0"/>
              <a:t>Zamanı uzatma veya zamana uymama davranışları sergilediğinde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/>
              <a:t>(Derse geç gelmesi, sık sık tuvalete gitme isteği gibi)</a:t>
            </a:r>
          </a:p>
          <a:p>
            <a:r>
              <a:rPr lang="tr-TR" b="1" dirty="0"/>
              <a:t> Arkadaşının kişisel eşyalarına veya ders materyallerine zarar verme davranışları sergilediğinde</a:t>
            </a:r>
            <a:r>
              <a:rPr lang="tr-TR" b="1" dirty="0">
                <a:solidFill>
                  <a:srgbClr val="FF0000"/>
                </a:solidFill>
              </a:rPr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7877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5-Sınır Koyma Aşamaları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1.DAVRANIŞ TANIMLAMA</a:t>
            </a:r>
          </a:p>
          <a:p>
            <a:pPr marL="0" indent="0">
              <a:buNone/>
            </a:pPr>
            <a:r>
              <a:rPr lang="tr-TR" dirty="0"/>
              <a:t>Çocuğun anlaşıldığını ve hangi davranışından dolayı uyarıldığını daha net anlaması amacıyla yapılır. Kısa cümlelerle görülen şey söylenir, tahmin ve yorum yapmaktan kaçınılır. Çocuğun; davranışları, sözleri, duyguları yansıtılır.</a:t>
            </a:r>
          </a:p>
        </p:txBody>
      </p:sp>
    </p:spTree>
    <p:extLst>
      <p:ext uri="{BB962C8B-B14F-4D97-AF65-F5344CB8AC3E}">
        <p14:creationId xmlns:p14="http://schemas.microsoft.com/office/powerpoint/2010/main" val="3276723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2.SINIRI İFADE ETME</a:t>
            </a:r>
          </a:p>
          <a:p>
            <a:pPr marL="0" indent="0">
              <a:buNone/>
            </a:pPr>
            <a:r>
              <a:rPr lang="tr-TR" dirty="0"/>
              <a:t>Kural çocuğa net ve açık şekilde söylenir. Ses tonunun sakin olmasına dikkat edilmelidir. Sınırları açıklarken ‘BİZ’ denilmesi, sınırların herkes için olduğunu çocuğun anlamasını sağlar!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16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3.SEÇENEK SUNMA</a:t>
            </a:r>
          </a:p>
          <a:p>
            <a:pPr marL="0" indent="0">
              <a:buNone/>
            </a:pPr>
            <a:r>
              <a:rPr lang="tr-TR" dirty="0"/>
              <a:t>Yeni bir davranış seçeneği verilir. Verilen seçenek;</a:t>
            </a:r>
          </a:p>
          <a:p>
            <a:pPr marL="0" indent="0">
              <a:buNone/>
            </a:pPr>
            <a:r>
              <a:rPr lang="tr-TR" dirty="0"/>
              <a:t>- Doğal,</a:t>
            </a:r>
          </a:p>
          <a:p>
            <a:pPr marL="0" indent="0">
              <a:buNone/>
            </a:pPr>
            <a:r>
              <a:rPr lang="tr-TR" dirty="0"/>
              <a:t>- Mantıklı,</a:t>
            </a:r>
          </a:p>
          <a:p>
            <a:pPr marL="0" indent="0">
              <a:buNone/>
            </a:pPr>
            <a:r>
              <a:rPr lang="tr-TR" dirty="0"/>
              <a:t>- Ceza anlamı olmayan,</a:t>
            </a:r>
          </a:p>
          <a:p>
            <a:pPr marL="0" indent="0">
              <a:buNone/>
            </a:pPr>
            <a:r>
              <a:rPr lang="tr-TR" dirty="0"/>
              <a:t>- Kabul edilebilir,</a:t>
            </a:r>
          </a:p>
          <a:p>
            <a:pPr marL="0" indent="0">
              <a:buNone/>
            </a:pPr>
            <a:r>
              <a:rPr lang="tr-TR" dirty="0"/>
              <a:t> -Olumlu cümlelerle ifade edilmelidir.</a:t>
            </a:r>
          </a:p>
        </p:txBody>
      </p:sp>
    </p:spTree>
    <p:extLst>
      <p:ext uri="{BB962C8B-B14F-4D97-AF65-F5344CB8AC3E}">
        <p14:creationId xmlns:p14="http://schemas.microsoft.com/office/powerpoint/2010/main" val="3398388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4.FİNAL SEÇENEĞİ</a:t>
            </a:r>
          </a:p>
          <a:p>
            <a:pPr marL="0" indent="0">
              <a:buNone/>
            </a:pPr>
            <a:r>
              <a:rPr lang="tr-TR" dirty="0"/>
              <a:t>  Eğer daha önce uyarı yapıldıysa ve çocuk sınıra uymamaya devam ediyorsa uygulanır. Sınırlara uyma ya da uymama çocuğun kendi kararı olacaktır.</a:t>
            </a:r>
          </a:p>
        </p:txBody>
      </p:sp>
    </p:spTree>
    <p:extLst>
      <p:ext uri="{BB962C8B-B14F-4D97-AF65-F5344CB8AC3E}">
        <p14:creationId xmlns:p14="http://schemas.microsoft.com/office/powerpoint/2010/main" val="257395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7030A0"/>
                </a:solidFill>
              </a:rPr>
              <a:t>5.KARARI UYGULAMA</a:t>
            </a:r>
          </a:p>
          <a:p>
            <a:pPr marL="0" indent="0">
              <a:buNone/>
            </a:pPr>
            <a:r>
              <a:rPr lang="tr-TR" dirty="0"/>
              <a:t>Çocuk sınıra uymamaya devam ediyorsa hemen sonuçlarına katlanması sağlanmalıdır. Nazik, sevecen ve kararlı olunmalıdır.</a:t>
            </a:r>
            <a:endParaRPr lang="tr-TR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User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2493640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81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1.SINIR KOYMANIN ÖNEMİ VE AMACI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tr-T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tr-TR" b="1" dirty="0">
                <a:solidFill>
                  <a:srgbClr val="7030A0"/>
                </a:solidFill>
              </a:rPr>
              <a:t>SINIR KOYMA NEDİR?</a:t>
            </a:r>
          </a:p>
          <a:p>
            <a:pPr marL="0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800" b="1" dirty="0"/>
              <a:t>Bireyin kendi varlığını diğerlerininkinden ayırt etmesini, haklarının nerede başlayıp bittiğini anlamasını sağlar. Varlığının ve sınırlarının farkında olan çocuklar kendilerini, dış dünyayı daha kolay kavrayabilirler ve kendilerini daha güvende hissederler.</a:t>
            </a:r>
          </a:p>
        </p:txBody>
      </p:sp>
    </p:spTree>
    <p:extLst>
      <p:ext uri="{BB962C8B-B14F-4D97-AF65-F5344CB8AC3E}">
        <p14:creationId xmlns:p14="http://schemas.microsoft.com/office/powerpoint/2010/main" val="880078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Sınır Koyma Aşamaları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solidFill>
                  <a:schemeClr val="accent2"/>
                </a:solidFill>
              </a:rPr>
              <a:t>1. Aşama </a:t>
            </a:r>
            <a:r>
              <a:rPr lang="tr-TR" b="1" dirty="0"/>
              <a:t>Davranış Tanımlama</a:t>
            </a:r>
            <a:r>
              <a:rPr lang="tr-TR" dirty="0"/>
              <a:t>: Oğlum Mehmet, okula geç kalma davranışını sık sık tekrarlamaya başladın. Anladığım kadarıyla bu durum seni rahatsız etmiyor.</a:t>
            </a:r>
          </a:p>
          <a:p>
            <a:r>
              <a:rPr lang="tr-TR" b="1" dirty="0">
                <a:solidFill>
                  <a:schemeClr val="accent2"/>
                </a:solidFill>
              </a:rPr>
              <a:t>2. Aşama </a:t>
            </a:r>
            <a:r>
              <a:rPr lang="tr-TR" b="1" dirty="0"/>
              <a:t>Sınırı İfade Etme</a:t>
            </a:r>
            <a:r>
              <a:rPr lang="tr-TR" dirty="0"/>
              <a:t>: Ancak okulun kurallarından birisi de okula vaktinde gitmektir.</a:t>
            </a:r>
          </a:p>
          <a:p>
            <a:r>
              <a:rPr lang="tr-TR" b="1" dirty="0">
                <a:solidFill>
                  <a:schemeClr val="accent2"/>
                </a:solidFill>
              </a:rPr>
              <a:t>3. Aşama </a:t>
            </a:r>
            <a:r>
              <a:rPr lang="tr-TR" b="1" dirty="0"/>
              <a:t>Seçenek Sunma</a:t>
            </a:r>
            <a:r>
              <a:rPr lang="tr-TR" dirty="0"/>
              <a:t>: Eğer daha fazla uyumak istiyorsan daha erken uyuyabilirsin.</a:t>
            </a:r>
          </a:p>
        </p:txBody>
      </p:sp>
    </p:spTree>
    <p:extLst>
      <p:ext uri="{BB962C8B-B14F-4D97-AF65-F5344CB8AC3E}">
        <p14:creationId xmlns:p14="http://schemas.microsoft.com/office/powerpoint/2010/main" val="418043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4. Aşama </a:t>
            </a:r>
            <a:r>
              <a:rPr lang="tr-TR" b="1" dirty="0"/>
              <a:t>Final Seçeneği</a:t>
            </a:r>
            <a:r>
              <a:rPr lang="tr-TR" dirty="0"/>
              <a:t>: Sevgili oğlum okul başarının düşmemesi için okulla zamanında gitmeni istiyorum 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r>
              <a:rPr lang="tr-TR" b="1" dirty="0">
                <a:solidFill>
                  <a:schemeClr val="accent2"/>
                </a:solidFill>
              </a:rPr>
              <a:t>5. Aşama </a:t>
            </a:r>
            <a:r>
              <a:rPr lang="tr-TR" b="1" dirty="0"/>
              <a:t>Kararı Uygulama</a:t>
            </a:r>
          </a:p>
        </p:txBody>
      </p:sp>
    </p:spTree>
    <p:extLst>
      <p:ext uri="{BB962C8B-B14F-4D97-AF65-F5344CB8AC3E}">
        <p14:creationId xmlns:p14="http://schemas.microsoft.com/office/powerpoint/2010/main" val="382265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AİLELERE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Sınırlar, bireyin yaşına ve gelişim özelliklerine uygun olmalıdır. </a:t>
            </a:r>
          </a:p>
          <a:p>
            <a:r>
              <a:rPr lang="tr-TR" dirty="0"/>
              <a:t>Gelişim sürecini engelleyici bir tutum sergilenmemelidir. </a:t>
            </a:r>
          </a:p>
          <a:p>
            <a:r>
              <a:rPr lang="tr-TR" dirty="0"/>
              <a:t>Kurallar aile tarafından, kendi istekleri ve ergenin özellikleri göz önünde bulundurularak koyulmalıdır. </a:t>
            </a:r>
          </a:p>
          <a:p>
            <a:r>
              <a:rPr lang="tr-TR" dirty="0"/>
              <a:t>“Hayır!” kelimesini gerçekten gerekli olduğu noktada kullanılmalı.</a:t>
            </a:r>
          </a:p>
          <a:p>
            <a:r>
              <a:rPr lang="tr-TR" dirty="0"/>
              <a:t>Aşırı ısrarcı ve baskıcı olunmamalıdır. </a:t>
            </a:r>
          </a:p>
          <a:p>
            <a:r>
              <a:rPr lang="tr-TR" dirty="0"/>
              <a:t>Tartışma veya kriz anlarında sınırlar oluşturulmamalıdır. </a:t>
            </a:r>
          </a:p>
          <a:p>
            <a:r>
              <a:rPr lang="tr-TR" dirty="0"/>
              <a:t>Herkesin sakin olduğu ve birbirini dinlediği anda yapılmalıdır. </a:t>
            </a:r>
          </a:p>
          <a:p>
            <a:r>
              <a:rPr lang="tr-TR" dirty="0"/>
              <a:t>Kuralların olabildiğince az sayıda ama kesin ve net olması, ebeveyne ve bireye hareket alanı bırakması gerekir</a:t>
            </a:r>
          </a:p>
        </p:txBody>
      </p:sp>
    </p:spTree>
    <p:extLst>
      <p:ext uri="{BB962C8B-B14F-4D97-AF65-F5344CB8AC3E}">
        <p14:creationId xmlns:p14="http://schemas.microsoft.com/office/powerpoint/2010/main" val="616448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3008313" cy="526380"/>
          </a:xfrm>
        </p:spPr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</a:rPr>
              <a:t>    AİLELERE ÖNERİLER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/>
          <a:lstStyle/>
          <a:p>
            <a:pPr algn="ctr"/>
            <a:r>
              <a:rPr lang="tr-TR" dirty="0" smtClean="0"/>
              <a:t>Bağımsızlığını kazanmaya çalışan ergenlerle ilgili kararlar alınırken ya da sınırlar oluşturulurken onlarda sürece dahil edilmeli ve söz hakkı verilmeli.</a:t>
            </a:r>
          </a:p>
          <a:p>
            <a:pPr algn="ctr"/>
            <a:r>
              <a:rPr lang="tr-TR" dirty="0" smtClean="0"/>
              <a:t> Sınırlar bağırarak veya şiddet ile  anlatılmamalıdır.</a:t>
            </a:r>
          </a:p>
          <a:p>
            <a:pPr algn="ctr"/>
            <a:r>
              <a:rPr lang="tr-TR" dirty="0" smtClean="0"/>
              <a:t> Mevlana bu durumu çok güzel açıklamıştır: “Kelimelerini yükselt sesini değil; yağmurdur çiçekleri büyüten, gök gürültüsü değil.”</a:t>
            </a:r>
          </a:p>
          <a:p>
            <a:pPr algn="ctr"/>
            <a:r>
              <a:rPr lang="tr-TR" dirty="0" smtClean="0"/>
              <a:t> Sınırlar, ergenleri kontrol etmek için ya da ihtiyaç duyulmadığında kullanılırsa, onların kendilerini keşfetme süreci engellenmiş olur. </a:t>
            </a:r>
          </a:p>
          <a:p>
            <a:pPr algn="ctr"/>
            <a:r>
              <a:rPr lang="tr-TR" dirty="0" smtClean="0"/>
              <a:t>Bu engellenme de güç savaşlarına sebep olabilir. </a:t>
            </a:r>
          </a:p>
          <a:p>
            <a:pPr algn="ctr"/>
            <a:r>
              <a:rPr lang="tr-TR" dirty="0" smtClean="0"/>
              <a:t>Bu nedenle, sınır koyarak neyin hedeflendiği ve sınır koymanın gerekli olup olmadığı üzerinde düşünülmesi gereklidir.</a:t>
            </a:r>
          </a:p>
          <a:p>
            <a:endParaRPr lang="tr-TR" dirty="0"/>
          </a:p>
        </p:txBody>
      </p:sp>
      <p:pic>
        <p:nvPicPr>
          <p:cNvPr id="4098" name="Picture 2" descr="C:\Users\User\Desktop\yerel hedef 2024\cocuklara-sinir-koymak-neden-onemli-ve-gereklidir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764704"/>
            <a:ext cx="4092575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736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5400" b="1" dirty="0"/>
          </a:p>
          <a:p>
            <a:pPr marL="0" indent="0" algn="ctr">
              <a:buNone/>
            </a:pPr>
            <a:r>
              <a:rPr lang="tr-TR" sz="5400" b="1" dirty="0"/>
              <a:t>DİNLEDİĞİNİZ İÇİN TEŞEKKÜRLER</a:t>
            </a:r>
          </a:p>
        </p:txBody>
      </p:sp>
    </p:spTree>
    <p:extLst>
      <p:ext uri="{BB962C8B-B14F-4D97-AF65-F5344CB8AC3E}">
        <p14:creationId xmlns:p14="http://schemas.microsoft.com/office/powerpoint/2010/main" val="110762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Sınır Koyma Becerisi gelişmiş bireylerde görülen olumlu davranışlar: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-</a:t>
            </a:r>
            <a:r>
              <a:rPr lang="tr-TR" b="1" dirty="0" smtClean="0">
                <a:solidFill>
                  <a:srgbClr val="7030A0"/>
                </a:solidFill>
              </a:rPr>
              <a:t>Öz </a:t>
            </a:r>
            <a:r>
              <a:rPr lang="tr-TR" b="1" dirty="0">
                <a:solidFill>
                  <a:srgbClr val="7030A0"/>
                </a:solidFill>
              </a:rPr>
              <a:t>Denetim</a:t>
            </a:r>
            <a:r>
              <a:rPr lang="tr-TR" b="1" dirty="0"/>
              <a:t>: Bu çocuklar duygusal kontrol yetenekleri geliştirmişlerdir. Duygusal tepkilerini daha iyi yönetirler. Öfke veya hüsran gibi duygusal patlamalara eğilimleri daha azdır.</a:t>
            </a:r>
          </a:p>
          <a:p>
            <a:pPr marL="0" indent="0">
              <a:buNone/>
            </a:pPr>
            <a:r>
              <a:rPr lang="tr-TR" b="1" dirty="0"/>
              <a:t>-</a:t>
            </a:r>
            <a:r>
              <a:rPr lang="tr-TR" b="1" dirty="0">
                <a:solidFill>
                  <a:srgbClr val="7030A0"/>
                </a:solidFill>
              </a:rPr>
              <a:t>Empati ve Saygı</a:t>
            </a:r>
            <a:r>
              <a:rPr lang="tr-TR" b="1" dirty="0"/>
              <a:t>: Sınır koyma becerileri yüksek çocuklar, başkalarının ihtiyaçlarını ve sınırlarını daha iyi anlarlar. Empati geliştirmişlerdir ve başkalarına saygı gösterirler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  <a:endParaRPr lang="tr-TR" b="1" dirty="0"/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518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Sınır Koyma Becerisi gelişmiş bireylerde görülen olumlu davranışlar: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b="1" dirty="0">
                <a:solidFill>
                  <a:schemeClr val="accent4"/>
                </a:solidFill>
              </a:rPr>
              <a:t>Sorumluluk Bilinci</a:t>
            </a:r>
            <a:r>
              <a:rPr lang="tr-TR" dirty="0"/>
              <a:t>: </a:t>
            </a:r>
            <a:r>
              <a:rPr lang="tr-TR" b="1" dirty="0"/>
              <a:t>Bu çocuklar kendi davranışlarının sonuçlarını anlarlar ve bu sonuçlara karşı sorumluluk alırlar. Öğrendikleri sınırları aşarlarsa, bu konuda sorumluluk alıp telafi etmeye çalışabilirler.</a:t>
            </a:r>
          </a:p>
          <a:p>
            <a:pPr marL="0" indent="0">
              <a:buNone/>
            </a:pPr>
            <a:r>
              <a:rPr lang="tr-TR" b="1" dirty="0"/>
              <a:t>-</a:t>
            </a:r>
            <a:r>
              <a:rPr lang="tr-TR" b="1" dirty="0">
                <a:solidFill>
                  <a:schemeClr val="accent4"/>
                </a:solidFill>
              </a:rPr>
              <a:t>İşbirliği Yeteneği</a:t>
            </a:r>
            <a:r>
              <a:rPr lang="tr-TR" b="1" dirty="0"/>
              <a:t>: Sınır koyma becerisi yüksek çocuklar, kurallara uygun davranmak ve işbirliği yapmak konusunda daha istekli olabilirler. Sosyal ilişkilerinde diğer çocuklarla daha kolay anlaşabilirler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6154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Sınır Koyma Becerisi gelişmiş bireylerde görülen olumlu davranışlar: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chemeClr val="accent4"/>
                </a:solidFill>
              </a:rPr>
              <a:t>-Bağımsızlık:</a:t>
            </a:r>
            <a:r>
              <a:rPr lang="tr-TR" dirty="0"/>
              <a:t> </a:t>
            </a:r>
            <a:r>
              <a:rPr lang="tr-TR" b="1" dirty="0"/>
              <a:t>Bu çocuklar, kendi kendilerine daha fazla güvenirler ve kendi kararlarını alabilirler. Sınırların onları koruduğunu ve rehberlik ettiğini anlarlar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b="1" dirty="0"/>
              <a:t>-</a:t>
            </a:r>
            <a:r>
              <a:rPr lang="tr-TR" b="1" dirty="0">
                <a:solidFill>
                  <a:schemeClr val="accent4"/>
                </a:solidFill>
              </a:rPr>
              <a:t>İletişim Yeteneği</a:t>
            </a:r>
            <a:r>
              <a:rPr lang="tr-TR" b="1" dirty="0"/>
              <a:t>: Sınır koyma becerisi yüksek çocuklar duygusal ihtiyaçlarını ve düşüncelerini daha iyi ifade edebilirler. İletişimleri daha açık ve sağlıklıdır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7097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58964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Sınır Koyma Becerisi gelişmiş bireylerde görülen olumlu davranışlar: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chemeClr val="accent4"/>
                </a:solidFill>
              </a:rPr>
              <a:t>-Çözüm Odaklılık</a:t>
            </a:r>
            <a:r>
              <a:rPr lang="tr-TR" b="1" dirty="0"/>
              <a:t>: Sorunlar karşısında çözüm odaklıdırlar ve sorunları ele alırken daha soğukkanlı ve mantıklı düşünebilirler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4"/>
                </a:solidFill>
              </a:rPr>
              <a:t>-Sezgi</a:t>
            </a:r>
            <a:r>
              <a:rPr lang="tr-TR" dirty="0"/>
              <a:t>: </a:t>
            </a:r>
            <a:r>
              <a:rPr lang="tr-TR" b="1" dirty="0"/>
              <a:t>Bazı durumlarda, bu çocuklar sınırları aşmadan önce olası sonuçları tahmin etme yetenekleri sayesinde daha iyi seçimler yapabilirler.</a:t>
            </a:r>
          </a:p>
        </p:txBody>
      </p:sp>
    </p:spTree>
    <p:extLst>
      <p:ext uri="{BB962C8B-B14F-4D97-AF65-F5344CB8AC3E}">
        <p14:creationId xmlns:p14="http://schemas.microsoft.com/office/powerpoint/2010/main" val="137300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2-ORTAOKUL ÖĞRENCİSİ VE SINIRLAR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6016" y="1556792"/>
            <a:ext cx="3970784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     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tr-TR" sz="1800" b="1" dirty="0" smtClean="0"/>
              <a:t>ORTAOKUL DÖNEMİNİN ÖZELLİKLERİ</a:t>
            </a:r>
          </a:p>
          <a:p>
            <a:pPr algn="ctr"/>
            <a:r>
              <a:rPr lang="tr-TR" sz="1800" dirty="0" smtClean="0"/>
              <a:t>-</a:t>
            </a:r>
            <a:r>
              <a:rPr lang="tr-TR" sz="1800" b="1" dirty="0" smtClean="0"/>
              <a:t>Yaş Aralığı</a:t>
            </a:r>
            <a:r>
              <a:rPr lang="tr-TR" sz="1800" dirty="0" smtClean="0"/>
              <a:t>: Ortaokul; genellikle 11 ila 14 yaşları arasındaki öğrencileri kapsar. Bu, ergenlik döneminin başladığı bir zaman dilimini içerir.</a:t>
            </a:r>
          </a:p>
          <a:p>
            <a:pPr algn="ctr"/>
            <a:endParaRPr lang="tr-TR" sz="1800" dirty="0" smtClean="0"/>
          </a:p>
          <a:p>
            <a:pPr algn="ctr"/>
            <a:r>
              <a:rPr lang="tr-TR" sz="1800" dirty="0" smtClean="0"/>
              <a:t>-</a:t>
            </a:r>
            <a:r>
              <a:rPr lang="tr-TR" sz="1800" b="1" dirty="0" smtClean="0"/>
              <a:t>Duygusal Değişiklikler</a:t>
            </a:r>
            <a:r>
              <a:rPr lang="tr-TR" sz="1800" dirty="0" smtClean="0"/>
              <a:t>: Bu dönemde ergenlik belirtileri belirginleşmeye başlar. Fiziksel büyüme, </a:t>
            </a:r>
            <a:r>
              <a:rPr lang="tr-TR" sz="1800" dirty="0" err="1" smtClean="0"/>
              <a:t>hormonal</a:t>
            </a:r>
            <a:r>
              <a:rPr lang="tr-TR" sz="1800" dirty="0" smtClean="0"/>
              <a:t> değişiklikler ve duygusal dalgalanmalar görülebilir.</a:t>
            </a:r>
          </a:p>
          <a:p>
            <a:endParaRPr lang="tr-TR" dirty="0"/>
          </a:p>
        </p:txBody>
      </p:sp>
      <p:pic>
        <p:nvPicPr>
          <p:cNvPr id="3074" name="Picture 2" descr="C:\Users\User\Desktop\yerel hedef 2024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3931316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638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ORTAOKUL DÖNEMİNİN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Sosyal Gelişim</a:t>
            </a:r>
            <a:r>
              <a:rPr lang="tr-TR" dirty="0"/>
              <a:t>: </a:t>
            </a:r>
            <a:r>
              <a:rPr lang="tr-TR" b="1" dirty="0"/>
              <a:t>Ortaokul, arkadaşlık ilişkilerinin daha karmaşık hale geldiği bir dönemdir.</a:t>
            </a:r>
            <a:r>
              <a:rPr lang="tr-TR" dirty="0"/>
              <a:t> Arkadaş grupları önem kazanır ve sosyal etkileşimler artar.</a:t>
            </a:r>
          </a:p>
          <a:p>
            <a:r>
              <a:rPr lang="tr-TR" b="1" dirty="0"/>
              <a:t>Sorumluluk Kazanma</a:t>
            </a:r>
            <a:r>
              <a:rPr lang="tr-TR" dirty="0"/>
              <a:t>: Ortaokul öğrencileri, ödevlerini ve dersleri düzenli bir şekilde takip etmeyi öğrenirler. Bu, sorumluluk duygusunun gelişmesine katkı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83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Aktiviteler ve İlgi Alanları</a:t>
            </a:r>
            <a:r>
              <a:rPr lang="tr-TR" dirty="0"/>
              <a:t>: Ortaokul öğrencileri genellikle ilgi alanlarına daha fazla zaman ayırır ve çeşitli aktivitelere katılırlar. Spor, sanat, müzik gibi alanlarda yeteneklerini keşfederler.</a:t>
            </a:r>
          </a:p>
          <a:p>
            <a:r>
              <a:rPr lang="tr-TR" b="1" dirty="0"/>
              <a:t>Özsaygı ve Kimlik Gelişimi</a:t>
            </a:r>
            <a:r>
              <a:rPr lang="tr-TR" dirty="0"/>
              <a:t>: Bu dönemde öğrenciler, kimliklerini ve özsaygılarını oluşturmaya başlarlar. Kendi değerlerini anlamaya çalışırlar.</a:t>
            </a:r>
          </a:p>
        </p:txBody>
      </p:sp>
    </p:spTree>
    <p:extLst>
      <p:ext uri="{BB962C8B-B14F-4D97-AF65-F5344CB8AC3E}">
        <p14:creationId xmlns:p14="http://schemas.microsoft.com/office/powerpoint/2010/main" val="170220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1011</Words>
  <Application>Microsoft Office PowerPoint</Application>
  <PresentationFormat>Ekran Gösterisi (4:3)</PresentationFormat>
  <Paragraphs>84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Calibri</vt:lpstr>
      <vt:lpstr>Ofis Teması</vt:lpstr>
      <vt:lpstr>SINIR KOYMA </vt:lpstr>
      <vt:lpstr>1.SINIR KOYMANIN ÖNEMİ VE AMACI</vt:lpstr>
      <vt:lpstr>Sınır Koyma Becerisi gelişmiş bireylerde görülen olumlu davranışlar:</vt:lpstr>
      <vt:lpstr>Sınır Koyma Becerisi gelişmiş bireylerde görülen olumlu davranışlar:</vt:lpstr>
      <vt:lpstr>Sınır Koyma Becerisi gelişmiş bireylerde görülen olumlu davranışlar:</vt:lpstr>
      <vt:lpstr>Sınır Koyma Becerisi gelişmiş bireylerde görülen olumlu davranışlar:</vt:lpstr>
      <vt:lpstr>2-ORTAOKUL ÖĞRENCİSİ VE SINIRLAR</vt:lpstr>
      <vt:lpstr>ORTAOKUL DÖNEMİNİN ÖZELLİKLERİ</vt:lpstr>
      <vt:lpstr>PowerPoint Sunusu</vt:lpstr>
      <vt:lpstr>PowerPoint Sunusu</vt:lpstr>
      <vt:lpstr>3-ÖĞRENCİLER SINIRLARA NEDEN İHTİYAÇ DUYAR VE SINIR KOYMANIN FAYDALARI</vt:lpstr>
      <vt:lpstr>PowerPoint Sunusu</vt:lpstr>
      <vt:lpstr>PowerPoint Sunusu</vt:lpstr>
      <vt:lpstr>4-Sınır Koyulabilecek Durumlara Örnekler:</vt:lpstr>
      <vt:lpstr>5-Sınır Koyma Aşamaları</vt:lpstr>
      <vt:lpstr>PowerPoint Sunusu</vt:lpstr>
      <vt:lpstr>PowerPoint Sunusu</vt:lpstr>
      <vt:lpstr>PowerPoint Sunusu</vt:lpstr>
      <vt:lpstr>PowerPoint Sunusu</vt:lpstr>
      <vt:lpstr>Sınır Koyma Aşamaları </vt:lpstr>
      <vt:lpstr>PowerPoint Sunusu</vt:lpstr>
      <vt:lpstr>AİLELERE ÖNERİLER</vt:lpstr>
      <vt:lpstr>    AİLELERE ÖNERİLER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 KOYMA ÇANAKKALE REHBERLİK VE ARAŞTIRMA MERKEZİ</dc:title>
  <dc:creator>NURGÜL KOCAOĞLU</dc:creator>
  <cp:lastModifiedBy>USER</cp:lastModifiedBy>
  <cp:revision>52</cp:revision>
  <dcterms:created xsi:type="dcterms:W3CDTF">2023-09-07T09:31:50Z</dcterms:created>
  <dcterms:modified xsi:type="dcterms:W3CDTF">2024-01-26T05:48:44Z</dcterms:modified>
</cp:coreProperties>
</file>