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7" r:id="rId9"/>
    <p:sldId id="263" r:id="rId10"/>
    <p:sldId id="265" r:id="rId11"/>
    <p:sldId id="288" r:id="rId12"/>
    <p:sldId id="284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11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0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22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7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44478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090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1396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50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59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5001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8367ED-9C72-4E9B-AF8E-0D79A7EE3D26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4ECCE9-7FA9-499B-92F9-17ABC30C944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676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87EB32-96F9-CB28-4CD5-F74504009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641190"/>
            <a:ext cx="10318418" cy="43949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Sağlıklı</a:t>
            </a:r>
            <a:r>
              <a:rPr lang="tr-T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60A9600-1C59-1C23-4B3E-36922BBEF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2064" y="6210105"/>
            <a:ext cx="8045373" cy="742279"/>
          </a:xfrm>
        </p:spPr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Öğretmen 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sunumu</a:t>
            </a:r>
          </a:p>
        </p:txBody>
      </p:sp>
    </p:spTree>
    <p:extLst>
      <p:ext uri="{BB962C8B-B14F-4D97-AF65-F5344CB8AC3E}">
        <p14:creationId xmlns:p14="http://schemas.microsoft.com/office/powerpoint/2010/main" val="2441770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CA37D0-0191-049D-4904-18FB7B94C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041" y="597160"/>
            <a:ext cx="10178322" cy="35935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nl-NL" sz="2400" b="0" i="0" u="none" strike="noStrike" baseline="0" dirty="0"/>
              <a:t>Egzersizin en iyisi çocuğun düzenli olarak</a:t>
            </a:r>
            <a:r>
              <a:rPr lang="tr-TR" sz="2400" b="0" i="0" u="none" strike="noStrike" baseline="0" dirty="0"/>
              <a:t> </a:t>
            </a:r>
            <a:r>
              <a:rPr lang="nn-NO" sz="2400" b="0" i="0" u="none" strike="noStrike" baseline="0" dirty="0"/>
              <a:t>yaptığı bir tanesidir. Çocuklar her spor veya</a:t>
            </a:r>
            <a:r>
              <a:rPr lang="tr-TR" sz="2400" b="0" i="0" u="none" strike="noStrike" baseline="0" dirty="0"/>
              <a:t> aktivite için kıyafet ve koruyucu kullanılmadığı zaman, gündüz veya gece devam eden kas ağrısı olduğu zaman spora zorlanmamalıdır.</a:t>
            </a:r>
            <a:endParaRPr lang="tr-TR" sz="28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7151CD5-EE6D-AF09-05E8-24EA02CCA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029" y="3545457"/>
            <a:ext cx="5911942" cy="301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575185-7F33-F7A8-EC81-7FF5BAB6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65" y="642594"/>
            <a:ext cx="11719249" cy="1371600"/>
          </a:xfrm>
        </p:spPr>
        <p:txBody>
          <a:bodyPr>
            <a:normAutofit/>
          </a:bodyPr>
          <a:lstStyle/>
          <a:p>
            <a:pPr algn="ctr"/>
            <a:r>
              <a:rPr lang="tr-TR" sz="4800" b="1" i="0" u="none" strike="noStrike" baseline="0" dirty="0">
                <a:solidFill>
                  <a:schemeClr val="tx1"/>
                </a:solidFill>
                <a:latin typeface="+mn-lt"/>
              </a:rPr>
              <a:t>DÜZENLİ FİZİKSEL </a:t>
            </a:r>
            <a:r>
              <a:rPr lang="tr-TR" sz="4800" b="1" i="0" u="none" strike="noStrike" baseline="0" dirty="0" smtClean="0">
                <a:solidFill>
                  <a:schemeClr val="tx1"/>
                </a:solidFill>
                <a:latin typeface="+mn-lt"/>
              </a:rPr>
              <a:t>AKTİVİTE;</a:t>
            </a:r>
            <a:endParaRPr lang="tr-TR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C98FDD-6632-6559-4CBD-CA38D28FC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567" y="1487722"/>
            <a:ext cx="10704947" cy="4535896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tr-TR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Kalp ve damar sağlığını iyileştirir.</a:t>
            </a:r>
          </a:p>
          <a:p>
            <a:pPr algn="l">
              <a:lnSpc>
                <a:spcPct val="200000"/>
              </a:lnSpc>
            </a:pPr>
            <a:r>
              <a:rPr lang="tr-TR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Dokuları besler.</a:t>
            </a:r>
          </a:p>
          <a:p>
            <a:pPr algn="l">
              <a:lnSpc>
                <a:spcPct val="200000"/>
              </a:lnSpc>
            </a:pPr>
            <a:r>
              <a:rPr lang="tr-TR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Kandaki kolesterol ve şeker seviyesini düzenler.</a:t>
            </a:r>
          </a:p>
          <a:p>
            <a:pPr algn="l">
              <a:lnSpc>
                <a:spcPct val="200000"/>
              </a:lnSpc>
            </a:pPr>
            <a:r>
              <a:rPr lang="tr-TR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Vücudumuzun formda görünmesini sağlar.</a:t>
            </a:r>
          </a:p>
          <a:p>
            <a:pPr algn="l">
              <a:lnSpc>
                <a:spcPct val="200000"/>
              </a:lnSpc>
            </a:pPr>
            <a:r>
              <a:rPr lang="tr-TR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Düşünme, iletişim, hafızada tutma, yorumlama ve karar verme gibi entelektüel işlevleri iyileştirir.</a:t>
            </a:r>
          </a:p>
          <a:p>
            <a:pPr algn="l">
              <a:lnSpc>
                <a:spcPct val="200000"/>
              </a:lnSpc>
            </a:pPr>
            <a:r>
              <a:rPr lang="es-ES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mutlu ve neşeli olmamızı ve etrafa</a:t>
            </a:r>
            <a:r>
              <a:rPr lang="tr-TR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pozitif enerji yaymamızı sağlar.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EB60722-B703-3901-E959-7DF02C8450B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63913" y="1871143"/>
            <a:ext cx="2324443" cy="197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9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241378"/>
            <a:ext cx="10058400" cy="1371600"/>
          </a:xfrm>
        </p:spPr>
        <p:txBody>
          <a:bodyPr/>
          <a:lstStyle/>
          <a:p>
            <a:pPr algn="ctr"/>
            <a:r>
              <a:rPr lang="tr-TR" dirty="0"/>
              <a:t>ÇOCUKLARDA UYKU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00065" y="1612978"/>
            <a:ext cx="9591869" cy="4489243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tr-TR" sz="2400" b="0" i="0" u="none" strike="noStrike" baseline="0" dirty="0">
                <a:solidFill>
                  <a:schemeClr val="tx1"/>
                </a:solidFill>
              </a:rPr>
              <a:t>Düzenli uyku çocuğun akademik başarısını ve mutluluğunu arttırır.</a:t>
            </a:r>
          </a:p>
          <a:p>
            <a:pPr>
              <a:lnSpc>
                <a:spcPct val="200000"/>
              </a:lnSpc>
            </a:pPr>
            <a:r>
              <a:rPr lang="tr-TR" sz="2400" b="0" i="0" u="none" strike="noStrike" baseline="0" dirty="0">
                <a:solidFill>
                  <a:schemeClr val="tx1"/>
                </a:solidFill>
              </a:rPr>
              <a:t>Uykuda çocukların bedenleri dinlenir, zihinleri yenilenir, organları gerekli enerji ve gücü tekrar toplar.</a:t>
            </a:r>
          </a:p>
          <a:p>
            <a:pPr>
              <a:lnSpc>
                <a:spcPct val="200000"/>
              </a:lnSpc>
            </a:pPr>
            <a:r>
              <a:rPr lang="tr-TR" sz="2400" b="0" i="0" u="none" strike="noStrike" baseline="0" dirty="0">
                <a:solidFill>
                  <a:schemeClr val="tx1"/>
                </a:solidFill>
              </a:rPr>
              <a:t>Büyümelerine katkı sağlar.</a:t>
            </a:r>
          </a:p>
          <a:p>
            <a:pPr>
              <a:lnSpc>
                <a:spcPct val="200000"/>
              </a:lnSpc>
            </a:pPr>
            <a:r>
              <a:rPr lang="tr-TR" sz="2400" b="0" i="0" u="none" strike="noStrike" baseline="0" dirty="0">
                <a:solidFill>
                  <a:schemeClr val="tx1"/>
                </a:solidFill>
              </a:rPr>
              <a:t>Ruh sağlığı için önemlidir. Enerjik, neşeli ve pozitif olmak, hormonların (büyüme hormonu, mutluluk hormonu) salgılanması için önemlidir.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ÇOCUKLARDA UYKU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5132" y="2076744"/>
            <a:ext cx="6342650" cy="393192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tr-TR" sz="2400" dirty="0">
                <a:solidFill>
                  <a:schemeClr val="tx1"/>
                </a:solidFill>
              </a:rPr>
              <a:t>Her gün aynı saatte uyuyup uyanmalıdırlar. </a:t>
            </a:r>
          </a:p>
          <a:p>
            <a:pPr algn="just">
              <a:lnSpc>
                <a:spcPct val="200000"/>
              </a:lnSpc>
            </a:pPr>
            <a:r>
              <a:rPr lang="tr-TR" sz="2400" dirty="0" smtClean="0">
                <a:solidFill>
                  <a:schemeClr val="tx1"/>
                </a:solidFill>
              </a:rPr>
              <a:t>Erken </a:t>
            </a:r>
            <a:r>
              <a:rPr lang="tr-TR" sz="2400" dirty="0">
                <a:solidFill>
                  <a:schemeClr val="tx1"/>
                </a:solidFill>
              </a:rPr>
              <a:t>yatıp erken kalkmalıdırlar. </a:t>
            </a:r>
          </a:p>
          <a:p>
            <a:pPr algn="just">
              <a:lnSpc>
                <a:spcPct val="200000"/>
              </a:lnSpc>
            </a:pPr>
            <a:r>
              <a:rPr lang="tr-TR" sz="2400" dirty="0">
                <a:solidFill>
                  <a:schemeClr val="tx1"/>
                </a:solidFill>
              </a:rPr>
              <a:t>Karanlık bir ortamda uyumalıdırlar.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69D6D15D-20B3-3DBE-2FA5-D782152F5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174" y="2297344"/>
            <a:ext cx="2852724" cy="3032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2893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75D363-FE87-2B7C-EB5B-E63AF4AE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634312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tr-TR" i="0" u="none" strike="noStrike" baseline="0" dirty="0">
                <a:solidFill>
                  <a:schemeClr val="tx1"/>
                </a:solidFill>
              </a:rPr>
              <a:t>KIYAFET SEÇERKEN DİKKAT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B50D02-2C47-16FB-6C6C-FB94E07F5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922" y="1484675"/>
            <a:ext cx="10058400" cy="3931920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Bedenimize dikkat ettiğimiz kadar kıyafetlerimize de dikkat etmemiz gerekir. Giysilerimiz hava, toz, ısı, ışık gibi dış etkenlerin vücudumuza zarar vermesini engeller. </a:t>
            </a:r>
            <a:endParaRPr lang="tr-TR" sz="2400" b="0" i="0" u="none" strike="noStrike" baseline="0" dirty="0" smtClean="0">
              <a:solidFill>
                <a:srgbClr val="1F1F1F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tr-TR" sz="2400" b="0" i="0" u="none" strike="noStrike" baseline="0" dirty="0" smtClean="0">
                <a:solidFill>
                  <a:srgbClr val="1F1F1F"/>
                </a:solidFill>
              </a:rPr>
              <a:t>Giyinmenin </a:t>
            </a:r>
            <a:r>
              <a:rPr lang="tr-TR" sz="2400" b="0" i="0" u="none" strike="noStrike" baseline="0" dirty="0">
                <a:solidFill>
                  <a:srgbClr val="1F1F1F"/>
                </a:solidFill>
              </a:rPr>
              <a:t>temel amacı vücudu bu dış etmenlerden korumaktır. </a:t>
            </a:r>
            <a:endParaRPr lang="tr-TR" sz="2400" b="0" i="0" u="none" strike="noStrike" baseline="0" dirty="0" smtClean="0">
              <a:solidFill>
                <a:srgbClr val="1F1F1F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tr-TR" sz="2400" b="0" i="0" u="none" strike="noStrike" baseline="0" dirty="0" smtClean="0">
                <a:solidFill>
                  <a:srgbClr val="1F1F1F"/>
                </a:solidFill>
              </a:rPr>
              <a:t>Kıyafet </a:t>
            </a:r>
            <a:r>
              <a:rPr lang="tr-TR" sz="2400" b="0" i="0" u="none" strike="noStrike" baseline="0" dirty="0">
                <a:solidFill>
                  <a:srgbClr val="1F1F1F"/>
                </a:solidFill>
              </a:rPr>
              <a:t>seçerken bu amaç göz ardı edilmemeli, şıklıktan önce sağlık gözetilmelidir. Şıklığınız için sağlığınızı feda etmeyin!</a:t>
            </a:r>
            <a:endParaRPr lang="tr-TR" sz="24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177EBBF-30F8-A57B-1E95-E84D5C30C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7" y="5244859"/>
            <a:ext cx="2419350" cy="141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12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51BE27-20EB-CE6F-C412-4C891545B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1231506"/>
            <a:ext cx="10318418" cy="4394988"/>
          </a:xfrm>
        </p:spPr>
        <p:txBody>
          <a:bodyPr/>
          <a:lstStyle/>
          <a:p>
            <a:r>
              <a:rPr lang="tr-TR" sz="4800" dirty="0"/>
              <a:t>Teşekkürler</a:t>
            </a:r>
            <a:br>
              <a:rPr lang="tr-TR" sz="4800" dirty="0"/>
            </a:br>
            <a:r>
              <a:rPr lang="tr-TR" sz="9600" dirty="0">
                <a:sym typeface="Wingdings" panose="05000000000000000000" pitchFamily="2" charset="2"/>
              </a:rPr>
              <a:t>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03390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E2ADF6-9D79-A280-B7D5-9EA4FF689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101" y="1563632"/>
            <a:ext cx="7268547" cy="358295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sz="2400" b="0" i="0" u="none" strike="noStrike" baseline="0" dirty="0"/>
              <a:t>Değerli Öğretmenlerimiz, öğrencilerinizin sağlıklı yaşam alışkanlıkları edinmelerinde payınız büyüktür. </a:t>
            </a:r>
            <a:endParaRPr lang="tr-TR" sz="2400" b="0" i="0" u="none" strike="noStrike" baseline="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tr-TR" sz="2400" b="0" i="0" u="none" strike="noStrike" baseline="0" dirty="0" smtClean="0"/>
              <a:t>Bu </a:t>
            </a:r>
            <a:r>
              <a:rPr lang="tr-TR" sz="2400" b="0" i="0" u="none" strike="noStrike" baseline="0" dirty="0"/>
              <a:t>alışkanlıklar içinde sağlıklı beslenmenin, egzersizlerinizin, kişisel bakım ve hijyen alışkanlıklarınızın yeri önemlidir. </a:t>
            </a:r>
            <a:endParaRPr lang="tr-TR" sz="28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8201C86-AA14-556C-C060-AE94AEE1F4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639" y="1675387"/>
            <a:ext cx="3359444" cy="335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4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0A0795-292D-B2D7-85EE-88590599A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44" y="3427075"/>
            <a:ext cx="9345365" cy="359359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sz="2400" b="0" i="0" u="none" strike="noStrike" baseline="0" dirty="0"/>
              <a:t>Sağlıklı yaşam alışkanlıklarınızla öğrencilerinize rol modelsiniz. </a:t>
            </a:r>
            <a:endParaRPr lang="tr-TR" sz="2400" b="0" i="0" u="none" strike="noStrike" baseline="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tr-TR" sz="2400" b="0" i="0" u="none" strike="noStrike" baseline="0" dirty="0" smtClean="0"/>
              <a:t>Okul </a:t>
            </a:r>
            <a:r>
              <a:rPr lang="tr-TR" sz="2400" b="0" i="0" u="none" strike="noStrike" baseline="0" dirty="0"/>
              <a:t>çağı, büyüme ve gelişmenin en hızlı olduğu ve yaşam boyu sürebilecek davranışların büyük ölçüde oluştuğu çok önemli bir dönemdir.</a:t>
            </a:r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14AA6DB-1331-3190-7CFF-73F2042E0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601" y="212436"/>
            <a:ext cx="7105012" cy="314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3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0691" y="157622"/>
            <a:ext cx="10058400" cy="1371600"/>
          </a:xfrm>
        </p:spPr>
        <p:txBody>
          <a:bodyPr/>
          <a:lstStyle/>
          <a:p>
            <a:pPr algn="ctr"/>
            <a:r>
              <a:rPr lang="tr-TR" dirty="0"/>
              <a:t>SAĞLIKLI BİR YAŞAM İÇİN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618" y="843422"/>
            <a:ext cx="7250545" cy="583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7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BC9363-BDB1-CF45-0D18-04920C322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485" y="2547258"/>
            <a:ext cx="7903029" cy="41707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tr-TR" sz="2400" b="0" i="0" u="none" strike="noStrike" baseline="0" dirty="0"/>
              <a:t>Bu dönemde çocuklar yetersiz ve dengesiz beslenirse, hijyenlerine önem vermezlerse, uykularını iyi alamazlarsa hastalıklara karşı dirençsiz olur; sık hastalanır, hastalığı ağır seyreder ve devamsızlık nedeni ile okul başarısı düşer.</a:t>
            </a:r>
            <a:endParaRPr lang="tr-TR" sz="2800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D66F7116-F400-CDBF-0529-EAED6217A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880" y="0"/>
            <a:ext cx="7152353" cy="261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8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AA81B5-E535-2A90-24E1-C0C548135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694" y="570022"/>
            <a:ext cx="7548466" cy="35935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tr-TR" sz="2400" b="0" i="0" u="none" strike="noStrike" baseline="0" dirty="0"/>
              <a:t>Okul başarısını artırmak, eğitim ve öğretimin kalitesini yükseltmek ve gelecek nesillerin daha güçlü ve sağlıklı olmalarına temel hazırlamak için çocuklarımızın sağlıklı yaşam uygulamalarına önem verilmelidir.</a:t>
            </a:r>
            <a:endParaRPr lang="tr-TR" sz="28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FCD3CE9-7FFC-0ECE-6D28-4A2AA2B86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113" y="3688163"/>
            <a:ext cx="4134978" cy="275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6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27C37A-01E1-C36C-F0EA-05073B9F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0" u="none" strike="noStrike" baseline="0" dirty="0">
                <a:solidFill>
                  <a:schemeClr val="tx1"/>
                </a:solidFill>
              </a:rPr>
              <a:t>ÖĞRENCİLERE VERİLMESİ GEREKEN MESAJLAR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F50943-FB40-D2F0-E23B-13D554858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52735"/>
            <a:ext cx="10178322" cy="451601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Sıranı temiz tut.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Tebeşirlerle ve tahta kalemleriyle oynama.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Tuvaletler pis ise görevlilere haber ver.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Tuvalet musluğundan su içme.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Duvarlara yazı yazma.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Okul ve oyun alanlarındaki eşyalara zarar verme.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9316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27C37A-01E1-C36C-F0EA-05073B9F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0" u="none" strike="noStrike" baseline="0" dirty="0">
                <a:solidFill>
                  <a:schemeClr val="tx1"/>
                </a:solidFill>
              </a:rPr>
              <a:t>ÖĞRENCİLERE VERİLMESİ GEREKEN MESAJLAR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F50943-FB40-D2F0-E23B-13D554858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28596"/>
            <a:ext cx="10178322" cy="451601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Başkalarının kullanacağı alanları temiz bırak.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Çöplerini çöp kutusuna at.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Çiğnediğin sakızları çöpe at.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Pilleri pil kutularına at.</a:t>
            </a:r>
          </a:p>
          <a:p>
            <a:pPr algn="l">
              <a:lnSpc>
                <a:spcPct val="150000"/>
              </a:lnSpc>
            </a:pPr>
            <a:r>
              <a:rPr lang="tr-TR" sz="2400" b="0" i="0" u="none" strike="noStrike" baseline="0" dirty="0">
                <a:solidFill>
                  <a:srgbClr val="1F1F1F"/>
                </a:solidFill>
              </a:rPr>
              <a:t>Kâğıtları ve camları uygun atık yerlerine götür.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3807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B6EE41-DAA2-2774-111B-0F9426D4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81" y="1632204"/>
            <a:ext cx="8789437" cy="359359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tr-TR" sz="2400" b="0" i="0" u="none" strike="noStrike" baseline="0" dirty="0"/>
              <a:t>5-11 yaş grubu çocuklarda sağlığın korunması ve geliştirilmesi için her gün en az </a:t>
            </a:r>
            <a:r>
              <a:rPr lang="tr-TR" sz="2400" b="1" i="0" u="none" strike="noStrike" baseline="0" dirty="0"/>
              <a:t>60 dakika orta şiddetten yüksek şiddete doğru giden </a:t>
            </a:r>
            <a:r>
              <a:rPr lang="tr-TR" sz="2400" b="0" i="0" u="none" strike="noStrike" baseline="0" dirty="0"/>
              <a:t>fiziksel aktiviteler tercih edilmelidir ve </a:t>
            </a:r>
            <a:r>
              <a:rPr lang="tr-TR" sz="2400" b="1" i="0" u="none" strike="noStrike" baseline="0" dirty="0"/>
              <a:t>haftada en az 3 defa yüksek şiddetli aktivite yapılması </a:t>
            </a:r>
            <a:r>
              <a:rPr lang="tr-TR" sz="2400" b="0" i="0" u="none" strike="noStrike" baseline="0" dirty="0"/>
              <a:t>önerilmelidir.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07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60</TotalTime>
  <Words>458</Words>
  <Application>Microsoft Office PowerPoint</Application>
  <PresentationFormat>Geniş ekran</PresentationFormat>
  <Paragraphs>45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Impact</vt:lpstr>
      <vt:lpstr>Wingdings</vt:lpstr>
      <vt:lpstr>Rozet</vt:lpstr>
      <vt:lpstr>   Sağlıklı yaşam</vt:lpstr>
      <vt:lpstr>PowerPoint Sunusu</vt:lpstr>
      <vt:lpstr>PowerPoint Sunusu</vt:lpstr>
      <vt:lpstr>SAĞLIKLI BİR YAŞAM İÇİN</vt:lpstr>
      <vt:lpstr>PowerPoint Sunusu</vt:lpstr>
      <vt:lpstr>PowerPoint Sunusu</vt:lpstr>
      <vt:lpstr>ÖĞRENCİLERE VERİLMESİ GEREKEN MESAJLAR</vt:lpstr>
      <vt:lpstr>ÖĞRENCİLERE VERİLMESİ GEREKEN MESAJLAR</vt:lpstr>
      <vt:lpstr>PowerPoint Sunusu</vt:lpstr>
      <vt:lpstr>PowerPoint Sunusu</vt:lpstr>
      <vt:lpstr>DÜZENLİ FİZİKSEL AKTİVİTE;</vt:lpstr>
      <vt:lpstr>ÇOCUKLARDA UYKU</vt:lpstr>
      <vt:lpstr>ÇOCUKLARDA UYKU</vt:lpstr>
      <vt:lpstr>KIYAFET SEÇERKEN DİKKAT</vt:lpstr>
      <vt:lpstr>Teşekkürler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Sağlıklı yaşam</dc:title>
  <dc:creator>Büşra Ulukaya</dc:creator>
  <cp:lastModifiedBy>USER</cp:lastModifiedBy>
  <cp:revision>8</cp:revision>
  <dcterms:created xsi:type="dcterms:W3CDTF">2022-11-03T18:15:05Z</dcterms:created>
  <dcterms:modified xsi:type="dcterms:W3CDTF">2024-01-26T06:02:42Z</dcterms:modified>
</cp:coreProperties>
</file>