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8" r:id="rId3"/>
    <p:sldId id="259" r:id="rId4"/>
    <p:sldId id="287" r:id="rId5"/>
    <p:sldId id="288" r:id="rId6"/>
    <p:sldId id="290" r:id="rId7"/>
    <p:sldId id="260" r:id="rId8"/>
    <p:sldId id="271" r:id="rId9"/>
    <p:sldId id="272" r:id="rId10"/>
    <p:sldId id="274" r:id="rId11"/>
    <p:sldId id="275" r:id="rId12"/>
    <p:sldId id="276" r:id="rId13"/>
    <p:sldId id="282" r:id="rId14"/>
    <p:sldId id="291" r:id="rId15"/>
    <p:sldId id="277" r:id="rId16"/>
    <p:sldId id="283" r:id="rId17"/>
    <p:sldId id="278" r:id="rId18"/>
    <p:sldId id="289" r:id="rId19"/>
    <p:sldId id="279" r:id="rId20"/>
    <p:sldId id="284" r:id="rId21"/>
    <p:sldId id="281" r:id="rId22"/>
    <p:sldId id="285" r:id="rId23"/>
    <p:sldId id="294" r:id="rId24"/>
    <p:sldId id="280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88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0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8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5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90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95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7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23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D35E78-3A6E-45B6-BD7F-5E96E28A8179}" type="datetimeFigureOut">
              <a:rPr lang="tr-TR" smtClean="0"/>
              <a:pPr/>
              <a:t>26.01.2024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438282-7B34-4C39-8EE3-6045635ED39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012" y="4725144"/>
            <a:ext cx="6275892" cy="21328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chemeClr val="accent2"/>
                </a:solidFill>
              </a:rPr>
              <a:t>  </a:t>
            </a:r>
            <a:r>
              <a:rPr lang="tr-TR" sz="4000" b="1" dirty="0" smtClean="0">
                <a:solidFill>
                  <a:schemeClr val="accent2"/>
                </a:solidFill>
              </a:rPr>
              <a:t>SAĞLIKLI YAŞAM</a:t>
            </a:r>
            <a:br>
              <a:rPr lang="tr-TR" sz="4000" b="1" dirty="0" smtClean="0">
                <a:solidFill>
                  <a:schemeClr val="accent2"/>
                </a:solidFill>
              </a:rPr>
            </a:br>
            <a:r>
              <a:rPr lang="tr-TR" sz="4000" b="1" dirty="0" smtClean="0">
                <a:solidFill>
                  <a:schemeClr val="accent2"/>
                </a:solidFill>
              </a:rPr>
              <a:t>(</a:t>
            </a:r>
            <a:r>
              <a:rPr lang="tr-TR" sz="4000" dirty="0" smtClean="0">
                <a:solidFill>
                  <a:schemeClr val="accent2"/>
                </a:solidFill>
              </a:rPr>
              <a:t>İLKOKUL</a:t>
            </a:r>
            <a:r>
              <a:rPr lang="tr-TR" sz="4000" dirty="0">
                <a:solidFill>
                  <a:schemeClr val="accent2"/>
                </a:solidFill>
              </a:rPr>
              <a:t>)</a:t>
            </a:r>
            <a:br>
              <a:rPr lang="tr-TR" sz="4000" dirty="0">
                <a:solidFill>
                  <a:schemeClr val="accent2"/>
                </a:solidFill>
              </a:rPr>
            </a:br>
            <a:r>
              <a:rPr lang="tr-TR" sz="4000" dirty="0">
                <a:solidFill>
                  <a:schemeClr val="accent2"/>
                </a:solidFill>
              </a:rPr>
              <a:t>VELİ SEMİNERİ</a:t>
            </a:r>
            <a:br>
              <a:rPr lang="tr-TR" sz="4000" dirty="0">
                <a:solidFill>
                  <a:schemeClr val="accent2"/>
                </a:solidFill>
              </a:rPr>
            </a:br>
            <a:endParaRPr lang="tr-TR" sz="4000" b="1" dirty="0">
              <a:solidFill>
                <a:schemeClr val="accent2"/>
              </a:solidFill>
            </a:endParaRPr>
          </a:p>
        </p:txBody>
      </p:sp>
      <p:sp>
        <p:nvSpPr>
          <p:cNvPr id="21508" name="AutoShape 4" descr="Sağlıklı Yaşa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0" name="AutoShape 6" descr="Sağlıklı Yaşa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Sağlıklı Yaşam Prensipleri | 365 Gü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79" y="4941168"/>
            <a:ext cx="2697324" cy="15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8096" y="1124744"/>
            <a:ext cx="8916472" cy="1143000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tx2"/>
                </a:solidFill>
              </a:rPr>
              <a:t>Sağlıklı beslenmek için</a:t>
            </a:r>
            <a:br>
              <a:rPr lang="tr-TR" sz="5400" b="1" dirty="0" smtClean="0">
                <a:solidFill>
                  <a:schemeClr val="tx2"/>
                </a:solidFill>
              </a:rPr>
            </a:br>
            <a:endParaRPr lang="tr-TR" sz="5400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8096" y="2286000"/>
            <a:ext cx="8124384" cy="40233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Katkı maddesi içeren yapay gıdalardan uzak durun.</a:t>
            </a:r>
          </a:p>
          <a:p>
            <a:r>
              <a:rPr lang="tr-TR" sz="2400" dirty="0" smtClean="0"/>
              <a:t>Abur cuburlar veya sürekli aynı yiyecek içeceklerle beslenmeyin.</a:t>
            </a:r>
          </a:p>
          <a:p>
            <a:r>
              <a:rPr lang="tr-TR" sz="2400" dirty="0" smtClean="0"/>
              <a:t>Ambalajlı ürünleri gözü kapalı değil, etiketlerini okuyup inceleyerek alın.</a:t>
            </a:r>
          </a:p>
          <a:p>
            <a:r>
              <a:rPr lang="tr-TR" sz="2400" dirty="0" smtClean="0"/>
              <a:t>Enerji ve besin içeren yiyeceklerin her çeşidinden yeterli miktarlarda yiyin</a:t>
            </a:r>
          </a:p>
          <a:p>
            <a:r>
              <a:rPr lang="tr-TR" sz="2400" dirty="0" smtClean="0"/>
              <a:t>Herhangi bir kronik hastalığınız yoksa günde en az 2 litre su tüketmeye özen gösterin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56984" cy="864096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Yeterli sürede ve düzenli uyku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Düzenli olarak iyi/kaliteli uyumak için yapılması gereken uygulamalar ve alışkanlıklar</a:t>
            </a:r>
            <a:endParaRPr lang="tr-TR" dirty="0"/>
          </a:p>
        </p:txBody>
      </p:sp>
      <p:pic>
        <p:nvPicPr>
          <p:cNvPr id="2050" name="Picture 2" descr="C:\Users\Büro\Desktop\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5362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Uyku hijyeni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Yeterli sürede uyuyabileceğiniz kadar yatma zamanı belirleyin.</a:t>
            </a:r>
          </a:p>
          <a:p>
            <a:r>
              <a:rPr lang="tr-TR" dirty="0" smtClean="0"/>
              <a:t>Düzenli olarak bir uyku programı uygulayın.</a:t>
            </a:r>
          </a:p>
          <a:p>
            <a:r>
              <a:rPr lang="tr-TR" dirty="0" smtClean="0"/>
              <a:t>  Hafta sonları veya tatiller sırasında bile her gün aynı saatte kalkın.</a:t>
            </a:r>
          </a:p>
          <a:p>
            <a:r>
              <a:rPr lang="tr-TR" dirty="0" smtClean="0"/>
              <a:t> Uykunuz gelmediği sürece yatağa gitmeyin. </a:t>
            </a:r>
          </a:p>
          <a:p>
            <a:r>
              <a:rPr lang="tr-TR" dirty="0" smtClean="0"/>
              <a:t>20 dakika içinde uykuya dalmazsanız yataktan kalkın. Yatak odanızı sessiz ve dinlendirici hale getirin.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124744"/>
            <a:ext cx="8064896" cy="4023360"/>
          </a:xfrm>
        </p:spPr>
        <p:txBody>
          <a:bodyPr>
            <a:noAutofit/>
          </a:bodyPr>
          <a:lstStyle/>
          <a:p>
            <a:r>
              <a:rPr lang="tr-TR" sz="2800" dirty="0" smtClean="0"/>
              <a:t> Yatak odanızı rahat, serin bir sıcaklıkta tutun, ışık miktarını sınırlandırın.</a:t>
            </a:r>
          </a:p>
          <a:p>
            <a:r>
              <a:rPr lang="tr-TR" sz="2800" dirty="0" smtClean="0"/>
              <a:t> Yatmadan önce fazla/ağır yemek yemeyin.</a:t>
            </a:r>
          </a:p>
          <a:p>
            <a:r>
              <a:rPr lang="tr-TR" sz="2800" dirty="0" smtClean="0"/>
              <a:t> Düzenli fizik egzersiz yapın ve sağlıklı beslenin. </a:t>
            </a:r>
          </a:p>
          <a:p>
            <a:r>
              <a:rPr lang="tr-TR" sz="2800" dirty="0" smtClean="0"/>
              <a:t>Öğleden sonra veya akşam kafein tüketmekten kaçının.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3" y="1988840"/>
            <a:ext cx="8344303" cy="446449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Stres organizmanın bedensel ve ruhsal sınırlarının tehdit edilmesi ve zorlanması ile ortaya çıkan bir durumdur. </a:t>
            </a:r>
          </a:p>
          <a:p>
            <a:r>
              <a:rPr lang="tr-TR" sz="2800" dirty="0" smtClean="0"/>
              <a:t>Tehdit ve zorlamalar karşısında canlı kendini korumaya yönelik bir tepki zincirini harekete geçirme özelliğine sahiptir. </a:t>
            </a:r>
          </a:p>
          <a:p>
            <a:r>
              <a:rPr lang="tr-TR" sz="2800" dirty="0" smtClean="0"/>
              <a:t>Bu özellik, tehlike ile karşılaşınca </a:t>
            </a:r>
          </a:p>
          <a:p>
            <a:r>
              <a:rPr lang="tr-TR" sz="2800" dirty="0" smtClean="0"/>
              <a:t>“ savaş veya kaç” diye </a:t>
            </a:r>
          </a:p>
          <a:p>
            <a:r>
              <a:rPr lang="tr-TR" sz="2800" dirty="0" smtClean="0"/>
              <a:t>adlandırılan cevabın </a:t>
            </a:r>
          </a:p>
          <a:p>
            <a:r>
              <a:rPr lang="tr-TR" sz="2800" dirty="0" smtClean="0"/>
              <a:t>ortaya çıkmasıdır. </a:t>
            </a:r>
            <a:endParaRPr lang="tr-TR" sz="2400" dirty="0"/>
          </a:p>
        </p:txBody>
      </p:sp>
      <p:pic>
        <p:nvPicPr>
          <p:cNvPr id="4" name="3 İçerik Yer Tutucusu" descr="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943" y="116632"/>
            <a:ext cx="2629055" cy="1464392"/>
          </a:xfrm>
          <a:prstGeom prst="rect">
            <a:avLst/>
          </a:prstGeom>
        </p:spPr>
      </p:pic>
      <p:pic>
        <p:nvPicPr>
          <p:cNvPr id="7170" name="Picture 2" descr="Savaş ya da Kaç” | Ford Otosan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10473"/>
            <a:ext cx="3528392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es a jeho vliv na zdraví - velký průvod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5976664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BELİRTİLERİ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8096" y="2132856"/>
            <a:ext cx="7908360" cy="4176504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Fiziksel belirtiler</a:t>
            </a:r>
          </a:p>
          <a:p>
            <a:r>
              <a:rPr lang="tr-TR" sz="2800" dirty="0" smtClean="0"/>
              <a:t> Çarpıntı</a:t>
            </a:r>
          </a:p>
          <a:p>
            <a:r>
              <a:rPr lang="tr-TR" sz="2800" dirty="0" smtClean="0"/>
              <a:t> Baş ağrısı </a:t>
            </a:r>
          </a:p>
          <a:p>
            <a:r>
              <a:rPr lang="tr-TR" sz="2800" dirty="0" smtClean="0"/>
              <a:t>Soğuk ya da sıcak basması</a:t>
            </a:r>
          </a:p>
          <a:p>
            <a:r>
              <a:rPr lang="tr-TR" sz="2800" dirty="0" smtClean="0"/>
              <a:t> Nefes darlığı</a:t>
            </a:r>
          </a:p>
          <a:p>
            <a:r>
              <a:rPr lang="tr-TR" sz="2800" dirty="0" smtClean="0"/>
              <a:t> Ellerde titreme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8096" y="836712"/>
            <a:ext cx="7290055" cy="4023360"/>
          </a:xfrm>
        </p:spPr>
        <p:txBody>
          <a:bodyPr/>
          <a:lstStyle/>
          <a:p>
            <a:r>
              <a:rPr lang="tr-TR" dirty="0" smtClean="0"/>
              <a:t> Gürültü ya da sese karşı aşırı duyarlılık</a:t>
            </a:r>
          </a:p>
          <a:p>
            <a:r>
              <a:rPr lang="tr-TR" dirty="0" smtClean="0"/>
              <a:t>Uykusuzluk</a:t>
            </a:r>
          </a:p>
          <a:p>
            <a:r>
              <a:rPr lang="tr-TR" dirty="0" smtClean="0"/>
              <a:t> Bitkinlik</a:t>
            </a:r>
          </a:p>
          <a:p>
            <a:r>
              <a:rPr lang="tr-TR" dirty="0" smtClean="0"/>
              <a:t> Mide krampları</a:t>
            </a:r>
          </a:p>
          <a:p>
            <a:r>
              <a:rPr lang="tr-TR" dirty="0" smtClean="0"/>
              <a:t> Boyunda, sırtta, ensede, belde ağrı, gerginlik, kasılma</a:t>
            </a:r>
          </a:p>
          <a:p>
            <a:r>
              <a:rPr lang="tr-TR" dirty="0" smtClean="0"/>
              <a:t> Uykusuzluk, aşırı ya da düzensiz uyku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Stresle nasıl baş edeceğiz?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Zaman yönetimi </a:t>
            </a:r>
          </a:p>
          <a:p>
            <a:r>
              <a:rPr lang="tr-TR" dirty="0" smtClean="0"/>
              <a:t>Problem çözme teknikleri kullanma</a:t>
            </a:r>
          </a:p>
          <a:p>
            <a:r>
              <a:rPr lang="tr-TR" dirty="0" smtClean="0"/>
              <a:t> Aşırı genellemelerden kaçınma </a:t>
            </a:r>
          </a:p>
          <a:p>
            <a:r>
              <a:rPr lang="tr-TR" dirty="0" smtClean="0"/>
              <a:t>Kişiler arası ilişkileri geliştirme</a:t>
            </a:r>
          </a:p>
          <a:p>
            <a:r>
              <a:rPr lang="tr-TR" dirty="0" smtClean="0"/>
              <a:t> Sosyal etkinlikleri geliştirme </a:t>
            </a:r>
          </a:p>
          <a:p>
            <a:r>
              <a:rPr lang="tr-TR" dirty="0" smtClean="0"/>
              <a:t>Fiziksel aktivite </a:t>
            </a:r>
          </a:p>
          <a:p>
            <a:r>
              <a:rPr lang="tr-TR" dirty="0" smtClean="0"/>
              <a:t>Sağlıklı beslenme</a:t>
            </a:r>
          </a:p>
          <a:p>
            <a:r>
              <a:rPr lang="tr-TR" dirty="0" smtClean="0"/>
              <a:t>Zihinde canlandırma</a:t>
            </a:r>
          </a:p>
          <a:p>
            <a:r>
              <a:rPr lang="tr-TR" dirty="0" smtClean="0"/>
              <a:t>Gevşeme egzersizleri – örneğin…nefes egzersizi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712"/>
            <a:ext cx="9144000" cy="64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Hareketli yaşam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Zorunlu olmadıkça taşıta binmeyelim, yürümeyi, olanaklı ise bisiklete binmeyi ya da hangi harekete müsait bir yaşamımız varsa onu seçelim</a:t>
            </a:r>
          </a:p>
          <a:p>
            <a:r>
              <a:rPr lang="tr-TR" dirty="0" smtClean="0"/>
              <a:t> Taşıt kullanmak zorunlu ise bir kaç durak sonra binelim ya da birkaç durak önce inelim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Sağlıklı Yaşam Davranışları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8096" y="2204864"/>
            <a:ext cx="7692336" cy="410449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İnsanların hastalığa yakalanmasını önleyen ve yaşamları boyunca daha sağlıklı olmalarını destekleyen davranışlardır.</a:t>
            </a:r>
          </a:p>
          <a:p>
            <a:r>
              <a:rPr lang="tr-TR" sz="2800" dirty="0" smtClean="0"/>
              <a:t>Sağlıklı yaşam biçimi, yalnızca hastalıkları önlemeyi değil, yaşam boyunca sağlık/iyilik halini geliştiren davranışlardır.</a:t>
            </a:r>
            <a:endParaRPr lang="tr-TR" sz="2800" dirty="0"/>
          </a:p>
        </p:txBody>
      </p:sp>
      <p:pic>
        <p:nvPicPr>
          <p:cNvPr id="4098" name="Picture 2" descr="https://altinova.meb.k12.tr/meb_iys_dosyalar/06/01/969371/resimler/2021_04/k_05195926_k_03113218_saglikli-hay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35" y="4809305"/>
            <a:ext cx="3647057" cy="2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39552" y="3789040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smtClean="0"/>
              <a:t>Sağlık için vücuttaki tüm kasları çalıştıracak hareketler seçelim.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Nasıl bırakacağız?</a:t>
            </a:r>
          </a:p>
          <a:p>
            <a:r>
              <a:rPr lang="tr-TR" sz="2400" dirty="0" smtClean="0"/>
              <a:t>Her yaşta bırakabiliriz, bırakmalıyız. </a:t>
            </a:r>
          </a:p>
          <a:p>
            <a:r>
              <a:rPr lang="tr-TR" sz="2400" dirty="0" smtClean="0"/>
              <a:t>Neden bırakmamız gerektiğini kendimize sık sık tekrar edeceğiz.</a:t>
            </a:r>
          </a:p>
          <a:p>
            <a:r>
              <a:rPr lang="tr-TR" sz="2400" dirty="0" smtClean="0"/>
              <a:t>Bırakmak için karar vereceğiz. </a:t>
            </a:r>
          </a:p>
          <a:p>
            <a:r>
              <a:rPr lang="tr-TR" sz="2400" dirty="0" smtClean="0"/>
              <a:t>Bırakmak için plan yapacağız. </a:t>
            </a:r>
          </a:p>
          <a:p>
            <a:r>
              <a:rPr lang="tr-TR" sz="2400" dirty="0" smtClean="0"/>
              <a:t>Bu süreçte sağlık çalışanlarının desteği/yönlendirmesi çok yararlıdır, etkilidir.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-468560" y="836712"/>
            <a:ext cx="9505056" cy="129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smtClean="0">
                <a:solidFill>
                  <a:srgbClr val="C00000"/>
                </a:solidFill>
              </a:rPr>
              <a:t>Tütün kullanımını hayatımızdan çıkarmalıyız.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836712"/>
            <a:ext cx="7980368" cy="40233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Bırakma tarihi belirleyin. </a:t>
            </a:r>
          </a:p>
          <a:p>
            <a:r>
              <a:rPr lang="tr-TR" sz="2400" dirty="0" smtClean="0"/>
              <a:t>Aile ve arkadaşlarınızı bilgilendirin, desteklerini isteyin.</a:t>
            </a:r>
          </a:p>
          <a:p>
            <a:r>
              <a:rPr lang="tr-TR" sz="2400" dirty="0" smtClean="0"/>
              <a:t>Çevrenizdeki sigara/tütün ürünlerini kaldırın.</a:t>
            </a:r>
          </a:p>
          <a:p>
            <a:r>
              <a:rPr lang="tr-TR" sz="2400" dirty="0" smtClean="0"/>
              <a:t>Size tütünü hatırlatacak/içmenizi kolaylaştıracak unsurlardan uzak durun (kül tablası, çakmak vb).</a:t>
            </a:r>
          </a:p>
          <a:p>
            <a:r>
              <a:rPr lang="tr-TR" sz="2400" dirty="0" smtClean="0"/>
              <a:t>Sağlık çalışanından/hekimden danışmanlık hizmeti alın</a:t>
            </a:r>
            <a:endParaRPr lang="tr-TR" sz="2400" dirty="0"/>
          </a:p>
        </p:txBody>
      </p:sp>
      <p:pic>
        <p:nvPicPr>
          <p:cNvPr id="4" name="3 İçerik Yer Tutucusu" descr="F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293096"/>
            <a:ext cx="295275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-hijyen-af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Hijyen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 yıkama çok önemli bir uygulamadır.</a:t>
            </a:r>
          </a:p>
          <a:p>
            <a:r>
              <a:rPr lang="tr-TR" dirty="0" smtClean="0"/>
              <a:t>Tuvaletten sonra ve yiyeceklere dokunmadan önce ellerimizi MUTLAKA yıkayalım.</a:t>
            </a:r>
          </a:p>
          <a:p>
            <a:r>
              <a:rPr lang="tr-TR" dirty="0" smtClean="0"/>
              <a:t>Her türlü spor etkinliğinden sonra saçlar dahil tüm vücudumuzu yıkayalım.</a:t>
            </a:r>
          </a:p>
          <a:p>
            <a:r>
              <a:rPr lang="tr-TR" dirty="0" smtClean="0"/>
              <a:t>Küçük yaştan başlayarak çocukları sabun kullanmaya alıştıralım.</a:t>
            </a:r>
          </a:p>
          <a:p>
            <a:r>
              <a:rPr lang="tr-TR" dirty="0"/>
              <a:t>Temizlik sadece kirlilik belirtilerinin ortaya çıktığı durumlarda yapılması gereken bir uygulama olmadığını unutmayalım.</a:t>
            </a:r>
          </a:p>
          <a:p>
            <a:r>
              <a:rPr lang="tr-TR" dirty="0"/>
              <a:t>Temizlik uygulamalarını sürekli ve düzenli olarak yapalım. </a:t>
            </a:r>
          </a:p>
          <a:p>
            <a:endParaRPr lang="tr-TR" dirty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800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tr-TR" sz="4400" dirty="0" smtClean="0">
              <a:latin typeface="Algerian" pitchFamily="82" charset="0"/>
            </a:endParaRPr>
          </a:p>
          <a:p>
            <a:pPr algn="ctr">
              <a:buNone/>
            </a:pPr>
            <a:endParaRPr lang="tr-TR" sz="4400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tr-TR" sz="4400" dirty="0" smtClean="0">
                <a:latin typeface="Algerian" pitchFamily="82" charset="0"/>
              </a:rPr>
              <a:t>SAĞLIKLI GÜNLER DİLERİZ</a:t>
            </a:r>
            <a:endParaRPr lang="tr-TR" sz="4400" dirty="0">
              <a:latin typeface="Algerian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132856"/>
            <a:ext cx="4572396" cy="309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Başlıca sağlıklı yaşam davranışları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Yeterli ve dengeli beslenme</a:t>
            </a:r>
          </a:p>
          <a:p>
            <a:r>
              <a:rPr lang="tr-TR" sz="3200" dirty="0" smtClean="0"/>
              <a:t> Yeterli sürede ve düzenli uyku </a:t>
            </a:r>
          </a:p>
          <a:p>
            <a:r>
              <a:rPr lang="tr-TR" sz="3200" dirty="0" smtClean="0"/>
              <a:t> Stresle baş etme</a:t>
            </a:r>
          </a:p>
          <a:p>
            <a:r>
              <a:rPr lang="tr-TR" sz="3200" dirty="0" smtClean="0"/>
              <a:t>Düzenli ve yeterli egzersiz yapma</a:t>
            </a:r>
          </a:p>
          <a:p>
            <a:r>
              <a:rPr lang="tr-TR" sz="3200" dirty="0" smtClean="0"/>
              <a:t>Tütün kullanmama</a:t>
            </a:r>
          </a:p>
          <a:p>
            <a:r>
              <a:rPr lang="tr-TR" sz="3200" dirty="0" smtClean="0"/>
              <a:t>Hijyen koşullarını bilme </a:t>
            </a:r>
          </a:p>
        </p:txBody>
      </p:sp>
      <p:pic>
        <p:nvPicPr>
          <p:cNvPr id="4" name="Picture 4" descr="Sağlıklı Yaşam Prensipleri | 365 Gü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286055" cy="19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3096344"/>
          </a:xfrm>
        </p:spPr>
        <p:txBody>
          <a:bodyPr>
            <a:noAutofit/>
          </a:bodyPr>
          <a:lstStyle/>
          <a:p>
            <a:pPr algn="ctr" fontAlgn="base"/>
            <a:r>
              <a:rPr lang="tr-TR" sz="2800" dirty="0" smtClean="0"/>
              <a:t>Sağlıklı yaşam, kişilerin ciddi ve tedavisi zor hastalıklara yakalanmadan hem bedensel, hem ruhsal yönlerden üstün durumda, uzun yıllar zevk alarak yaşamlarını sürdürmeleri demektir.</a:t>
            </a:r>
          </a:p>
          <a:p>
            <a:pPr algn="ctr" fontAlgn="base"/>
            <a:r>
              <a:rPr lang="tr-TR" sz="2800" dirty="0" smtClean="0"/>
              <a:t>Çok küçük yaşlardan başlayarak oluşan beslenme alışkanlıkları,kişilerin sağlığını belirleyen en önemli etmenlerden birisidir.</a:t>
            </a:r>
          </a:p>
          <a:p>
            <a:pPr algn="ctr"/>
            <a:endParaRPr lang="tr-TR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ğlıklı Yaşam Proje Çalışmaları – Uzm. Dr. Emine Akı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73419"/>
            <a:ext cx="4824536" cy="25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692696"/>
            <a:ext cx="7992888" cy="402336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Sağlıklı yaşamak için sadece sağlıklı beslenmek yeterli değildir.</a:t>
            </a:r>
          </a:p>
          <a:p>
            <a:pPr algn="ctr"/>
            <a:r>
              <a:rPr lang="tr-TR" sz="2800" dirty="0" smtClean="0"/>
              <a:t>Aktif bir hayatı benimsemek, egzersiz yapmak, sigara, alkol, çevre kirliliği ve aşırı stresten uzak bir yaşam sürdürülmesi, huzurlu ve barış içinde yaşanması sağlıklı olmanın koşullarıdır.</a:t>
            </a:r>
          </a:p>
          <a:p>
            <a:pPr algn="ctr"/>
            <a:endParaRPr lang="tr-TR" sz="2800" dirty="0"/>
          </a:p>
        </p:txBody>
      </p:sp>
      <p:pic>
        <p:nvPicPr>
          <p:cNvPr id="5122" name="Picture 2" descr="Sağlıklı Yaşam Bülteni | Havajet Havacılık Lis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0975"/>
            <a:ext cx="4574009" cy="25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Yeterli ve Dengeli Beslenme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1672" y="2286000"/>
            <a:ext cx="7143156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Yeterli ve dengeli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beslenme nedir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b="1" dirty="0" smtClean="0">
                <a:solidFill>
                  <a:srgbClr val="00B050"/>
                </a:solidFill>
              </a:rPr>
              <a:t> Yeterli beslenme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Vücudun ihtiyaç duyduğu miktarda gıda tüketilmesi.</a:t>
            </a:r>
          </a:p>
          <a:p>
            <a:endParaRPr lang="tr-TR" b="1" dirty="0" smtClean="0">
              <a:solidFill>
                <a:srgbClr val="575757"/>
              </a:solidFill>
            </a:endParaRPr>
          </a:p>
          <a:p>
            <a:r>
              <a:rPr lang="tr-TR" b="1" dirty="0" smtClean="0">
                <a:solidFill>
                  <a:srgbClr val="00B050"/>
                </a:solidFill>
              </a:rPr>
              <a:t>Dengeli beslenme: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Her besin grubundan yeterince</a:t>
            </a:r>
          </a:p>
          <a:p>
            <a:pPr marL="0" indent="0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  tüketilmesi.</a:t>
            </a:r>
          </a:p>
          <a:p>
            <a:pPr marL="0" indent="0">
              <a:buNone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Sağlıklı beslenmek sağlıklı yaşamanın</a:t>
            </a:r>
          </a:p>
          <a:p>
            <a:pPr algn="ctr">
              <a:buNone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   olmazsa olmazıdı</a:t>
            </a:r>
            <a:r>
              <a:rPr lang="tr-TR" b="1" dirty="0" smtClean="0"/>
              <a:t>r</a:t>
            </a:r>
            <a:r>
              <a:rPr lang="tr-TR" b="1" dirty="0"/>
              <a:t>.</a:t>
            </a:r>
            <a:endParaRPr lang="tr-TR" b="1" dirty="0" smtClean="0"/>
          </a:p>
          <a:p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980728"/>
            <a:ext cx="8496944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Sağlıklı beslenmek için</a:t>
            </a:r>
            <a:br>
              <a:rPr lang="tr-TR" b="1" dirty="0" smtClean="0"/>
            </a:br>
            <a:r>
              <a:rPr lang="tr-TR" b="1" dirty="0" smtClean="0"/>
              <a:t>4 yapraklı yonca kuralı:</a:t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1026" name="Picture 2" descr="C:\Users\pc\OneDrive\Desktop\yeterli-ve-dengeli-beslen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32087" y="2625725"/>
            <a:ext cx="3362325" cy="3343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4 yapraklı</a:t>
            </a:r>
            <a:r>
              <a:rPr lang="tr-TR" dirty="0"/>
              <a:t> yoncanızı 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4</a:t>
            </a:r>
            <a:r>
              <a:rPr lang="tr-TR" dirty="0"/>
              <a:t> ana besin grubundan oluşturun.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8096" y="2286000"/>
            <a:ext cx="8196392" cy="423934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Her </a:t>
            </a:r>
            <a:r>
              <a:rPr lang="tr-TR" sz="2800" dirty="0"/>
              <a:t>yaprak 1 besin grubunu oluşturmaktadır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 </a:t>
            </a:r>
            <a:r>
              <a:rPr lang="tr-TR" sz="2800" dirty="0"/>
              <a:t>Bu gruplar</a:t>
            </a:r>
            <a:r>
              <a:rPr lang="tr-TR" sz="2800" dirty="0" smtClean="0"/>
              <a:t>;</a:t>
            </a:r>
          </a:p>
          <a:p>
            <a:r>
              <a:rPr lang="tr-TR" sz="2800" dirty="0" smtClean="0"/>
              <a:t> 1. </a:t>
            </a:r>
            <a:r>
              <a:rPr lang="tr-TR" sz="2800" dirty="0">
                <a:solidFill>
                  <a:srgbClr val="00B050"/>
                </a:solidFill>
              </a:rPr>
              <a:t>S</a:t>
            </a:r>
            <a:r>
              <a:rPr lang="tr-TR" sz="2800" dirty="0" smtClean="0">
                <a:solidFill>
                  <a:srgbClr val="00B050"/>
                </a:solidFill>
              </a:rPr>
              <a:t>üt </a:t>
            </a:r>
            <a:r>
              <a:rPr lang="tr-TR" sz="2800" dirty="0">
                <a:solidFill>
                  <a:srgbClr val="00B050"/>
                </a:solidFill>
              </a:rPr>
              <a:t>ve ürünleri grubu </a:t>
            </a:r>
            <a:r>
              <a:rPr lang="tr-TR" sz="2800" dirty="0"/>
              <a:t>(süt, yoğurt, ayran, cacık</a:t>
            </a:r>
            <a:r>
              <a:rPr lang="tr-TR" sz="2800" dirty="0" smtClean="0"/>
              <a:t>),</a:t>
            </a:r>
          </a:p>
          <a:p>
            <a:r>
              <a:rPr lang="tr-TR" sz="2800" dirty="0" smtClean="0"/>
              <a:t> 2. </a:t>
            </a:r>
            <a:r>
              <a:rPr lang="tr-TR" sz="2800" dirty="0">
                <a:solidFill>
                  <a:srgbClr val="0070C0"/>
                </a:solidFill>
              </a:rPr>
              <a:t>E</a:t>
            </a:r>
            <a:r>
              <a:rPr lang="tr-TR" sz="2800" dirty="0" smtClean="0">
                <a:solidFill>
                  <a:srgbClr val="0070C0"/>
                </a:solidFill>
              </a:rPr>
              <a:t>t-kuru </a:t>
            </a:r>
            <a:r>
              <a:rPr lang="tr-TR" sz="2800" dirty="0">
                <a:solidFill>
                  <a:srgbClr val="0070C0"/>
                </a:solidFill>
              </a:rPr>
              <a:t>baklagiller-yumurta-peynir</a:t>
            </a:r>
            <a:r>
              <a:rPr lang="tr-TR" sz="2800" dirty="0" smtClean="0"/>
              <a:t>,</a:t>
            </a:r>
          </a:p>
          <a:p>
            <a:r>
              <a:rPr lang="tr-TR" sz="2800" dirty="0" smtClean="0"/>
              <a:t> 3. </a:t>
            </a:r>
            <a:r>
              <a:rPr lang="tr-TR" sz="2800" dirty="0">
                <a:solidFill>
                  <a:srgbClr val="FF0000"/>
                </a:solidFill>
              </a:rPr>
              <a:t>E</a:t>
            </a:r>
            <a:r>
              <a:rPr lang="tr-TR" sz="2800" dirty="0" smtClean="0">
                <a:solidFill>
                  <a:srgbClr val="FF0000"/>
                </a:solidFill>
              </a:rPr>
              <a:t>kmek-tahıl </a:t>
            </a:r>
            <a:r>
              <a:rPr lang="tr-TR" sz="2800" dirty="0">
                <a:solidFill>
                  <a:srgbClr val="FF0000"/>
                </a:solidFill>
              </a:rPr>
              <a:t>grubu </a:t>
            </a:r>
            <a:r>
              <a:rPr lang="tr-TR" sz="2800" dirty="0"/>
              <a:t>(ekmek, makarna, pilav, çorba</a:t>
            </a:r>
            <a:r>
              <a:rPr lang="tr-TR" sz="2800" dirty="0" smtClean="0"/>
              <a:t>…)</a:t>
            </a:r>
          </a:p>
          <a:p>
            <a:r>
              <a:rPr lang="tr-TR" sz="2800" dirty="0" smtClean="0">
                <a:solidFill>
                  <a:srgbClr val="7030A0"/>
                </a:solidFill>
              </a:rPr>
              <a:t> 4. Meyve-sebze </a:t>
            </a:r>
            <a:r>
              <a:rPr lang="tr-TR" sz="2800" dirty="0">
                <a:solidFill>
                  <a:srgbClr val="7030A0"/>
                </a:solidFill>
              </a:rPr>
              <a:t>grubudur</a:t>
            </a:r>
            <a:r>
              <a:rPr lang="tr-TR" sz="2800" dirty="0"/>
              <a:t>.</a:t>
            </a:r>
          </a:p>
        </p:txBody>
      </p:sp>
      <p:pic>
        <p:nvPicPr>
          <p:cNvPr id="4" name="Picture 2" descr="C:\Users\pc\OneDrive\Desktop\yeterli-ve-dengeli-beslenm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7541" y="371173"/>
            <a:ext cx="1824580" cy="1814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332</TotalTime>
  <Words>757</Words>
  <Application>Microsoft Office PowerPoint</Application>
  <PresentationFormat>Ekran Gösterisi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Algerian</vt:lpstr>
      <vt:lpstr>Comic Sans MS</vt:lpstr>
      <vt:lpstr>Tw Cen MT</vt:lpstr>
      <vt:lpstr>Tw Cen MT Condensed</vt:lpstr>
      <vt:lpstr>Wingdings 3</vt:lpstr>
      <vt:lpstr>Entegral</vt:lpstr>
      <vt:lpstr>  SAĞLIKLI YAŞAM (İLKOKUL) VELİ SEMİNERİ </vt:lpstr>
      <vt:lpstr>Sağlıklı Yaşam Davranışları</vt:lpstr>
      <vt:lpstr>Başlıca sağlıklı yaşam davranışları</vt:lpstr>
      <vt:lpstr>PowerPoint Sunusu</vt:lpstr>
      <vt:lpstr>PowerPoint Sunusu</vt:lpstr>
      <vt:lpstr>Yeterli ve Dengeli Beslenme</vt:lpstr>
      <vt:lpstr>Yeterli ve dengeli beslenme nedir</vt:lpstr>
      <vt:lpstr> Sağlıklı beslenmek için 4 yapraklı yonca kuralı: </vt:lpstr>
      <vt:lpstr>4 yapraklı yoncanızı  4 ana besin grubundan oluşturun. </vt:lpstr>
      <vt:lpstr>Sağlıklı beslenmek için </vt:lpstr>
      <vt:lpstr>Yeterli sürede ve düzenli uyku</vt:lpstr>
      <vt:lpstr>Uyku hijyeni</vt:lpstr>
      <vt:lpstr>PowerPoint Sunusu</vt:lpstr>
      <vt:lpstr>PowerPoint Sunusu</vt:lpstr>
      <vt:lpstr>BELİRTİLERİ</vt:lpstr>
      <vt:lpstr>PowerPoint Sunusu</vt:lpstr>
      <vt:lpstr>Stresle nasıl baş edeceğiz?</vt:lpstr>
      <vt:lpstr>PowerPoint Sunusu</vt:lpstr>
      <vt:lpstr>Hareketli yaşam</vt:lpstr>
      <vt:lpstr>PowerPoint Sunusu</vt:lpstr>
      <vt:lpstr>PowerPoint Sunusu</vt:lpstr>
      <vt:lpstr>PowerPoint Sunusu</vt:lpstr>
      <vt:lpstr>PowerPoint Sunusu</vt:lpstr>
      <vt:lpstr>Hijyen</vt:lpstr>
      <vt:lpstr>PowerPoint Sunusu</vt:lpstr>
    </vt:vector>
  </TitlesOfParts>
  <Company>Burak ESER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SAĞLIKLI YAŞAM</dc:title>
  <dc:creator>pc</dc:creator>
  <cp:lastModifiedBy>USER</cp:lastModifiedBy>
  <cp:revision>46</cp:revision>
  <dcterms:created xsi:type="dcterms:W3CDTF">2022-06-13T10:53:35Z</dcterms:created>
  <dcterms:modified xsi:type="dcterms:W3CDTF">2024-01-26T06:00:34Z</dcterms:modified>
</cp:coreProperties>
</file>