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65" r:id="rId7"/>
    <p:sldId id="269" r:id="rId8"/>
    <p:sldId id="268" r:id="rId9"/>
    <p:sldId id="270" r:id="rId10"/>
    <p:sldId id="271" r:id="rId11"/>
    <p:sldId id="272" r:id="rId12"/>
    <p:sldId id="266" r:id="rId13"/>
    <p:sldId id="267" r:id="rId14"/>
    <p:sldId id="273" r:id="rId15"/>
    <p:sldId id="274" r:id="rId16"/>
    <p:sldId id="276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mbs.meb.gov.t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-ogrenme.iskur.gov.tr/oyscontent/Courses/Course162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oPQM9g2bkAV0mJ7ZUHkFep4fq3-3346R" TargetMode="External"/><Relationship Id="rId2" Type="http://schemas.openxmlformats.org/officeDocument/2006/relationships/hyperlink" Target="http://www.eba.gov.tr/ebaUniversit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tr-T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50" endPos="85000" dist="29997" dir="5400000" sy="-100000" algn="bl" rotWithShape="0"/>
                </a:effectLst>
                <a:latin typeface="Arial Black" panose="020B0A04020102020204" pitchFamily="34" charset="0"/>
              </a:rPr>
              <a:t>KARİYER PLANLAMA </a:t>
            </a:r>
            <a:endParaRPr lang="tr-TR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50" endPos="85000" dist="29997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400800" cy="1752600"/>
          </a:xfrm>
        </p:spPr>
        <p:txBody>
          <a:bodyPr/>
          <a:lstStyle/>
          <a:p>
            <a:r>
              <a:rPr lang="tr-TR" altLang="tr-TR" dirty="0">
                <a:solidFill>
                  <a:srgbClr val="00B0F0"/>
                </a:solidFill>
              </a:rPr>
              <a:t>“Gideceği Limanı Bilmeyene </a:t>
            </a:r>
          </a:p>
          <a:p>
            <a:r>
              <a:rPr lang="tr-TR" altLang="tr-TR" dirty="0">
                <a:solidFill>
                  <a:srgbClr val="00B0F0"/>
                </a:solidFill>
              </a:rPr>
              <a:t>Hiçbir Rüzgardan Hayır Gelmez.” </a:t>
            </a:r>
          </a:p>
          <a:p>
            <a:pPr lvl="1"/>
            <a:r>
              <a:rPr lang="tr-TR" altLang="tr-TR" dirty="0">
                <a:solidFill>
                  <a:srgbClr val="00B0F0"/>
                </a:solidFill>
              </a:rPr>
              <a:t>					Montaigne</a:t>
            </a:r>
          </a:p>
          <a:p>
            <a:endParaRPr lang="tr-TR" dirty="0"/>
          </a:p>
        </p:txBody>
      </p:sp>
      <p:pic>
        <p:nvPicPr>
          <p:cNvPr id="5" name="Picture 6" descr="j030343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7" y="5345113"/>
            <a:ext cx="13414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3034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7030A0"/>
                </a:solidFill>
              </a:rPr>
              <a:t>Önce dur ve kendine kulak ver!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514116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Okul ortamında neler yaşıyor, neler hissediyorsun?</a:t>
            </a:r>
          </a:p>
          <a:p>
            <a:r>
              <a:rPr lang="tr-TR" dirty="0"/>
              <a:t>​</a:t>
            </a:r>
          </a:p>
          <a:p>
            <a:r>
              <a:rPr lang="tr-TR" dirty="0"/>
              <a:t>Peki ya okul dışında neler yapmaktan hoşlanırsın?</a:t>
            </a:r>
          </a:p>
          <a:p>
            <a:r>
              <a:rPr lang="tr-TR" dirty="0"/>
              <a:t>​</a:t>
            </a:r>
          </a:p>
          <a:p>
            <a:r>
              <a:rPr lang="tr-TR" dirty="0"/>
              <a:t>Düzenli misin?</a:t>
            </a:r>
          </a:p>
          <a:p>
            <a:r>
              <a:rPr lang="tr-TR" dirty="0"/>
              <a:t>​</a:t>
            </a:r>
          </a:p>
          <a:p>
            <a:r>
              <a:rPr lang="tr-TR" dirty="0"/>
              <a:t>İnsanlarla bir arada olmaktan hoşlanır mısın?</a:t>
            </a:r>
          </a:p>
          <a:p>
            <a:r>
              <a:rPr lang="tr-TR" dirty="0"/>
              <a:t>​</a:t>
            </a:r>
          </a:p>
          <a:p>
            <a:r>
              <a:rPr lang="tr-TR" dirty="0"/>
              <a:t>Para senin için çok mu önemli?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9239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7030A0"/>
                </a:solidFill>
              </a:rPr>
              <a:t>Kariyer seçenekleri…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6792"/>
            <a:ext cx="4906888" cy="4680520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Sağlıklı bir meslek seçimi için de aşağıdaki etkenlere dikkat etmeniz gerekir;</a:t>
            </a:r>
          </a:p>
          <a:p>
            <a:r>
              <a:rPr lang="tr-TR" dirty="0"/>
              <a:t>Meleğin gerektirdiği özellikler,</a:t>
            </a:r>
          </a:p>
          <a:p>
            <a:r>
              <a:rPr lang="tr-TR" dirty="0"/>
              <a:t>Mesleğin gerektirdiği eğitim,</a:t>
            </a:r>
          </a:p>
          <a:p>
            <a:r>
              <a:rPr lang="tr-TR" dirty="0"/>
              <a:t>Mesleğin çalışma ortam ve koşulları,</a:t>
            </a:r>
          </a:p>
          <a:p>
            <a:r>
              <a:rPr lang="tr-TR" dirty="0"/>
              <a:t>Mesleğin iş bulma olanakları,</a:t>
            </a:r>
          </a:p>
          <a:p>
            <a:r>
              <a:rPr lang="tr-TR" dirty="0"/>
              <a:t>Meslekte ilerleme ve emeklilik koşulları.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41399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7030A0"/>
                </a:solidFill>
              </a:rPr>
              <a:t>Kariyer Hedefi Belirleme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7811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/>
              <a:t>Kariyer </a:t>
            </a:r>
            <a:r>
              <a:rPr lang="tr-TR" dirty="0"/>
              <a:t>hedefinin belirlenmesi; becerilerinize, ilgilerinize, kariyer olanaklarına ve işgücü piyasasındaki eğilimlere bağlıdır.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Açık </a:t>
            </a:r>
            <a:r>
              <a:rPr lang="tr-TR" dirty="0"/>
              <a:t>bir vizyona sahip olma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Gerçekçi </a:t>
            </a:r>
            <a:r>
              <a:rPr lang="tr-TR" dirty="0"/>
              <a:t>hedefler koyma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Hem </a:t>
            </a:r>
            <a:r>
              <a:rPr lang="tr-TR" dirty="0"/>
              <a:t>kendisine hem de başka kişilere faydalı olacak hedefler seçebilme 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00200"/>
            <a:ext cx="3960440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7030A0"/>
                </a:solidFill>
              </a:rPr>
              <a:t>Kariyer Hedefi Belirleme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218884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Kısa ve uzun erimli hedefler belirleyebilme  </a:t>
            </a:r>
          </a:p>
          <a:p>
            <a:r>
              <a:rPr lang="tr-TR" dirty="0"/>
              <a:t>Hedeflere erişmek için çaba </a:t>
            </a:r>
          </a:p>
          <a:p>
            <a:r>
              <a:rPr lang="tr-TR" dirty="0"/>
              <a:t>Ara sıra başarısını kontrol etme</a:t>
            </a:r>
          </a:p>
          <a:p>
            <a:r>
              <a:rPr lang="tr-TR" dirty="0"/>
              <a:t> Bir koşucunun ipi göğüsleme stratejisi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88" y="3717032"/>
            <a:ext cx="56886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4000" b="1" i="1" dirty="0">
                <a:solidFill>
                  <a:srgbClr val="7030A0"/>
                </a:solidFill>
                <a:cs typeface="Times New Roman" pitchFamily="18" charset="0"/>
              </a:rPr>
              <a:t>Meslekler Hakkında </a:t>
            </a:r>
            <a:r>
              <a:rPr lang="tr-TR" sz="4000" b="1" i="1" dirty="0" smtClean="0">
                <a:solidFill>
                  <a:srgbClr val="7030A0"/>
                </a:solidFill>
                <a:cs typeface="Times New Roman" pitchFamily="18" charset="0"/>
              </a:rPr>
              <a:t>Bilgi </a:t>
            </a:r>
            <a:r>
              <a:rPr lang="tr-TR" sz="4000" b="1" i="1" dirty="0">
                <a:solidFill>
                  <a:srgbClr val="7030A0"/>
                </a:solidFill>
                <a:cs typeface="Times New Roman" pitchFamily="18" charset="0"/>
              </a:rPr>
              <a:t>Edinme Yolları</a:t>
            </a:r>
            <a:endParaRPr lang="tr-TR" sz="4000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tr-TR" altLang="tr-TR" b="1" dirty="0">
                <a:latin typeface="Times New Roman" panose="02020603050405020304" pitchFamily="18" charset="0"/>
              </a:rPr>
              <a:t>Meslekleri tanıtıcı yayınları, mesleklerle ilgili yazıları, </a:t>
            </a:r>
            <a:br>
              <a:rPr lang="tr-TR" altLang="tr-TR" b="1" dirty="0">
                <a:latin typeface="Times New Roman" panose="02020603050405020304" pitchFamily="18" charset="0"/>
              </a:rPr>
            </a:br>
            <a:r>
              <a:rPr lang="tr-TR" altLang="tr-TR" b="1" dirty="0">
                <a:latin typeface="Times New Roman" panose="02020603050405020304" pitchFamily="18" charset="0"/>
              </a:rPr>
              <a:t>gazete ve dergilerin eğitim köşelerini okumak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tr-TR" altLang="tr-TR" b="1" dirty="0">
                <a:latin typeface="Times New Roman" panose="02020603050405020304" pitchFamily="18" charset="0"/>
              </a:rPr>
              <a:t>Okul Rehber Öğretmenine danışmak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tr-TR" altLang="tr-TR" b="1" dirty="0">
                <a:latin typeface="Times New Roman" panose="02020603050405020304" pitchFamily="18" charset="0"/>
              </a:rPr>
              <a:t>Değişik mesleklerdeki kişilerle görüşmek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tr-TR" altLang="tr-TR" b="1" dirty="0">
                <a:latin typeface="Times New Roman" panose="02020603050405020304" pitchFamily="18" charset="0"/>
              </a:rPr>
              <a:t>Mesleklerin uygulanma biçimlerini gözlemlemek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tr-TR" altLang="tr-TR" b="1" dirty="0">
                <a:latin typeface="Times New Roman" panose="02020603050405020304" pitchFamily="18" charset="0"/>
              </a:rPr>
              <a:t>Üniversitelerin web sayfalarını incelemek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3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>
                <a:solidFill>
                  <a:srgbClr val="7030A0"/>
                </a:solidFill>
                <a:cs typeface="Times New Roman" pitchFamily="18" charset="0"/>
              </a:rPr>
              <a:t>Meslekler Hakkında Bilgi Edinme Yolları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tr-TR" altLang="tr-TR" b="1" dirty="0">
                <a:latin typeface="Times New Roman" panose="02020603050405020304" pitchFamily="18" charset="0"/>
              </a:rPr>
              <a:t>Üniversitelerin ders programlarını incelemek, </a:t>
            </a:r>
            <a:br>
              <a:rPr lang="tr-TR" altLang="tr-TR" b="1" dirty="0">
                <a:latin typeface="Times New Roman" panose="02020603050405020304" pitchFamily="18" charset="0"/>
              </a:rPr>
            </a:br>
            <a:r>
              <a:rPr lang="tr-TR" altLang="tr-TR" b="1" dirty="0">
                <a:latin typeface="Times New Roman" panose="02020603050405020304" pitchFamily="18" charset="0"/>
              </a:rPr>
              <a:t>öğrenci ve öğretim üyeleri ile konuşmak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tr-TR" altLang="tr-TR" b="1" dirty="0">
                <a:latin typeface="Times New Roman" panose="02020603050405020304" pitchFamily="18" charset="0"/>
              </a:rPr>
              <a:t>Meslek tanıtım seminerlerine, üniversite gezilerine katılmak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tr-TR" altLang="tr-TR" b="1" dirty="0">
                <a:latin typeface="Times New Roman" panose="02020603050405020304" pitchFamily="18" charset="0"/>
              </a:rPr>
              <a:t>TV’de mesleklerin tanıtıldığı programları izlemek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tr-TR" altLang="tr-TR" b="1" dirty="0" err="1">
                <a:latin typeface="Times New Roman" panose="02020603050405020304" pitchFamily="18" charset="0"/>
              </a:rPr>
              <a:t>İşkur</a:t>
            </a:r>
            <a:r>
              <a:rPr lang="tr-TR" altLang="tr-TR" b="1" dirty="0">
                <a:latin typeface="Times New Roman" panose="02020603050405020304" pitchFamily="18" charset="0"/>
              </a:rPr>
              <a:t>, MYK web sayfalarını incelemek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43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mtClean="0"/>
              <a:t>  </a:t>
            </a:r>
            <a:endParaRPr lang="tr-TR" dirty="0"/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611188" y="188913"/>
            <a:ext cx="7467600" cy="5318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buFont typeface="Wingdings 2" pitchFamily="18" charset="2"/>
              <a:buNone/>
              <a:defRPr/>
            </a:pPr>
            <a:r>
              <a:rPr lang="tr-TR" b="1" smtClean="0">
                <a:solidFill>
                  <a:srgbClr val="FF0000"/>
                </a:solidFill>
                <a:hlinkClick r:id="rId2"/>
              </a:rPr>
              <a:t>http://mbs.meb.gov.tr/ </a:t>
            </a:r>
            <a:endParaRPr lang="tr-TR" b="1" dirty="0" smtClean="0">
              <a:solidFill>
                <a:srgbClr val="FF0000"/>
              </a:solidFill>
            </a:endParaRPr>
          </a:p>
        </p:txBody>
      </p:sp>
      <p:pic>
        <p:nvPicPr>
          <p:cNvPr id="4" name="4 Resim" descr="Adsız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839492"/>
            <a:ext cx="7867650" cy="581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4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mtClean="0"/>
              <a:t>  </a:t>
            </a:r>
            <a:endParaRPr lang="tr-TR" dirty="0"/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12700" y="260350"/>
            <a:ext cx="9577388" cy="792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tr-TR" sz="2200" b="1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http://e-ogrenme.iskur.gov.tr/oyscontent/Courses/Course162/</a:t>
            </a:r>
            <a:endParaRPr lang="tr-TR" sz="2200" b="1" dirty="0"/>
          </a:p>
        </p:txBody>
      </p:sp>
      <p:pic>
        <p:nvPicPr>
          <p:cNvPr id="4" name="İçerik Yer Tutucusu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6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323850" y="11588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2400" b="1" smtClean="0"/>
              <a:t>Google meslek tercihim </a:t>
            </a:r>
            <a:br>
              <a:rPr lang="tr-TR" sz="2400" b="1" smtClean="0"/>
            </a:br>
            <a:r>
              <a:rPr lang="tr-TR" sz="2400" smtClean="0"/>
              <a:t>“</a:t>
            </a:r>
            <a:r>
              <a:rPr lang="tr-TR" sz="2400" b="1" smtClean="0"/>
              <a:t>Meslek Tanıtım Videoları</a:t>
            </a:r>
            <a:r>
              <a:rPr lang="tr-TR" sz="2400" smtClean="0"/>
              <a:t>” için </a:t>
            </a:r>
            <a:endParaRPr lang="tr-TR" sz="2400" dirty="0"/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323850" y="1196975"/>
            <a:ext cx="851693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tr-TR" altLang="tr-TR" b="1" smtClean="0">
                <a:solidFill>
                  <a:srgbClr val="0070C0"/>
                </a:solidFill>
                <a:hlinkClick r:id="rId2"/>
              </a:rPr>
              <a:t> http://www.eba.gov.tr/ebaUniversite</a:t>
            </a:r>
            <a:endParaRPr lang="tr-TR" altLang="tr-TR" b="1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i="1" smtClean="0">
                <a:hlinkClick r:id="rId3"/>
              </a:rPr>
              <a:t>https://www.youtube.com/playlist?list=PLoPQM9g2bkAV0mJ7ZUHkFep4fq3-3346R</a:t>
            </a:r>
            <a:endParaRPr lang="tr-TR" altLang="tr-TR" smtClean="0"/>
          </a:p>
          <a:p>
            <a:pPr>
              <a:buFont typeface="Wingdings" panose="05000000000000000000" pitchFamily="2" charset="2"/>
              <a:buNone/>
            </a:pPr>
            <a:endParaRPr lang="tr-TR" altLang="tr-TR" b="1" smtClean="0">
              <a:solidFill>
                <a:srgbClr val="0070C0"/>
              </a:solidFill>
            </a:endParaRPr>
          </a:p>
        </p:txBody>
      </p:sp>
      <p:pic>
        <p:nvPicPr>
          <p:cNvPr id="4" name="4 Resim" descr="Adsız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5088"/>
            <a:ext cx="8713788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215111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b="1" dirty="0">
                <a:ln/>
                <a:solidFill>
                  <a:srgbClr val="FF0000"/>
                </a:solidFill>
              </a:rPr>
              <a:t>Bir insan hiçbir zaman, nereye gittiğini bilmediği zamanki kadar uzun yol gidemez</a:t>
            </a:r>
            <a:r>
              <a:rPr lang="tr-TR" b="1" dirty="0" smtClean="0">
                <a:ln/>
                <a:solidFill>
                  <a:srgbClr val="FF0000"/>
                </a:solidFill>
              </a:rPr>
              <a:t>.</a:t>
            </a:r>
            <a:br>
              <a:rPr lang="tr-TR" b="1" dirty="0" smtClean="0">
                <a:ln/>
                <a:solidFill>
                  <a:srgbClr val="FF0000"/>
                </a:solidFill>
              </a:rPr>
            </a:br>
            <a:r>
              <a:rPr lang="tr-TR" b="1" dirty="0" smtClean="0">
                <a:ln/>
                <a:solidFill>
                  <a:srgbClr val="FF0000"/>
                </a:solidFill>
              </a:rPr>
              <a:t>- </a:t>
            </a:r>
            <a:r>
              <a:rPr lang="tr-TR" b="1" dirty="0" err="1">
                <a:ln/>
                <a:solidFill>
                  <a:srgbClr val="FF0000"/>
                </a:solidFill>
              </a:rPr>
              <a:t>Oliver</a:t>
            </a:r>
            <a:r>
              <a:rPr lang="tr-TR" b="1" dirty="0">
                <a:ln/>
                <a:solidFill>
                  <a:srgbClr val="FF0000"/>
                </a:solidFill>
              </a:rPr>
              <a:t> Cromwell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3268777"/>
            <a:ext cx="8229600" cy="1761059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Değerli vaktiniz için teşekkürler…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98" y="4077072"/>
            <a:ext cx="3800475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smtClean="0">
                <a:solidFill>
                  <a:srgbClr val="7030A0"/>
                </a:solidFill>
              </a:rPr>
              <a:t>Kariyer Nedir?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00200"/>
            <a:ext cx="4032448" cy="46371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/>
              <a:t>Kariyer, </a:t>
            </a:r>
            <a:r>
              <a:rPr lang="tr-TR" dirty="0"/>
              <a:t>bireyin iş yaşamı boyunca izlemesi gereken bir dizi faaliyet yolu olarak tamamlanabilir.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Başka </a:t>
            </a:r>
            <a:r>
              <a:rPr lang="tr-TR" dirty="0"/>
              <a:t>bir ifadeyle kariyer, bireyin kamu veya özel çalışma yaşamında ilerleme sağlayacağı, bir başarı elde etmek amacıyla yaptıkları işleri, iş yaşamındaki gelişme ve ilerlemeleri içeren bir kavramdır.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00200"/>
            <a:ext cx="4608512" cy="46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7030A0"/>
                </a:solidFill>
              </a:rPr>
              <a:t>Kariyer Tercihi, İş Aramakla Aynı Şey Değildir.</a:t>
            </a:r>
            <a:endParaRPr lang="tr-TR" sz="3200" b="1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 </a:t>
            </a:r>
            <a:r>
              <a:rPr lang="tr-TR" dirty="0"/>
              <a:t>aramak, para kazanmak için beklentilerinizle az çok uyuşan bir pozisyonu elde etmeye yönelik kısa soluklu bir girişimdir.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Kariyer </a:t>
            </a:r>
            <a:r>
              <a:rPr lang="tr-TR" dirty="0"/>
              <a:t>tercihi, eğitim-kurs gibi temel unsurları seçerek, ilgi ve becerilerinize uygun bir işe girmeyi sağlayacak uzun soluklu bir süreçtir.</a:t>
            </a:r>
          </a:p>
        </p:txBody>
      </p:sp>
    </p:spTree>
    <p:extLst>
      <p:ext uri="{BB962C8B-B14F-4D97-AF65-F5344CB8AC3E}">
        <p14:creationId xmlns:p14="http://schemas.microsoft.com/office/powerpoint/2010/main" val="11851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7030A0"/>
                </a:solidFill>
              </a:rPr>
              <a:t>Kariyer Planlama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4546848" cy="4493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dirty="0"/>
              <a:t>• Kariyer planlaması, örgütte kendisine bir kariyer yolu seçerek bu yolda ilerlemeye başlayan bireyin amaçlarını ve bu amaçları gerçekleştireceği araçları belirleme sürecidir 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Kariyer planlaması, kişinin kariyer planlarını ve hedeflerini ortaya koyması ve hedefe ulaşabilmesi için gerçekleştirmesi gereken amaçlardır 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• Kariyer planlaması, iş görenin sahip olduğu bilgi, yetenek, beceri ve güdülerin geliştirilmesiyle, çalışmakta olduğu organizasyon içindeki ilerleyişinin, yükselişinin planlanmasıdır . </a:t>
            </a:r>
          </a:p>
        </p:txBody>
      </p:sp>
      <p:pic>
        <p:nvPicPr>
          <p:cNvPr id="3074" name="Picture 2" descr="C:\Users\Merve Nur Çalışkan\Desktop\kariyer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7030A0"/>
                </a:solidFill>
              </a:rPr>
              <a:t>Kariyer Planlarken…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1. Adım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Ben kimim? </a:t>
            </a:r>
          </a:p>
          <a:p>
            <a:r>
              <a:rPr lang="tr-TR" dirty="0"/>
              <a:t>Önceliklerim ne?</a:t>
            </a:r>
          </a:p>
          <a:p>
            <a:r>
              <a:rPr lang="tr-TR" dirty="0"/>
              <a:t> İlgilerim ne? </a:t>
            </a:r>
          </a:p>
          <a:p>
            <a:r>
              <a:rPr lang="tr-TR" dirty="0"/>
              <a:t>Tercihlerim ne? </a:t>
            </a:r>
          </a:p>
          <a:p>
            <a:r>
              <a:rPr lang="tr-TR" dirty="0"/>
              <a:t>Becerilerim ne? </a:t>
            </a:r>
          </a:p>
          <a:p>
            <a:r>
              <a:rPr lang="tr-TR" dirty="0"/>
              <a:t>Başarılarım ne?</a:t>
            </a:r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2. Adım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Şu anda neredeyim? </a:t>
            </a:r>
            <a:endParaRPr lang="tr-TR" b="1" dirty="0" smtClean="0"/>
          </a:p>
          <a:p>
            <a:r>
              <a:rPr lang="tr-TR" dirty="0" smtClean="0"/>
              <a:t>Okulda</a:t>
            </a:r>
            <a:r>
              <a:rPr lang="tr-TR" dirty="0"/>
              <a:t>? </a:t>
            </a:r>
            <a:endParaRPr lang="tr-TR" dirty="0" smtClean="0"/>
          </a:p>
          <a:p>
            <a:r>
              <a:rPr lang="tr-TR" dirty="0" smtClean="0"/>
              <a:t>İşsiz</a:t>
            </a:r>
            <a:r>
              <a:rPr lang="tr-TR" dirty="0"/>
              <a:t>? </a:t>
            </a:r>
            <a:endParaRPr lang="tr-TR" dirty="0" smtClean="0"/>
          </a:p>
          <a:p>
            <a:r>
              <a:rPr lang="tr-TR" dirty="0" smtClean="0"/>
              <a:t>Stajda</a:t>
            </a:r>
            <a:r>
              <a:rPr lang="tr-TR" dirty="0"/>
              <a:t>? </a:t>
            </a:r>
            <a:endParaRPr lang="tr-TR" dirty="0" smtClean="0"/>
          </a:p>
          <a:p>
            <a:r>
              <a:rPr lang="tr-TR" dirty="0" smtClean="0"/>
              <a:t>İşte</a:t>
            </a:r>
            <a:r>
              <a:rPr lang="tr-TR" dirty="0"/>
              <a:t>?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9" y="4633732"/>
            <a:ext cx="4968551" cy="22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>
                <a:solidFill>
                  <a:srgbClr val="7030A0"/>
                </a:solidFill>
              </a:rPr>
              <a:t>Kariyer </a:t>
            </a:r>
            <a:r>
              <a:rPr lang="tr-TR" dirty="0" smtClean="0">
                <a:solidFill>
                  <a:srgbClr val="7030A0"/>
                </a:solidFill>
              </a:rPr>
              <a:t>Planlarken…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3. Adım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Ne istiyorum? </a:t>
            </a:r>
            <a:endParaRPr lang="tr-TR" b="1" dirty="0" smtClean="0"/>
          </a:p>
          <a:p>
            <a:r>
              <a:rPr lang="tr-TR" dirty="0" smtClean="0"/>
              <a:t>Kariyer </a:t>
            </a:r>
            <a:r>
              <a:rPr lang="tr-TR" dirty="0"/>
              <a:t>bilgileri? </a:t>
            </a:r>
            <a:endParaRPr lang="tr-TR" dirty="0" smtClean="0"/>
          </a:p>
          <a:p>
            <a:r>
              <a:rPr lang="tr-TR" dirty="0" smtClean="0"/>
              <a:t>İşgücü </a:t>
            </a:r>
            <a:r>
              <a:rPr lang="tr-TR" dirty="0"/>
              <a:t>piyasası bilgileri</a:t>
            </a:r>
            <a:r>
              <a:rPr lang="tr-TR" dirty="0" smtClean="0"/>
              <a:t>?</a:t>
            </a:r>
          </a:p>
          <a:p>
            <a:r>
              <a:rPr lang="tr-TR" dirty="0" smtClean="0"/>
              <a:t> </a:t>
            </a:r>
            <a:r>
              <a:rPr lang="tr-TR" dirty="0"/>
              <a:t>İş dünyasına uygun eğitim?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4. Adım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İstediğimi nasıl elde ederim? </a:t>
            </a:r>
            <a:endParaRPr lang="tr-TR" b="1" dirty="0" smtClean="0"/>
          </a:p>
          <a:p>
            <a:r>
              <a:rPr lang="tr-TR" dirty="0" smtClean="0"/>
              <a:t>Geliştirilecek beceriler?</a:t>
            </a:r>
          </a:p>
          <a:p>
            <a:r>
              <a:rPr lang="tr-TR" dirty="0" smtClean="0"/>
              <a:t>Eğitim</a:t>
            </a:r>
            <a:r>
              <a:rPr lang="tr-TR" dirty="0"/>
              <a:t>? </a:t>
            </a:r>
            <a:endParaRPr lang="tr-TR" dirty="0" smtClean="0"/>
          </a:p>
          <a:p>
            <a:r>
              <a:rPr lang="tr-TR" dirty="0" smtClean="0"/>
              <a:t>Sosyal </a:t>
            </a:r>
            <a:r>
              <a:rPr lang="tr-TR" dirty="0"/>
              <a:t>ağ oluşturma? </a:t>
            </a:r>
            <a:endParaRPr lang="tr-TR" dirty="0" smtClean="0"/>
          </a:p>
          <a:p>
            <a:r>
              <a:rPr lang="tr-TR" dirty="0" smtClean="0"/>
              <a:t>CV </a:t>
            </a:r>
            <a:r>
              <a:rPr lang="tr-TR" dirty="0"/>
              <a:t>hazırlama ve </a:t>
            </a:r>
            <a:r>
              <a:rPr lang="tr-TR" dirty="0" smtClean="0"/>
              <a:t>güncelleme</a:t>
            </a:r>
          </a:p>
          <a:p>
            <a:r>
              <a:rPr lang="tr-TR" dirty="0" smtClean="0"/>
              <a:t> </a:t>
            </a:r>
            <a:r>
              <a:rPr lang="tr-TR" dirty="0"/>
              <a:t>Engeller? </a:t>
            </a:r>
            <a:endParaRPr lang="tr-TR" dirty="0" smtClean="0"/>
          </a:p>
          <a:p>
            <a:r>
              <a:rPr lang="tr-TR" dirty="0" smtClean="0"/>
              <a:t>Stratejiler</a:t>
            </a:r>
            <a:r>
              <a:rPr lang="tr-TR" dirty="0"/>
              <a:t>?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945"/>
            <a:ext cx="2814439" cy="24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ÇOCUĞUNUZA MESLEK SEÇİMİNDE NASIL YARDIMCI OLURSUNUZ? - İz Koçl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0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7030A0"/>
                </a:solidFill>
              </a:rPr>
              <a:t>Kendini Tanıma 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Kendini tanıyan, sınırlarını bilen kişiler hayatta ve meslek seçiminde daha isabetli kararlar verip mutlu olabilirler.</a:t>
            </a:r>
          </a:p>
          <a:p>
            <a:r>
              <a:rPr lang="tr-TR" dirty="0"/>
              <a:t>Bu yönüyle değerlendirdiğimizde doğru bir meslek seçimi için dikkat edilmesi gereken birkaç faktörü ele almak yerinde olacaktır.</a:t>
            </a:r>
          </a:p>
          <a:p>
            <a:r>
              <a:rPr lang="tr-TR" b="1" dirty="0"/>
              <a:t>İlgilerimiz</a:t>
            </a:r>
            <a:endParaRPr lang="tr-TR" dirty="0"/>
          </a:p>
          <a:p>
            <a:r>
              <a:rPr lang="tr-TR" b="1" dirty="0"/>
              <a:t>Yeteneklerimiz</a:t>
            </a:r>
            <a:endParaRPr lang="tr-TR" dirty="0"/>
          </a:p>
          <a:p>
            <a:r>
              <a:rPr lang="tr-TR" b="1" dirty="0"/>
              <a:t>Değerlerimiz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90" y="4365104"/>
            <a:ext cx="352839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>
                <a:solidFill>
                  <a:srgbClr val="7030A0"/>
                </a:solidFill>
              </a:rPr>
              <a:t>Peki, bu yetenek, ilgi ve değerlerimizin nasıl farkına varacak, nasıl karar vereceğiz?</a:t>
            </a:r>
            <a:endParaRPr lang="tr-TR" sz="3200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5338936" cy="4997152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Neler yapmaktan hoşlanırsın?</a:t>
            </a:r>
          </a:p>
          <a:p>
            <a:pPr marL="0" indent="0">
              <a:buNone/>
            </a:pPr>
            <a:r>
              <a:rPr lang="tr-TR" dirty="0"/>
              <a:t>​</a:t>
            </a:r>
          </a:p>
          <a:p>
            <a:r>
              <a:rPr lang="tr-TR" dirty="0"/>
              <a:t>Güçlü ve zayıf yanların neler?</a:t>
            </a:r>
          </a:p>
          <a:p>
            <a:pPr marL="0" indent="0">
              <a:buNone/>
            </a:pPr>
            <a:r>
              <a:rPr lang="tr-TR" dirty="0"/>
              <a:t>​</a:t>
            </a:r>
          </a:p>
          <a:p>
            <a:r>
              <a:rPr lang="tr-TR" dirty="0"/>
              <a:t>Çocukluğunda hangi oyunları oynamaktan hoşlanırdın?</a:t>
            </a:r>
          </a:p>
          <a:p>
            <a:pPr marL="0" indent="0">
              <a:buNone/>
            </a:pPr>
            <a:r>
              <a:rPr lang="tr-TR" dirty="0"/>
              <a:t>​</a:t>
            </a:r>
          </a:p>
          <a:p>
            <a:r>
              <a:rPr lang="tr-TR" dirty="0"/>
              <a:t>Hangi derslerde başarılı ve aktifsin?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Hangi etkinliklere katılmaktan hoşlanırsın?</a:t>
            </a:r>
          </a:p>
          <a:p>
            <a:pPr marL="0" indent="0">
              <a:buNone/>
            </a:pPr>
            <a:r>
              <a:rPr lang="tr-TR" dirty="0"/>
              <a:t>​</a:t>
            </a:r>
          </a:p>
          <a:p>
            <a:r>
              <a:rPr lang="tr-TR" dirty="0"/>
              <a:t>Özel yeteneklerin var mı?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04" y="2348880"/>
            <a:ext cx="341987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636</Words>
  <Application>Microsoft Office PowerPoint</Application>
  <PresentationFormat>Ekran Gösterisi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Wingdings</vt:lpstr>
      <vt:lpstr>Wingdings 2</vt:lpstr>
      <vt:lpstr>Ofis Teması</vt:lpstr>
      <vt:lpstr>KARİYER PLANLAMA </vt:lpstr>
      <vt:lpstr>Kariyer Nedir?</vt:lpstr>
      <vt:lpstr>Kariyer Tercihi, İş Aramakla Aynı Şey Değildir.</vt:lpstr>
      <vt:lpstr>Kariyer Planlama</vt:lpstr>
      <vt:lpstr>Kariyer Planlarken…</vt:lpstr>
      <vt:lpstr>Kariyer Planlarken…</vt:lpstr>
      <vt:lpstr>PowerPoint Sunusu</vt:lpstr>
      <vt:lpstr>Kendini Tanıma </vt:lpstr>
      <vt:lpstr>Peki, bu yetenek, ilgi ve değerlerimizin nasıl farkına varacak, nasıl karar vereceğiz?</vt:lpstr>
      <vt:lpstr>Önce dur ve kendine kulak ver!</vt:lpstr>
      <vt:lpstr>Kariyer seçenekleri…</vt:lpstr>
      <vt:lpstr>Kariyer Hedefi Belirleme</vt:lpstr>
      <vt:lpstr>Kariyer Hedefi Belirleme</vt:lpstr>
      <vt:lpstr>Meslekler Hakkında Bilgi Edinme Yolları</vt:lpstr>
      <vt:lpstr>Meslekler Hakkında Bilgi Edinme Yolları</vt:lpstr>
      <vt:lpstr>PowerPoint Sunusu</vt:lpstr>
      <vt:lpstr>PowerPoint Sunusu</vt:lpstr>
      <vt:lpstr>PowerPoint Sunusu</vt:lpstr>
      <vt:lpstr>Bir insan hiçbir zaman, nereye gittiğini bilmediği zamanki kadar uzun yol gidemez. - Oliver Cromwell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KARİYER PLANLAMA</dc:title>
  <dc:creator>Sevcan BALCIOĞLU</dc:creator>
  <cp:lastModifiedBy>USER</cp:lastModifiedBy>
  <cp:revision>15</cp:revision>
  <dcterms:created xsi:type="dcterms:W3CDTF">2022-09-13T08:21:56Z</dcterms:created>
  <dcterms:modified xsi:type="dcterms:W3CDTF">2024-02-05T11:10:58Z</dcterms:modified>
</cp:coreProperties>
</file>