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5" r:id="rId19"/>
    <p:sldId id="273" r:id="rId20"/>
    <p:sldId id="274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29.02.2024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29.02.2024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OTOKONTROL</a:t>
            </a:r>
            <a:br>
              <a:rPr lang="tr-TR" dirty="0" smtClean="0"/>
            </a:br>
            <a:r>
              <a:rPr lang="tr-TR" sz="2800" dirty="0" smtClean="0"/>
              <a:t>(Lise Öğrenci Sunumu)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44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latin typeface="+mj-lt"/>
              </a:rPr>
              <a:t>Planlı olmalıyız; </a:t>
            </a:r>
            <a:r>
              <a:rPr lang="tr-TR" sz="2800" dirty="0">
                <a:latin typeface="+mj-lt"/>
              </a:rPr>
              <a:t>iyi bir planlama netlik kazandırdığı ve sınırları çizdiği için otokontrolümüzü sağlamız daha kolay olacaktır. </a:t>
            </a:r>
            <a:endParaRPr lang="tr-TR" sz="2800" dirty="0" smtClean="0">
              <a:latin typeface="+mj-lt"/>
            </a:endParaRPr>
          </a:p>
          <a:p>
            <a:pPr marL="0" indent="0">
              <a:buNone/>
            </a:pPr>
            <a:endParaRPr lang="tr-TR" sz="2800" dirty="0">
              <a:latin typeface="+mj-lt"/>
            </a:endParaRPr>
          </a:p>
          <a:p>
            <a:r>
              <a:rPr lang="tr-TR" sz="2800" b="1" dirty="0" smtClean="0">
                <a:latin typeface="+mj-lt"/>
              </a:rPr>
              <a:t>Dikkatimizi </a:t>
            </a:r>
            <a:r>
              <a:rPr lang="tr-TR" sz="2800" b="1" dirty="0">
                <a:latin typeface="+mj-lt"/>
              </a:rPr>
              <a:t>toplamalı ve odaklanmalıyız ; </a:t>
            </a:r>
            <a:r>
              <a:rPr lang="tr-TR" sz="2800" dirty="0">
                <a:latin typeface="+mj-lt"/>
              </a:rPr>
              <a:t>hedefimize odaklanırsak ayrıntıları ve engelleri görmemiz değiştirmemiz kolaylaşır . </a:t>
            </a:r>
            <a:endParaRPr lang="tr-TR" sz="2800" dirty="0" smtClean="0">
              <a:latin typeface="+mj-lt"/>
            </a:endParaRPr>
          </a:p>
          <a:p>
            <a:pPr marL="0" indent="0">
              <a:buNone/>
            </a:pPr>
            <a:endParaRPr lang="tr-TR" sz="2800" dirty="0">
              <a:latin typeface="+mj-lt"/>
            </a:endParaRP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  </a:t>
            </a:r>
            <a:endParaRPr lang="tr-TR" sz="2800" dirty="0">
              <a:latin typeface="+mj-lt"/>
            </a:endParaRP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cs typeface="Calibri"/>
              </a:rPr>
              <a:t>Otokontrol </a:t>
            </a:r>
            <a:r>
              <a:rPr lang="tr-TR" spc="-10" dirty="0" smtClean="0">
                <a:solidFill>
                  <a:srgbClr val="FF0000"/>
                </a:solidFill>
                <a:cs typeface="Calibri"/>
              </a:rPr>
              <a:t>Geliştirme</a:t>
            </a:r>
            <a:r>
              <a:rPr lang="tr-TR" spc="-4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tr-TR" spc="-44" dirty="0">
                <a:solidFill>
                  <a:srgbClr val="FF0000"/>
                </a:solidFill>
                <a:cs typeface="Calibri"/>
              </a:rPr>
              <a:t>Yolları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2602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spc="-10" dirty="0">
                <a:solidFill>
                  <a:srgbClr val="FF0000"/>
                </a:solidFill>
                <a:cs typeface="Calibri"/>
              </a:rPr>
              <a:t>Geliştirdiğiniz</a:t>
            </a:r>
            <a:r>
              <a:rPr lang="tr-TR" sz="4000" spc="-50" dirty="0">
                <a:solidFill>
                  <a:srgbClr val="FF0000"/>
                </a:solidFill>
                <a:cs typeface="Calibri"/>
              </a:rPr>
              <a:t> </a:t>
            </a:r>
            <a:r>
              <a:rPr lang="tr-TR" sz="4000" spc="-24" dirty="0" smtClean="0">
                <a:solidFill>
                  <a:srgbClr val="FF0000"/>
                </a:solidFill>
                <a:cs typeface="Calibri"/>
              </a:rPr>
              <a:t>Otokontrol size </a:t>
            </a:r>
            <a:r>
              <a:rPr lang="tr-TR" sz="4000" spc="-890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tr-TR" sz="4000" dirty="0">
                <a:solidFill>
                  <a:srgbClr val="FF0000"/>
                </a:solidFill>
                <a:cs typeface="Calibri"/>
              </a:rPr>
              <a:t>neler</a:t>
            </a:r>
            <a:r>
              <a:rPr lang="tr-TR" sz="4000" spc="-30" dirty="0">
                <a:solidFill>
                  <a:srgbClr val="FF0000"/>
                </a:solidFill>
                <a:cs typeface="Calibri"/>
              </a:rPr>
              <a:t> </a:t>
            </a:r>
            <a:r>
              <a:rPr lang="tr-TR" sz="4000" spc="-14" dirty="0">
                <a:solidFill>
                  <a:srgbClr val="FF0000"/>
                </a:solidFill>
                <a:cs typeface="Calibri"/>
              </a:rPr>
              <a:t>sağlayacak?</a:t>
            </a:r>
            <a:endParaRPr lang="tr-TR" sz="3600" dirty="0"/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395536" y="1988840"/>
            <a:ext cx="8568952" cy="3874074"/>
          </a:xfrm>
          <a:prstGeom prst="rect">
            <a:avLst/>
          </a:prstGeom>
        </p:spPr>
        <p:txBody>
          <a:bodyPr vert="horz" wrap="square" lIns="0" tIns="110427" rIns="0" bIns="0" rtlCol="0">
            <a:spAutoFit/>
          </a:bodyPr>
          <a:lstStyle/>
          <a:p>
            <a:pPr marL="356669" indent="-344612">
              <a:spcBef>
                <a:spcPts val="868"/>
              </a:spcBef>
              <a:buFont typeface="Microsoft Sans Serif"/>
              <a:buChar char="•"/>
              <a:tabLst>
                <a:tab pos="356669" algn="l"/>
                <a:tab pos="357305" algn="l"/>
              </a:tabLst>
            </a:pPr>
            <a:r>
              <a:rPr sz="3100" spc="-4" dirty="0">
                <a:latin typeface="Calibri"/>
                <a:cs typeface="Calibri"/>
              </a:rPr>
              <a:t>Kişisel</a:t>
            </a:r>
            <a:r>
              <a:rPr sz="3100" spc="4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gelişiminizi</a:t>
            </a:r>
            <a:r>
              <a:rPr sz="3100" spc="-10" dirty="0">
                <a:latin typeface="Calibri"/>
                <a:cs typeface="Calibri"/>
              </a:rPr>
              <a:t> </a:t>
            </a:r>
            <a:r>
              <a:rPr sz="3100" spc="-14" dirty="0" err="1">
                <a:latin typeface="Calibri"/>
                <a:cs typeface="Calibri"/>
              </a:rPr>
              <a:t>gerçekleştirebileceksiniz</a:t>
            </a:r>
            <a:r>
              <a:rPr sz="3100" spc="-14" dirty="0" smtClean="0">
                <a:latin typeface="Calibri"/>
                <a:cs typeface="Calibri"/>
              </a:rPr>
              <a:t>.</a:t>
            </a:r>
            <a:endParaRPr lang="tr-TR" sz="3100" spc="-14" dirty="0" smtClean="0">
              <a:latin typeface="Calibri"/>
              <a:cs typeface="Calibri"/>
            </a:endParaRPr>
          </a:p>
          <a:p>
            <a:pPr marL="356669" indent="-344612">
              <a:spcBef>
                <a:spcPts val="868"/>
              </a:spcBef>
              <a:buFont typeface="Microsoft Sans Serif"/>
              <a:buChar char="•"/>
              <a:tabLst>
                <a:tab pos="356669" algn="l"/>
                <a:tab pos="357305" algn="l"/>
              </a:tabLst>
            </a:pPr>
            <a:endParaRPr sz="3100" dirty="0">
              <a:latin typeface="Calibri"/>
              <a:cs typeface="Calibri"/>
            </a:endParaRPr>
          </a:p>
          <a:p>
            <a:pPr marL="356669" marR="1907103" indent="-344612">
              <a:spcBef>
                <a:spcPts val="770"/>
              </a:spcBef>
              <a:buFont typeface="Microsoft Sans Serif"/>
              <a:buChar char="•"/>
              <a:tabLst>
                <a:tab pos="356669" algn="l"/>
                <a:tab pos="357305" algn="l"/>
              </a:tabLst>
            </a:pPr>
            <a:r>
              <a:rPr sz="3100" spc="-10" dirty="0">
                <a:latin typeface="Calibri"/>
                <a:cs typeface="Calibri"/>
              </a:rPr>
              <a:t>İstemediğiniz</a:t>
            </a:r>
            <a:r>
              <a:rPr sz="3100" spc="30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alışkanlıkları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14" dirty="0">
                <a:latin typeface="Calibri"/>
                <a:cs typeface="Calibri"/>
              </a:rPr>
              <a:t>ve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14" dirty="0">
                <a:latin typeface="Calibri"/>
                <a:cs typeface="Calibri"/>
              </a:rPr>
              <a:t>davranışları</a:t>
            </a:r>
            <a:r>
              <a:rPr sz="3100" spc="44" dirty="0">
                <a:latin typeface="Calibri"/>
                <a:cs typeface="Calibri"/>
              </a:rPr>
              <a:t> </a:t>
            </a:r>
            <a:r>
              <a:rPr sz="3100" spc="-40" dirty="0">
                <a:latin typeface="Calibri"/>
                <a:cs typeface="Calibri"/>
              </a:rPr>
              <a:t>kontrol </a:t>
            </a:r>
            <a:r>
              <a:rPr sz="3100" spc="-705" dirty="0">
                <a:latin typeface="Calibri"/>
                <a:cs typeface="Calibri"/>
              </a:rPr>
              <a:t> </a:t>
            </a:r>
            <a:r>
              <a:rPr sz="3100" spc="-10" dirty="0" err="1">
                <a:latin typeface="Calibri"/>
                <a:cs typeface="Calibri"/>
              </a:rPr>
              <a:t>edebileceksiniz</a:t>
            </a:r>
            <a:r>
              <a:rPr sz="3100" spc="-10" dirty="0" smtClean="0">
                <a:latin typeface="Calibri"/>
                <a:cs typeface="Calibri"/>
              </a:rPr>
              <a:t>.</a:t>
            </a:r>
            <a:endParaRPr lang="tr-TR" sz="3100" spc="-10" dirty="0" smtClean="0">
              <a:latin typeface="Calibri"/>
              <a:cs typeface="Calibri"/>
            </a:endParaRPr>
          </a:p>
          <a:p>
            <a:pPr marL="356669" marR="1907103" indent="-344612">
              <a:spcBef>
                <a:spcPts val="770"/>
              </a:spcBef>
              <a:buFont typeface="Microsoft Sans Serif"/>
              <a:buChar char="•"/>
              <a:tabLst>
                <a:tab pos="356669" algn="l"/>
                <a:tab pos="357305" algn="l"/>
              </a:tabLst>
            </a:pPr>
            <a:endParaRPr sz="3100" dirty="0">
              <a:latin typeface="Calibri"/>
              <a:cs typeface="Calibri"/>
            </a:endParaRPr>
          </a:p>
          <a:p>
            <a:pPr marL="356669" indent="-344612">
              <a:spcBef>
                <a:spcPts val="775"/>
              </a:spcBef>
              <a:buFont typeface="Microsoft Sans Serif"/>
              <a:buChar char="•"/>
              <a:tabLst>
                <a:tab pos="356669" algn="l"/>
                <a:tab pos="357305" algn="l"/>
              </a:tabLst>
            </a:pPr>
            <a:r>
              <a:rPr sz="3100" spc="-10" dirty="0">
                <a:latin typeface="Calibri"/>
                <a:cs typeface="Calibri"/>
              </a:rPr>
              <a:t>Daha</a:t>
            </a:r>
            <a:r>
              <a:rPr sz="3100" spc="30" dirty="0">
                <a:latin typeface="Calibri"/>
                <a:cs typeface="Calibri"/>
              </a:rPr>
              <a:t> </a:t>
            </a:r>
            <a:r>
              <a:rPr sz="3100" spc="-14" dirty="0">
                <a:latin typeface="Calibri"/>
                <a:cs typeface="Calibri"/>
              </a:rPr>
              <a:t>istekli</a:t>
            </a:r>
            <a:r>
              <a:rPr sz="3100" spc="14" dirty="0">
                <a:latin typeface="Calibri"/>
                <a:cs typeface="Calibri"/>
              </a:rPr>
              <a:t> </a:t>
            </a:r>
            <a:r>
              <a:rPr sz="3100" spc="-20" dirty="0">
                <a:latin typeface="Calibri"/>
                <a:cs typeface="Calibri"/>
              </a:rPr>
              <a:t>ve</a:t>
            </a:r>
            <a:r>
              <a:rPr sz="3100" spc="4" dirty="0">
                <a:latin typeface="Calibri"/>
                <a:cs typeface="Calibri"/>
              </a:rPr>
              <a:t> </a:t>
            </a:r>
            <a:r>
              <a:rPr sz="3100" spc="-20" dirty="0">
                <a:latin typeface="Calibri"/>
                <a:cs typeface="Calibri"/>
              </a:rPr>
              <a:t>çalışkan</a:t>
            </a:r>
            <a:r>
              <a:rPr sz="3100" spc="34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bir</a:t>
            </a:r>
            <a:r>
              <a:rPr sz="3100" spc="-10" dirty="0">
                <a:latin typeface="Calibri"/>
                <a:cs typeface="Calibri"/>
              </a:rPr>
              <a:t> </a:t>
            </a:r>
            <a:r>
              <a:rPr sz="3100" spc="-14" dirty="0">
                <a:latin typeface="Calibri"/>
                <a:cs typeface="Calibri"/>
              </a:rPr>
              <a:t>ruh</a:t>
            </a:r>
            <a:r>
              <a:rPr sz="3100" spc="54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yapısına</a:t>
            </a:r>
            <a:r>
              <a:rPr sz="3100" spc="10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sahip</a:t>
            </a:r>
            <a:r>
              <a:rPr sz="3100" spc="24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olabileceksiniz.</a:t>
            </a:r>
            <a:endParaRPr sz="3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0773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xfrm>
            <a:off x="827584" y="1935480"/>
            <a:ext cx="7344816" cy="2397447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12699" marR="5080" algn="ctr">
              <a:spcBef>
                <a:spcPts val="94"/>
              </a:spcBef>
            </a:pPr>
            <a:r>
              <a:rPr sz="3100" spc="-20" dirty="0">
                <a:latin typeface="Calibri"/>
                <a:cs typeface="Calibri"/>
              </a:rPr>
              <a:t>Karşınıza</a:t>
            </a:r>
            <a:r>
              <a:rPr sz="3100" spc="4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zorluklar</a:t>
            </a:r>
            <a:r>
              <a:rPr sz="3100" spc="4" dirty="0">
                <a:latin typeface="Calibri"/>
                <a:cs typeface="Calibri"/>
              </a:rPr>
              <a:t> </a:t>
            </a:r>
            <a:r>
              <a:rPr sz="3100" spc="-14" dirty="0">
                <a:latin typeface="Calibri"/>
                <a:cs typeface="Calibri"/>
              </a:rPr>
              <a:t>çoğu</a:t>
            </a:r>
            <a:r>
              <a:rPr sz="3100" spc="24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zaman</a:t>
            </a:r>
            <a:r>
              <a:rPr sz="3100" spc="24" dirty="0">
                <a:latin typeface="Calibri"/>
                <a:cs typeface="Calibri"/>
              </a:rPr>
              <a:t> </a:t>
            </a:r>
            <a:r>
              <a:rPr sz="3100" spc="-40" dirty="0">
                <a:latin typeface="Calibri"/>
                <a:cs typeface="Calibri"/>
              </a:rPr>
              <a:t>çıkacaktır,</a:t>
            </a:r>
            <a:r>
              <a:rPr sz="3100" spc="10" dirty="0">
                <a:latin typeface="Calibri"/>
                <a:cs typeface="Calibri"/>
              </a:rPr>
              <a:t> </a:t>
            </a:r>
            <a:r>
              <a:rPr sz="3100" spc="-34" dirty="0">
                <a:latin typeface="Calibri"/>
                <a:cs typeface="Calibri"/>
              </a:rPr>
              <a:t>fakat</a:t>
            </a:r>
            <a:r>
              <a:rPr sz="3100" spc="4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iç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14" dirty="0">
                <a:latin typeface="Calibri"/>
                <a:cs typeface="Calibri"/>
              </a:rPr>
              <a:t>konuşmalarla, </a:t>
            </a:r>
            <a:r>
              <a:rPr sz="3100" spc="-705" dirty="0">
                <a:latin typeface="Calibri"/>
                <a:cs typeface="Calibri"/>
              </a:rPr>
              <a:t> </a:t>
            </a:r>
            <a:r>
              <a:rPr sz="3100" spc="-34" dirty="0">
                <a:latin typeface="Calibri"/>
                <a:cs typeface="Calibri"/>
              </a:rPr>
              <a:t>öz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disiplinle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14" dirty="0">
                <a:latin typeface="Calibri"/>
                <a:cs typeface="Calibri"/>
              </a:rPr>
              <a:t>zorlukların</a:t>
            </a:r>
            <a:r>
              <a:rPr sz="3100" spc="50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üstesinden</a:t>
            </a:r>
            <a:r>
              <a:rPr sz="3100" spc="40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gelebilirsiniz.</a:t>
            </a:r>
            <a:r>
              <a:rPr sz="3100" spc="-24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Zincirlerinizi 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kırıp</a:t>
            </a:r>
            <a:r>
              <a:rPr sz="3100" spc="20" dirty="0">
                <a:latin typeface="Calibri"/>
                <a:cs typeface="Calibri"/>
              </a:rPr>
              <a:t> </a:t>
            </a:r>
            <a:r>
              <a:rPr sz="3100" spc="-34" dirty="0">
                <a:latin typeface="Calibri"/>
                <a:cs typeface="Calibri"/>
              </a:rPr>
              <a:t>harekete</a:t>
            </a:r>
            <a:r>
              <a:rPr sz="3100" spc="14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geçin.</a:t>
            </a:r>
            <a:r>
              <a:rPr sz="3100" spc="70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İçinizde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14" dirty="0">
                <a:latin typeface="Calibri"/>
                <a:cs typeface="Calibri"/>
              </a:rPr>
              <a:t>yapabileceğinizden</a:t>
            </a:r>
            <a:r>
              <a:rPr sz="3100" spc="74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daha</a:t>
            </a:r>
            <a:r>
              <a:rPr sz="3100" spc="30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fazlası </a:t>
            </a:r>
            <a:r>
              <a:rPr sz="3100" spc="-4" dirty="0">
                <a:latin typeface="Calibri"/>
                <a:cs typeface="Calibri"/>
              </a:rPr>
              <a:t> </a:t>
            </a:r>
            <a:r>
              <a:rPr sz="3100" spc="-94" dirty="0">
                <a:latin typeface="Calibri"/>
                <a:cs typeface="Calibri"/>
              </a:rPr>
              <a:t>var.</a:t>
            </a:r>
            <a:endParaRPr sz="3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2208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spc="-14" dirty="0" smtClean="0">
                <a:solidFill>
                  <a:srgbClr val="FF0000"/>
                </a:solidFill>
                <a:cs typeface="Calibri"/>
              </a:rPr>
              <a:t>Otokontrol </a:t>
            </a:r>
            <a:r>
              <a:rPr lang="tr-TR" sz="3600" spc="-10" dirty="0">
                <a:solidFill>
                  <a:srgbClr val="FF0000"/>
                </a:solidFill>
                <a:cs typeface="Calibri"/>
              </a:rPr>
              <a:t>G</a:t>
            </a:r>
            <a:r>
              <a:rPr lang="tr-TR" sz="3600" spc="-10" dirty="0" smtClean="0">
                <a:solidFill>
                  <a:srgbClr val="FF0000"/>
                </a:solidFill>
                <a:cs typeface="Calibri"/>
              </a:rPr>
              <a:t>eliştirmeyi Engelleyen </a:t>
            </a:r>
            <a:r>
              <a:rPr lang="tr-TR" sz="3600" spc="-800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tr-TR" sz="3600" spc="-4" dirty="0">
                <a:solidFill>
                  <a:srgbClr val="FF0000"/>
                </a:solidFill>
                <a:cs typeface="Calibri"/>
              </a:rPr>
              <a:t>E</a:t>
            </a:r>
            <a:r>
              <a:rPr lang="tr-TR" sz="3600" spc="-4" dirty="0" smtClean="0">
                <a:solidFill>
                  <a:srgbClr val="FF0000"/>
                </a:solidFill>
                <a:cs typeface="Calibri"/>
              </a:rPr>
              <a:t>tmenler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/>
          </a:bodyPr>
          <a:lstStyle/>
          <a:p>
            <a:pPr marL="469257" marR="837729" indent="-457200">
              <a:lnSpc>
                <a:spcPts val="3020"/>
              </a:lnSpc>
              <a:spcBef>
                <a:spcPts val="491"/>
              </a:spcBef>
              <a:buFont typeface="Arial" panose="020B0604020202020204" pitchFamily="34" charset="0"/>
              <a:buChar char="•"/>
              <a:tabLst>
                <a:tab pos="356669" algn="l"/>
                <a:tab pos="357305" algn="l"/>
              </a:tabLst>
            </a:pPr>
            <a:r>
              <a:rPr lang="tr-TR" sz="2800" spc="-4" dirty="0">
                <a:latin typeface="Calibri"/>
                <a:cs typeface="Calibri"/>
              </a:rPr>
              <a:t>Bulunduğumuz</a:t>
            </a:r>
            <a:r>
              <a:rPr lang="tr-TR" sz="2800" spc="50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ortamlarda</a:t>
            </a:r>
            <a:r>
              <a:rPr lang="tr-TR" sz="2800" spc="-64" dirty="0">
                <a:latin typeface="Calibri"/>
                <a:cs typeface="Calibri"/>
              </a:rPr>
              <a:t> </a:t>
            </a:r>
            <a:r>
              <a:rPr lang="tr-TR" sz="2800" spc="-20" dirty="0">
                <a:latin typeface="Calibri"/>
                <a:cs typeface="Calibri"/>
              </a:rPr>
              <a:t>karşımıza</a:t>
            </a:r>
            <a:r>
              <a:rPr lang="tr-TR" sz="2800" spc="-30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çıkabilen</a:t>
            </a:r>
            <a:r>
              <a:rPr lang="tr-TR" sz="2800" spc="4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amaçsız</a:t>
            </a:r>
            <a:r>
              <a:rPr lang="tr-TR" sz="2800" spc="4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insanlar </a:t>
            </a:r>
            <a:r>
              <a:rPr lang="tr-TR" sz="2800" spc="-615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(manipüle</a:t>
            </a:r>
            <a:r>
              <a:rPr lang="tr-TR" sz="2800" spc="4" dirty="0"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edici</a:t>
            </a:r>
            <a:r>
              <a:rPr lang="tr-TR" sz="2800" spc="14" dirty="0">
                <a:latin typeface="Calibri"/>
                <a:cs typeface="Calibri"/>
              </a:rPr>
              <a:t> </a:t>
            </a:r>
            <a:r>
              <a:rPr lang="tr-TR" sz="2800" spc="-24" dirty="0">
                <a:latin typeface="Calibri"/>
                <a:cs typeface="Calibri"/>
              </a:rPr>
              <a:t>veya</a:t>
            </a:r>
            <a:r>
              <a:rPr lang="tr-TR" sz="2800" spc="-34" dirty="0"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aşağı</a:t>
            </a:r>
            <a:r>
              <a:rPr lang="tr-TR" sz="2800" spc="-34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çekici</a:t>
            </a:r>
            <a:r>
              <a:rPr lang="tr-TR" sz="2800" spc="14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davranışları)</a:t>
            </a:r>
            <a:endParaRPr lang="tr-TR" sz="2800" dirty="0">
              <a:latin typeface="Calibri"/>
              <a:cs typeface="Calibri"/>
            </a:endParaRPr>
          </a:p>
          <a:p>
            <a:pPr marL="469257" indent="-4572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669" algn="l"/>
                <a:tab pos="357305" algn="l"/>
              </a:tabLst>
            </a:pPr>
            <a:r>
              <a:rPr lang="tr-TR" sz="2800" spc="-14" dirty="0">
                <a:latin typeface="Calibri"/>
                <a:cs typeface="Calibri"/>
              </a:rPr>
              <a:t>Küçük</a:t>
            </a:r>
            <a:r>
              <a:rPr lang="tr-TR" sz="2800" spc="20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başarılarda</a:t>
            </a:r>
            <a:r>
              <a:rPr lang="tr-TR" sz="2800" spc="-40" dirty="0">
                <a:latin typeface="Calibri"/>
                <a:cs typeface="Calibri"/>
              </a:rPr>
              <a:t> </a:t>
            </a:r>
            <a:r>
              <a:rPr lang="tr-TR" sz="2800" spc="-14" dirty="0">
                <a:latin typeface="Calibri"/>
                <a:cs typeface="Calibri"/>
              </a:rPr>
              <a:t>kendini</a:t>
            </a:r>
            <a:r>
              <a:rPr lang="tr-TR" sz="2800" dirty="0">
                <a:latin typeface="Calibri"/>
                <a:cs typeface="Calibri"/>
              </a:rPr>
              <a:t> ödüllendirmemek</a:t>
            </a:r>
          </a:p>
          <a:p>
            <a:pPr marL="469257" marR="530560" indent="-457200">
              <a:lnSpc>
                <a:spcPts val="3020"/>
              </a:lnSpc>
              <a:spcBef>
                <a:spcPts val="720"/>
              </a:spcBef>
              <a:buFont typeface="Arial" panose="020B0604020202020204" pitchFamily="34" charset="0"/>
              <a:buChar char="•"/>
              <a:tabLst>
                <a:tab pos="356669" algn="l"/>
                <a:tab pos="357305" algn="l"/>
              </a:tabLst>
            </a:pPr>
            <a:r>
              <a:rPr lang="tr-TR" sz="2800" spc="-14" dirty="0">
                <a:latin typeface="Calibri"/>
                <a:cs typeface="Calibri"/>
              </a:rPr>
              <a:t>Kendimize</a:t>
            </a:r>
            <a:r>
              <a:rPr lang="tr-TR" sz="2800" spc="-10" dirty="0">
                <a:latin typeface="Calibri"/>
                <a:cs typeface="Calibri"/>
              </a:rPr>
              <a:t> </a:t>
            </a:r>
            <a:r>
              <a:rPr lang="tr-TR" sz="2800" spc="-24" dirty="0">
                <a:latin typeface="Calibri"/>
                <a:cs typeface="Calibri"/>
              </a:rPr>
              <a:t>gerçekçi</a:t>
            </a:r>
            <a:r>
              <a:rPr lang="tr-TR" sz="2800" spc="20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aynı</a:t>
            </a:r>
            <a:r>
              <a:rPr lang="tr-TR" sz="2800" spc="-34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zamanda</a:t>
            </a:r>
            <a:r>
              <a:rPr lang="tr-TR" sz="2800" spc="4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motive</a:t>
            </a:r>
            <a:r>
              <a:rPr lang="tr-TR" sz="2800" spc="-30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edici</a:t>
            </a:r>
            <a:r>
              <a:rPr lang="tr-TR" sz="2800" spc="20" dirty="0"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kişisel</a:t>
            </a:r>
            <a:r>
              <a:rPr lang="tr-TR" sz="2800" spc="-34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bir</a:t>
            </a:r>
            <a:r>
              <a:rPr lang="tr-TR" sz="2800" spc="-10" dirty="0">
                <a:latin typeface="Calibri"/>
                <a:cs typeface="Calibri"/>
              </a:rPr>
              <a:t> </a:t>
            </a:r>
            <a:r>
              <a:rPr lang="tr-TR" sz="2800" spc="-14" dirty="0">
                <a:latin typeface="Calibri"/>
                <a:cs typeface="Calibri"/>
              </a:rPr>
              <a:t>hedef</a:t>
            </a:r>
            <a:r>
              <a:rPr lang="tr-TR" sz="2800" spc="4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ve </a:t>
            </a:r>
            <a:r>
              <a:rPr lang="tr-TR" sz="2800" spc="-615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yaşam</a:t>
            </a:r>
            <a:r>
              <a:rPr lang="tr-TR" sz="2800" spc="-30" dirty="0"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anlamı</a:t>
            </a:r>
            <a:r>
              <a:rPr lang="tr-TR" sz="2800" spc="-4" dirty="0">
                <a:latin typeface="Calibri"/>
                <a:cs typeface="Calibri"/>
              </a:rPr>
              <a:t> belirleyememek</a:t>
            </a:r>
            <a:endParaRPr lang="tr-TR" sz="2800" dirty="0">
              <a:latin typeface="Calibri"/>
              <a:cs typeface="Calibri"/>
            </a:endParaRPr>
          </a:p>
          <a:p>
            <a:pPr marL="469257" indent="-457200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6669" algn="l"/>
                <a:tab pos="357305" algn="l"/>
              </a:tabLst>
            </a:pPr>
            <a:r>
              <a:rPr lang="tr-TR" sz="2800" spc="-10" dirty="0" err="1">
                <a:latin typeface="Calibri"/>
                <a:cs typeface="Calibri"/>
              </a:rPr>
              <a:t>Mükemmelliyetçilik</a:t>
            </a:r>
            <a:r>
              <a:rPr lang="tr-TR" sz="2800" spc="-64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(erteleme</a:t>
            </a:r>
            <a:r>
              <a:rPr lang="tr-TR" sz="2800" spc="-14" dirty="0"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vb.</a:t>
            </a:r>
            <a:r>
              <a:rPr lang="tr-TR" sz="2800" spc="-4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beraberinde</a:t>
            </a:r>
            <a:r>
              <a:rPr lang="tr-TR" sz="2800" spc="-14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getirir)</a:t>
            </a:r>
            <a:endParaRPr lang="tr-TR" sz="2800" dirty="0">
              <a:latin typeface="Calibri"/>
              <a:cs typeface="Calibri"/>
            </a:endParaRPr>
          </a:p>
          <a:p>
            <a:pPr marL="469257" marR="5080" indent="-457200">
              <a:lnSpc>
                <a:spcPts val="3020"/>
              </a:lnSpc>
              <a:spcBef>
                <a:spcPts val="725"/>
              </a:spcBef>
              <a:buFont typeface="Arial" panose="020B0604020202020204" pitchFamily="34" charset="0"/>
              <a:buChar char="•"/>
              <a:tabLst>
                <a:tab pos="356669" algn="l"/>
                <a:tab pos="357305" algn="l"/>
              </a:tabLst>
            </a:pPr>
            <a:r>
              <a:rPr lang="tr-TR" sz="2800" spc="-10" dirty="0">
                <a:latin typeface="Calibri"/>
                <a:cs typeface="Calibri"/>
              </a:rPr>
              <a:t>Zorlayıcı yaşam </a:t>
            </a:r>
            <a:r>
              <a:rPr lang="tr-TR" sz="2800" spc="-4" dirty="0">
                <a:latin typeface="Calibri"/>
                <a:cs typeface="Calibri"/>
              </a:rPr>
              <a:t>olayları </a:t>
            </a:r>
            <a:r>
              <a:rPr lang="tr-TR" sz="2800" spc="-20" dirty="0">
                <a:latin typeface="Calibri"/>
                <a:cs typeface="Calibri"/>
              </a:rPr>
              <a:t>(vefat, </a:t>
            </a:r>
            <a:r>
              <a:rPr lang="tr-TR" sz="2800" dirty="0">
                <a:latin typeface="Calibri"/>
                <a:cs typeface="Calibri"/>
              </a:rPr>
              <a:t>boşanma, </a:t>
            </a:r>
            <a:r>
              <a:rPr lang="tr-TR" sz="2800" spc="-30" dirty="0">
                <a:latin typeface="Calibri"/>
                <a:cs typeface="Calibri"/>
              </a:rPr>
              <a:t>afet </a:t>
            </a:r>
            <a:r>
              <a:rPr lang="tr-TR" sz="2800" dirty="0">
                <a:latin typeface="Calibri"/>
                <a:cs typeface="Calibri"/>
              </a:rPr>
              <a:t>gibi </a:t>
            </a:r>
            <a:r>
              <a:rPr lang="tr-TR" sz="2800" spc="-14" dirty="0">
                <a:latin typeface="Calibri"/>
                <a:cs typeface="Calibri"/>
              </a:rPr>
              <a:t>süreçlerde </a:t>
            </a:r>
            <a:r>
              <a:rPr lang="tr-TR" sz="2800" spc="-4" dirty="0">
                <a:latin typeface="Calibri"/>
                <a:cs typeface="Calibri"/>
              </a:rPr>
              <a:t>yaşanan </a:t>
            </a:r>
            <a:r>
              <a:rPr lang="tr-TR" sz="2800" spc="-619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zorlanma)</a:t>
            </a:r>
            <a:endParaRPr lang="tr-TR" sz="2800" dirty="0">
              <a:latin typeface="Calibri"/>
              <a:cs typeface="Calibri"/>
            </a:endParaRPr>
          </a:p>
          <a:p>
            <a:pPr marL="469257" indent="-457200">
              <a:spcBef>
                <a:spcPts val="295"/>
              </a:spcBef>
              <a:buFont typeface="Arial" panose="020B0604020202020204" pitchFamily="34" charset="0"/>
              <a:buChar char="•"/>
              <a:tabLst>
                <a:tab pos="356669" algn="l"/>
                <a:tab pos="357305" algn="l"/>
              </a:tabLst>
            </a:pPr>
            <a:r>
              <a:rPr lang="tr-TR" sz="2800" spc="-4" dirty="0">
                <a:latin typeface="Calibri"/>
                <a:cs typeface="Calibri"/>
              </a:rPr>
              <a:t>İçinde</a:t>
            </a:r>
            <a:r>
              <a:rPr lang="tr-TR" sz="2800" spc="30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bulunulan</a:t>
            </a:r>
            <a:r>
              <a:rPr lang="tr-TR" sz="2800" spc="24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gelişim</a:t>
            </a:r>
            <a:r>
              <a:rPr lang="tr-TR" sz="2800" spc="-34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dönemi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spc="-74" dirty="0">
                <a:latin typeface="Calibri"/>
                <a:cs typeface="Calibri"/>
              </a:rPr>
              <a:t>(ör.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ergenlik)</a:t>
            </a:r>
            <a:endParaRPr lang="tr-TR" sz="2800" dirty="0">
              <a:latin typeface="Calibri"/>
              <a:cs typeface="Calibri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4012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680520"/>
          </a:xfrm>
        </p:spPr>
        <p:txBody>
          <a:bodyPr>
            <a:normAutofit lnSpcReduction="10000"/>
          </a:bodyPr>
          <a:lstStyle/>
          <a:p>
            <a:pPr marL="12699" marR="6350" algn="just">
              <a:spcBef>
                <a:spcPts val="100"/>
              </a:spcBef>
            </a:pPr>
            <a:r>
              <a:rPr lang="tr-TR" sz="2800" u="sng" spc="-4" dirty="0">
                <a:solidFill>
                  <a:srgbClr val="C00000"/>
                </a:solidFill>
                <a:latin typeface="Calibri"/>
                <a:cs typeface="Calibri"/>
              </a:rPr>
              <a:t>Her</a:t>
            </a:r>
            <a:r>
              <a:rPr lang="tr-TR" sz="2800" u="sng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spc="-10" dirty="0">
                <a:solidFill>
                  <a:srgbClr val="C00000"/>
                </a:solidFill>
                <a:latin typeface="Calibri"/>
                <a:cs typeface="Calibri"/>
              </a:rPr>
              <a:t>bireyin</a:t>
            </a:r>
            <a:r>
              <a:rPr lang="tr-TR" sz="2800" u="sng" spc="-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spc="-14" dirty="0">
                <a:solidFill>
                  <a:srgbClr val="C00000"/>
                </a:solidFill>
                <a:latin typeface="Calibri"/>
                <a:cs typeface="Calibri"/>
              </a:rPr>
              <a:t>hayatında</a:t>
            </a:r>
            <a:r>
              <a:rPr lang="tr-TR" sz="2800" u="sng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dirty="0">
                <a:solidFill>
                  <a:srgbClr val="C00000"/>
                </a:solidFill>
                <a:latin typeface="Calibri"/>
                <a:cs typeface="Calibri"/>
              </a:rPr>
              <a:t>en</a:t>
            </a:r>
            <a:r>
              <a:rPr lang="tr-TR" sz="2800" u="sng" spc="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dirty="0">
                <a:solidFill>
                  <a:srgbClr val="C00000"/>
                </a:solidFill>
                <a:latin typeface="Calibri"/>
                <a:cs typeface="Calibri"/>
              </a:rPr>
              <a:t>az</a:t>
            </a:r>
            <a:r>
              <a:rPr lang="tr-TR" sz="2800" u="sng" spc="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dirty="0">
                <a:solidFill>
                  <a:srgbClr val="C00000"/>
                </a:solidFill>
                <a:latin typeface="Calibri"/>
                <a:cs typeface="Calibri"/>
              </a:rPr>
              <a:t>bir</a:t>
            </a:r>
            <a:r>
              <a:rPr lang="tr-TR" sz="2800" u="sng" spc="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spc="-10" dirty="0">
                <a:solidFill>
                  <a:srgbClr val="C00000"/>
                </a:solidFill>
                <a:latin typeface="Calibri"/>
                <a:cs typeface="Calibri"/>
              </a:rPr>
              <a:t>adet</a:t>
            </a:r>
            <a:r>
              <a:rPr lang="tr-TR" sz="2800" u="sng" spc="-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spc="-10" dirty="0">
                <a:solidFill>
                  <a:srgbClr val="C00000"/>
                </a:solidFill>
                <a:latin typeface="Calibri"/>
                <a:cs typeface="Calibri"/>
              </a:rPr>
              <a:t>öz</a:t>
            </a:r>
            <a:r>
              <a:rPr lang="tr-TR" sz="2800" u="sng" spc="-4" dirty="0">
                <a:solidFill>
                  <a:srgbClr val="C00000"/>
                </a:solidFill>
                <a:latin typeface="Calibri"/>
                <a:cs typeface="Calibri"/>
              </a:rPr>
              <a:t> disiplin</a:t>
            </a:r>
            <a:r>
              <a:rPr lang="tr-TR" sz="2800" u="sng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spc="-10" dirty="0">
                <a:solidFill>
                  <a:srgbClr val="C00000"/>
                </a:solidFill>
                <a:latin typeface="Calibri"/>
                <a:cs typeface="Calibri"/>
              </a:rPr>
              <a:t>geliştirmeyi</a:t>
            </a:r>
            <a:r>
              <a:rPr lang="tr-TR" sz="2800" u="sng" spc="-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spc="-10" dirty="0">
                <a:solidFill>
                  <a:srgbClr val="C00000"/>
                </a:solidFill>
                <a:latin typeface="Calibri"/>
                <a:cs typeface="Calibri"/>
              </a:rPr>
              <a:t>engelleyen</a:t>
            </a:r>
            <a:r>
              <a:rPr lang="tr-TR" sz="2800" u="sng" spc="519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spc="-10" dirty="0">
                <a:solidFill>
                  <a:srgbClr val="C00000"/>
                </a:solidFill>
                <a:latin typeface="Calibri"/>
                <a:cs typeface="Calibri"/>
              </a:rPr>
              <a:t>etmen </a:t>
            </a:r>
            <a:r>
              <a:rPr lang="tr-TR" sz="2800" u="sng" spc="-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spc="-30" dirty="0">
                <a:solidFill>
                  <a:srgbClr val="C00000"/>
                </a:solidFill>
                <a:latin typeface="Calibri"/>
                <a:cs typeface="Calibri"/>
              </a:rPr>
              <a:t>bulunur.</a:t>
            </a:r>
            <a:r>
              <a:rPr lang="tr-TR" sz="2800" spc="-30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Bunların </a:t>
            </a:r>
            <a:r>
              <a:rPr lang="tr-TR" sz="2800" spc="-14" dirty="0">
                <a:latin typeface="Calibri"/>
                <a:cs typeface="Calibri"/>
              </a:rPr>
              <a:t>sayısı </a:t>
            </a:r>
            <a:r>
              <a:rPr lang="tr-TR" sz="2800" spc="-4" dirty="0">
                <a:latin typeface="Calibri"/>
                <a:cs typeface="Calibri"/>
              </a:rPr>
              <a:t>içinden geçilen döneme </a:t>
            </a:r>
            <a:r>
              <a:rPr lang="tr-TR" sz="2800" spc="-14" dirty="0">
                <a:latin typeface="Calibri"/>
                <a:cs typeface="Calibri"/>
              </a:rPr>
              <a:t>göre </a:t>
            </a:r>
            <a:r>
              <a:rPr lang="tr-TR" sz="2800" spc="-10" dirty="0">
                <a:latin typeface="Calibri"/>
                <a:cs typeface="Calibri"/>
              </a:rPr>
              <a:t>artıp </a:t>
            </a:r>
            <a:r>
              <a:rPr lang="tr-TR" sz="2800" spc="-30" dirty="0">
                <a:latin typeface="Calibri"/>
                <a:cs typeface="Calibri"/>
              </a:rPr>
              <a:t>azalabilir. </a:t>
            </a:r>
            <a:r>
              <a:rPr lang="tr-TR" sz="2800" spc="-34" dirty="0">
                <a:latin typeface="Calibri"/>
                <a:cs typeface="Calibri"/>
              </a:rPr>
              <a:t>Yaşam </a:t>
            </a:r>
            <a:r>
              <a:rPr lang="tr-TR" sz="2800" spc="-4" dirty="0">
                <a:latin typeface="Calibri"/>
                <a:cs typeface="Calibri"/>
              </a:rPr>
              <a:t>dönemi </a:t>
            </a:r>
            <a:r>
              <a:rPr lang="tr-TR" sz="2800" dirty="0">
                <a:latin typeface="Calibri"/>
                <a:cs typeface="Calibri"/>
              </a:rPr>
              <a:t> içinde</a:t>
            </a:r>
            <a:r>
              <a:rPr lang="tr-TR" sz="2800" spc="4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kendiliğinden</a:t>
            </a:r>
            <a:r>
              <a:rPr lang="tr-TR" sz="2800" spc="-4" dirty="0">
                <a:latin typeface="Calibri"/>
                <a:cs typeface="Calibri"/>
              </a:rPr>
              <a:t> oluşanlar</a:t>
            </a:r>
            <a:r>
              <a:rPr lang="tr-TR" sz="2800" dirty="0">
                <a:latin typeface="Calibri"/>
                <a:cs typeface="Calibri"/>
              </a:rPr>
              <a:t> hariç</a:t>
            </a:r>
            <a:r>
              <a:rPr lang="tr-TR" sz="2800" spc="4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diğerleri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(çevre,</a:t>
            </a:r>
            <a:r>
              <a:rPr lang="tr-TR" sz="2800" spc="-4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arkadaşlar</a:t>
            </a:r>
            <a:r>
              <a:rPr lang="tr-TR" sz="2800" spc="-4" dirty="0">
                <a:latin typeface="Calibri"/>
                <a:cs typeface="Calibri"/>
              </a:rPr>
              <a:t> vb.)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spc="4" dirty="0">
                <a:latin typeface="Calibri"/>
                <a:cs typeface="Calibri"/>
              </a:rPr>
              <a:t>daha  </a:t>
            </a:r>
            <a:r>
              <a:rPr lang="tr-TR" sz="2800" spc="-30" dirty="0">
                <a:latin typeface="Calibri"/>
                <a:cs typeface="Calibri"/>
              </a:rPr>
              <a:t>kolay </a:t>
            </a:r>
            <a:r>
              <a:rPr lang="tr-TR" sz="2800" spc="-24" dirty="0">
                <a:latin typeface="Calibri"/>
                <a:cs typeface="Calibri"/>
              </a:rPr>
              <a:t> </a:t>
            </a:r>
            <a:r>
              <a:rPr lang="tr-TR" sz="2800" spc="-20" dirty="0">
                <a:latin typeface="Calibri"/>
                <a:cs typeface="Calibri"/>
              </a:rPr>
              <a:t>kontrol</a:t>
            </a:r>
            <a:r>
              <a:rPr lang="tr-TR" sz="2800" spc="-40" dirty="0"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edilebilir</a:t>
            </a:r>
            <a:r>
              <a:rPr lang="tr-TR" sz="2800" spc="-44" dirty="0">
                <a:latin typeface="Calibri"/>
                <a:cs typeface="Calibri"/>
              </a:rPr>
              <a:t> </a:t>
            </a:r>
            <a:r>
              <a:rPr lang="tr-TR" sz="2800" spc="-24" dirty="0">
                <a:latin typeface="Calibri"/>
                <a:cs typeface="Calibri"/>
              </a:rPr>
              <a:t>türdendir</a:t>
            </a:r>
            <a:r>
              <a:rPr lang="tr-TR" sz="2800" spc="-24" dirty="0" smtClean="0">
                <a:latin typeface="Calibri"/>
                <a:cs typeface="Calibri"/>
              </a:rPr>
              <a:t>.</a:t>
            </a:r>
          </a:p>
          <a:p>
            <a:pPr marL="0" marR="6350" indent="0" algn="just">
              <a:spcBef>
                <a:spcPts val="100"/>
              </a:spcBef>
              <a:buNone/>
            </a:pPr>
            <a:endParaRPr lang="tr-TR" sz="2800" dirty="0">
              <a:latin typeface="Calibri"/>
              <a:cs typeface="Calibri"/>
            </a:endParaRPr>
          </a:p>
          <a:p>
            <a:pPr marL="12699" marR="5080" algn="just">
              <a:spcBef>
                <a:spcPts val="579"/>
              </a:spcBef>
            </a:pPr>
            <a:r>
              <a:rPr lang="tr-TR" sz="2800" u="sng" spc="-4" dirty="0">
                <a:solidFill>
                  <a:srgbClr val="C00000"/>
                </a:solidFill>
                <a:latin typeface="Calibri"/>
                <a:cs typeface="Calibri"/>
              </a:rPr>
              <a:t>Öz</a:t>
            </a:r>
            <a:r>
              <a:rPr lang="tr-TR" sz="2800" u="sng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spc="-4" dirty="0">
                <a:solidFill>
                  <a:srgbClr val="C00000"/>
                </a:solidFill>
                <a:latin typeface="Calibri"/>
                <a:cs typeface="Calibri"/>
              </a:rPr>
              <a:t>disiplin</a:t>
            </a:r>
            <a:r>
              <a:rPr lang="tr-TR" sz="2800" u="sng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spc="-10" dirty="0">
                <a:solidFill>
                  <a:srgbClr val="C00000"/>
                </a:solidFill>
                <a:latin typeface="Calibri"/>
                <a:cs typeface="Calibri"/>
              </a:rPr>
              <a:t>geliştirmenin</a:t>
            </a:r>
            <a:r>
              <a:rPr lang="tr-TR" sz="2800" u="sng" spc="-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spc="-10" dirty="0">
                <a:solidFill>
                  <a:srgbClr val="C00000"/>
                </a:solidFill>
                <a:latin typeface="Calibri"/>
                <a:cs typeface="Calibri"/>
              </a:rPr>
              <a:t>süreç</a:t>
            </a:r>
            <a:r>
              <a:rPr lang="tr-TR" sz="2800" u="sng" spc="-4" dirty="0">
                <a:solidFill>
                  <a:srgbClr val="C00000"/>
                </a:solidFill>
                <a:latin typeface="Calibri"/>
                <a:cs typeface="Calibri"/>
              </a:rPr>
              <a:t> sonunda</a:t>
            </a:r>
            <a:r>
              <a:rPr lang="tr-TR" sz="2800" u="sng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spc="-10" dirty="0">
                <a:solidFill>
                  <a:srgbClr val="C00000"/>
                </a:solidFill>
                <a:latin typeface="Calibri"/>
                <a:cs typeface="Calibri"/>
              </a:rPr>
              <a:t>gerçekleşen</a:t>
            </a:r>
            <a:r>
              <a:rPr lang="tr-TR" sz="2800" u="sng" spc="-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dirty="0">
                <a:solidFill>
                  <a:srgbClr val="C00000"/>
                </a:solidFill>
                <a:latin typeface="Calibri"/>
                <a:cs typeface="Calibri"/>
              </a:rPr>
              <a:t>bir</a:t>
            </a:r>
            <a:r>
              <a:rPr lang="tr-TR" sz="2800" u="sng" spc="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spc="-14" dirty="0">
                <a:solidFill>
                  <a:srgbClr val="C00000"/>
                </a:solidFill>
                <a:latin typeface="Calibri"/>
                <a:cs typeface="Calibri"/>
              </a:rPr>
              <a:t>kazanım</a:t>
            </a:r>
            <a:r>
              <a:rPr lang="tr-TR" sz="2800" u="sng" spc="-10" dirty="0">
                <a:solidFill>
                  <a:srgbClr val="C00000"/>
                </a:solidFill>
                <a:latin typeface="Calibri"/>
                <a:cs typeface="Calibri"/>
              </a:rPr>
              <a:t> olduğu </a:t>
            </a:r>
            <a:r>
              <a:rPr lang="tr-TR" sz="2800" u="sng" spc="-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u="sng" spc="-20" dirty="0">
                <a:solidFill>
                  <a:srgbClr val="C00000"/>
                </a:solidFill>
                <a:latin typeface="Calibri"/>
                <a:cs typeface="Calibri"/>
              </a:rPr>
              <a:t>unutulmamalıdır. </a:t>
            </a:r>
            <a:r>
              <a:rPr lang="tr-TR" sz="2800" spc="-20" dirty="0">
                <a:latin typeface="Calibri"/>
                <a:cs typeface="Calibri"/>
              </a:rPr>
              <a:t>Bu </a:t>
            </a:r>
            <a:r>
              <a:rPr lang="tr-TR" sz="2800" spc="-14" dirty="0">
                <a:latin typeface="Calibri"/>
                <a:cs typeface="Calibri"/>
              </a:rPr>
              <a:t>süreç </a:t>
            </a:r>
            <a:r>
              <a:rPr lang="tr-TR" sz="2800" spc="-10" dirty="0">
                <a:latin typeface="Calibri"/>
                <a:cs typeface="Calibri"/>
              </a:rPr>
              <a:t>boyunca </a:t>
            </a:r>
            <a:r>
              <a:rPr lang="tr-TR" sz="2800" spc="-14" dirty="0">
                <a:latin typeface="Calibri"/>
                <a:cs typeface="Calibri"/>
              </a:rPr>
              <a:t>karşılaşılan </a:t>
            </a:r>
            <a:r>
              <a:rPr lang="tr-TR" sz="2800" spc="-10" dirty="0">
                <a:latin typeface="Calibri"/>
                <a:cs typeface="Calibri"/>
              </a:rPr>
              <a:t>aksaklıklar bireyi </a:t>
            </a:r>
            <a:r>
              <a:rPr lang="tr-TR" sz="2800" spc="-20" dirty="0">
                <a:latin typeface="Calibri"/>
                <a:cs typeface="Calibri"/>
              </a:rPr>
              <a:t>vazgeçirmemelidir. </a:t>
            </a:r>
            <a:r>
              <a:rPr lang="tr-TR" sz="2800" spc="-14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Eksiklikler</a:t>
            </a:r>
            <a:r>
              <a:rPr lang="tr-TR" sz="2800" spc="14" dirty="0">
                <a:latin typeface="Calibri"/>
                <a:cs typeface="Calibri"/>
              </a:rPr>
              <a:t> </a:t>
            </a:r>
            <a:r>
              <a:rPr lang="tr-TR" sz="2800" spc="-14" dirty="0">
                <a:latin typeface="Calibri"/>
                <a:cs typeface="Calibri"/>
              </a:rPr>
              <a:t>ve</a:t>
            </a:r>
            <a:r>
              <a:rPr lang="tr-TR" sz="2800" spc="14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zorluklar</a:t>
            </a:r>
            <a:r>
              <a:rPr lang="tr-TR" sz="2800" spc="-30" dirty="0"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başarının</a:t>
            </a:r>
            <a:r>
              <a:rPr lang="tr-TR" sz="2800" spc="-44" dirty="0">
                <a:latin typeface="Calibri"/>
                <a:cs typeface="Calibri"/>
              </a:rPr>
              <a:t> </a:t>
            </a:r>
            <a:r>
              <a:rPr lang="tr-TR" sz="2800" spc="-24" dirty="0">
                <a:latin typeface="Calibri"/>
                <a:cs typeface="Calibri"/>
              </a:rPr>
              <a:t>süsleridir.</a:t>
            </a:r>
            <a:endParaRPr lang="tr-TR" sz="2800" dirty="0">
              <a:latin typeface="Calibri"/>
              <a:cs typeface="Calibri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7410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"/>
          <p:cNvSpPr txBox="1">
            <a:spLocks noGrp="1"/>
          </p:cNvSpPr>
          <p:nvPr>
            <p:ph idx="1"/>
          </p:nvPr>
        </p:nvSpPr>
        <p:spPr>
          <a:xfrm>
            <a:off x="467544" y="1196752"/>
            <a:ext cx="8257665" cy="3890808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 marR="5080" algn="ctr">
              <a:spcBef>
                <a:spcPts val="100"/>
              </a:spcBef>
            </a:pPr>
            <a:r>
              <a:rPr sz="2800" spc="-34" dirty="0">
                <a:latin typeface="Calibri"/>
                <a:cs typeface="Calibri"/>
              </a:rPr>
              <a:t>Yaşam </a:t>
            </a:r>
            <a:r>
              <a:rPr sz="2800" spc="-4" dirty="0">
                <a:latin typeface="Calibri"/>
                <a:cs typeface="Calibri"/>
              </a:rPr>
              <a:t>anlamımızı belirleme, </a:t>
            </a:r>
            <a:r>
              <a:rPr sz="2800" spc="-10" dirty="0">
                <a:latin typeface="Calibri"/>
                <a:cs typeface="Calibri"/>
              </a:rPr>
              <a:t>uzun </a:t>
            </a:r>
            <a:r>
              <a:rPr sz="2800" spc="-4" dirty="0">
                <a:latin typeface="Calibri"/>
                <a:cs typeface="Calibri"/>
              </a:rPr>
              <a:t>yıllar </a:t>
            </a:r>
            <a:r>
              <a:rPr sz="2800" dirty="0">
                <a:latin typeface="Calibri"/>
                <a:cs typeface="Calibri"/>
              </a:rPr>
              <a:t>alan </a:t>
            </a:r>
            <a:r>
              <a:rPr sz="2800" spc="-4" dirty="0">
                <a:latin typeface="Calibri"/>
                <a:cs typeface="Calibri"/>
              </a:rPr>
              <a:t>tamamen </a:t>
            </a:r>
            <a:r>
              <a:rPr sz="2800" spc="-10" dirty="0">
                <a:latin typeface="Calibri"/>
                <a:cs typeface="Calibri"/>
              </a:rPr>
              <a:t>öznel </a:t>
            </a:r>
            <a:r>
              <a:rPr sz="2800" dirty="0">
                <a:latin typeface="Calibri"/>
                <a:cs typeface="Calibri"/>
              </a:rPr>
              <a:t>bir </a:t>
            </a:r>
            <a:r>
              <a:rPr sz="2800" spc="-34" dirty="0">
                <a:latin typeface="Calibri"/>
                <a:cs typeface="Calibri"/>
              </a:rPr>
              <a:t>süreçtir. </a:t>
            </a:r>
            <a:r>
              <a:rPr sz="2800" spc="-4" dirty="0">
                <a:latin typeface="Calibri"/>
                <a:cs typeface="Calibri"/>
              </a:rPr>
              <a:t>Öz disiplin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geliştirmeye </a:t>
            </a:r>
            <a:r>
              <a:rPr sz="2800" dirty="0">
                <a:latin typeface="Calibri"/>
                <a:cs typeface="Calibri"/>
              </a:rPr>
              <a:t>o </a:t>
            </a:r>
            <a:r>
              <a:rPr sz="2800" spc="-10" dirty="0">
                <a:latin typeface="Calibri"/>
                <a:cs typeface="Calibri"/>
              </a:rPr>
              <a:t>anki </a:t>
            </a:r>
            <a:r>
              <a:rPr sz="2800" spc="-4" dirty="0">
                <a:latin typeface="Calibri"/>
                <a:cs typeface="Calibri"/>
              </a:rPr>
              <a:t>duruma </a:t>
            </a:r>
            <a:r>
              <a:rPr sz="2800" spc="-20" dirty="0">
                <a:latin typeface="Calibri"/>
                <a:cs typeface="Calibri"/>
              </a:rPr>
              <a:t>göre gerçekçi </a:t>
            </a:r>
            <a:r>
              <a:rPr sz="2800" spc="-10" dirty="0">
                <a:latin typeface="Calibri"/>
                <a:cs typeface="Calibri"/>
              </a:rPr>
              <a:t>aynı zamanda motive </a:t>
            </a:r>
            <a:r>
              <a:rPr sz="2800" spc="-4" dirty="0">
                <a:latin typeface="Calibri"/>
                <a:cs typeface="Calibri"/>
              </a:rPr>
              <a:t>eden </a:t>
            </a:r>
            <a:r>
              <a:rPr sz="2800" dirty="0">
                <a:latin typeface="Calibri"/>
                <a:cs typeface="Calibri"/>
              </a:rPr>
              <a:t>bir </a:t>
            </a:r>
            <a:r>
              <a:rPr sz="2800" spc="-4" dirty="0">
                <a:latin typeface="Calibri"/>
                <a:cs typeface="Calibri"/>
              </a:rPr>
              <a:t>kişisel hedef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belirlenerek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başlanmalıdır.</a:t>
            </a:r>
            <a:r>
              <a:rPr sz="2800" spc="-14" dirty="0">
                <a:latin typeface="Calibri"/>
                <a:cs typeface="Calibri"/>
              </a:rPr>
              <a:t> Ortaöğretim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yıllarında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4" dirty="0">
                <a:latin typeface="Calibri"/>
                <a:cs typeface="Calibri"/>
              </a:rPr>
              <a:t>kesin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ifadelerle</a:t>
            </a:r>
            <a:r>
              <a:rPr sz="2800" dirty="0">
                <a:latin typeface="Calibri"/>
                <a:cs typeface="Calibri"/>
              </a:rPr>
              <a:t> belirlenmiş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dirty="0" err="1">
                <a:latin typeface="Calibri"/>
                <a:cs typeface="Calibri"/>
              </a:rPr>
              <a:t>bir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yaşam</a:t>
            </a:r>
            <a:r>
              <a:rPr sz="2800" spc="-4" dirty="0" smtClean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anlamından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bahsetmek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4" dirty="0">
                <a:latin typeface="Calibri"/>
                <a:cs typeface="Calibri"/>
              </a:rPr>
              <a:t>zorlayıcı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34" dirty="0">
                <a:latin typeface="Calibri"/>
                <a:cs typeface="Calibri"/>
              </a:rPr>
              <a:t>olacaktır.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Kendimizi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disipline</a:t>
            </a:r>
            <a:r>
              <a:rPr sz="2800" spc="535" dirty="0">
                <a:latin typeface="Calibri"/>
                <a:cs typeface="Calibri"/>
              </a:rPr>
              <a:t> </a:t>
            </a:r>
            <a:r>
              <a:rPr sz="2800" spc="-14" dirty="0">
                <a:latin typeface="Calibri"/>
                <a:cs typeface="Calibri"/>
              </a:rPr>
              <a:t>etmeye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başlamak </a:t>
            </a:r>
            <a:r>
              <a:rPr sz="2800" spc="-4" dirty="0">
                <a:latin typeface="Calibri"/>
                <a:cs typeface="Calibri"/>
              </a:rPr>
              <a:t>için </a:t>
            </a:r>
            <a:r>
              <a:rPr sz="2800" dirty="0">
                <a:latin typeface="Calibri"/>
                <a:cs typeface="Calibri"/>
              </a:rPr>
              <a:t>önce </a:t>
            </a:r>
            <a:r>
              <a:rPr sz="2800" spc="-10" dirty="0">
                <a:latin typeface="Calibri"/>
                <a:cs typeface="Calibri"/>
              </a:rPr>
              <a:t>büyük </a:t>
            </a:r>
            <a:r>
              <a:rPr sz="2800" dirty="0">
                <a:latin typeface="Calibri"/>
                <a:cs typeface="Calibri"/>
              </a:rPr>
              <a:t>anlamı </a:t>
            </a:r>
            <a:r>
              <a:rPr sz="2800" spc="-4" dirty="0">
                <a:latin typeface="Calibri"/>
                <a:cs typeface="Calibri"/>
              </a:rPr>
              <a:t>olan </a:t>
            </a:r>
            <a:r>
              <a:rPr sz="2800" spc="-10" dirty="0">
                <a:latin typeface="Calibri"/>
                <a:cs typeface="Calibri"/>
              </a:rPr>
              <a:t>bir </a:t>
            </a:r>
            <a:r>
              <a:rPr sz="2800" spc="-14" dirty="0">
                <a:latin typeface="Calibri"/>
                <a:cs typeface="Calibri"/>
              </a:rPr>
              <a:t>yaşam </a:t>
            </a:r>
            <a:r>
              <a:rPr sz="2800" dirty="0">
                <a:latin typeface="Calibri"/>
                <a:cs typeface="Calibri"/>
              </a:rPr>
              <a:t>anlamı </a:t>
            </a:r>
            <a:r>
              <a:rPr sz="2800" spc="-10" dirty="0">
                <a:latin typeface="Calibri"/>
                <a:cs typeface="Calibri"/>
              </a:rPr>
              <a:t>belirlemeye çalışmak süreci </a:t>
            </a:r>
            <a:r>
              <a:rPr sz="2800" spc="-4" dirty="0">
                <a:latin typeface="Calibri"/>
                <a:cs typeface="Calibri"/>
              </a:rPr>
              <a:t> geciktirecek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4" dirty="0">
                <a:latin typeface="Calibri"/>
                <a:cs typeface="Calibri"/>
              </a:rPr>
              <a:t>ve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bazı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kayıplara </a:t>
            </a:r>
            <a:r>
              <a:rPr sz="2800" dirty="0">
                <a:latin typeface="Calibri"/>
                <a:cs typeface="Calibri"/>
              </a:rPr>
              <a:t>sebep </a:t>
            </a:r>
            <a:r>
              <a:rPr sz="2800" spc="-30" dirty="0">
                <a:latin typeface="Calibri"/>
                <a:cs typeface="Calibri"/>
              </a:rPr>
              <a:t>olacaktır.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5686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000" dirty="0" smtClean="0">
                <a:solidFill>
                  <a:srgbClr val="FF0000"/>
                </a:solidFill>
              </a:rPr>
              <a:t>Otokontrolün yaşamın </a:t>
            </a:r>
            <a:r>
              <a:rPr lang="tr-TR" sz="4000" dirty="0">
                <a:solidFill>
                  <a:srgbClr val="FF0000"/>
                </a:solidFill>
              </a:rPr>
              <a:t>diğer </a:t>
            </a:r>
            <a:r>
              <a:rPr lang="tr-TR" sz="4000" dirty="0" smtClean="0">
                <a:solidFill>
                  <a:srgbClr val="FF0000"/>
                </a:solidFill>
              </a:rPr>
              <a:t>alanları </a:t>
            </a:r>
            <a:r>
              <a:rPr lang="tr-TR" sz="4000" dirty="0">
                <a:solidFill>
                  <a:srgbClr val="FF0000"/>
                </a:solidFill>
              </a:rPr>
              <a:t>ile </a:t>
            </a:r>
            <a:r>
              <a:rPr lang="tr-TR" sz="4000" dirty="0" smtClean="0">
                <a:solidFill>
                  <a:srgbClr val="FF0000"/>
                </a:solidFill>
              </a:rPr>
              <a:t>bağlantısı</a:t>
            </a:r>
            <a:endParaRPr lang="tr-TR" sz="3600" dirty="0"/>
          </a:p>
        </p:txBody>
      </p:sp>
      <p:sp>
        <p:nvSpPr>
          <p:cNvPr id="5" name="object 4"/>
          <p:cNvSpPr txBox="1">
            <a:spLocks noGrp="1"/>
          </p:cNvSpPr>
          <p:nvPr>
            <p:ph idx="1"/>
          </p:nvPr>
        </p:nvSpPr>
        <p:spPr>
          <a:xfrm>
            <a:off x="467544" y="2708920"/>
            <a:ext cx="8229600" cy="1736372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 marR="7619" algn="ctr">
              <a:spcBef>
                <a:spcPts val="100"/>
              </a:spcBef>
            </a:pPr>
            <a:r>
              <a:rPr sz="2800" u="sng" spc="-30" dirty="0" err="1" smtClean="0">
                <a:solidFill>
                  <a:srgbClr val="C00000"/>
                </a:solidFill>
                <a:latin typeface="Calibri"/>
                <a:cs typeface="Calibri"/>
              </a:rPr>
              <a:t>Toplumda</a:t>
            </a:r>
            <a:r>
              <a:rPr sz="2800" u="sng" spc="-3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u="sng" spc="-4" dirty="0">
                <a:solidFill>
                  <a:srgbClr val="C00000"/>
                </a:solidFill>
                <a:latin typeface="Calibri"/>
                <a:cs typeface="Calibri"/>
              </a:rPr>
              <a:t>başarılı </a:t>
            </a:r>
            <a:r>
              <a:rPr sz="2800" u="sng" spc="-14" dirty="0">
                <a:solidFill>
                  <a:srgbClr val="C00000"/>
                </a:solidFill>
                <a:latin typeface="Calibri"/>
                <a:cs typeface="Calibri"/>
              </a:rPr>
              <a:t>kabul </a:t>
            </a:r>
            <a:r>
              <a:rPr sz="2800" u="sng" spc="-4" dirty="0" err="1">
                <a:solidFill>
                  <a:srgbClr val="C00000"/>
                </a:solidFill>
                <a:latin typeface="Calibri"/>
                <a:cs typeface="Calibri"/>
              </a:rPr>
              <a:t>edilen</a:t>
            </a:r>
            <a:r>
              <a:rPr sz="2800" u="sng" spc="-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u="sng" spc="-4" dirty="0" err="1" smtClean="0">
                <a:solidFill>
                  <a:srgbClr val="C00000"/>
                </a:solidFill>
                <a:latin typeface="Calibri"/>
                <a:cs typeface="Calibri"/>
              </a:rPr>
              <a:t>bireylerin</a:t>
            </a:r>
            <a:r>
              <a:rPr sz="2800" u="sng" spc="-4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u="sng" spc="-10" dirty="0">
                <a:solidFill>
                  <a:srgbClr val="C00000"/>
                </a:solidFill>
                <a:latin typeface="Calibri"/>
                <a:cs typeface="Calibri"/>
              </a:rPr>
              <a:t>özelliklerine </a:t>
            </a:r>
            <a:r>
              <a:rPr sz="2800" u="sng" spc="-4" dirty="0" err="1">
                <a:solidFill>
                  <a:srgbClr val="C00000"/>
                </a:solidFill>
                <a:latin typeface="Calibri"/>
                <a:cs typeface="Calibri"/>
              </a:rPr>
              <a:t>bakıldığında</a:t>
            </a:r>
            <a:r>
              <a:rPr sz="2800" u="sng" spc="-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tr-TR" sz="2800" spc="-10" dirty="0" smtClean="0">
                <a:latin typeface="Calibri"/>
                <a:cs typeface="Calibri"/>
              </a:rPr>
              <a:t>otokontrolü(öz disiplin) </a:t>
            </a:r>
            <a:r>
              <a:rPr sz="2800" spc="-4" dirty="0" err="1" smtClean="0">
                <a:latin typeface="Calibri"/>
                <a:cs typeface="Calibri"/>
              </a:rPr>
              <a:t>olan</a:t>
            </a:r>
            <a:r>
              <a:rPr sz="2800" spc="-4" dirty="0" smtClean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bireyleri</a:t>
            </a:r>
            <a:r>
              <a:rPr lang="tr-TR" sz="2800" spc="-10" dirty="0" smtClean="0">
                <a:latin typeface="Calibri"/>
                <a:cs typeface="Calibri"/>
              </a:rPr>
              <a:t>n, </a:t>
            </a:r>
            <a:r>
              <a:rPr sz="2800" spc="-10" dirty="0" err="1" smtClean="0">
                <a:latin typeface="Calibri"/>
                <a:cs typeface="Calibri"/>
              </a:rPr>
              <a:t>kendinden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daha </a:t>
            </a:r>
            <a:r>
              <a:rPr sz="2800" spc="-14" dirty="0">
                <a:latin typeface="Calibri"/>
                <a:cs typeface="Calibri"/>
              </a:rPr>
              <a:t>fazla </a:t>
            </a:r>
            <a:r>
              <a:rPr sz="2800" spc="-4" dirty="0" err="1">
                <a:latin typeface="Calibri"/>
                <a:cs typeface="Calibri"/>
              </a:rPr>
              <a:t>çalışan</a:t>
            </a:r>
            <a:r>
              <a:rPr sz="2800" spc="-4" dirty="0">
                <a:latin typeface="Calibri"/>
                <a:cs typeface="Calibri"/>
              </a:rPr>
              <a:t> </a:t>
            </a:r>
            <a:r>
              <a:rPr sz="2800" spc="-20" dirty="0" err="1" smtClean="0">
                <a:latin typeface="Calibri"/>
                <a:cs typeface="Calibri"/>
              </a:rPr>
              <a:t>ve</a:t>
            </a:r>
            <a:r>
              <a:rPr sz="2800" spc="-20" dirty="0" smtClean="0">
                <a:latin typeface="Calibri"/>
                <a:cs typeface="Calibri"/>
              </a:rPr>
              <a:t>/</a:t>
            </a:r>
            <a:r>
              <a:rPr sz="2800" spc="-20" dirty="0" err="1" smtClean="0">
                <a:latin typeface="Calibri"/>
                <a:cs typeface="Calibri"/>
              </a:rPr>
              <a:t>veya</a:t>
            </a:r>
            <a:r>
              <a:rPr sz="2800" spc="30" dirty="0" smtClean="0">
                <a:latin typeface="Calibri"/>
                <a:cs typeface="Calibri"/>
              </a:rPr>
              <a:t> </a:t>
            </a:r>
            <a:r>
              <a:rPr sz="2800" spc="-14" dirty="0">
                <a:latin typeface="Calibri"/>
                <a:cs typeface="Calibri"/>
              </a:rPr>
              <a:t>zeki </a:t>
            </a:r>
            <a:r>
              <a:rPr sz="2800" spc="-4" dirty="0">
                <a:latin typeface="Calibri"/>
                <a:cs typeface="Calibri"/>
              </a:rPr>
              <a:t>bireylerin</a:t>
            </a:r>
            <a:r>
              <a:rPr sz="2800" spc="-2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önüne</a:t>
            </a:r>
            <a:r>
              <a:rPr sz="2800" spc="-24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geçirdiğini</a:t>
            </a:r>
            <a:r>
              <a:rPr sz="2800" spc="-34" dirty="0">
                <a:latin typeface="Calibri"/>
                <a:cs typeface="Calibri"/>
              </a:rPr>
              <a:t> </a:t>
            </a:r>
            <a:r>
              <a:rPr sz="2800" spc="-20" dirty="0" err="1">
                <a:latin typeface="Calibri"/>
                <a:cs typeface="Calibri"/>
              </a:rPr>
              <a:t>kolaylıkla</a:t>
            </a:r>
            <a:r>
              <a:rPr sz="2800" spc="-14" dirty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fark</a:t>
            </a:r>
            <a:r>
              <a:rPr sz="2800" spc="-44" dirty="0" err="1" smtClean="0">
                <a:latin typeface="Calibri"/>
                <a:cs typeface="Calibri"/>
              </a:rPr>
              <a:t>ed</a:t>
            </a:r>
            <a:r>
              <a:rPr lang="tr-TR" sz="2800" spc="-44" dirty="0" err="1" smtClean="0">
                <a:latin typeface="Calibri"/>
                <a:cs typeface="Calibri"/>
              </a:rPr>
              <a:t>ebiliriz</a:t>
            </a:r>
            <a:r>
              <a:rPr lang="tr-TR" sz="2800" spc="-44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6229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389120"/>
          </a:xfrm>
        </p:spPr>
        <p:txBody>
          <a:bodyPr/>
          <a:lstStyle/>
          <a:p>
            <a:pPr marL="12699" marR="5080" algn="ctr">
              <a:spcBef>
                <a:spcPts val="579"/>
              </a:spcBef>
            </a:pPr>
            <a:r>
              <a:rPr lang="tr-TR" sz="2800" spc="-4" dirty="0">
                <a:latin typeface="Calibri"/>
                <a:cs typeface="Calibri"/>
              </a:rPr>
              <a:t>Disiplinli bir </a:t>
            </a:r>
            <a:r>
              <a:rPr lang="tr-TR" sz="2800" spc="-24" dirty="0">
                <a:latin typeface="Calibri"/>
                <a:cs typeface="Calibri"/>
              </a:rPr>
              <a:t>hayat </a:t>
            </a:r>
            <a:r>
              <a:rPr lang="tr-TR" sz="2800" spc="-10" dirty="0">
                <a:latin typeface="Calibri"/>
                <a:cs typeface="Calibri"/>
              </a:rPr>
              <a:t>tarzına </a:t>
            </a:r>
            <a:r>
              <a:rPr lang="tr-TR" sz="2800" dirty="0">
                <a:latin typeface="Calibri"/>
                <a:cs typeface="Calibri"/>
              </a:rPr>
              <a:t>sahip </a:t>
            </a:r>
            <a:r>
              <a:rPr lang="tr-TR" sz="2800" spc="-10" dirty="0">
                <a:latin typeface="Calibri"/>
                <a:cs typeface="Calibri"/>
              </a:rPr>
              <a:t>olmak </a:t>
            </a:r>
            <a:r>
              <a:rPr lang="tr-TR" sz="2800" spc="-4" dirty="0">
                <a:latin typeface="Calibri"/>
                <a:cs typeface="Calibri"/>
              </a:rPr>
              <a:t>sadece </a:t>
            </a:r>
            <a:r>
              <a:rPr lang="tr-TR" sz="2800" spc="-14" dirty="0">
                <a:latin typeface="Calibri"/>
                <a:cs typeface="Calibri"/>
              </a:rPr>
              <a:t>okul </a:t>
            </a:r>
            <a:r>
              <a:rPr lang="tr-TR" sz="2800" spc="-30" dirty="0">
                <a:latin typeface="Calibri"/>
                <a:cs typeface="Calibri"/>
              </a:rPr>
              <a:t>ya </a:t>
            </a:r>
            <a:r>
              <a:rPr lang="tr-TR" sz="2800" spc="4" dirty="0">
                <a:latin typeface="Calibri"/>
                <a:cs typeface="Calibri"/>
              </a:rPr>
              <a:t>da </a:t>
            </a:r>
            <a:r>
              <a:rPr lang="tr-TR" sz="2800" dirty="0">
                <a:latin typeface="Calibri"/>
                <a:cs typeface="Calibri"/>
              </a:rPr>
              <a:t>iş </a:t>
            </a:r>
            <a:r>
              <a:rPr lang="tr-TR" sz="2800" spc="-10" dirty="0">
                <a:latin typeface="Calibri"/>
                <a:cs typeface="Calibri"/>
              </a:rPr>
              <a:t>yaşantısında </a:t>
            </a:r>
            <a:r>
              <a:rPr lang="tr-TR" sz="2800" dirty="0">
                <a:latin typeface="Calibri"/>
                <a:cs typeface="Calibri"/>
              </a:rPr>
              <a:t>değil </a:t>
            </a:r>
            <a:r>
              <a:rPr lang="tr-TR" sz="2800" spc="-4" dirty="0">
                <a:latin typeface="Calibri"/>
                <a:cs typeface="Calibri"/>
              </a:rPr>
              <a:t>kişisel 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spc="-24" dirty="0">
                <a:latin typeface="Calibri"/>
                <a:cs typeface="Calibri"/>
              </a:rPr>
              <a:t>hayatta</a:t>
            </a:r>
            <a:r>
              <a:rPr lang="tr-TR" sz="2800" spc="-20" dirty="0"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da</a:t>
            </a:r>
            <a:r>
              <a:rPr lang="tr-TR" sz="2800" spc="4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memnuniyeti</a:t>
            </a:r>
            <a:r>
              <a:rPr lang="tr-TR" sz="2800" spc="-4" dirty="0">
                <a:latin typeface="Calibri"/>
                <a:cs typeface="Calibri"/>
              </a:rPr>
              <a:t> beraberinde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spc="-40" dirty="0">
                <a:latin typeface="Calibri"/>
                <a:cs typeface="Calibri"/>
              </a:rPr>
              <a:t>getirir.</a:t>
            </a:r>
            <a:r>
              <a:rPr lang="tr-TR" sz="2800" spc="-34" dirty="0">
                <a:latin typeface="Calibri"/>
                <a:cs typeface="Calibri"/>
              </a:rPr>
              <a:t> </a:t>
            </a:r>
            <a:endParaRPr lang="tr-TR" sz="2800" spc="-34" dirty="0" smtClean="0">
              <a:latin typeface="Calibri"/>
              <a:cs typeface="Calibri"/>
            </a:endParaRPr>
          </a:p>
          <a:p>
            <a:pPr marL="0" marR="5080" indent="0" algn="ctr">
              <a:spcBef>
                <a:spcPts val="579"/>
              </a:spcBef>
              <a:buNone/>
            </a:pPr>
            <a:r>
              <a:rPr lang="tr-TR" sz="2800" spc="-10" dirty="0" smtClean="0">
                <a:latin typeface="Calibri"/>
                <a:cs typeface="Calibri"/>
              </a:rPr>
              <a:t>Düzenli</a:t>
            </a:r>
            <a:r>
              <a:rPr lang="tr-TR" sz="2800" spc="-4" dirty="0" smtClean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yemek,</a:t>
            </a:r>
            <a:r>
              <a:rPr lang="tr-TR" sz="2800" spc="-4" dirty="0">
                <a:latin typeface="Calibri"/>
                <a:cs typeface="Calibri"/>
              </a:rPr>
              <a:t> </a:t>
            </a:r>
            <a:r>
              <a:rPr lang="tr-TR" sz="2800" spc="-50" dirty="0">
                <a:latin typeface="Calibri"/>
                <a:cs typeface="Calibri"/>
              </a:rPr>
              <a:t>spor,</a:t>
            </a:r>
            <a:r>
              <a:rPr lang="tr-TR" sz="2800" spc="-44" dirty="0">
                <a:latin typeface="Calibri"/>
                <a:cs typeface="Calibri"/>
              </a:rPr>
              <a:t> </a:t>
            </a:r>
            <a:r>
              <a:rPr lang="tr-TR" sz="2800" spc="-14" dirty="0">
                <a:latin typeface="Calibri"/>
                <a:cs typeface="Calibri"/>
              </a:rPr>
              <a:t>uyku,</a:t>
            </a:r>
            <a:r>
              <a:rPr lang="tr-TR" sz="2800" spc="-10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temizlik 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alışkanlığı; </a:t>
            </a:r>
            <a:r>
              <a:rPr lang="tr-TR" sz="2800" dirty="0">
                <a:latin typeface="Calibri"/>
                <a:cs typeface="Calibri"/>
              </a:rPr>
              <a:t>bedensel </a:t>
            </a:r>
            <a:r>
              <a:rPr lang="tr-TR" sz="2800" spc="-14" dirty="0">
                <a:latin typeface="Calibri"/>
                <a:cs typeface="Calibri"/>
              </a:rPr>
              <a:t>ve </a:t>
            </a:r>
            <a:r>
              <a:rPr lang="tr-TR" sz="2800" spc="-4" dirty="0">
                <a:latin typeface="Calibri"/>
                <a:cs typeface="Calibri"/>
              </a:rPr>
              <a:t>ruhsal </a:t>
            </a:r>
            <a:r>
              <a:rPr lang="tr-TR" sz="2800" spc="-10" dirty="0">
                <a:latin typeface="Calibri"/>
                <a:cs typeface="Calibri"/>
              </a:rPr>
              <a:t>sağlığı olumlu </a:t>
            </a:r>
            <a:r>
              <a:rPr lang="tr-TR" sz="2800" spc="-14" dirty="0">
                <a:latin typeface="Calibri"/>
                <a:cs typeface="Calibri"/>
              </a:rPr>
              <a:t>yönde </a:t>
            </a:r>
            <a:r>
              <a:rPr lang="tr-TR" sz="2800" spc="-34" dirty="0">
                <a:latin typeface="Calibri"/>
                <a:cs typeface="Calibri"/>
              </a:rPr>
              <a:t>etkiler. </a:t>
            </a:r>
            <a:endParaRPr lang="tr-TR" sz="2800" spc="-34" dirty="0" smtClean="0">
              <a:latin typeface="Calibri"/>
              <a:cs typeface="Calibri"/>
            </a:endParaRPr>
          </a:p>
          <a:p>
            <a:pPr marL="0" marR="5080" indent="0" algn="ctr">
              <a:spcBef>
                <a:spcPts val="579"/>
              </a:spcBef>
              <a:buNone/>
            </a:pPr>
            <a:r>
              <a:rPr lang="tr-TR" sz="2800" spc="-4" dirty="0" smtClean="0">
                <a:latin typeface="Calibri"/>
                <a:cs typeface="Calibri"/>
              </a:rPr>
              <a:t>Disiplinli </a:t>
            </a:r>
            <a:r>
              <a:rPr lang="tr-TR" sz="2800" dirty="0">
                <a:latin typeface="Calibri"/>
                <a:cs typeface="Calibri"/>
              </a:rPr>
              <a:t>bir </a:t>
            </a:r>
            <a:r>
              <a:rPr lang="tr-TR" sz="2800" spc="-30" dirty="0">
                <a:latin typeface="Calibri"/>
                <a:cs typeface="Calibri"/>
              </a:rPr>
              <a:t>hayat </a:t>
            </a:r>
            <a:r>
              <a:rPr lang="tr-TR" sz="2800" spc="-4" dirty="0">
                <a:latin typeface="Calibri"/>
                <a:cs typeface="Calibri"/>
              </a:rPr>
              <a:t>tarzına </a:t>
            </a:r>
            <a:r>
              <a:rPr lang="tr-TR" sz="2800" dirty="0">
                <a:latin typeface="Calibri"/>
                <a:cs typeface="Calibri"/>
              </a:rPr>
              <a:t> sahip</a:t>
            </a:r>
            <a:r>
              <a:rPr lang="tr-TR" sz="2800" spc="-4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bireyler</a:t>
            </a:r>
            <a:r>
              <a:rPr lang="tr-TR" sz="2800" spc="-4" dirty="0">
                <a:latin typeface="Calibri"/>
                <a:cs typeface="Calibri"/>
              </a:rPr>
              <a:t> </a:t>
            </a:r>
            <a:r>
              <a:rPr lang="tr-TR" sz="2800" spc="-20" dirty="0">
                <a:latin typeface="Calibri"/>
                <a:cs typeface="Calibri"/>
              </a:rPr>
              <a:t>sosyal</a:t>
            </a:r>
            <a:r>
              <a:rPr lang="tr-TR" sz="2800" spc="-14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ilişkilerde</a:t>
            </a:r>
            <a:r>
              <a:rPr lang="tr-TR" sz="2800" spc="-10" dirty="0">
                <a:latin typeface="Calibri"/>
                <a:cs typeface="Calibri"/>
              </a:rPr>
              <a:t> </a:t>
            </a:r>
            <a:r>
              <a:rPr lang="tr-TR" sz="2800" spc="-20" dirty="0">
                <a:latin typeface="Calibri"/>
                <a:cs typeface="Calibri"/>
              </a:rPr>
              <a:t>saygı </a:t>
            </a:r>
            <a:r>
              <a:rPr lang="tr-TR" sz="2800" spc="-30" dirty="0">
                <a:latin typeface="Calibri"/>
                <a:cs typeface="Calibri"/>
              </a:rPr>
              <a:t>uyandırır.</a:t>
            </a:r>
            <a:endParaRPr lang="tr-TR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5852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6" cy="4389120"/>
          </a:xfrm>
        </p:spPr>
        <p:txBody>
          <a:bodyPr>
            <a:normAutofit lnSpcReduction="10000"/>
          </a:bodyPr>
          <a:lstStyle/>
          <a:p>
            <a:pPr marL="12699" marR="5080" algn="just">
              <a:spcBef>
                <a:spcPts val="100"/>
              </a:spcBef>
            </a:pPr>
            <a:r>
              <a:rPr lang="tr-TR" sz="2800" spc="-10" dirty="0" smtClean="0">
                <a:latin typeface="Calibri"/>
                <a:cs typeface="Calibri"/>
              </a:rPr>
              <a:t>Kendinize </a:t>
            </a:r>
            <a:r>
              <a:rPr lang="tr-TR" sz="2800" spc="-20" dirty="0">
                <a:latin typeface="Calibri"/>
                <a:cs typeface="Calibri"/>
              </a:rPr>
              <a:t>özen </a:t>
            </a:r>
            <a:r>
              <a:rPr lang="tr-TR" sz="2800" spc="-10" dirty="0">
                <a:latin typeface="Calibri"/>
                <a:cs typeface="Calibri"/>
              </a:rPr>
              <a:t>gösterdiğiniz </a:t>
            </a:r>
            <a:r>
              <a:rPr lang="tr-TR" sz="2800" spc="-4" dirty="0">
                <a:latin typeface="Calibri"/>
                <a:cs typeface="Calibri"/>
              </a:rPr>
              <a:t>sabah </a:t>
            </a:r>
            <a:r>
              <a:rPr lang="tr-TR" sz="2800" spc="-20" dirty="0">
                <a:latin typeface="Calibri"/>
                <a:cs typeface="Calibri"/>
              </a:rPr>
              <a:t>ve/veya </a:t>
            </a:r>
            <a:r>
              <a:rPr lang="tr-TR" sz="2800" spc="-14" dirty="0">
                <a:latin typeface="Calibri"/>
                <a:cs typeface="Calibri"/>
              </a:rPr>
              <a:t>akşam </a:t>
            </a:r>
            <a:r>
              <a:rPr lang="tr-TR" sz="2800" dirty="0">
                <a:latin typeface="Calibri"/>
                <a:cs typeface="Calibri"/>
              </a:rPr>
              <a:t>rutinleri </a:t>
            </a:r>
            <a:r>
              <a:rPr lang="tr-TR" sz="2800" spc="-4" dirty="0">
                <a:latin typeface="Calibri"/>
                <a:cs typeface="Calibri"/>
              </a:rPr>
              <a:t>belirleyin. Bu rutinler; 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spc="-44" dirty="0">
                <a:latin typeface="Calibri"/>
                <a:cs typeface="Calibri"/>
              </a:rPr>
              <a:t>spor,</a:t>
            </a:r>
            <a:r>
              <a:rPr lang="tr-TR" sz="2800" spc="-40" dirty="0">
                <a:latin typeface="Calibri"/>
                <a:cs typeface="Calibri"/>
              </a:rPr>
              <a:t> </a:t>
            </a:r>
            <a:r>
              <a:rPr lang="tr-TR" sz="2800" spc="-10" dirty="0" err="1">
                <a:latin typeface="Calibri"/>
                <a:cs typeface="Calibri"/>
              </a:rPr>
              <a:t>pilates</a:t>
            </a:r>
            <a:r>
              <a:rPr lang="tr-TR" sz="2800" spc="-10" dirty="0">
                <a:latin typeface="Calibri"/>
                <a:cs typeface="Calibri"/>
              </a:rPr>
              <a:t>,</a:t>
            </a:r>
            <a:r>
              <a:rPr lang="tr-TR" sz="2800" spc="-4" dirty="0">
                <a:latin typeface="Calibri"/>
                <a:cs typeface="Calibri"/>
              </a:rPr>
              <a:t> </a:t>
            </a:r>
            <a:r>
              <a:rPr lang="tr-TR" sz="2800" spc="-20" dirty="0">
                <a:latin typeface="Calibri"/>
                <a:cs typeface="Calibri"/>
              </a:rPr>
              <a:t>yoga,</a:t>
            </a:r>
            <a:r>
              <a:rPr lang="tr-TR" sz="2800" spc="-14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cilt</a:t>
            </a:r>
            <a:r>
              <a:rPr lang="tr-TR" sz="2800" spc="-4" dirty="0">
                <a:latin typeface="Calibri"/>
                <a:cs typeface="Calibri"/>
              </a:rPr>
              <a:t> bakımı,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günlük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spc="-14" dirty="0">
                <a:latin typeface="Calibri"/>
                <a:cs typeface="Calibri"/>
              </a:rPr>
              <a:t>yazmak</a:t>
            </a:r>
            <a:r>
              <a:rPr lang="tr-TR" sz="2800" spc="-10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vb.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spc="-30" dirty="0">
                <a:latin typeface="Calibri"/>
                <a:cs typeface="Calibri"/>
              </a:rPr>
              <a:t>içerebilir.</a:t>
            </a:r>
            <a:r>
              <a:rPr lang="tr-TR" sz="2800" spc="-24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Bu</a:t>
            </a:r>
            <a:r>
              <a:rPr lang="tr-TR" sz="2800" spc="-4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rutinlere</a:t>
            </a:r>
            <a:r>
              <a:rPr lang="tr-TR" sz="2800" spc="519" dirty="0"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sadık </a:t>
            </a:r>
            <a:r>
              <a:rPr lang="tr-TR" sz="2800" spc="4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kalmanın</a:t>
            </a:r>
            <a:r>
              <a:rPr lang="tr-TR" sz="2800" spc="-4" dirty="0">
                <a:latin typeface="Calibri"/>
                <a:cs typeface="Calibri"/>
              </a:rPr>
              <a:t> </a:t>
            </a:r>
            <a:r>
              <a:rPr lang="tr-TR" sz="2800" spc="-14" dirty="0">
                <a:latin typeface="Calibri"/>
                <a:cs typeface="Calibri"/>
              </a:rPr>
              <a:t>hayatınızı</a:t>
            </a:r>
            <a:r>
              <a:rPr lang="tr-TR" sz="2800" spc="-10" dirty="0">
                <a:latin typeface="Calibri"/>
                <a:cs typeface="Calibri"/>
              </a:rPr>
              <a:t> düzene</a:t>
            </a:r>
            <a:r>
              <a:rPr lang="tr-TR" sz="2800" spc="-4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soktuğunu</a:t>
            </a:r>
            <a:r>
              <a:rPr lang="tr-TR" sz="2800" spc="-4" dirty="0">
                <a:latin typeface="Calibri"/>
                <a:cs typeface="Calibri"/>
              </a:rPr>
              <a:t> kısa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spc="-14" dirty="0">
                <a:latin typeface="Calibri"/>
                <a:cs typeface="Calibri"/>
              </a:rPr>
              <a:t>süre</a:t>
            </a:r>
            <a:r>
              <a:rPr lang="tr-TR" sz="2800" spc="-10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içinde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fark</a:t>
            </a:r>
            <a:r>
              <a:rPr lang="tr-TR" sz="2800" spc="519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edeceksiniz.</a:t>
            </a:r>
            <a:r>
              <a:rPr lang="tr-TR" sz="2800" spc="535" dirty="0">
                <a:latin typeface="Calibri"/>
                <a:cs typeface="Calibri"/>
              </a:rPr>
              <a:t> </a:t>
            </a:r>
            <a:r>
              <a:rPr lang="tr-TR" sz="2800" spc="-14" dirty="0">
                <a:latin typeface="Calibri"/>
                <a:cs typeface="Calibri"/>
              </a:rPr>
              <a:t>Aynı </a:t>
            </a:r>
            <a:r>
              <a:rPr lang="tr-TR" sz="2800" spc="-10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zamanda</a:t>
            </a:r>
            <a:r>
              <a:rPr lang="tr-TR" sz="2800" spc="-34" dirty="0">
                <a:latin typeface="Calibri"/>
                <a:cs typeface="Calibri"/>
              </a:rPr>
              <a:t> </a:t>
            </a:r>
            <a:r>
              <a:rPr lang="tr-TR" sz="2800" spc="-10" dirty="0">
                <a:latin typeface="Calibri"/>
                <a:cs typeface="Calibri"/>
              </a:rPr>
              <a:t>öz</a:t>
            </a:r>
            <a:r>
              <a:rPr lang="tr-TR" sz="2800" spc="-30" dirty="0">
                <a:latin typeface="Calibri"/>
                <a:cs typeface="Calibri"/>
              </a:rPr>
              <a:t> </a:t>
            </a:r>
            <a:r>
              <a:rPr lang="tr-TR" sz="2800" spc="-14" dirty="0">
                <a:latin typeface="Calibri"/>
                <a:cs typeface="Calibri"/>
              </a:rPr>
              <a:t>saygınız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gelişecek</a:t>
            </a:r>
            <a:r>
              <a:rPr lang="tr-TR" sz="2800" spc="-4" dirty="0" smtClean="0">
                <a:latin typeface="Calibri"/>
                <a:cs typeface="Calibri"/>
              </a:rPr>
              <a:t>.</a:t>
            </a:r>
          </a:p>
          <a:p>
            <a:pPr marL="0" marR="5080" indent="0" algn="just">
              <a:spcBef>
                <a:spcPts val="100"/>
              </a:spcBef>
              <a:buNone/>
            </a:pPr>
            <a:endParaRPr lang="tr-TR" sz="4000" dirty="0">
              <a:latin typeface="Calibri"/>
              <a:cs typeface="Calibri"/>
            </a:endParaRPr>
          </a:p>
          <a:p>
            <a:pPr marL="12699" marR="1644989"/>
            <a:r>
              <a:rPr lang="tr-TR" sz="2800" dirty="0" smtClean="0">
                <a:latin typeface="Calibri"/>
                <a:cs typeface="Calibri"/>
              </a:rPr>
              <a:t>Günlük </a:t>
            </a:r>
            <a:r>
              <a:rPr lang="tr-TR" sz="2800" spc="-30" dirty="0">
                <a:latin typeface="Calibri"/>
                <a:cs typeface="Calibri"/>
              </a:rPr>
              <a:t>ya </a:t>
            </a:r>
            <a:r>
              <a:rPr lang="tr-TR" sz="2800" dirty="0">
                <a:latin typeface="Calibri"/>
                <a:cs typeface="Calibri"/>
              </a:rPr>
              <a:t>da </a:t>
            </a:r>
            <a:r>
              <a:rPr lang="tr-TR" sz="2800" spc="-4" dirty="0">
                <a:latin typeface="Calibri"/>
                <a:cs typeface="Calibri"/>
              </a:rPr>
              <a:t>haftalık </a:t>
            </a:r>
            <a:r>
              <a:rPr lang="tr-TR" sz="2800" spc="-10" dirty="0">
                <a:latin typeface="Calibri"/>
                <a:cs typeface="Calibri"/>
              </a:rPr>
              <a:t>yapılacaklar listesi </a:t>
            </a:r>
            <a:r>
              <a:rPr lang="tr-TR" sz="2800" dirty="0">
                <a:latin typeface="Calibri"/>
                <a:cs typeface="Calibri"/>
              </a:rPr>
              <a:t>tutun. </a:t>
            </a:r>
            <a:r>
              <a:rPr lang="tr-TR" sz="2800" spc="-10" dirty="0">
                <a:latin typeface="Calibri"/>
                <a:cs typeface="Calibri"/>
              </a:rPr>
              <a:t>Yaptıklarınızı </a:t>
            </a:r>
            <a:r>
              <a:rPr lang="tr-TR" sz="2800" dirty="0">
                <a:latin typeface="Calibri"/>
                <a:cs typeface="Calibri"/>
              </a:rPr>
              <a:t>elemek, </a:t>
            </a:r>
            <a:r>
              <a:rPr lang="tr-TR" sz="2800" spc="4" dirty="0">
                <a:latin typeface="Calibri"/>
                <a:cs typeface="Calibri"/>
              </a:rPr>
              <a:t> </a:t>
            </a:r>
            <a:r>
              <a:rPr lang="tr-TR" sz="2800" spc="4" dirty="0" smtClean="0">
                <a:latin typeface="Calibri"/>
                <a:cs typeface="Calibri"/>
              </a:rPr>
              <a:t>y</a:t>
            </a:r>
            <a:r>
              <a:rPr lang="tr-TR" sz="2800" spc="-4" dirty="0" smtClean="0">
                <a:latin typeface="Calibri"/>
                <a:cs typeface="Calibri"/>
              </a:rPr>
              <a:t>apmadıklarınızı</a:t>
            </a:r>
            <a:r>
              <a:rPr lang="tr-TR" sz="2800" spc="-24" dirty="0" smtClean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hatırlamak</a:t>
            </a:r>
            <a:r>
              <a:rPr lang="tr-TR" sz="2800" spc="-30" dirty="0"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işlerinizin</a:t>
            </a:r>
            <a:r>
              <a:rPr lang="tr-TR" sz="2800" spc="-34" dirty="0"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daha</a:t>
            </a:r>
            <a:r>
              <a:rPr lang="tr-TR" sz="2800" spc="4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etkili</a:t>
            </a:r>
            <a:r>
              <a:rPr lang="tr-TR" sz="2800" spc="4" dirty="0">
                <a:latin typeface="Calibri"/>
                <a:cs typeface="Calibri"/>
              </a:rPr>
              <a:t> </a:t>
            </a:r>
            <a:r>
              <a:rPr lang="tr-TR" sz="2800" dirty="0">
                <a:latin typeface="Calibri"/>
                <a:cs typeface="Calibri"/>
              </a:rPr>
              <a:t>yürümesini</a:t>
            </a:r>
            <a:r>
              <a:rPr lang="tr-TR" sz="2800" spc="-20" dirty="0">
                <a:latin typeface="Calibri"/>
                <a:cs typeface="Calibri"/>
              </a:rPr>
              <a:t> sağlayacak.</a:t>
            </a:r>
            <a:endParaRPr lang="tr-TR" sz="2800" dirty="0">
              <a:latin typeface="Calibri"/>
              <a:cs typeface="Calibri"/>
            </a:endParaRPr>
          </a:p>
          <a:p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819383" y="847165"/>
            <a:ext cx="7369710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</a:rPr>
              <a:t>Otokontrol geliştirmeyi </a:t>
            </a:r>
            <a:r>
              <a:rPr lang="tr-TR" sz="3200" dirty="0">
                <a:solidFill>
                  <a:srgbClr val="FF0000"/>
                </a:solidFill>
              </a:rPr>
              <a:t>kolaylaştırıcı öneriler</a:t>
            </a:r>
          </a:p>
        </p:txBody>
      </p:sp>
    </p:spTree>
    <p:extLst>
      <p:ext uri="{BB962C8B-B14F-4D97-AF65-F5344CB8AC3E}">
        <p14:creationId xmlns:p14="http://schemas.microsoft.com/office/powerpoint/2010/main" val="4157399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/>
          <p:cNvSpPr txBox="1">
            <a:spLocks noGrp="1"/>
          </p:cNvSpPr>
          <p:nvPr>
            <p:ph idx="1"/>
          </p:nvPr>
        </p:nvSpPr>
        <p:spPr>
          <a:xfrm>
            <a:off x="395536" y="836712"/>
            <a:ext cx="8424935" cy="5349388"/>
          </a:xfrm>
          <a:prstGeom prst="rect">
            <a:avLst/>
          </a:prstGeom>
        </p:spPr>
        <p:txBody>
          <a:bodyPr vert="horz" wrap="square" lIns="0" tIns="46965" rIns="0" bIns="0" rtlCol="0">
            <a:spAutoFit/>
          </a:bodyPr>
          <a:lstStyle/>
          <a:p>
            <a:pPr marL="12699" marR="5080" algn="just">
              <a:lnSpc>
                <a:spcPct val="90000"/>
              </a:lnSpc>
              <a:spcBef>
                <a:spcPts val="370"/>
              </a:spcBef>
            </a:pPr>
            <a:r>
              <a:rPr sz="2800" spc="-4" dirty="0" err="1" smtClean="0">
                <a:latin typeface="Calibri"/>
                <a:cs typeface="Calibri"/>
              </a:rPr>
              <a:t>Spor</a:t>
            </a:r>
            <a:r>
              <a:rPr sz="2800" spc="-4" dirty="0" smtClean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gibi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istikrar </a:t>
            </a:r>
            <a:r>
              <a:rPr sz="2800" spc="-4" dirty="0">
                <a:latin typeface="Calibri"/>
                <a:cs typeface="Calibri"/>
              </a:rPr>
              <a:t>ve </a:t>
            </a:r>
            <a:r>
              <a:rPr sz="2800" spc="-10" dirty="0">
                <a:latin typeface="Calibri"/>
                <a:cs typeface="Calibri"/>
              </a:rPr>
              <a:t>devamlılık </a:t>
            </a:r>
            <a:r>
              <a:rPr sz="2800" spc="-20" dirty="0">
                <a:latin typeface="Calibri"/>
                <a:cs typeface="Calibri"/>
              </a:rPr>
              <a:t>isteyen </a:t>
            </a:r>
            <a:r>
              <a:rPr sz="2800" spc="-10" dirty="0">
                <a:latin typeface="Calibri"/>
                <a:cs typeface="Calibri"/>
              </a:rPr>
              <a:t>alanlarda </a:t>
            </a:r>
            <a:r>
              <a:rPr sz="2800" spc="-14" dirty="0">
                <a:latin typeface="Calibri"/>
                <a:cs typeface="Calibri"/>
              </a:rPr>
              <a:t>faaliyet </a:t>
            </a:r>
            <a:r>
              <a:rPr sz="2800" spc="-10" dirty="0">
                <a:latin typeface="Calibri"/>
                <a:cs typeface="Calibri"/>
              </a:rPr>
              <a:t>göstermek </a:t>
            </a:r>
            <a:r>
              <a:rPr sz="2800" spc="-4" dirty="0">
                <a:latin typeface="Calibri"/>
                <a:cs typeface="Calibri"/>
              </a:rPr>
              <a:t>öz disiplin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geliştirme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adına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büyük</a:t>
            </a:r>
            <a:r>
              <a:rPr sz="2800" dirty="0">
                <a:latin typeface="Calibri"/>
                <a:cs typeface="Calibri"/>
              </a:rPr>
              <a:t> bir </a:t>
            </a:r>
            <a:r>
              <a:rPr sz="2800" spc="-30" dirty="0">
                <a:latin typeface="Calibri"/>
                <a:cs typeface="Calibri"/>
              </a:rPr>
              <a:t>adımdır.</a:t>
            </a:r>
            <a:r>
              <a:rPr sz="2800" spc="-24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Sağlıklı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bir</a:t>
            </a:r>
            <a:r>
              <a:rPr sz="2800" spc="-4" dirty="0">
                <a:latin typeface="Calibri"/>
                <a:cs typeface="Calibri"/>
              </a:rPr>
              <a:t> beden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ve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 err="1">
                <a:latin typeface="Calibri"/>
                <a:cs typeface="Calibri"/>
              </a:rPr>
              <a:t>zihin</a:t>
            </a:r>
            <a:r>
              <a:rPr sz="2800" spc="-4" dirty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için,</a:t>
            </a:r>
            <a:r>
              <a:rPr sz="2800" spc="-4" dirty="0" err="1" smtClean="0">
                <a:latin typeface="Calibri"/>
                <a:cs typeface="Calibri"/>
              </a:rPr>
              <a:t>vücudumuzu</a:t>
            </a:r>
            <a:r>
              <a:rPr lang="tr-TR" sz="2800" spc="-4" dirty="0" smtClean="0">
                <a:latin typeface="Calibri"/>
                <a:cs typeface="Calibri"/>
              </a:rPr>
              <a:t> </a:t>
            </a:r>
            <a:r>
              <a:rPr sz="2800" spc="-14" dirty="0" err="1" smtClean="0">
                <a:latin typeface="Calibri"/>
                <a:cs typeface="Calibri"/>
              </a:rPr>
              <a:t>haftalık</a:t>
            </a:r>
            <a:r>
              <a:rPr sz="2800" spc="-14" dirty="0" smtClean="0">
                <a:latin typeface="Calibri"/>
                <a:cs typeface="Calibri"/>
              </a:rPr>
              <a:t> </a:t>
            </a:r>
            <a:r>
              <a:rPr sz="2800" spc="-10" dirty="0" err="1">
                <a:latin typeface="Calibri"/>
                <a:cs typeface="Calibri"/>
              </a:rPr>
              <a:t>egzersizlerle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hareketlendirme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disiplinli </a:t>
            </a:r>
            <a:r>
              <a:rPr sz="2800" spc="-10" dirty="0">
                <a:latin typeface="Calibri"/>
                <a:cs typeface="Calibri"/>
              </a:rPr>
              <a:t>bir </a:t>
            </a:r>
            <a:r>
              <a:rPr sz="2800" spc="-30" dirty="0">
                <a:latin typeface="Calibri"/>
                <a:cs typeface="Calibri"/>
              </a:rPr>
              <a:t>hayat </a:t>
            </a:r>
            <a:r>
              <a:rPr sz="2800" spc="-484" dirty="0">
                <a:latin typeface="Calibri"/>
                <a:cs typeface="Calibri"/>
              </a:rPr>
              <a:t> </a:t>
            </a:r>
            <a:r>
              <a:rPr sz="2800" spc="4" dirty="0">
                <a:latin typeface="Calibri"/>
                <a:cs typeface="Calibri"/>
              </a:rPr>
              <a:t>sürmemiz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açısından</a:t>
            </a:r>
            <a:r>
              <a:rPr sz="2800" spc="-4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büyük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etkiye</a:t>
            </a:r>
            <a:r>
              <a:rPr sz="2800" spc="-34" dirty="0">
                <a:latin typeface="Calibri"/>
                <a:cs typeface="Calibri"/>
              </a:rPr>
              <a:t> </a:t>
            </a:r>
            <a:r>
              <a:rPr sz="2800" spc="-30" dirty="0" err="1">
                <a:latin typeface="Calibri"/>
                <a:cs typeface="Calibri"/>
              </a:rPr>
              <a:t>sahiptir</a:t>
            </a:r>
            <a:r>
              <a:rPr sz="2800" spc="-30" dirty="0" smtClean="0">
                <a:latin typeface="Calibri"/>
                <a:cs typeface="Calibri"/>
              </a:rPr>
              <a:t>.</a:t>
            </a:r>
            <a:endParaRPr lang="tr-TR" sz="2800" spc="-30" dirty="0" smtClean="0">
              <a:latin typeface="Calibri"/>
              <a:cs typeface="Calibri"/>
            </a:endParaRPr>
          </a:p>
          <a:p>
            <a:pPr marL="0" marR="5080" indent="0" algn="just">
              <a:lnSpc>
                <a:spcPct val="90000"/>
              </a:lnSpc>
              <a:spcBef>
                <a:spcPts val="370"/>
              </a:spcBef>
              <a:buNone/>
            </a:pPr>
            <a:endParaRPr lang="tr-TR" sz="2800" spc="-30" dirty="0" smtClean="0">
              <a:latin typeface="Calibri"/>
              <a:cs typeface="Calibri"/>
            </a:endParaRPr>
          </a:p>
          <a:p>
            <a:pPr marL="12699" marR="5080" algn="just">
              <a:lnSpc>
                <a:spcPct val="90000"/>
              </a:lnSpc>
              <a:spcBef>
                <a:spcPts val="370"/>
              </a:spcBef>
            </a:pPr>
            <a:r>
              <a:rPr lang="tr-TR" sz="2800" spc="-4" dirty="0">
                <a:latin typeface="Calibri"/>
                <a:cs typeface="Calibri"/>
              </a:rPr>
              <a:t>Her gün </a:t>
            </a:r>
            <a:r>
              <a:rPr lang="tr-TR" sz="2800" spc="-14" dirty="0">
                <a:latin typeface="Calibri"/>
                <a:cs typeface="Calibri"/>
              </a:rPr>
              <a:t>aynı </a:t>
            </a:r>
            <a:r>
              <a:rPr lang="tr-TR" sz="2800" spc="-10" dirty="0">
                <a:latin typeface="Calibri"/>
                <a:cs typeface="Calibri"/>
              </a:rPr>
              <a:t>saatte kalkmak. </a:t>
            </a:r>
            <a:r>
              <a:rPr lang="tr-TR" sz="2800" spc="-24" dirty="0">
                <a:latin typeface="Calibri"/>
                <a:cs typeface="Calibri"/>
              </a:rPr>
              <a:t>Yapılan </a:t>
            </a:r>
            <a:r>
              <a:rPr lang="tr-TR" sz="2800" spc="-10" dirty="0">
                <a:latin typeface="Calibri"/>
                <a:cs typeface="Calibri"/>
              </a:rPr>
              <a:t>araştırmalar her </a:t>
            </a:r>
            <a:r>
              <a:rPr lang="tr-TR" sz="2800" spc="-4" dirty="0">
                <a:latin typeface="Calibri"/>
                <a:cs typeface="Calibri"/>
              </a:rPr>
              <a:t>gün </a:t>
            </a:r>
            <a:r>
              <a:rPr lang="tr-TR" sz="2800" spc="-14" dirty="0">
                <a:latin typeface="Calibri"/>
                <a:cs typeface="Calibri"/>
              </a:rPr>
              <a:t>aynı saatte </a:t>
            </a:r>
            <a:r>
              <a:rPr lang="tr-TR" sz="2800" spc="-10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kalkmanın beynimizi </a:t>
            </a:r>
            <a:r>
              <a:rPr lang="tr-TR" sz="2800" spc="4" dirty="0">
                <a:latin typeface="Calibri"/>
                <a:cs typeface="Calibri"/>
              </a:rPr>
              <a:t>o </a:t>
            </a:r>
            <a:r>
              <a:rPr lang="tr-TR" sz="2800" spc="-14" dirty="0">
                <a:latin typeface="Calibri"/>
                <a:cs typeface="Calibri"/>
              </a:rPr>
              <a:t>saatte </a:t>
            </a:r>
            <a:r>
              <a:rPr lang="tr-TR" sz="2800" spc="-4" dirty="0">
                <a:latin typeface="Calibri"/>
                <a:cs typeface="Calibri"/>
              </a:rPr>
              <a:t>uyanmak için </a:t>
            </a:r>
            <a:r>
              <a:rPr lang="tr-TR" sz="2800" spc="-10" dirty="0">
                <a:latin typeface="Calibri"/>
                <a:cs typeface="Calibri"/>
              </a:rPr>
              <a:t>adeta </a:t>
            </a:r>
            <a:r>
              <a:rPr lang="tr-TR" sz="2800" spc="-10" dirty="0" err="1">
                <a:latin typeface="Calibri"/>
                <a:cs typeface="Calibri"/>
              </a:rPr>
              <a:t>koşulladığını</a:t>
            </a:r>
            <a:r>
              <a:rPr lang="tr-TR" sz="2800" spc="-10" dirty="0">
                <a:latin typeface="Calibri"/>
                <a:cs typeface="Calibri"/>
              </a:rPr>
              <a:t> </a:t>
            </a:r>
            <a:r>
              <a:rPr lang="tr-TR" sz="2800" spc="-4" dirty="0">
                <a:latin typeface="Calibri"/>
                <a:cs typeface="Calibri"/>
              </a:rPr>
              <a:t>ve bu </a:t>
            </a:r>
            <a:r>
              <a:rPr lang="tr-TR" sz="2800" spc="-10" dirty="0" smtClean="0">
                <a:latin typeface="Calibri"/>
                <a:cs typeface="Calibri"/>
              </a:rPr>
              <a:t>sayede </a:t>
            </a:r>
            <a:r>
              <a:rPr lang="tr-TR" sz="2800" spc="-10" dirty="0">
                <a:latin typeface="Calibri"/>
                <a:cs typeface="Calibri"/>
              </a:rPr>
              <a:t>daha </a:t>
            </a:r>
            <a:r>
              <a:rPr lang="tr-TR" sz="2800" spc="-4" dirty="0">
                <a:latin typeface="Calibri"/>
                <a:cs typeface="Calibri"/>
              </a:rPr>
              <a:t>disiplinli </a:t>
            </a:r>
            <a:r>
              <a:rPr lang="tr-TR" sz="2800" spc="-10" dirty="0">
                <a:latin typeface="Calibri"/>
                <a:cs typeface="Calibri"/>
              </a:rPr>
              <a:t>şekilde, </a:t>
            </a:r>
            <a:r>
              <a:rPr lang="tr-TR" sz="2800" spc="-4" dirty="0">
                <a:latin typeface="Calibri"/>
                <a:cs typeface="Calibri"/>
              </a:rPr>
              <a:t>etkili </a:t>
            </a:r>
            <a:r>
              <a:rPr lang="tr-TR" sz="2800" spc="-10" dirty="0">
                <a:latin typeface="Calibri"/>
                <a:cs typeface="Calibri"/>
              </a:rPr>
              <a:t>çalışan </a:t>
            </a:r>
            <a:r>
              <a:rPr lang="tr-TR" sz="2800" spc="-4" dirty="0">
                <a:latin typeface="Calibri"/>
                <a:cs typeface="Calibri"/>
              </a:rPr>
              <a:t>bir </a:t>
            </a:r>
            <a:r>
              <a:rPr lang="tr-TR" sz="2800" spc="-10" dirty="0">
                <a:latin typeface="Calibri"/>
                <a:cs typeface="Calibri"/>
              </a:rPr>
              <a:t>beyne </a:t>
            </a:r>
            <a:r>
              <a:rPr lang="tr-TR" sz="2800" spc="-4" dirty="0">
                <a:latin typeface="Calibri"/>
                <a:cs typeface="Calibri"/>
              </a:rPr>
              <a:t>sahip </a:t>
            </a:r>
            <a:r>
              <a:rPr lang="tr-TR" sz="2800" dirty="0" smtClean="0">
                <a:latin typeface="Calibri"/>
                <a:cs typeface="Calibri"/>
              </a:rPr>
              <a:t>olmamızı </a:t>
            </a:r>
            <a:r>
              <a:rPr lang="tr-TR" sz="2800" spc="-4" dirty="0" smtClean="0">
                <a:latin typeface="Calibri"/>
                <a:cs typeface="Calibri"/>
              </a:rPr>
              <a:t>sağladığını</a:t>
            </a:r>
            <a:r>
              <a:rPr lang="tr-TR" sz="2800" spc="-50" dirty="0" smtClean="0">
                <a:latin typeface="Calibri"/>
                <a:cs typeface="Calibri"/>
              </a:rPr>
              <a:t> </a:t>
            </a:r>
            <a:r>
              <a:rPr lang="tr-TR" sz="2800" spc="-24" dirty="0">
                <a:latin typeface="Calibri"/>
                <a:cs typeface="Calibri"/>
              </a:rPr>
              <a:t>göstermiştir.</a:t>
            </a:r>
            <a:endParaRPr lang="tr-TR" sz="2800" dirty="0">
              <a:latin typeface="Calibri"/>
              <a:cs typeface="Calibri"/>
            </a:endParaRPr>
          </a:p>
          <a:p>
            <a:pPr marL="0" marR="5080" indent="0" algn="just">
              <a:lnSpc>
                <a:spcPct val="90000"/>
              </a:lnSpc>
              <a:spcBef>
                <a:spcPts val="370"/>
              </a:spcBef>
              <a:buNone/>
            </a:pPr>
            <a:endParaRPr lang="tr-TR" sz="3200" spc="-30" dirty="0" smtClean="0">
              <a:latin typeface="Calibri"/>
              <a:cs typeface="Calibri"/>
            </a:endParaRPr>
          </a:p>
          <a:p>
            <a:pPr marL="12699" marR="5080" algn="just">
              <a:lnSpc>
                <a:spcPct val="90000"/>
              </a:lnSpc>
              <a:spcBef>
                <a:spcPts val="370"/>
              </a:spcBef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8"/>
          <p:cNvSpPr txBox="1"/>
          <p:nvPr/>
        </p:nvSpPr>
        <p:spPr>
          <a:xfrm>
            <a:off x="251520" y="3062211"/>
            <a:ext cx="7984491" cy="338272"/>
          </a:xfrm>
          <a:prstGeom prst="rect">
            <a:avLst/>
          </a:prstGeom>
        </p:spPr>
        <p:txBody>
          <a:bodyPr vert="horz" wrap="square" lIns="0" tIns="46965" rIns="0" bIns="0" rtlCol="0">
            <a:spAutoFit/>
          </a:bodyPr>
          <a:lstStyle/>
          <a:p>
            <a:pPr marL="12699" marR="5080" algn="just">
              <a:lnSpc>
                <a:spcPct val="90000"/>
              </a:lnSpc>
              <a:spcBef>
                <a:spcPts val="370"/>
              </a:spcBef>
            </a:pPr>
            <a:r>
              <a:rPr sz="2100" spc="-4" dirty="0" smtClean="0">
                <a:latin typeface="Calibri"/>
                <a:cs typeface="Calibri"/>
              </a:rPr>
              <a:t>-</a:t>
            </a:r>
            <a:endParaRPr sz="2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797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rgbClr val="FF0000"/>
                </a:solidFill>
              </a:rPr>
              <a:t>OTOKONTROL</a:t>
            </a: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457200" y="1935480"/>
            <a:ext cx="8229600" cy="3486788"/>
          </a:xfrm>
          <a:prstGeom prst="rect">
            <a:avLst/>
          </a:prstGeom>
        </p:spPr>
        <p:txBody>
          <a:bodyPr vert="horz" wrap="square" lIns="0" tIns="110427" rIns="0" bIns="0" rtlCol="0">
            <a:spAutoFit/>
          </a:bodyPr>
          <a:lstStyle/>
          <a:p>
            <a:pPr marL="356669" indent="-344612">
              <a:spcBef>
                <a:spcPts val="868"/>
              </a:spcBef>
              <a:buFont typeface="Microsoft Sans Serif"/>
              <a:buChar char="•"/>
              <a:tabLst>
                <a:tab pos="356669" algn="l"/>
                <a:tab pos="357305" algn="l"/>
              </a:tabLst>
            </a:pPr>
            <a:r>
              <a:rPr lang="tr-TR" sz="3100" spc="-20" dirty="0" smtClean="0">
                <a:latin typeface="Calibri"/>
                <a:cs typeface="Calibri"/>
              </a:rPr>
              <a:t>Otokontrol</a:t>
            </a:r>
            <a:r>
              <a:rPr sz="3100" spc="-10" dirty="0" smtClean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Nedir?</a:t>
            </a:r>
            <a:endParaRPr sz="3100" dirty="0">
              <a:latin typeface="Calibri"/>
              <a:cs typeface="Calibri"/>
            </a:endParaRPr>
          </a:p>
          <a:p>
            <a:pPr marL="356669" indent="-344612">
              <a:spcBef>
                <a:spcPts val="770"/>
              </a:spcBef>
              <a:buFont typeface="Microsoft Sans Serif"/>
              <a:buChar char="•"/>
              <a:tabLst>
                <a:tab pos="356669" algn="l"/>
                <a:tab pos="357305" algn="l"/>
              </a:tabLst>
            </a:pPr>
            <a:r>
              <a:rPr lang="tr-TR" sz="3100" spc="-20" dirty="0">
                <a:latin typeface="Calibri"/>
                <a:cs typeface="Calibri"/>
              </a:rPr>
              <a:t>Otokontrol </a:t>
            </a:r>
            <a:r>
              <a:rPr sz="3100" spc="-10" dirty="0" err="1" smtClean="0">
                <a:latin typeface="Calibri"/>
                <a:cs typeface="Calibri"/>
              </a:rPr>
              <a:t>Geliştirme</a:t>
            </a:r>
            <a:r>
              <a:rPr sz="3100" spc="44" dirty="0" smtClean="0">
                <a:latin typeface="Calibri"/>
                <a:cs typeface="Calibri"/>
              </a:rPr>
              <a:t> </a:t>
            </a:r>
            <a:r>
              <a:rPr sz="3100" spc="-40" dirty="0">
                <a:latin typeface="Calibri"/>
                <a:cs typeface="Calibri"/>
              </a:rPr>
              <a:t>Yolları</a:t>
            </a:r>
            <a:endParaRPr sz="3100" dirty="0">
              <a:latin typeface="Calibri"/>
              <a:cs typeface="Calibri"/>
            </a:endParaRPr>
          </a:p>
          <a:p>
            <a:pPr marL="356669" indent="-344612">
              <a:spcBef>
                <a:spcPts val="770"/>
              </a:spcBef>
              <a:buFont typeface="Microsoft Sans Serif"/>
              <a:buChar char="•"/>
              <a:tabLst>
                <a:tab pos="356669" algn="l"/>
                <a:tab pos="357305" algn="l"/>
              </a:tabLst>
            </a:pPr>
            <a:r>
              <a:rPr sz="3100" spc="-10" dirty="0" err="1">
                <a:latin typeface="Calibri"/>
                <a:cs typeface="Calibri"/>
              </a:rPr>
              <a:t>Geliştirdiğiniz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lang="tr-TR" sz="3100" spc="-20" dirty="0">
                <a:latin typeface="Calibri"/>
                <a:cs typeface="Calibri"/>
              </a:rPr>
              <a:t>Otokontrol </a:t>
            </a:r>
            <a:r>
              <a:rPr sz="3100" spc="-20" dirty="0" smtClean="0">
                <a:latin typeface="Calibri"/>
                <a:cs typeface="Calibri"/>
              </a:rPr>
              <a:t>size</a:t>
            </a:r>
            <a:r>
              <a:rPr sz="3100" dirty="0" smtClean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neler</a:t>
            </a:r>
            <a:r>
              <a:rPr sz="3100" spc="-14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sağlayacak?</a:t>
            </a:r>
            <a:endParaRPr sz="3100" dirty="0">
              <a:latin typeface="Calibri"/>
              <a:cs typeface="Calibri"/>
            </a:endParaRPr>
          </a:p>
          <a:p>
            <a:pPr marL="356669" indent="-344612">
              <a:spcBef>
                <a:spcPts val="770"/>
              </a:spcBef>
              <a:buFont typeface="Microsoft Sans Serif"/>
              <a:buChar char="•"/>
              <a:tabLst>
                <a:tab pos="356669" algn="l"/>
                <a:tab pos="357305" algn="l"/>
              </a:tabLst>
            </a:pPr>
            <a:r>
              <a:rPr lang="tr-TR" sz="3100" spc="-20" dirty="0">
                <a:latin typeface="Calibri"/>
                <a:cs typeface="Calibri"/>
              </a:rPr>
              <a:t>Otokontrol</a:t>
            </a:r>
            <a:r>
              <a:rPr sz="3100" spc="-4" dirty="0" smtClean="0">
                <a:latin typeface="Calibri"/>
                <a:cs typeface="Calibri"/>
              </a:rPr>
              <a:t> </a:t>
            </a:r>
            <a:r>
              <a:rPr sz="3100" spc="-14" dirty="0">
                <a:latin typeface="Calibri"/>
                <a:cs typeface="Calibri"/>
              </a:rPr>
              <a:t>geliştirmeyi</a:t>
            </a:r>
            <a:r>
              <a:rPr sz="3100" spc="24" dirty="0">
                <a:latin typeface="Calibri"/>
                <a:cs typeface="Calibri"/>
              </a:rPr>
              <a:t> </a:t>
            </a:r>
            <a:r>
              <a:rPr sz="3100" spc="-14" dirty="0">
                <a:latin typeface="Calibri"/>
                <a:cs typeface="Calibri"/>
              </a:rPr>
              <a:t>engelleyen</a:t>
            </a:r>
            <a:r>
              <a:rPr sz="3100" spc="40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etmenler</a:t>
            </a:r>
            <a:endParaRPr sz="3100" dirty="0">
              <a:latin typeface="Calibri"/>
              <a:cs typeface="Calibri"/>
            </a:endParaRPr>
          </a:p>
          <a:p>
            <a:pPr marL="356669" indent="-344612">
              <a:spcBef>
                <a:spcPts val="775"/>
              </a:spcBef>
              <a:buFont typeface="Microsoft Sans Serif"/>
              <a:buChar char="•"/>
              <a:tabLst>
                <a:tab pos="356669" algn="l"/>
                <a:tab pos="357305" algn="l"/>
              </a:tabLst>
            </a:pPr>
            <a:r>
              <a:rPr lang="tr-TR" sz="3100" spc="-20" dirty="0">
                <a:latin typeface="Calibri"/>
                <a:cs typeface="Calibri"/>
              </a:rPr>
              <a:t>Otokontrol</a:t>
            </a:r>
            <a:r>
              <a:rPr sz="3100" dirty="0" smtClean="0">
                <a:latin typeface="Calibri"/>
                <a:cs typeface="Calibri"/>
              </a:rPr>
              <a:t> </a:t>
            </a:r>
            <a:r>
              <a:rPr sz="3100" spc="-14" dirty="0">
                <a:latin typeface="Calibri"/>
                <a:cs typeface="Calibri"/>
              </a:rPr>
              <a:t>yaşamın</a:t>
            </a:r>
            <a:r>
              <a:rPr sz="3100" spc="54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diğer</a:t>
            </a:r>
            <a:r>
              <a:rPr sz="3100" spc="-14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alanları</a:t>
            </a:r>
            <a:r>
              <a:rPr sz="3100" dirty="0">
                <a:latin typeface="Calibri"/>
                <a:cs typeface="Calibri"/>
              </a:rPr>
              <a:t> ile</a:t>
            </a:r>
            <a:r>
              <a:rPr sz="3100" spc="4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bağlantısı</a:t>
            </a:r>
            <a:endParaRPr sz="3100" dirty="0">
              <a:latin typeface="Calibri"/>
              <a:cs typeface="Calibri"/>
            </a:endParaRPr>
          </a:p>
          <a:p>
            <a:pPr marL="356669" indent="-344612">
              <a:spcBef>
                <a:spcPts val="765"/>
              </a:spcBef>
              <a:buFont typeface="Microsoft Sans Serif"/>
              <a:buChar char="•"/>
              <a:tabLst>
                <a:tab pos="356669" algn="l"/>
                <a:tab pos="357305" algn="l"/>
              </a:tabLst>
            </a:pPr>
            <a:r>
              <a:rPr lang="tr-TR" sz="3100" spc="-20" dirty="0">
                <a:latin typeface="Calibri"/>
                <a:cs typeface="Calibri"/>
              </a:rPr>
              <a:t>Otokontrol </a:t>
            </a:r>
            <a:r>
              <a:rPr sz="3100" spc="-14" dirty="0" err="1" smtClean="0">
                <a:latin typeface="Calibri"/>
                <a:cs typeface="Calibri"/>
              </a:rPr>
              <a:t>geliştirmeyi</a:t>
            </a:r>
            <a:r>
              <a:rPr sz="3100" spc="30" dirty="0" smtClean="0">
                <a:latin typeface="Calibri"/>
                <a:cs typeface="Calibri"/>
              </a:rPr>
              <a:t> </a:t>
            </a:r>
            <a:r>
              <a:rPr sz="3100" spc="-20" dirty="0">
                <a:latin typeface="Calibri"/>
                <a:cs typeface="Calibri"/>
              </a:rPr>
              <a:t>kolaylaştırıcı</a:t>
            </a:r>
            <a:r>
              <a:rPr sz="3100" spc="34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öneriler</a:t>
            </a:r>
            <a:endParaRPr sz="3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548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800" dirty="0" smtClean="0"/>
              <a:t>Dinlediğiniz için Teşekkürler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292570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rgbClr val="FF0000"/>
                </a:solidFill>
              </a:rPr>
              <a:t>Otokontrol Nedir?</a:t>
            </a: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>
              <a:latin typeface="+mj-lt"/>
            </a:endParaRPr>
          </a:p>
          <a:p>
            <a:pPr marL="0" indent="0" algn="ctr">
              <a:buNone/>
            </a:pPr>
            <a:r>
              <a:rPr lang="tr-TR" sz="3200" dirty="0" smtClean="0">
                <a:latin typeface="+mj-lt"/>
              </a:rPr>
              <a:t>Otokontrol, kendi duygu, düşünce ve isteklerimizin farkına vararak sağlıklı bir şekilde yönlendirebilmektir.</a:t>
            </a:r>
            <a:r>
              <a:rPr lang="tr-TR" sz="3200" dirty="0">
                <a:latin typeface="+mj-lt"/>
              </a:rPr>
              <a:t> </a:t>
            </a:r>
            <a:endParaRPr lang="tr-TR" sz="3200" dirty="0" smtClean="0">
              <a:latin typeface="+mj-lt"/>
            </a:endParaRPr>
          </a:p>
          <a:p>
            <a:pPr marL="0" indent="0" algn="ctr">
              <a:buNone/>
            </a:pPr>
            <a:endParaRPr lang="tr-TR" sz="3200" dirty="0">
              <a:latin typeface="+mj-lt"/>
            </a:endParaRPr>
          </a:p>
          <a:p>
            <a:pPr marL="0" indent="0" algn="ctr">
              <a:buNone/>
            </a:pPr>
            <a:r>
              <a:rPr lang="tr-TR" sz="3200" dirty="0" smtClean="0">
                <a:latin typeface="+mj-lt"/>
              </a:rPr>
              <a:t>Otokontrol</a:t>
            </a:r>
            <a:r>
              <a:rPr lang="tr-TR" sz="3200" dirty="0">
                <a:latin typeface="+mj-lt"/>
              </a:rPr>
              <a:t>, en basit tanımıyla kendini kontrol etmek demektir. </a:t>
            </a:r>
          </a:p>
        </p:txBody>
      </p:sp>
    </p:spTree>
    <p:extLst>
      <p:ext uri="{BB962C8B-B14F-4D97-AF65-F5344CB8AC3E}">
        <p14:creationId xmlns:p14="http://schemas.microsoft.com/office/powerpoint/2010/main" val="219984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79512" y="1700808"/>
            <a:ext cx="8790305" cy="2397447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12057" marR="5080" algn="ctr">
              <a:spcBef>
                <a:spcPts val="94"/>
              </a:spcBef>
              <a:tabLst>
                <a:tab pos="356669" algn="l"/>
                <a:tab pos="357305" algn="l"/>
              </a:tabLst>
            </a:pPr>
            <a:r>
              <a:rPr sz="3100" dirty="0">
                <a:latin typeface="Calibri"/>
                <a:cs typeface="Calibri"/>
              </a:rPr>
              <a:t>İnsanı,</a:t>
            </a:r>
            <a:r>
              <a:rPr sz="3100" spc="4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iyi</a:t>
            </a:r>
            <a:r>
              <a:rPr sz="3100" spc="4" dirty="0">
                <a:latin typeface="Calibri"/>
                <a:cs typeface="Calibri"/>
              </a:rPr>
              <a:t> </a:t>
            </a:r>
            <a:r>
              <a:rPr sz="3100" spc="-14" dirty="0">
                <a:latin typeface="Calibri"/>
                <a:cs typeface="Calibri"/>
              </a:rPr>
              <a:t>güzel,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doğru</a:t>
            </a:r>
            <a:r>
              <a:rPr sz="3100" spc="40" dirty="0">
                <a:latin typeface="Calibri"/>
                <a:cs typeface="Calibri"/>
              </a:rPr>
              <a:t> </a:t>
            </a:r>
            <a:r>
              <a:rPr sz="3100" spc="-20" dirty="0">
                <a:latin typeface="Calibri"/>
                <a:cs typeface="Calibri"/>
              </a:rPr>
              <a:t>ve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mantıklı</a:t>
            </a:r>
            <a:r>
              <a:rPr sz="3100" spc="30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olana</a:t>
            </a:r>
            <a:r>
              <a:rPr sz="3100" spc="20" dirty="0">
                <a:latin typeface="Calibri"/>
                <a:cs typeface="Calibri"/>
              </a:rPr>
              <a:t> </a:t>
            </a:r>
            <a:r>
              <a:rPr sz="3100" spc="-20" dirty="0">
                <a:latin typeface="Calibri"/>
                <a:cs typeface="Calibri"/>
              </a:rPr>
              <a:t>yaklaştıran </a:t>
            </a:r>
            <a:r>
              <a:rPr sz="3100" spc="-710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bunun</a:t>
            </a:r>
            <a:r>
              <a:rPr sz="3100" spc="40" dirty="0">
                <a:latin typeface="Calibri"/>
                <a:cs typeface="Calibri"/>
              </a:rPr>
              <a:t> </a:t>
            </a:r>
            <a:r>
              <a:rPr sz="3100" spc="-14" dirty="0">
                <a:latin typeface="Calibri"/>
                <a:cs typeface="Calibri"/>
              </a:rPr>
              <a:t>yanı</a:t>
            </a:r>
            <a:r>
              <a:rPr sz="3100" spc="4" dirty="0">
                <a:latin typeface="Calibri"/>
                <a:cs typeface="Calibri"/>
              </a:rPr>
              <a:t> </a:t>
            </a:r>
            <a:r>
              <a:rPr sz="3100" spc="-20" dirty="0">
                <a:latin typeface="Calibri"/>
                <a:cs typeface="Calibri"/>
              </a:rPr>
              <a:t>sıra</a:t>
            </a:r>
            <a:r>
              <a:rPr sz="3100" spc="24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insanın</a:t>
            </a:r>
            <a:r>
              <a:rPr sz="3100" spc="24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beceri</a:t>
            </a:r>
            <a:r>
              <a:rPr sz="3100" spc="30" dirty="0">
                <a:latin typeface="Calibri"/>
                <a:cs typeface="Calibri"/>
              </a:rPr>
              <a:t> </a:t>
            </a:r>
            <a:r>
              <a:rPr sz="3100" spc="-14" dirty="0">
                <a:latin typeface="Calibri"/>
                <a:cs typeface="Calibri"/>
              </a:rPr>
              <a:t>kazanıp,</a:t>
            </a:r>
            <a:r>
              <a:rPr sz="3100" spc="14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başarılı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bir 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sonuç</a:t>
            </a:r>
            <a:r>
              <a:rPr sz="3100" spc="4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almasına</a:t>
            </a:r>
            <a:r>
              <a:rPr sz="3100" spc="50" dirty="0">
                <a:latin typeface="Calibri"/>
                <a:cs typeface="Calibri"/>
              </a:rPr>
              <a:t> </a:t>
            </a:r>
            <a:r>
              <a:rPr sz="3100" spc="-14" dirty="0">
                <a:latin typeface="Calibri"/>
                <a:cs typeface="Calibri"/>
              </a:rPr>
              <a:t>etki</a:t>
            </a:r>
            <a:r>
              <a:rPr sz="3100" spc="4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eden</a:t>
            </a:r>
            <a:r>
              <a:rPr sz="3100" spc="24" dirty="0">
                <a:latin typeface="Calibri"/>
                <a:cs typeface="Calibri"/>
              </a:rPr>
              <a:t> </a:t>
            </a:r>
            <a:r>
              <a:rPr sz="3100" spc="-20" dirty="0">
                <a:latin typeface="Calibri"/>
                <a:cs typeface="Calibri"/>
              </a:rPr>
              <a:t>ve</a:t>
            </a:r>
            <a:r>
              <a:rPr sz="3100" spc="14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bu</a:t>
            </a:r>
            <a:r>
              <a:rPr sz="3100" spc="24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başarı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sürecinde </a:t>
            </a:r>
            <a:r>
              <a:rPr sz="3100" spc="-4" dirty="0">
                <a:latin typeface="Calibri"/>
                <a:cs typeface="Calibri"/>
              </a:rPr>
              <a:t> içinde</a:t>
            </a:r>
            <a:r>
              <a:rPr sz="3100" spc="10" dirty="0">
                <a:latin typeface="Calibri"/>
                <a:cs typeface="Calibri"/>
              </a:rPr>
              <a:t> </a:t>
            </a:r>
            <a:r>
              <a:rPr sz="3100" spc="-4" dirty="0">
                <a:latin typeface="Calibri"/>
                <a:cs typeface="Calibri"/>
              </a:rPr>
              <a:t>eylemlerimizi</a:t>
            </a:r>
            <a:r>
              <a:rPr sz="3100" spc="20" dirty="0">
                <a:latin typeface="Calibri"/>
                <a:cs typeface="Calibri"/>
              </a:rPr>
              <a:t> </a:t>
            </a:r>
            <a:r>
              <a:rPr sz="3100" spc="-24" dirty="0">
                <a:latin typeface="Calibri"/>
                <a:cs typeface="Calibri"/>
              </a:rPr>
              <a:t>kendi</a:t>
            </a:r>
            <a:r>
              <a:rPr sz="3100" spc="24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içimizden</a:t>
            </a:r>
            <a:r>
              <a:rPr sz="3100" spc="14" dirty="0">
                <a:latin typeface="Calibri"/>
                <a:cs typeface="Calibri"/>
              </a:rPr>
              <a:t> </a:t>
            </a:r>
            <a:r>
              <a:rPr sz="3100" spc="-34" dirty="0">
                <a:latin typeface="Calibri"/>
                <a:cs typeface="Calibri"/>
              </a:rPr>
              <a:t>kontrol</a:t>
            </a:r>
            <a:endParaRPr sz="3100" dirty="0">
              <a:latin typeface="Calibri"/>
              <a:cs typeface="Calibri"/>
            </a:endParaRPr>
          </a:p>
          <a:p>
            <a:pPr marL="356669" algn="ctr">
              <a:spcBef>
                <a:spcPts val="4"/>
              </a:spcBef>
            </a:pPr>
            <a:r>
              <a:rPr sz="3100" spc="-4" dirty="0">
                <a:latin typeface="Calibri"/>
                <a:cs typeface="Calibri"/>
              </a:rPr>
              <a:t>edebilme</a:t>
            </a:r>
            <a:r>
              <a:rPr sz="3100" spc="14" dirty="0">
                <a:latin typeface="Calibri"/>
                <a:cs typeface="Calibri"/>
              </a:rPr>
              <a:t> </a:t>
            </a:r>
            <a:r>
              <a:rPr sz="3100" spc="-34" dirty="0">
                <a:solidFill>
                  <a:srgbClr val="FF0000"/>
                </a:solidFill>
                <a:latin typeface="Calibri"/>
                <a:cs typeface="Calibri"/>
              </a:rPr>
              <a:t>yeteneğimizdir.</a:t>
            </a:r>
            <a:endParaRPr sz="31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45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err="1" smtClean="0">
                <a:solidFill>
                  <a:srgbClr val="C00000"/>
                </a:solidFill>
              </a:rPr>
              <a:t>Marşmelov</a:t>
            </a:r>
            <a:r>
              <a:rPr lang="tr-TR" dirty="0" smtClean="0">
                <a:solidFill>
                  <a:srgbClr val="C00000"/>
                </a:solidFill>
              </a:rPr>
              <a:t> Testi</a:t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sz="3600" dirty="0" smtClean="0">
                <a:solidFill>
                  <a:srgbClr val="C00000"/>
                </a:solidFill>
              </a:rPr>
              <a:t>(video)</a:t>
            </a: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4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Test Sonucu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323528" y="1844824"/>
            <a:ext cx="8640960" cy="4389120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tr-TR" sz="2800" dirty="0" smtClean="0">
                <a:solidFill>
                  <a:prstClr val="black"/>
                </a:solidFill>
                <a:latin typeface="Calibri"/>
              </a:rPr>
              <a:t>Araştırma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, çocuk daha </a:t>
            </a:r>
            <a:r>
              <a:rPr lang="tr-TR" sz="2800" dirty="0" smtClean="0">
                <a:solidFill>
                  <a:prstClr val="black"/>
                </a:solidFill>
                <a:latin typeface="Calibri"/>
              </a:rPr>
              <a:t>küçükken uygulanarak 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sonrasında, zevki erteleyenler ve ertelemeyenler arasındaki akademik başarı durumunu inceliyor. Sonuç çarpıcı. Testi geçerek </a:t>
            </a:r>
            <a:r>
              <a:rPr lang="tr-TR" sz="2800" dirty="0" smtClean="0">
                <a:solidFill>
                  <a:prstClr val="black"/>
                </a:solidFill>
                <a:latin typeface="Calibri"/>
              </a:rPr>
              <a:t>alacağı 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zevki erteleyebilen çocuklar erteleyemeyenlere </a:t>
            </a:r>
            <a:r>
              <a:rPr lang="tr-TR" sz="2800" dirty="0" smtClean="0">
                <a:solidFill>
                  <a:prstClr val="black"/>
                </a:solidFill>
                <a:latin typeface="Calibri"/>
              </a:rPr>
              <a:t>göre akademik 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açıdan daha başarılı ve sınavlarda daha </a:t>
            </a:r>
            <a:r>
              <a:rPr lang="tr-TR" sz="2800" dirty="0" smtClean="0">
                <a:solidFill>
                  <a:prstClr val="black"/>
                </a:solidFill>
                <a:latin typeface="Calibri"/>
              </a:rPr>
              <a:t>yüksek not alıyorlar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. </a:t>
            </a:r>
            <a:endParaRPr lang="tr-TR" sz="28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tr-TR" sz="28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tr-TR" sz="2800" dirty="0" smtClean="0">
                <a:solidFill>
                  <a:prstClr val="black"/>
                </a:solidFill>
                <a:latin typeface="Calibri"/>
              </a:rPr>
              <a:t>Bu 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da gösteriyor ki hayatımızdaki başarıları; </a:t>
            </a:r>
            <a:r>
              <a:rPr lang="tr-TR" sz="2800" dirty="0" smtClean="0">
                <a:solidFill>
                  <a:prstClr val="black"/>
                </a:solidFill>
                <a:latin typeface="Calibri"/>
              </a:rPr>
              <a:t>sevdiğimiz 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şeyler karşısındaki tutumuzla </a:t>
            </a:r>
            <a:r>
              <a:rPr lang="tr-TR" sz="2800" dirty="0" smtClean="0">
                <a:solidFill>
                  <a:prstClr val="black"/>
                </a:solidFill>
                <a:latin typeface="Calibri"/>
              </a:rPr>
              <a:t>değil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, sevmesek de yapmamız gereken şeyler karşısındaki tavrımızla belirleriz. </a:t>
            </a:r>
            <a:endParaRPr lang="tr-TR" sz="28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tr-TR" sz="28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01603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424936" cy="4389120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tr-TR" sz="2800" dirty="0">
                <a:solidFill>
                  <a:prstClr val="black"/>
                </a:solidFill>
                <a:latin typeface="Calibri"/>
              </a:rPr>
              <a:t>Hedefimize ulaşırken farklı zorluklar ile karşılaşır ve farklı tepkiler veririz. Vereceğimiz bu tepkiler; isyan etmek, inkar etmek, söylenmek, başkasını suçlamak, depresyona girmek, mazeret bulmak, mücadele etmek, çözüm odaklı olmak vb. olabilir.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tr-TR" sz="2800" dirty="0">
              <a:solidFill>
                <a:prstClr val="black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tr-TR" sz="2800" dirty="0">
                <a:solidFill>
                  <a:prstClr val="black"/>
                </a:solidFill>
                <a:latin typeface="Calibri"/>
              </a:rPr>
              <a:t>Mücadele etmek ve çözüm odaklı olmak tepkisini vermek  </a:t>
            </a:r>
            <a:r>
              <a:rPr lang="tr-TR" sz="2800" dirty="0" err="1">
                <a:solidFill>
                  <a:prstClr val="black"/>
                </a:solidFill>
                <a:latin typeface="Calibri"/>
              </a:rPr>
              <a:t>Otokontrol’ün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 güçlü olmasını gerektirir. 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tr-TR" sz="2800" dirty="0">
              <a:solidFill>
                <a:prstClr val="black"/>
              </a:solidFill>
              <a:latin typeface="Calibri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tr-TR" sz="2800" dirty="0">
                <a:solidFill>
                  <a:prstClr val="black"/>
                </a:solidFill>
                <a:latin typeface="Calibri"/>
              </a:rPr>
              <a:t>British Columbia Üniversitesi profesörü </a:t>
            </a:r>
            <a:r>
              <a:rPr lang="tr-TR" sz="2800" dirty="0" err="1">
                <a:solidFill>
                  <a:prstClr val="black"/>
                </a:solidFill>
                <a:latin typeface="Calibri"/>
              </a:rPr>
              <a:t>Adele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tr-TR" sz="2800" dirty="0" err="1">
                <a:solidFill>
                  <a:prstClr val="black"/>
                </a:solidFill>
                <a:latin typeface="Calibri"/>
              </a:rPr>
              <a:t>Diamond’ın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 yaptığı araştırmaya göre, hem okul hem de iş hayatında oto kontrolün başarıya katkısı, </a:t>
            </a:r>
            <a:r>
              <a:rPr lang="tr-TR" sz="2800" dirty="0" err="1">
                <a:solidFill>
                  <a:prstClr val="black"/>
                </a:solidFill>
                <a:latin typeface="Calibri"/>
              </a:rPr>
              <a:t>IQ’nün</a:t>
            </a:r>
            <a:r>
              <a:rPr lang="tr-TR" sz="2800" dirty="0">
                <a:solidFill>
                  <a:prstClr val="black"/>
                </a:solidFill>
                <a:latin typeface="Calibri"/>
              </a:rPr>
              <a:t> katkısından çok daha fazla.</a:t>
            </a:r>
          </a:p>
        </p:txBody>
      </p:sp>
    </p:spTree>
    <p:extLst>
      <p:ext uri="{BB962C8B-B14F-4D97-AF65-F5344CB8AC3E}">
        <p14:creationId xmlns:p14="http://schemas.microsoft.com/office/powerpoint/2010/main" val="4282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cs typeface="Calibri"/>
              </a:rPr>
              <a:t>Otokontrol </a:t>
            </a:r>
            <a:r>
              <a:rPr lang="tr-TR" spc="-10" dirty="0" smtClean="0">
                <a:solidFill>
                  <a:srgbClr val="FF0000"/>
                </a:solidFill>
                <a:cs typeface="Calibri"/>
              </a:rPr>
              <a:t>Geliştirme</a:t>
            </a:r>
            <a:r>
              <a:rPr lang="tr-TR" spc="-4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tr-TR" spc="-44" dirty="0">
                <a:solidFill>
                  <a:srgbClr val="FF0000"/>
                </a:solidFill>
                <a:cs typeface="Calibri"/>
              </a:rPr>
              <a:t>Yolları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tr-TR" sz="2800" b="1" dirty="0" smtClean="0">
                <a:latin typeface="+mj-lt"/>
              </a:rPr>
              <a:t>Olumlu </a:t>
            </a:r>
            <a:r>
              <a:rPr lang="tr-TR" sz="2800" b="1" dirty="0">
                <a:latin typeface="+mj-lt"/>
              </a:rPr>
              <a:t>duygular beslemeliyiz; </a:t>
            </a:r>
            <a:r>
              <a:rPr lang="tr-TR" sz="2800" dirty="0">
                <a:latin typeface="+mj-lt"/>
              </a:rPr>
              <a:t>‘Başarılı bir öğrenciyim’, ‘yanlışlarım, doğru bilgiyi kazanabilmek için bir fırsattır’, ‘zamanımı planlayabiliyorum’, vb. olumlu düşünmek çözüm içeren cümleler kurmak önemli. </a:t>
            </a:r>
            <a:endParaRPr lang="tr-TR" sz="2800" dirty="0" smtClean="0">
              <a:latin typeface="+mj-lt"/>
            </a:endParaRPr>
          </a:p>
          <a:p>
            <a:pPr algn="just"/>
            <a:endParaRPr lang="tr-TR" sz="2800" dirty="0">
              <a:latin typeface="+mj-lt"/>
            </a:endParaRPr>
          </a:p>
          <a:p>
            <a:pPr algn="just"/>
            <a:r>
              <a:rPr lang="tr-TR" sz="2800" b="1" dirty="0" smtClean="0">
                <a:latin typeface="+mj-lt"/>
              </a:rPr>
              <a:t>Doğru </a:t>
            </a:r>
            <a:r>
              <a:rPr lang="tr-TR" sz="2800" b="1" dirty="0">
                <a:latin typeface="+mj-lt"/>
              </a:rPr>
              <a:t>ile yanlışı ayırt edebilmeliyiz; </a:t>
            </a:r>
            <a:r>
              <a:rPr lang="tr-TR" sz="2800" dirty="0">
                <a:latin typeface="+mj-lt"/>
              </a:rPr>
              <a:t>erken yaşlarda kazanılan bir beceridir. Burada kişinin kendine dürüst olması gereklidir. İstenmeyen sonuçlardan başkalarını sorumlu tutmamalıyız. Yaptığımız davranışların sonuçlarını almalıyız. </a:t>
            </a:r>
          </a:p>
        </p:txBody>
      </p:sp>
    </p:spTree>
    <p:extLst>
      <p:ext uri="{BB962C8B-B14F-4D97-AF65-F5344CB8AC3E}">
        <p14:creationId xmlns:p14="http://schemas.microsoft.com/office/powerpoint/2010/main" val="10563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800" b="1" dirty="0" smtClean="0">
                <a:latin typeface="+mj-lt"/>
              </a:rPr>
              <a:t>Çözüm </a:t>
            </a:r>
            <a:r>
              <a:rPr lang="tr-TR" sz="2800" b="1" dirty="0">
                <a:latin typeface="+mj-lt"/>
              </a:rPr>
              <a:t>yolu bulmalı ve uygulamalıyız; </a:t>
            </a:r>
            <a:r>
              <a:rPr lang="tr-TR" sz="2800" dirty="0">
                <a:latin typeface="+mj-lt"/>
              </a:rPr>
              <a:t>var olan engeli tespit ettikten sonra çözüm yolu bulmalı ,karar vermeli ve harekete geçip uygulamalıyız. </a:t>
            </a:r>
            <a:endParaRPr lang="tr-TR" sz="2800" dirty="0" smtClean="0">
              <a:latin typeface="+mj-lt"/>
            </a:endParaRPr>
          </a:p>
          <a:p>
            <a:pPr marL="0" indent="0" algn="just">
              <a:buNone/>
            </a:pPr>
            <a:endParaRPr lang="tr-TR" sz="2800" dirty="0" smtClean="0">
              <a:latin typeface="+mj-lt"/>
            </a:endParaRPr>
          </a:p>
          <a:p>
            <a:pPr algn="just"/>
            <a:r>
              <a:rPr lang="tr-TR" sz="2800" b="1" dirty="0" smtClean="0">
                <a:latin typeface="+mj-lt"/>
              </a:rPr>
              <a:t>Stresimizi </a:t>
            </a:r>
            <a:r>
              <a:rPr lang="tr-TR" sz="2800" b="1" dirty="0">
                <a:latin typeface="+mj-lt"/>
              </a:rPr>
              <a:t>kontrol altına almalıyız; </a:t>
            </a:r>
            <a:r>
              <a:rPr lang="tr-TR" sz="2800" dirty="0">
                <a:latin typeface="+mj-lt"/>
              </a:rPr>
              <a:t>bu bizi stres altında yanlış kararlar vermekten korur. Olumlu stres düzeyi otokontrolümüzü de olumlu yönde etkiler. </a:t>
            </a:r>
            <a:r>
              <a:rPr lang="tr-TR" sz="2800" dirty="0" err="1">
                <a:latin typeface="+mj-lt"/>
              </a:rPr>
              <a:t>Varolan</a:t>
            </a:r>
            <a:r>
              <a:rPr lang="tr-TR" sz="2800" dirty="0">
                <a:latin typeface="+mj-lt"/>
              </a:rPr>
              <a:t> zorlukları kabul etmek </a:t>
            </a:r>
            <a:r>
              <a:rPr lang="tr-TR" sz="2800" dirty="0" err="1">
                <a:latin typeface="+mj-lt"/>
              </a:rPr>
              <a:t>steresimizi</a:t>
            </a:r>
            <a:r>
              <a:rPr lang="tr-TR" sz="2800" dirty="0">
                <a:latin typeface="+mj-lt"/>
              </a:rPr>
              <a:t> kontrol </a:t>
            </a:r>
          </a:p>
          <a:p>
            <a:pPr algn="just"/>
            <a:endParaRPr lang="tr-TR" sz="2800" dirty="0">
              <a:latin typeface="+mj-lt"/>
            </a:endParaRP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cs typeface="Calibri"/>
              </a:rPr>
              <a:t>Otokontrol </a:t>
            </a:r>
            <a:r>
              <a:rPr lang="tr-TR" spc="-10" dirty="0" smtClean="0">
                <a:solidFill>
                  <a:srgbClr val="FF0000"/>
                </a:solidFill>
                <a:cs typeface="Calibri"/>
              </a:rPr>
              <a:t>Geliştirme</a:t>
            </a:r>
            <a:r>
              <a:rPr lang="tr-TR" spc="-4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tr-TR" spc="-44" dirty="0">
                <a:solidFill>
                  <a:srgbClr val="FF0000"/>
                </a:solidFill>
                <a:cs typeface="Calibri"/>
              </a:rPr>
              <a:t>Yolları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4135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886</Words>
  <Application>Microsoft Office PowerPoint</Application>
  <PresentationFormat>Ekran Gösterisi (4:3)</PresentationFormat>
  <Paragraphs>71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Microsoft Sans Serif</vt:lpstr>
      <vt:lpstr>Wingdings 2</vt:lpstr>
      <vt:lpstr>Akış</vt:lpstr>
      <vt:lpstr> OTOKONTROL (Lise Öğrenci Sunumu)</vt:lpstr>
      <vt:lpstr>OTOKONTROL</vt:lpstr>
      <vt:lpstr>Otokontrol Nedir?</vt:lpstr>
      <vt:lpstr>PowerPoint Sunusu</vt:lpstr>
      <vt:lpstr>Marşmelov Testi (video)</vt:lpstr>
      <vt:lpstr>Test Sonucu</vt:lpstr>
      <vt:lpstr>PowerPoint Sunusu</vt:lpstr>
      <vt:lpstr>Otokontrol Geliştirme Yolları</vt:lpstr>
      <vt:lpstr>Otokontrol Geliştirme Yolları</vt:lpstr>
      <vt:lpstr>Otokontrol Geliştirme Yolları</vt:lpstr>
      <vt:lpstr>Geliştirdiğiniz Otokontrol size  neler sağlayacak?</vt:lpstr>
      <vt:lpstr>PowerPoint Sunusu</vt:lpstr>
      <vt:lpstr>Otokontrol Geliştirmeyi Engelleyen  Etmenler</vt:lpstr>
      <vt:lpstr>PowerPoint Sunusu</vt:lpstr>
      <vt:lpstr>PowerPoint Sunusu</vt:lpstr>
      <vt:lpstr>Otokontrolün yaşamın diğer alanları ile bağlantısı</vt:lpstr>
      <vt:lpstr>PowerPoint Sunusu</vt:lpstr>
      <vt:lpstr>Otokontrol geliştirmeyi kolaylaştırıcı öneriler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OTOKONTROL</dc:title>
  <dc:creator>Özgür</dc:creator>
  <cp:lastModifiedBy>USER</cp:lastModifiedBy>
  <cp:revision>15</cp:revision>
  <dcterms:created xsi:type="dcterms:W3CDTF">2023-09-12T11:05:20Z</dcterms:created>
  <dcterms:modified xsi:type="dcterms:W3CDTF">2024-02-29T05:59:40Z</dcterms:modified>
</cp:coreProperties>
</file>