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</p:sldIdLst>
  <p:sldSz cx="12192000" cy="10699750"/>
  <p:notesSz cx="12192000" cy="106997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6" autoAdjust="0"/>
    <p:restoredTop sz="94660"/>
  </p:normalViewPr>
  <p:slideViewPr>
    <p:cSldViewPr>
      <p:cViewPr varScale="1">
        <p:scale>
          <a:sx n="45" d="100"/>
          <a:sy n="45" d="100"/>
        </p:scale>
        <p:origin x="204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2453004" y="1158316"/>
            <a:ext cx="12462509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90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90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047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90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981" y="1752158"/>
            <a:ext cx="10687685" cy="5804535"/>
          </a:xfrm>
          <a:custGeom>
            <a:avLst/>
            <a:gdLst/>
            <a:ahLst/>
            <a:cxnLst/>
            <a:rect l="l" t="t" r="r" b="b"/>
            <a:pathLst>
              <a:path w="10687685" h="5804534">
                <a:moveTo>
                  <a:pt x="0" y="5804340"/>
                </a:moveTo>
                <a:lnTo>
                  <a:pt x="10687592" y="5804340"/>
                </a:lnTo>
                <a:lnTo>
                  <a:pt x="10687592" y="0"/>
                </a:lnTo>
                <a:lnTo>
                  <a:pt x="0" y="0"/>
                </a:lnTo>
                <a:lnTo>
                  <a:pt x="0" y="5804340"/>
                </a:lnTo>
                <a:close/>
              </a:path>
            </a:pathLst>
          </a:custGeom>
          <a:solidFill>
            <a:srgbClr val="FFE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981" y="0"/>
            <a:ext cx="10687685" cy="1752600"/>
          </a:xfrm>
          <a:custGeom>
            <a:avLst/>
            <a:gdLst/>
            <a:ahLst/>
            <a:cxnLst/>
            <a:rect l="l" t="t" r="r" b="b"/>
            <a:pathLst>
              <a:path w="10687685" h="1752600">
                <a:moveTo>
                  <a:pt x="0" y="1752158"/>
                </a:moveTo>
                <a:lnTo>
                  <a:pt x="0" y="0"/>
                </a:lnTo>
                <a:lnTo>
                  <a:pt x="10687592" y="0"/>
                </a:lnTo>
                <a:lnTo>
                  <a:pt x="10687592" y="1752158"/>
                </a:lnTo>
                <a:lnTo>
                  <a:pt x="0" y="175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27270" y="2874172"/>
            <a:ext cx="1732280" cy="4397375"/>
          </a:xfrm>
          <a:custGeom>
            <a:avLst/>
            <a:gdLst/>
            <a:ahLst/>
            <a:cxnLst/>
            <a:rect l="l" t="t" r="r" b="b"/>
            <a:pathLst>
              <a:path w="1732279" h="4397375">
                <a:moveTo>
                  <a:pt x="0" y="4316895"/>
                </a:moveTo>
                <a:lnTo>
                  <a:pt x="0" y="79882"/>
                </a:lnTo>
                <a:lnTo>
                  <a:pt x="23415" y="23415"/>
                </a:lnTo>
                <a:lnTo>
                  <a:pt x="79880" y="0"/>
                </a:lnTo>
                <a:lnTo>
                  <a:pt x="1652213" y="0"/>
                </a:lnTo>
                <a:lnTo>
                  <a:pt x="1683285" y="6284"/>
                </a:lnTo>
                <a:lnTo>
                  <a:pt x="1708679" y="23415"/>
                </a:lnTo>
                <a:lnTo>
                  <a:pt x="1725809" y="48809"/>
                </a:lnTo>
                <a:lnTo>
                  <a:pt x="1732094" y="79882"/>
                </a:lnTo>
                <a:lnTo>
                  <a:pt x="1732094" y="4316895"/>
                </a:lnTo>
                <a:lnTo>
                  <a:pt x="1725809" y="4347968"/>
                </a:lnTo>
                <a:lnTo>
                  <a:pt x="1708679" y="4373362"/>
                </a:lnTo>
                <a:lnTo>
                  <a:pt x="1683285" y="4390493"/>
                </a:lnTo>
                <a:lnTo>
                  <a:pt x="1652213" y="4396777"/>
                </a:lnTo>
                <a:lnTo>
                  <a:pt x="79880" y="4396777"/>
                </a:lnTo>
                <a:lnTo>
                  <a:pt x="48808" y="4390493"/>
                </a:lnTo>
                <a:lnTo>
                  <a:pt x="23415" y="4373362"/>
                </a:lnTo>
                <a:lnTo>
                  <a:pt x="6284" y="4347968"/>
                </a:lnTo>
                <a:lnTo>
                  <a:pt x="0" y="4316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44874" y="2036974"/>
            <a:ext cx="666750" cy="3368675"/>
          </a:xfrm>
          <a:custGeom>
            <a:avLst/>
            <a:gdLst/>
            <a:ahLst/>
            <a:cxnLst/>
            <a:rect l="l" t="t" r="r" b="b"/>
            <a:pathLst>
              <a:path w="666750" h="3368675">
                <a:moveTo>
                  <a:pt x="0" y="3288490"/>
                </a:moveTo>
                <a:lnTo>
                  <a:pt x="0" y="79855"/>
                </a:lnTo>
                <a:lnTo>
                  <a:pt x="23403" y="23407"/>
                </a:lnTo>
                <a:lnTo>
                  <a:pt x="79841" y="0"/>
                </a:lnTo>
                <a:lnTo>
                  <a:pt x="586348" y="0"/>
                </a:lnTo>
                <a:lnTo>
                  <a:pt x="617405" y="6282"/>
                </a:lnTo>
                <a:lnTo>
                  <a:pt x="642786" y="23407"/>
                </a:lnTo>
                <a:lnTo>
                  <a:pt x="659908" y="48793"/>
                </a:lnTo>
                <a:lnTo>
                  <a:pt x="666190" y="79855"/>
                </a:lnTo>
                <a:lnTo>
                  <a:pt x="666190" y="3288490"/>
                </a:lnTo>
                <a:lnTo>
                  <a:pt x="659908" y="3319553"/>
                </a:lnTo>
                <a:lnTo>
                  <a:pt x="642786" y="3344939"/>
                </a:lnTo>
                <a:lnTo>
                  <a:pt x="617405" y="3362064"/>
                </a:lnTo>
                <a:lnTo>
                  <a:pt x="586348" y="3368346"/>
                </a:lnTo>
                <a:lnTo>
                  <a:pt x="79841" y="3368346"/>
                </a:lnTo>
                <a:lnTo>
                  <a:pt x="48784" y="3362064"/>
                </a:lnTo>
                <a:lnTo>
                  <a:pt x="23403" y="3344939"/>
                </a:lnTo>
                <a:lnTo>
                  <a:pt x="6281" y="3319553"/>
                </a:lnTo>
                <a:lnTo>
                  <a:pt x="0" y="3288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44874" y="5691335"/>
            <a:ext cx="666750" cy="1579880"/>
          </a:xfrm>
          <a:custGeom>
            <a:avLst/>
            <a:gdLst/>
            <a:ahLst/>
            <a:cxnLst/>
            <a:rect l="l" t="t" r="r" b="b"/>
            <a:pathLst>
              <a:path w="666750" h="1579879">
                <a:moveTo>
                  <a:pt x="0" y="1499624"/>
                </a:moveTo>
                <a:lnTo>
                  <a:pt x="0" y="79859"/>
                </a:lnTo>
                <a:lnTo>
                  <a:pt x="23403" y="23408"/>
                </a:lnTo>
                <a:lnTo>
                  <a:pt x="79841" y="0"/>
                </a:lnTo>
                <a:lnTo>
                  <a:pt x="586348" y="0"/>
                </a:lnTo>
                <a:lnTo>
                  <a:pt x="617405" y="6282"/>
                </a:lnTo>
                <a:lnTo>
                  <a:pt x="642786" y="23408"/>
                </a:lnTo>
                <a:lnTo>
                  <a:pt x="659908" y="48795"/>
                </a:lnTo>
                <a:lnTo>
                  <a:pt x="666190" y="79859"/>
                </a:lnTo>
                <a:lnTo>
                  <a:pt x="666190" y="1499624"/>
                </a:lnTo>
                <a:lnTo>
                  <a:pt x="659908" y="1530689"/>
                </a:lnTo>
                <a:lnTo>
                  <a:pt x="642786" y="1556075"/>
                </a:lnTo>
                <a:lnTo>
                  <a:pt x="617405" y="1573201"/>
                </a:lnTo>
                <a:lnTo>
                  <a:pt x="586348" y="1579484"/>
                </a:lnTo>
                <a:lnTo>
                  <a:pt x="79841" y="1579484"/>
                </a:lnTo>
                <a:lnTo>
                  <a:pt x="48784" y="1573201"/>
                </a:lnTo>
                <a:lnTo>
                  <a:pt x="23403" y="1556075"/>
                </a:lnTo>
                <a:lnTo>
                  <a:pt x="6281" y="1530689"/>
                </a:lnTo>
                <a:lnTo>
                  <a:pt x="0" y="149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90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90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811015" y="-68757"/>
            <a:ext cx="15178531" cy="1246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3627" y="4655551"/>
            <a:ext cx="4652645" cy="5085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479981" y="9980691"/>
            <a:ext cx="309245" cy="537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90" dirty="0"/>
              <a:pPr marL="381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spc="-9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47800" y="2454275"/>
            <a:ext cx="9067800" cy="279756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15"/>
              </a:spcBef>
            </a:pPr>
            <a:r>
              <a:rPr lang="tr-TR" sz="60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OTOKONTROL/</a:t>
            </a:r>
            <a:r>
              <a:rPr sz="60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ÖZ </a:t>
            </a:r>
            <a:r>
              <a:rPr sz="6000" b="1" spc="-5" dirty="0">
                <a:solidFill>
                  <a:srgbClr val="C00000"/>
                </a:solidFill>
                <a:latin typeface="Calibri"/>
                <a:cs typeface="Calibri"/>
              </a:rPr>
              <a:t>DİSİPLİN GELİŞTİRME </a:t>
            </a:r>
            <a:r>
              <a:rPr sz="6000" b="1" spc="-6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C00000"/>
                </a:solidFill>
                <a:latin typeface="Calibri"/>
                <a:cs typeface="Calibri"/>
              </a:rPr>
              <a:t>VELİ </a:t>
            </a:r>
            <a:r>
              <a:rPr sz="6000" b="1" spc="5" dirty="0">
                <a:solidFill>
                  <a:srgbClr val="C00000"/>
                </a:solidFill>
                <a:latin typeface="Calibri"/>
                <a:cs typeface="Calibri"/>
              </a:rPr>
              <a:t>SUNUMU </a:t>
            </a:r>
            <a:r>
              <a:rPr sz="6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endParaRPr lang="tr-TR" sz="6000" b="1" spc="1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115"/>
              </a:spcBef>
            </a:pPr>
            <a:r>
              <a:rPr sz="60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(LİSE</a:t>
            </a:r>
            <a:r>
              <a:rPr sz="6000" b="1" spc="-2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6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286000" y="2511933"/>
            <a:ext cx="356196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 err="1" smtClean="0">
                <a:latin typeface="Calibri"/>
                <a:cs typeface="Calibri"/>
              </a:rPr>
              <a:t>Başarı</a:t>
            </a:r>
            <a:r>
              <a:rPr lang="tr-TR" sz="2400" b="1" i="1" dirty="0" smtClean="0">
                <a:latin typeface="Calibri"/>
                <a:cs typeface="Calibri"/>
              </a:rPr>
              <a:t>,</a:t>
            </a:r>
            <a:r>
              <a:rPr sz="2400" b="1" i="1" spc="-45" dirty="0" smtClean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sadece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her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gün</a:t>
            </a:r>
            <a:endParaRPr sz="24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i="1" dirty="0">
                <a:latin typeface="Calibri"/>
                <a:cs typeface="Calibri"/>
              </a:rPr>
              <a:t>uygulanan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bir</a:t>
            </a:r>
            <a:r>
              <a:rPr sz="2400" b="1" i="1" spc="-85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disiplindir.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9354" y="2760979"/>
            <a:ext cx="29673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Disiplin,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özgürlüğe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giden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yoldur.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10600" y="3597275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Aristoteles</a:t>
            </a:r>
            <a:endParaRPr sz="18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0" y="3292475"/>
            <a:ext cx="8712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Jim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Rohn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625475"/>
            <a:ext cx="4572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C00000"/>
                </a:solidFill>
                <a:latin typeface="Calibri"/>
                <a:cs typeface="Calibri"/>
              </a:rPr>
              <a:t>Velilerimize</a:t>
            </a:r>
            <a:r>
              <a:rPr sz="44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Soralım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920" y="2142185"/>
            <a:ext cx="9338945" cy="8509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700" spc="-15" dirty="0">
                <a:latin typeface="Calibri"/>
                <a:cs typeface="Calibri"/>
              </a:rPr>
              <a:t>Peki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siz</a:t>
            </a:r>
            <a:r>
              <a:rPr sz="2700" spc="-5" dirty="0">
                <a:latin typeface="Calibri"/>
                <a:cs typeface="Calibri"/>
              </a:rPr>
              <a:t> çocuğunuzun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öz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disiplin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gelişimini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desteklemek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için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neler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yapıyorsunuz?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96875"/>
            <a:ext cx="11277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3355" marR="5080" indent="-2701290" algn="ctr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Disiplinin</a:t>
            </a:r>
            <a:r>
              <a:rPr sz="44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Geliştirilmesinde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40" dirty="0">
                <a:solidFill>
                  <a:srgbClr val="C00000"/>
                </a:solidFill>
                <a:latin typeface="Calibri"/>
                <a:cs typeface="Calibri"/>
              </a:rPr>
              <a:t>Yapılan </a:t>
            </a:r>
            <a:r>
              <a:rPr sz="4400" spc="-7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35" dirty="0">
                <a:solidFill>
                  <a:srgbClr val="C00000"/>
                </a:solidFill>
                <a:latin typeface="Calibri"/>
                <a:cs typeface="Calibri"/>
              </a:rPr>
              <a:t>Yanlışlar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292" y="1782826"/>
            <a:ext cx="5012055" cy="41331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4610" indent="-344805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kurmak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ceza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vermek,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azarlamak,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vurmak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vb.</a:t>
            </a:r>
          </a:p>
          <a:p>
            <a:pPr marL="356870" marR="5080" indent="-344805">
              <a:lnSpc>
                <a:spcPct val="100000"/>
              </a:lnSpc>
              <a:spcBef>
                <a:spcPts val="65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/>
                <a:cs typeface="Calibri"/>
              </a:rPr>
              <a:t>Anne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babanın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tutarsız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davranışlar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sergilemesi</a:t>
            </a:r>
            <a:endParaRPr sz="3200" dirty="0">
              <a:latin typeface="Calibri"/>
              <a:cs typeface="Calibri"/>
            </a:endParaRPr>
          </a:p>
          <a:p>
            <a:pPr marL="356870" marR="728345" indent="-344805">
              <a:lnSpc>
                <a:spcPct val="100000"/>
              </a:lnSpc>
              <a:spcBef>
                <a:spcPts val="65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Konulan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kuralların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kararlı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bir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biçimde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uygulanmaması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9968" y="1782267"/>
            <a:ext cx="4634865" cy="2969403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15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Davranışlarına </a:t>
            </a:r>
            <a:r>
              <a:rPr sz="3200" dirty="0">
                <a:latin typeface="Calibri"/>
                <a:cs typeface="Calibri"/>
              </a:rPr>
              <a:t>değil kişiliğine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yönelik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eleştiride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bulunulması</a:t>
            </a:r>
            <a:endParaRPr sz="3200" dirty="0">
              <a:latin typeface="Calibri"/>
              <a:cs typeface="Calibri"/>
            </a:endParaRPr>
          </a:p>
          <a:p>
            <a:pPr marL="469900" marR="12065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35" dirty="0">
                <a:latin typeface="Calibri"/>
                <a:cs typeface="Calibri"/>
              </a:rPr>
              <a:t>Ev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ortamında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kurmak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için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çok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fazla</a:t>
            </a:r>
            <a:r>
              <a:rPr sz="3200" spc="-20" dirty="0">
                <a:latin typeface="Calibri"/>
                <a:cs typeface="Calibri"/>
              </a:rPr>
              <a:t> kural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koyulması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96875"/>
            <a:ext cx="11049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3355" marR="5080" indent="-270129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Disiplinin</a:t>
            </a:r>
            <a:r>
              <a:rPr sz="44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Geliştirilmesinde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40" dirty="0">
                <a:solidFill>
                  <a:srgbClr val="C00000"/>
                </a:solidFill>
                <a:latin typeface="Calibri"/>
                <a:cs typeface="Calibri"/>
              </a:rPr>
              <a:t>Yapılan </a:t>
            </a:r>
            <a:r>
              <a:rPr sz="4400" spc="-7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35" dirty="0">
                <a:solidFill>
                  <a:srgbClr val="C00000"/>
                </a:solidFill>
                <a:latin typeface="Calibri"/>
                <a:cs typeface="Calibri"/>
              </a:rPr>
              <a:t>Yanlışlar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7348" y="1807210"/>
            <a:ext cx="5875655" cy="34612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775335" indent="-344805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Çocuğa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gelişim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özelliklerine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uygun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olmayan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sorumluluklar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verilmesi.</a:t>
            </a:r>
            <a:endParaRPr sz="32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/>
                <a:cs typeface="Calibri"/>
              </a:rPr>
              <a:t>Seçim </a:t>
            </a:r>
            <a:r>
              <a:rPr sz="3200" spc="-5" dirty="0">
                <a:latin typeface="Calibri"/>
                <a:cs typeface="Calibri"/>
              </a:rPr>
              <a:t>yapılması </a:t>
            </a:r>
            <a:r>
              <a:rPr sz="3200" spc="-25" dirty="0">
                <a:latin typeface="Calibri"/>
                <a:cs typeface="Calibri"/>
              </a:rPr>
              <a:t>gereken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15" dirty="0">
                <a:latin typeface="Calibri"/>
                <a:cs typeface="Calibri"/>
              </a:rPr>
              <a:t>konuda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çocuk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adına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karar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verilmesi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çocuktan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karara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uymasını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beklenilmesi.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14413" y="1785061"/>
            <a:ext cx="4578350" cy="395428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69900" marR="304800" indent="-457200">
              <a:lnSpc>
                <a:spcPct val="100000"/>
              </a:lnSpc>
              <a:spcBef>
                <a:spcPts val="115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Çocuğun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sorumluluğundaki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görevlerin </a:t>
            </a:r>
            <a:r>
              <a:rPr sz="3200" spc="-5" dirty="0">
                <a:latin typeface="Calibri"/>
                <a:cs typeface="Calibri"/>
              </a:rPr>
              <a:t>diğer </a:t>
            </a:r>
            <a:r>
              <a:rPr sz="3200" dirty="0">
                <a:latin typeface="Calibri"/>
                <a:cs typeface="Calibri"/>
              </a:rPr>
              <a:t>kişiler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tarafından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yapılması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(Örn.</a:t>
            </a:r>
            <a:endParaRPr sz="3200" dirty="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3200" spc="-40" dirty="0">
                <a:latin typeface="Calibri"/>
                <a:cs typeface="Calibri"/>
              </a:rPr>
              <a:t>Yatak </a:t>
            </a:r>
            <a:r>
              <a:rPr sz="3200" dirty="0">
                <a:latin typeface="Calibri"/>
                <a:cs typeface="Calibri"/>
              </a:rPr>
              <a:t>toplama, odasını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düzenleme,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ödevlerini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yapma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vb.).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244475"/>
            <a:ext cx="89154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1695" marR="5080" indent="-2118995">
              <a:lnSpc>
                <a:spcPct val="100000"/>
              </a:lnSpc>
              <a:spcBef>
                <a:spcPts val="110"/>
              </a:spcBef>
            </a:pP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Öz Disiplin </a:t>
            </a: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Geliştirme </a:t>
            </a:r>
            <a:r>
              <a:rPr sz="4400" dirty="0">
                <a:solidFill>
                  <a:srgbClr val="C00000"/>
                </a:solidFill>
                <a:latin typeface="Calibri"/>
                <a:cs typeface="Calibri"/>
              </a:rPr>
              <a:t>ile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İlgili </a:t>
            </a:r>
            <a:r>
              <a:rPr sz="4400" spc="-8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"/>
                <a:cs typeface="Calibri"/>
              </a:rPr>
              <a:t>Öneriler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7173" y="1829180"/>
            <a:ext cx="3483610" cy="39536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İletişimde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Açık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Olmak</a:t>
            </a: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Rutin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oluşturmak</a:t>
            </a:r>
            <a:endParaRPr sz="3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Çocuğa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Model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Olmak</a:t>
            </a: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Sorumluluk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Seçim</a:t>
            </a: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Sınır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Koymak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8578" y="1807210"/>
            <a:ext cx="5701665" cy="39536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30" dirty="0">
                <a:latin typeface="Calibri"/>
                <a:cs typeface="Calibri"/>
              </a:rPr>
              <a:t>Tutarlı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Olmak</a:t>
            </a: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Problem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Davranışı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Anlamak</a:t>
            </a:r>
            <a:endParaRPr sz="3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Problem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Çözme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Becerisi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Kazandırmak</a:t>
            </a:r>
            <a:endParaRPr sz="3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Koşulsuz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Sevgi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Kabul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Göstermek</a:t>
            </a:r>
            <a:endParaRPr sz="3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Gerektiğinde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Uzman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Yardımı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Almak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3200" y="396875"/>
            <a:ext cx="62484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İletişimde</a:t>
            </a:r>
            <a:r>
              <a:rPr sz="4400" spc="-2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Açık</a:t>
            </a:r>
            <a:r>
              <a:rPr sz="44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Olmak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055" y="1638427"/>
            <a:ext cx="10831195" cy="44460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6350" indent="-457834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Öncelikle çocuğu </a:t>
            </a:r>
            <a:r>
              <a:rPr sz="3200" spc="-20" dirty="0">
                <a:latin typeface="Calibri"/>
                <a:cs typeface="Calibri"/>
              </a:rPr>
              <a:t>birey </a:t>
            </a:r>
            <a:r>
              <a:rPr sz="3200" spc="-10" dirty="0">
                <a:latin typeface="Calibri"/>
                <a:cs typeface="Calibri"/>
              </a:rPr>
              <a:t>olarak </a:t>
            </a:r>
            <a:r>
              <a:rPr sz="3200" spc="-20" dirty="0">
                <a:latin typeface="Calibri"/>
                <a:cs typeface="Calibri"/>
              </a:rPr>
              <a:t>kabul </a:t>
            </a:r>
            <a:r>
              <a:rPr sz="3200" spc="-5" dirty="0">
                <a:latin typeface="Calibri"/>
                <a:cs typeface="Calibri"/>
              </a:rPr>
              <a:t>etmek </a:t>
            </a:r>
            <a:r>
              <a:rPr sz="3200" spc="-20" dirty="0">
                <a:latin typeface="Calibri"/>
                <a:cs typeface="Calibri"/>
              </a:rPr>
              <a:t>ve </a:t>
            </a:r>
            <a:r>
              <a:rPr sz="3200" dirty="0">
                <a:latin typeface="Calibri"/>
                <a:cs typeface="Calibri"/>
              </a:rPr>
              <a:t>iletişim </a:t>
            </a:r>
            <a:r>
              <a:rPr sz="3200" spc="-30" dirty="0">
                <a:latin typeface="Calibri"/>
                <a:cs typeface="Calibri"/>
              </a:rPr>
              <a:t>kurarken </a:t>
            </a:r>
            <a:r>
              <a:rPr sz="3200" spc="-10" dirty="0" err="1">
                <a:latin typeface="Calibri"/>
                <a:cs typeface="Calibri"/>
              </a:rPr>
              <a:t>bunu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 err="1" smtClean="0">
                <a:latin typeface="Calibri"/>
                <a:cs typeface="Calibri"/>
              </a:rPr>
              <a:t>dikkat</a:t>
            </a:r>
            <a:r>
              <a:rPr lang="tr-TR" sz="3200" spc="-20" dirty="0" smtClean="0">
                <a:latin typeface="Calibri"/>
                <a:cs typeface="Calibri"/>
              </a:rPr>
              <a:t>e</a:t>
            </a:r>
            <a:r>
              <a:rPr sz="3200" spc="-20" dirty="0" smtClean="0">
                <a:latin typeface="Calibri"/>
                <a:cs typeface="Calibri"/>
              </a:rPr>
              <a:t> </a:t>
            </a:r>
            <a:r>
              <a:rPr sz="3200" spc="-600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almak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önemlidir.</a:t>
            </a:r>
            <a:endParaRPr sz="3200" dirty="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İletişim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kurarken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çocuğun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birey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olarak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duygu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düşüncelerine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saygı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duymak,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istek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ihtiyaçlarını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fark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edip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kabul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etmek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gerekir.</a:t>
            </a:r>
            <a:endParaRPr sz="3200" dirty="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buFont typeface="Microsoft Sans Serif"/>
              <a:buChar char="•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Çocukla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olan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iletişimin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açık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</a:t>
            </a:r>
            <a:r>
              <a:rPr sz="3200" spc="-5" dirty="0">
                <a:latin typeface="Calibri"/>
                <a:cs typeface="Calibri"/>
              </a:rPr>
              <a:t> olması,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davranış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sözlerin</a:t>
            </a:r>
            <a:r>
              <a:rPr sz="3200" spc="-10" dirty="0">
                <a:latin typeface="Calibri"/>
                <a:cs typeface="Calibri"/>
              </a:rPr>
              <a:t> tutarlı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olması,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göz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kontağı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kurulması,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jest</a:t>
            </a:r>
            <a:r>
              <a:rPr sz="3200" spc="-10" dirty="0">
                <a:latin typeface="Calibri"/>
                <a:cs typeface="Calibri"/>
              </a:rPr>
              <a:t> 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mimiklerin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uygun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kullanılması </a:t>
            </a:r>
            <a:r>
              <a:rPr sz="3200" dirty="0">
                <a:latin typeface="Calibri"/>
                <a:cs typeface="Calibri"/>
              </a:rPr>
              <a:t> çocuğun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öz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geliştirme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sürecinin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sağlıklı </a:t>
            </a:r>
            <a:r>
              <a:rPr sz="3200" dirty="0">
                <a:latin typeface="Calibri"/>
                <a:cs typeface="Calibri"/>
              </a:rPr>
              <a:t>ilerlemesini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sağlayacaktır.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000" y="701675"/>
            <a:ext cx="7010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Rutin</a:t>
            </a:r>
            <a:r>
              <a:rPr sz="4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Oluşturmak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2301875"/>
            <a:ext cx="10832465" cy="34612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Çocuklar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5" dirty="0">
                <a:latin typeface="Calibri"/>
                <a:cs typeface="Calibri"/>
              </a:rPr>
              <a:t> oluşturulan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rutinler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rahatlatıcıdır.</a:t>
            </a:r>
            <a:endParaRPr sz="32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Font typeface="Microsoft Sans Serif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Rutinler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evde </a:t>
            </a:r>
            <a:r>
              <a:rPr sz="3200" dirty="0">
                <a:latin typeface="Calibri"/>
                <a:cs typeface="Calibri"/>
              </a:rPr>
              <a:t>sakin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atmosfer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güven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ortamı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sağlarlar.</a:t>
            </a:r>
            <a:endParaRPr sz="3200" dirty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spc="-5" dirty="0">
                <a:latin typeface="Calibri"/>
                <a:cs typeface="Calibri"/>
              </a:rPr>
              <a:t>Rutinler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uzun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vadede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hem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çocuklar</a:t>
            </a:r>
            <a:r>
              <a:rPr sz="3200" dirty="0">
                <a:latin typeface="Calibri"/>
                <a:cs typeface="Calibri"/>
              </a:rPr>
              <a:t> için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hem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ebevynler</a:t>
            </a:r>
            <a:r>
              <a:rPr sz="3200" dirty="0">
                <a:latin typeface="Calibri"/>
                <a:cs typeface="Calibri"/>
              </a:rPr>
              <a:t> için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yarar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sağlayacaktır.</a:t>
            </a:r>
            <a:endParaRPr sz="3200" dirty="0">
              <a:latin typeface="Calibri"/>
              <a:cs typeface="Calibri"/>
            </a:endParaRPr>
          </a:p>
          <a:p>
            <a:pPr marL="469900" marR="8255" indent="-457200" algn="just">
              <a:lnSpc>
                <a:spcPct val="100000"/>
              </a:lnSpc>
              <a:buFont typeface="Microsoft Sans Serif"/>
              <a:buChar char="•"/>
              <a:tabLst>
                <a:tab pos="469900" algn="l"/>
              </a:tabLst>
            </a:pPr>
            <a:r>
              <a:rPr sz="3200" spc="-5" dirty="0">
                <a:latin typeface="Calibri"/>
                <a:cs typeface="Calibri"/>
              </a:rPr>
              <a:t>Çocuklar</a:t>
            </a:r>
            <a:r>
              <a:rPr sz="3200" dirty="0">
                <a:latin typeface="Calibri"/>
                <a:cs typeface="Calibri"/>
              </a:rPr>
              <a:t> için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rutin,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durumun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gerektirdiklerine</a:t>
            </a:r>
            <a:r>
              <a:rPr sz="3200" spc="-5" dirty="0">
                <a:latin typeface="Calibri"/>
                <a:cs typeface="Calibri"/>
              </a:rPr>
              <a:t> odaklanmayı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öğretir. 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Örneğin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yemek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yatak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saatlerindeki</a:t>
            </a:r>
            <a:r>
              <a:rPr sz="3200" dirty="0">
                <a:latin typeface="Calibri"/>
                <a:cs typeface="Calibri"/>
              </a:rPr>
              <a:t> bir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rutin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çocuğun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hayatını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daha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düzenli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hale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getirerek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ailedeki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tartışmayı</a:t>
            </a:r>
            <a:r>
              <a:rPr sz="3200" spc="-40" dirty="0">
                <a:latin typeface="Calibri"/>
                <a:cs typeface="Calibri"/>
              </a:rPr>
              <a:t> azaltır.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0" y="549275"/>
            <a:ext cx="6248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Çocuğa</a:t>
            </a:r>
            <a:r>
              <a:rPr sz="44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Model</a:t>
            </a:r>
            <a:r>
              <a:rPr sz="4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Olmak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951" y="2073275"/>
            <a:ext cx="10832465" cy="49385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Çocuklara </a:t>
            </a:r>
            <a:r>
              <a:rPr sz="3200" spc="-5" dirty="0">
                <a:latin typeface="Calibri"/>
                <a:cs typeface="Calibri"/>
              </a:rPr>
              <a:t>herhangi </a:t>
            </a:r>
            <a:r>
              <a:rPr sz="3200" spc="-10" dirty="0">
                <a:latin typeface="Calibri"/>
                <a:cs typeface="Calibri"/>
              </a:rPr>
              <a:t>bir </a:t>
            </a:r>
            <a:r>
              <a:rPr sz="3200" spc="-15" dirty="0">
                <a:latin typeface="Calibri"/>
                <a:cs typeface="Calibri"/>
              </a:rPr>
              <a:t>davranışı kazandırmanın </a:t>
            </a:r>
            <a:r>
              <a:rPr sz="3200" dirty="0">
                <a:latin typeface="Calibri"/>
                <a:cs typeface="Calibri"/>
              </a:rPr>
              <a:t>en </a:t>
            </a:r>
            <a:r>
              <a:rPr sz="3200" spc="-5" dirty="0">
                <a:latin typeface="Calibri"/>
                <a:cs typeface="Calibri"/>
              </a:rPr>
              <a:t>etkili </a:t>
            </a:r>
            <a:r>
              <a:rPr sz="3200" spc="-10" dirty="0">
                <a:latin typeface="Calibri"/>
                <a:cs typeface="Calibri"/>
              </a:rPr>
              <a:t>yolu ebeveynlerin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söz </a:t>
            </a:r>
            <a:r>
              <a:rPr sz="3200" spc="-20" dirty="0">
                <a:latin typeface="Calibri"/>
                <a:cs typeface="Calibri"/>
              </a:rPr>
              <a:t>konusu </a:t>
            </a:r>
            <a:r>
              <a:rPr sz="3200" spc="-15" dirty="0">
                <a:latin typeface="Calibri"/>
                <a:cs typeface="Calibri"/>
              </a:rPr>
              <a:t>davranışı </a:t>
            </a:r>
            <a:r>
              <a:rPr sz="3200" spc="-10" dirty="0">
                <a:latin typeface="Calibri"/>
                <a:cs typeface="Calibri"/>
              </a:rPr>
              <a:t>sergiliyor </a:t>
            </a:r>
            <a:r>
              <a:rPr sz="3200" spc="-30" dirty="0">
                <a:latin typeface="Calibri"/>
                <a:cs typeface="Calibri"/>
              </a:rPr>
              <a:t>olmasıdır. </a:t>
            </a:r>
            <a:r>
              <a:rPr sz="3200" spc="-10" dirty="0">
                <a:latin typeface="Calibri"/>
                <a:cs typeface="Calibri"/>
              </a:rPr>
              <a:t>Çünkü ebeveynler </a:t>
            </a:r>
            <a:r>
              <a:rPr sz="3200" spc="-15" dirty="0">
                <a:latin typeface="Calibri"/>
                <a:cs typeface="Calibri"/>
              </a:rPr>
              <a:t>kendilerinde </a:t>
            </a:r>
            <a:r>
              <a:rPr sz="3200" spc="-10" dirty="0">
                <a:latin typeface="Calibri"/>
                <a:cs typeface="Calibri"/>
              </a:rPr>
              <a:t> olmayan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20" dirty="0">
                <a:latin typeface="Calibri"/>
                <a:cs typeface="Calibri"/>
              </a:rPr>
              <a:t>davranış </a:t>
            </a:r>
            <a:r>
              <a:rPr sz="3200" dirty="0">
                <a:latin typeface="Calibri"/>
                <a:cs typeface="Calibri"/>
              </a:rPr>
              <a:t>biçimini </a:t>
            </a:r>
            <a:r>
              <a:rPr sz="3200" spc="-5" dirty="0">
                <a:latin typeface="Calibri"/>
                <a:cs typeface="Calibri"/>
              </a:rPr>
              <a:t>çocuklarına </a:t>
            </a:r>
            <a:r>
              <a:rPr sz="3200" spc="-30" dirty="0">
                <a:latin typeface="Calibri"/>
                <a:cs typeface="Calibri"/>
              </a:rPr>
              <a:t>kazandıramazlar. </a:t>
            </a:r>
            <a:r>
              <a:rPr sz="3200" dirty="0">
                <a:latin typeface="Calibri"/>
                <a:cs typeface="Calibri"/>
              </a:rPr>
              <a:t>Bu </a:t>
            </a:r>
            <a:r>
              <a:rPr sz="3200" spc="-5" dirty="0">
                <a:latin typeface="Calibri"/>
                <a:cs typeface="Calibri"/>
              </a:rPr>
              <a:t>durumda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diğer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maddelerde</a:t>
            </a:r>
            <a:r>
              <a:rPr sz="3200" spc="-5" dirty="0">
                <a:latin typeface="Calibri"/>
                <a:cs typeface="Calibri"/>
              </a:rPr>
              <a:t> 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açıklandığı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üzere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evde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ortamı </a:t>
            </a:r>
            <a:r>
              <a:rPr sz="3200" spc="-5" dirty="0">
                <a:latin typeface="Calibri"/>
                <a:cs typeface="Calibri"/>
              </a:rPr>
              <a:t> kurulmamışsa </a:t>
            </a:r>
            <a:r>
              <a:rPr sz="3200" spc="-10" dirty="0">
                <a:latin typeface="Calibri"/>
                <a:cs typeface="Calibri"/>
              </a:rPr>
              <a:t>çocuğun </a:t>
            </a:r>
            <a:r>
              <a:rPr sz="3200" spc="-15" dirty="0">
                <a:latin typeface="Calibri"/>
                <a:cs typeface="Calibri"/>
              </a:rPr>
              <a:t>öz </a:t>
            </a:r>
            <a:r>
              <a:rPr sz="3200" dirty="0">
                <a:latin typeface="Calibri"/>
                <a:cs typeface="Calibri"/>
              </a:rPr>
              <a:t>disiplin </a:t>
            </a:r>
            <a:r>
              <a:rPr sz="3200" spc="-5" dirty="0">
                <a:latin typeface="Calibri"/>
                <a:cs typeface="Calibri"/>
              </a:rPr>
              <a:t>becerisini </a:t>
            </a:r>
            <a:r>
              <a:rPr sz="3200" spc="-15" dirty="0">
                <a:latin typeface="Calibri"/>
                <a:cs typeface="Calibri"/>
              </a:rPr>
              <a:t>kazanması </a:t>
            </a:r>
            <a:r>
              <a:rPr sz="3200" spc="-10" dirty="0">
                <a:latin typeface="Calibri"/>
                <a:cs typeface="Calibri"/>
              </a:rPr>
              <a:t>daha </a:t>
            </a:r>
            <a:r>
              <a:rPr sz="3200" spc="-20" dirty="0">
                <a:latin typeface="Calibri"/>
                <a:cs typeface="Calibri"/>
              </a:rPr>
              <a:t>zor </a:t>
            </a:r>
            <a:r>
              <a:rPr sz="3200" spc="-35" dirty="0">
                <a:latin typeface="Calibri"/>
                <a:cs typeface="Calibri"/>
              </a:rPr>
              <a:t>olacaktır. 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Eğer aile </a:t>
            </a:r>
            <a:r>
              <a:rPr sz="3200" spc="-10" dirty="0">
                <a:latin typeface="Calibri"/>
                <a:cs typeface="Calibri"/>
              </a:rPr>
              <a:t>ortamında pozitif </a:t>
            </a:r>
            <a:r>
              <a:rPr sz="3200" dirty="0">
                <a:latin typeface="Calibri"/>
                <a:cs typeface="Calibri"/>
              </a:rPr>
              <a:t>bir disiplin </a:t>
            </a:r>
            <a:r>
              <a:rPr sz="3200" spc="-15" dirty="0">
                <a:latin typeface="Calibri"/>
                <a:cs typeface="Calibri"/>
              </a:rPr>
              <a:t>ortamı </a:t>
            </a:r>
            <a:r>
              <a:rPr sz="3200" spc="-20" dirty="0">
                <a:latin typeface="Calibri"/>
                <a:cs typeface="Calibri"/>
              </a:rPr>
              <a:t>varsa </a:t>
            </a:r>
            <a:r>
              <a:rPr sz="3200" spc="-10" dirty="0">
                <a:latin typeface="Calibri"/>
                <a:cs typeface="Calibri"/>
              </a:rPr>
              <a:t>çocuk </a:t>
            </a:r>
            <a:r>
              <a:rPr sz="3200" spc="-5" dirty="0">
                <a:latin typeface="Calibri"/>
                <a:cs typeface="Calibri"/>
              </a:rPr>
              <a:t>bunu </a:t>
            </a:r>
            <a:r>
              <a:rPr sz="3200" spc="-15" dirty="0">
                <a:latin typeface="Calibri"/>
                <a:cs typeface="Calibri"/>
              </a:rPr>
              <a:t>kolaylıkla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içselleştirebilir.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Aksi</a:t>
            </a:r>
            <a:r>
              <a:rPr sz="3200" spc="-5" dirty="0">
                <a:latin typeface="Calibri"/>
                <a:cs typeface="Calibri"/>
              </a:rPr>
              <a:t> durumda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çocuğun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kendinden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beklenen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davranışları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sergilemesi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korku,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kaygı,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suçluluk</a:t>
            </a:r>
            <a:r>
              <a:rPr sz="3200" dirty="0">
                <a:latin typeface="Calibri"/>
                <a:cs typeface="Calibri"/>
              </a:rPr>
              <a:t> gibi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duygulardan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kaynaklanacak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fakat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içselleştirilemeyecektir.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3200" y="549275"/>
            <a:ext cx="57150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Sorumluluk</a:t>
            </a:r>
            <a:r>
              <a:rPr sz="44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ve</a:t>
            </a:r>
            <a:r>
              <a:rPr sz="4400" b="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Seçim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547" y="2073275"/>
            <a:ext cx="10831830" cy="34612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10795" indent="-457834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Sorumluluk </a:t>
            </a:r>
            <a:r>
              <a:rPr sz="3200" spc="-10" dirty="0">
                <a:latin typeface="Calibri"/>
                <a:cs typeface="Calibri"/>
              </a:rPr>
              <a:t>her </a:t>
            </a:r>
            <a:r>
              <a:rPr sz="3200" spc="-15" dirty="0">
                <a:latin typeface="Calibri"/>
                <a:cs typeface="Calibri"/>
              </a:rPr>
              <a:t>nerede </a:t>
            </a:r>
            <a:r>
              <a:rPr sz="3200" spc="-10" dirty="0">
                <a:latin typeface="Calibri"/>
                <a:cs typeface="Calibri"/>
              </a:rPr>
              <a:t>olursa </a:t>
            </a:r>
            <a:r>
              <a:rPr sz="3200" spc="-5" dirty="0">
                <a:latin typeface="Calibri"/>
                <a:cs typeface="Calibri"/>
              </a:rPr>
              <a:t>olsun </a:t>
            </a:r>
            <a:r>
              <a:rPr sz="3200" spc="-10" dirty="0">
                <a:latin typeface="Calibri"/>
                <a:cs typeface="Calibri"/>
              </a:rPr>
              <a:t>çocukların </a:t>
            </a:r>
            <a:r>
              <a:rPr sz="3200" spc="-5" dirty="0">
                <a:latin typeface="Calibri"/>
                <a:cs typeface="Calibri"/>
              </a:rPr>
              <a:t>fikirlerini söylemelerine </a:t>
            </a:r>
            <a:r>
              <a:rPr sz="3200" spc="-20" dirty="0">
                <a:latin typeface="Calibri"/>
                <a:cs typeface="Calibri"/>
              </a:rPr>
              <a:t>ve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onları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etkileyecek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konularda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seçim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yapmalarına</a:t>
            </a:r>
            <a:r>
              <a:rPr sz="3200" spc="-5" dirty="0">
                <a:latin typeface="Calibri"/>
                <a:cs typeface="Calibri"/>
              </a:rPr>
              <a:t> izin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verilerek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geliştirilir.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Burada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söz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hakkı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seçim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hakkı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arasında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incelikli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bir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ayrım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bulunur.</a:t>
            </a:r>
            <a:endParaRPr sz="3200" dirty="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Söz hakkı çocuğun </a:t>
            </a:r>
            <a:r>
              <a:rPr sz="3200" spc="-5" dirty="0">
                <a:latin typeface="Calibri"/>
                <a:cs typeface="Calibri"/>
              </a:rPr>
              <a:t>çocuğun </a:t>
            </a:r>
            <a:r>
              <a:rPr sz="3200" spc="-15" dirty="0">
                <a:latin typeface="Calibri"/>
                <a:cs typeface="Calibri"/>
              </a:rPr>
              <a:t>sınırsız seçenek </a:t>
            </a:r>
            <a:r>
              <a:rPr sz="3200" spc="-10" dirty="0">
                <a:latin typeface="Calibri"/>
                <a:cs typeface="Calibri"/>
              </a:rPr>
              <a:t>arasından </a:t>
            </a:r>
            <a:r>
              <a:rPr sz="3200" spc="-15" dirty="0">
                <a:latin typeface="Calibri"/>
                <a:cs typeface="Calibri"/>
              </a:rPr>
              <a:t>verdiği </a:t>
            </a:r>
            <a:r>
              <a:rPr sz="3200" spc="-25" dirty="0">
                <a:latin typeface="Calibri"/>
                <a:cs typeface="Calibri"/>
              </a:rPr>
              <a:t>karar </a:t>
            </a:r>
            <a:r>
              <a:rPr sz="3200" spc="-20" dirty="0">
                <a:latin typeface="Calibri"/>
                <a:cs typeface="Calibri"/>
              </a:rPr>
              <a:t>iken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seçim </a:t>
            </a:r>
            <a:r>
              <a:rPr sz="3200" spc="-5" dirty="0">
                <a:latin typeface="Calibri"/>
                <a:cs typeface="Calibri"/>
              </a:rPr>
              <a:t>hakkı </a:t>
            </a:r>
            <a:r>
              <a:rPr sz="3200" spc="-15" dirty="0">
                <a:latin typeface="Calibri"/>
                <a:cs typeface="Calibri"/>
              </a:rPr>
              <a:t>ebeveyn tarafından </a:t>
            </a:r>
            <a:r>
              <a:rPr sz="3200" dirty="0">
                <a:latin typeface="Calibri"/>
                <a:cs typeface="Calibri"/>
              </a:rPr>
              <a:t>kısıtlı </a:t>
            </a:r>
            <a:r>
              <a:rPr sz="3200" spc="-5" dirty="0">
                <a:latin typeface="Calibri"/>
                <a:cs typeface="Calibri"/>
              </a:rPr>
              <a:t>sunulan seçenekler </a:t>
            </a:r>
            <a:r>
              <a:rPr sz="3200" spc="-15" dirty="0">
                <a:latin typeface="Calibri"/>
                <a:cs typeface="Calibri"/>
              </a:rPr>
              <a:t>arasından </a:t>
            </a:r>
            <a:r>
              <a:rPr sz="3200" spc="-5" dirty="0">
                <a:latin typeface="Calibri"/>
                <a:cs typeface="Calibri"/>
              </a:rPr>
              <a:t>seçim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yapmasıdır.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549275"/>
            <a:ext cx="55626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Sorumluluk</a:t>
            </a:r>
            <a:r>
              <a:rPr sz="44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ve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Seçim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7348" y="2073274"/>
            <a:ext cx="10831830" cy="34612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265" marR="5080" indent="-457200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Çocuklara </a:t>
            </a:r>
            <a:r>
              <a:rPr sz="3200" spc="-5" dirty="0">
                <a:latin typeface="Calibri"/>
                <a:cs typeface="Calibri"/>
              </a:rPr>
              <a:t>seçim </a:t>
            </a:r>
            <a:r>
              <a:rPr sz="3200" spc="-10" dirty="0">
                <a:latin typeface="Calibri"/>
                <a:cs typeface="Calibri"/>
              </a:rPr>
              <a:t>yapabilecekleri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10" dirty="0">
                <a:latin typeface="Calibri"/>
                <a:cs typeface="Calibri"/>
              </a:rPr>
              <a:t>çok durum </a:t>
            </a:r>
            <a:r>
              <a:rPr sz="3200" spc="-25" dirty="0">
                <a:latin typeface="Calibri"/>
                <a:cs typeface="Calibri"/>
              </a:rPr>
              <a:t>sunulmalıdır. </a:t>
            </a:r>
            <a:r>
              <a:rPr sz="3200" spc="-10" dirty="0">
                <a:latin typeface="Calibri"/>
                <a:cs typeface="Calibri"/>
              </a:rPr>
              <a:t>Ebeveynler </a:t>
            </a:r>
            <a:r>
              <a:rPr sz="3200" spc="-5" dirty="0">
                <a:latin typeface="Calibri"/>
                <a:cs typeface="Calibri"/>
              </a:rPr>
              <a:t> durumları </a:t>
            </a:r>
            <a:r>
              <a:rPr sz="3200" dirty="0">
                <a:latin typeface="Calibri"/>
                <a:cs typeface="Calibri"/>
              </a:rPr>
              <a:t>seçmeli, </a:t>
            </a:r>
            <a:r>
              <a:rPr sz="3200" spc="-10" dirty="0">
                <a:latin typeface="Calibri"/>
                <a:cs typeface="Calibri"/>
              </a:rPr>
              <a:t>durumlar </a:t>
            </a:r>
            <a:r>
              <a:rPr sz="3200" spc="-15" dirty="0">
                <a:latin typeface="Calibri"/>
                <a:cs typeface="Calibri"/>
              </a:rPr>
              <a:t>arasından </a:t>
            </a:r>
            <a:r>
              <a:rPr sz="3200" spc="-10" dirty="0">
                <a:latin typeface="Calibri"/>
                <a:cs typeface="Calibri"/>
              </a:rPr>
              <a:t>seçimleri </a:t>
            </a:r>
            <a:r>
              <a:rPr sz="3200" spc="5" dirty="0">
                <a:latin typeface="Calibri"/>
                <a:cs typeface="Calibri"/>
              </a:rPr>
              <a:t>ise </a:t>
            </a:r>
            <a:r>
              <a:rPr sz="3200" spc="-5" dirty="0">
                <a:latin typeface="Calibri"/>
                <a:cs typeface="Calibri"/>
              </a:rPr>
              <a:t>çocuklar </a:t>
            </a:r>
            <a:r>
              <a:rPr sz="3200" spc="-30" dirty="0">
                <a:latin typeface="Calibri"/>
                <a:cs typeface="Calibri"/>
              </a:rPr>
              <a:t>yapmalıdır. 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Çocuk </a:t>
            </a:r>
            <a:r>
              <a:rPr sz="3200" spc="-10" dirty="0">
                <a:latin typeface="Calibri"/>
                <a:cs typeface="Calibri"/>
              </a:rPr>
              <a:t>sadece </a:t>
            </a:r>
            <a:r>
              <a:rPr sz="3200" spc="-5" dirty="0">
                <a:latin typeface="Calibri"/>
                <a:cs typeface="Calibri"/>
              </a:rPr>
              <a:t>mesajların </a:t>
            </a:r>
            <a:r>
              <a:rPr sz="3200" dirty="0">
                <a:latin typeface="Calibri"/>
                <a:cs typeface="Calibri"/>
              </a:rPr>
              <a:t>alıcısı değil </a:t>
            </a:r>
            <a:r>
              <a:rPr sz="3200" spc="-25" dirty="0">
                <a:latin typeface="Calibri"/>
                <a:cs typeface="Calibri"/>
              </a:rPr>
              <a:t>hayatını </a:t>
            </a:r>
            <a:r>
              <a:rPr sz="3200" spc="-5" dirty="0">
                <a:latin typeface="Calibri"/>
                <a:cs typeface="Calibri"/>
              </a:rPr>
              <a:t>şekillendiren </a:t>
            </a:r>
            <a:r>
              <a:rPr sz="3200" spc="-25" dirty="0">
                <a:latin typeface="Calibri"/>
                <a:cs typeface="Calibri"/>
              </a:rPr>
              <a:t>kararlarda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katılımcıdır. </a:t>
            </a:r>
            <a:r>
              <a:rPr sz="3200" dirty="0">
                <a:latin typeface="Calibri"/>
                <a:cs typeface="Calibri"/>
              </a:rPr>
              <a:t>Seçim </a:t>
            </a:r>
            <a:r>
              <a:rPr sz="3200" spc="-15" dirty="0">
                <a:latin typeface="Calibri"/>
                <a:cs typeface="Calibri"/>
              </a:rPr>
              <a:t>hakkı </a:t>
            </a:r>
            <a:r>
              <a:rPr sz="3200" spc="-5" dirty="0">
                <a:latin typeface="Calibri"/>
                <a:cs typeface="Calibri"/>
              </a:rPr>
              <a:t>verilen çocukların, ebeveynleriyle işbirliği </a:t>
            </a:r>
            <a:r>
              <a:rPr sz="3200" spc="-10" dirty="0">
                <a:latin typeface="Calibri"/>
                <a:cs typeface="Calibri"/>
              </a:rPr>
              <a:t>yapma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olasılığı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artarken</a:t>
            </a:r>
            <a:r>
              <a:rPr sz="3200" spc="-15" dirty="0">
                <a:latin typeface="Calibri"/>
                <a:cs typeface="Calibri"/>
              </a:rPr>
              <a:t> gelecekteki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hayatlarında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sorumluluk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alarak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seçim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yapması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kolaylaşacaktır.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549275"/>
            <a:ext cx="7771511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400" spc="-15" dirty="0">
                <a:solidFill>
                  <a:srgbClr val="C00000"/>
                </a:solidFill>
                <a:latin typeface="Calibri"/>
                <a:cs typeface="Calibri"/>
              </a:rPr>
              <a:t>SEMİNER</a:t>
            </a:r>
            <a:r>
              <a:rPr sz="4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İÇERİĞİ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2073275"/>
            <a:ext cx="7983220" cy="298414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69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Öz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Nedir?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Öz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Gelişmiş </a:t>
            </a:r>
            <a:r>
              <a:rPr sz="3200" spc="-15" dirty="0">
                <a:latin typeface="Calibri"/>
                <a:cs typeface="Calibri"/>
              </a:rPr>
              <a:t>Bireylerin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Özellikleri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Ergenlik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Dönemi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Öz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Öz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Geliştirilmesinde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Yapılan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Yanlışlar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7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Öz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 </a:t>
            </a:r>
            <a:r>
              <a:rPr sz="3200" spc="-10" dirty="0">
                <a:latin typeface="Calibri"/>
                <a:cs typeface="Calibri"/>
              </a:rPr>
              <a:t>Geliştirme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ile İlgili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Öneriler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2400" y="473075"/>
            <a:ext cx="35814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Sınır</a:t>
            </a: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Koymak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055" y="1997075"/>
            <a:ext cx="10832465" cy="29687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Sınır </a:t>
            </a:r>
            <a:r>
              <a:rPr sz="3200" spc="-20" dirty="0">
                <a:latin typeface="Calibri"/>
                <a:cs typeface="Calibri"/>
              </a:rPr>
              <a:t>koyma </a:t>
            </a:r>
            <a:r>
              <a:rPr sz="3200" spc="-5" dirty="0">
                <a:latin typeface="Calibri"/>
                <a:cs typeface="Calibri"/>
              </a:rPr>
              <a:t>çocuğun </a:t>
            </a:r>
            <a:r>
              <a:rPr sz="3200" dirty="0">
                <a:latin typeface="Calibri"/>
                <a:cs typeface="Calibri"/>
              </a:rPr>
              <a:t>haklarının </a:t>
            </a:r>
            <a:r>
              <a:rPr sz="3200" spc="-15" dirty="0">
                <a:latin typeface="Calibri"/>
                <a:cs typeface="Calibri"/>
              </a:rPr>
              <a:t>nerede başlayıp nerede </a:t>
            </a:r>
            <a:r>
              <a:rPr sz="3200" spc="-10" dirty="0">
                <a:latin typeface="Calibri"/>
                <a:cs typeface="Calibri"/>
              </a:rPr>
              <a:t>bittiğini </a:t>
            </a:r>
            <a:r>
              <a:rPr sz="3200" dirty="0">
                <a:latin typeface="Calibri"/>
                <a:cs typeface="Calibri"/>
              </a:rPr>
              <a:t>anlaması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güvende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hissetmesi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noktasında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önemlidir.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Doğru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konulan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sınırlar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çocukta </a:t>
            </a:r>
            <a:r>
              <a:rPr sz="3200" spc="-5" dirty="0">
                <a:latin typeface="Calibri"/>
                <a:cs typeface="Calibri"/>
              </a:rPr>
              <a:t>huzuru </a:t>
            </a:r>
            <a:r>
              <a:rPr sz="3200" spc="-10" dirty="0">
                <a:latin typeface="Calibri"/>
                <a:cs typeface="Calibri"/>
              </a:rPr>
              <a:t>ve </a:t>
            </a:r>
            <a:r>
              <a:rPr sz="3200" spc="-15" dirty="0">
                <a:latin typeface="Calibri"/>
                <a:cs typeface="Calibri"/>
              </a:rPr>
              <a:t>dengeyi </a:t>
            </a:r>
            <a:r>
              <a:rPr sz="3200" spc="-40" dirty="0">
                <a:latin typeface="Calibri"/>
                <a:cs typeface="Calibri"/>
              </a:rPr>
              <a:t>arttırır. </a:t>
            </a:r>
            <a:r>
              <a:rPr sz="3200" spc="-30" dirty="0">
                <a:latin typeface="Calibri"/>
                <a:cs typeface="Calibri"/>
              </a:rPr>
              <a:t>Sınırlar, </a:t>
            </a:r>
            <a:r>
              <a:rPr sz="3200" spc="-10" dirty="0">
                <a:latin typeface="Calibri"/>
                <a:cs typeface="Calibri"/>
              </a:rPr>
              <a:t>kurallar </a:t>
            </a:r>
            <a:r>
              <a:rPr sz="3200" dirty="0">
                <a:latin typeface="Calibri"/>
                <a:cs typeface="Calibri"/>
              </a:rPr>
              <a:t>ile </a:t>
            </a:r>
            <a:r>
              <a:rPr sz="3200" spc="-50" dirty="0">
                <a:latin typeface="Calibri"/>
                <a:cs typeface="Calibri"/>
              </a:rPr>
              <a:t>korunur. </a:t>
            </a:r>
            <a:r>
              <a:rPr sz="3200" spc="-15" dirty="0">
                <a:latin typeface="Calibri"/>
                <a:cs typeface="Calibri"/>
              </a:rPr>
              <a:t>Bu kurallar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gerçekçi </a:t>
            </a:r>
            <a:r>
              <a:rPr sz="3200" spc="-5" dirty="0">
                <a:latin typeface="Calibri"/>
                <a:cs typeface="Calibri"/>
              </a:rPr>
              <a:t>sınırlar içinde </a:t>
            </a:r>
            <a:r>
              <a:rPr sz="3200" spc="-25" dirty="0">
                <a:latin typeface="Calibri"/>
                <a:cs typeface="Calibri"/>
              </a:rPr>
              <a:t>kalmaya </a:t>
            </a:r>
            <a:r>
              <a:rPr sz="3200" spc="-20" dirty="0">
                <a:latin typeface="Calibri"/>
                <a:cs typeface="Calibri"/>
              </a:rPr>
              <a:t>dikkat </a:t>
            </a:r>
            <a:r>
              <a:rPr sz="3200" spc="-5" dirty="0">
                <a:latin typeface="Calibri"/>
                <a:cs typeface="Calibri"/>
              </a:rPr>
              <a:t>edilip çocuğun </a:t>
            </a:r>
            <a:r>
              <a:rPr sz="3200" spc="-10" dirty="0">
                <a:latin typeface="Calibri"/>
                <a:cs typeface="Calibri"/>
              </a:rPr>
              <a:t>yaşı </a:t>
            </a:r>
            <a:r>
              <a:rPr sz="3200" dirty="0">
                <a:latin typeface="Calibri"/>
                <a:cs typeface="Calibri"/>
              </a:rPr>
              <a:t>ile </a:t>
            </a:r>
            <a:r>
              <a:rPr sz="3200" spc="-20" dirty="0">
                <a:latin typeface="Calibri"/>
                <a:cs typeface="Calibri"/>
              </a:rPr>
              <a:t>merak </a:t>
            </a:r>
            <a:r>
              <a:rPr sz="3200" spc="-5" dirty="0">
                <a:latin typeface="Calibri"/>
                <a:cs typeface="Calibri"/>
              </a:rPr>
              <a:t>alanı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tanınarak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oluşturulmalıdır.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6200" y="473075"/>
            <a:ext cx="41910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Sınır</a:t>
            </a: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Koymak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055" y="1844674"/>
            <a:ext cx="10832465" cy="610038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-35" dirty="0">
                <a:solidFill>
                  <a:srgbClr val="C00000"/>
                </a:solidFill>
                <a:latin typeface="Calibri"/>
                <a:cs typeface="Calibri"/>
              </a:rPr>
              <a:t>Ev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 içerisinde</a:t>
            </a:r>
            <a:r>
              <a:rPr sz="32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kurallar</a:t>
            </a:r>
            <a:r>
              <a:rPr sz="32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oluştururken:</a:t>
            </a:r>
            <a:endParaRPr sz="32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265" algn="l"/>
                <a:tab pos="470534" algn="l"/>
                <a:tab pos="923925" algn="l"/>
                <a:tab pos="2399665" algn="l"/>
                <a:tab pos="3118485" algn="l"/>
                <a:tab pos="3634104" algn="l"/>
                <a:tab pos="4460240" algn="l"/>
                <a:tab pos="5698490" algn="l"/>
                <a:tab pos="7325995" algn="l"/>
                <a:tab pos="7826375" algn="l"/>
                <a:tab pos="8795385" algn="l"/>
                <a:tab pos="9429750" algn="l"/>
              </a:tabLst>
            </a:pPr>
            <a:r>
              <a:rPr sz="3200" spc="-7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	i</a:t>
            </a:r>
            <a:r>
              <a:rPr sz="3200" spc="10" dirty="0">
                <a:latin typeface="Calibri"/>
                <a:cs typeface="Calibri"/>
              </a:rPr>
              <a:t>ç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isin</a:t>
            </a:r>
            <a:r>
              <a:rPr sz="3200" spc="-3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0" dirty="0">
                <a:latin typeface="Calibri"/>
                <a:cs typeface="Calibri"/>
              </a:rPr>
              <a:t>y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i	</a:t>
            </a:r>
            <a:r>
              <a:rPr sz="3200" spc="-5" dirty="0">
                <a:latin typeface="Calibri"/>
                <a:cs typeface="Calibri"/>
              </a:rPr>
              <a:t>bi</a:t>
            </a:r>
            <a:r>
              <a:rPr sz="3200" dirty="0">
                <a:latin typeface="Calibri"/>
                <a:cs typeface="Calibri"/>
              </a:rPr>
              <a:t>r	</a:t>
            </a:r>
            <a:r>
              <a:rPr sz="3200" spc="-30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u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	</a:t>
            </a:r>
            <a:r>
              <a:rPr sz="3200" spc="-100" dirty="0">
                <a:latin typeface="Calibri"/>
                <a:cs typeface="Calibri"/>
              </a:rPr>
              <a:t>k</a:t>
            </a:r>
            <a:r>
              <a:rPr sz="3200" spc="1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35" dirty="0">
                <a:latin typeface="Calibri"/>
                <a:cs typeface="Calibri"/>
              </a:rPr>
              <a:t>m</a:t>
            </a:r>
            <a:r>
              <a:rPr sz="3200" spc="5" dirty="0">
                <a:latin typeface="Calibri"/>
                <a:cs typeface="Calibri"/>
              </a:rPr>
              <a:t>ak</a:t>
            </a:r>
            <a:r>
              <a:rPr sz="3200" dirty="0">
                <a:latin typeface="Calibri"/>
                <a:cs typeface="Calibri"/>
              </a:rPr>
              <a:t>	i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y</a:t>
            </a:r>
            <a:r>
              <a:rPr sz="3200" spc="10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	b</a:t>
            </a:r>
            <a:r>
              <a:rPr sz="3200" spc="-35" dirty="0">
                <a:latin typeface="Calibri"/>
                <a:cs typeface="Calibri"/>
              </a:rPr>
              <a:t>ü</a:t>
            </a:r>
            <a:r>
              <a:rPr sz="3200" spc="5" dirty="0">
                <a:latin typeface="Calibri"/>
                <a:cs typeface="Calibri"/>
              </a:rPr>
              <a:t>tün</a:t>
            </a:r>
            <a:r>
              <a:rPr sz="3200" dirty="0">
                <a:latin typeface="Calibri"/>
                <a:cs typeface="Calibri"/>
              </a:rPr>
              <a:t>	aile	</a:t>
            </a:r>
            <a:r>
              <a:rPr sz="3200" spc="-30" dirty="0">
                <a:latin typeface="Calibri"/>
                <a:cs typeface="Calibri"/>
              </a:rPr>
              <a:t>ü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10" dirty="0">
                <a:latin typeface="Calibri"/>
                <a:cs typeface="Calibri"/>
              </a:rPr>
              <a:t>er</a:t>
            </a:r>
            <a:r>
              <a:rPr sz="3200" dirty="0">
                <a:latin typeface="Calibri"/>
                <a:cs typeface="Calibri"/>
              </a:rPr>
              <a:t>inin  olduğu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ortamda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gerçekleştirilmelidir.</a:t>
            </a:r>
            <a:endParaRPr sz="3200" dirty="0">
              <a:latin typeface="Calibri"/>
              <a:cs typeface="Calibri"/>
            </a:endParaRPr>
          </a:p>
          <a:p>
            <a:pPr marL="469900" indent="-457834">
              <a:buFont typeface="Microsoft Sans Serif"/>
              <a:buChar char="•"/>
              <a:tabLst>
                <a:tab pos="469265" algn="l"/>
                <a:tab pos="470534" algn="l"/>
              </a:tabLst>
            </a:pPr>
            <a:r>
              <a:rPr sz="3200" spc="-15" dirty="0">
                <a:latin typeface="Calibri"/>
                <a:cs typeface="Calibri"/>
              </a:rPr>
              <a:t>Kurallarla</a:t>
            </a:r>
            <a:r>
              <a:rPr sz="3200" spc="1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ilgili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bütün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aile</a:t>
            </a:r>
            <a:r>
              <a:rPr sz="3200" spc="1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üyeleri</a:t>
            </a:r>
            <a:r>
              <a:rPr sz="3200" spc="1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fikirlerini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özgürce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ifade</a:t>
            </a:r>
            <a:r>
              <a:rPr sz="3200" spc="140" dirty="0">
                <a:latin typeface="Calibri"/>
                <a:cs typeface="Calibri"/>
              </a:rPr>
              <a:t> </a:t>
            </a:r>
            <a:r>
              <a:rPr sz="3200" spc="-5" dirty="0" err="1">
                <a:latin typeface="Calibri"/>
                <a:cs typeface="Calibri"/>
              </a:rPr>
              <a:t>edebilecekleri</a:t>
            </a:r>
            <a:r>
              <a:rPr sz="3200" spc="140" dirty="0">
                <a:latin typeface="Calibri"/>
                <a:cs typeface="Calibri"/>
              </a:rPr>
              <a:t> </a:t>
            </a:r>
            <a:r>
              <a:rPr sz="3200" spc="-5" dirty="0" err="1" smtClean="0">
                <a:latin typeface="Calibri"/>
                <a:cs typeface="Calibri"/>
              </a:rPr>
              <a:t>bir</a:t>
            </a:r>
            <a:r>
              <a:rPr lang="tr-TR" sz="3200" spc="-5" dirty="0" smtClean="0">
                <a:latin typeface="Calibri"/>
                <a:cs typeface="Calibri"/>
              </a:rPr>
              <a:t> </a:t>
            </a:r>
            <a:r>
              <a:rPr lang="tr-TR" sz="3200" spc="10" dirty="0" smtClean="0">
                <a:cs typeface="Calibri"/>
              </a:rPr>
              <a:t>o</a:t>
            </a:r>
            <a:r>
              <a:rPr lang="tr-TR" sz="3200" spc="-10" dirty="0" smtClean="0">
                <a:cs typeface="Calibri"/>
              </a:rPr>
              <a:t>r</a:t>
            </a:r>
            <a:r>
              <a:rPr lang="tr-TR" sz="3200" spc="-45" dirty="0" smtClean="0">
                <a:cs typeface="Calibri"/>
              </a:rPr>
              <a:t>t</a:t>
            </a:r>
            <a:r>
              <a:rPr lang="tr-TR" sz="3200" spc="5" dirty="0" smtClean="0">
                <a:cs typeface="Calibri"/>
              </a:rPr>
              <a:t>a</a:t>
            </a:r>
            <a:r>
              <a:rPr lang="tr-TR" sz="3200" spc="-10" dirty="0" smtClean="0">
                <a:cs typeface="Calibri"/>
              </a:rPr>
              <a:t>m</a:t>
            </a:r>
            <a:r>
              <a:rPr lang="tr-TR" sz="3200" dirty="0" smtClean="0">
                <a:cs typeface="Calibri"/>
              </a:rPr>
              <a:t>d</a:t>
            </a:r>
            <a:r>
              <a:rPr lang="tr-TR" sz="3200" spc="5" dirty="0" smtClean="0">
                <a:cs typeface="Calibri"/>
              </a:rPr>
              <a:t>a </a:t>
            </a:r>
            <a:r>
              <a:rPr lang="tr-TR" sz="3200" spc="10" dirty="0" smtClean="0">
                <a:cs typeface="Calibri"/>
              </a:rPr>
              <a:t>o</a:t>
            </a:r>
            <a:r>
              <a:rPr lang="tr-TR" sz="3200" dirty="0" smtClean="0">
                <a:cs typeface="Calibri"/>
              </a:rPr>
              <a:t>ld</a:t>
            </a:r>
            <a:r>
              <a:rPr lang="tr-TR" sz="3200" spc="-10" dirty="0" smtClean="0">
                <a:cs typeface="Calibri"/>
              </a:rPr>
              <a:t>u</a:t>
            </a:r>
            <a:r>
              <a:rPr lang="tr-TR" sz="3200" spc="5" dirty="0" smtClean="0">
                <a:cs typeface="Calibri"/>
              </a:rPr>
              <a:t>ğ</a:t>
            </a:r>
            <a:r>
              <a:rPr lang="tr-TR" sz="3200" spc="-10" dirty="0" smtClean="0">
                <a:cs typeface="Calibri"/>
              </a:rPr>
              <a:t>u</a:t>
            </a:r>
            <a:r>
              <a:rPr lang="tr-TR" sz="3200" dirty="0" smtClean="0">
                <a:cs typeface="Calibri"/>
              </a:rPr>
              <a:t>n</a:t>
            </a:r>
            <a:r>
              <a:rPr lang="tr-TR" sz="3200" spc="5" dirty="0" smtClean="0">
                <a:cs typeface="Calibri"/>
              </a:rPr>
              <a:t>u </a:t>
            </a:r>
            <a:r>
              <a:rPr lang="tr-TR" sz="3200" spc="-5" dirty="0" smtClean="0">
                <a:cs typeface="Calibri"/>
              </a:rPr>
              <a:t>hi</a:t>
            </a:r>
            <a:r>
              <a:rPr lang="tr-TR" sz="3200" spc="-15" dirty="0" smtClean="0">
                <a:cs typeface="Calibri"/>
              </a:rPr>
              <a:t>s</a:t>
            </a:r>
            <a:r>
              <a:rPr lang="tr-TR" sz="3200" spc="-5" dirty="0" smtClean="0">
                <a:cs typeface="Calibri"/>
              </a:rPr>
              <a:t>s</a:t>
            </a:r>
            <a:r>
              <a:rPr lang="tr-TR" sz="3200" spc="-10" dirty="0" smtClean="0">
                <a:cs typeface="Calibri"/>
              </a:rPr>
              <a:t>e</a:t>
            </a:r>
            <a:r>
              <a:rPr lang="tr-TR" sz="3200" dirty="0" smtClean="0">
                <a:cs typeface="Calibri"/>
              </a:rPr>
              <a:t>d</a:t>
            </a:r>
            <a:r>
              <a:rPr lang="tr-TR" sz="3200" spc="-10" dirty="0" smtClean="0">
                <a:cs typeface="Calibri"/>
              </a:rPr>
              <a:t>e</a:t>
            </a:r>
            <a:r>
              <a:rPr lang="tr-TR" sz="3200" spc="-5" dirty="0" smtClean="0">
                <a:cs typeface="Calibri"/>
              </a:rPr>
              <a:t>bil</a:t>
            </a:r>
            <a:r>
              <a:rPr lang="tr-TR" sz="3200" spc="-35" dirty="0" smtClean="0">
                <a:cs typeface="Calibri"/>
              </a:rPr>
              <a:t>m</a:t>
            </a:r>
            <a:r>
              <a:rPr lang="tr-TR" sz="3200" dirty="0" smtClean="0">
                <a:cs typeface="Calibri"/>
              </a:rPr>
              <a:t>eli</a:t>
            </a:r>
            <a:r>
              <a:rPr lang="tr-TR" sz="3200" spc="-10" dirty="0" smtClean="0">
                <a:cs typeface="Calibri"/>
              </a:rPr>
              <a:t>d</a:t>
            </a:r>
            <a:r>
              <a:rPr lang="tr-TR" sz="3200" dirty="0" smtClean="0">
                <a:cs typeface="Calibri"/>
              </a:rPr>
              <a:t>i</a:t>
            </a:r>
            <a:r>
              <a:rPr lang="tr-TR" sz="3200" spc="-26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.</a:t>
            </a:r>
          </a:p>
          <a:p>
            <a:pPr marL="469900" indent="-457834">
              <a:buFont typeface="Microsoft Sans Serif"/>
              <a:buChar char="•"/>
              <a:tabLst>
                <a:tab pos="469265" algn="l"/>
                <a:tab pos="470534" algn="l"/>
              </a:tabLst>
            </a:pPr>
            <a:r>
              <a:rPr lang="tr-TR" sz="3200" dirty="0" smtClean="0">
                <a:cs typeface="Calibri"/>
              </a:rPr>
              <a:t>	</a:t>
            </a:r>
            <a:r>
              <a:rPr lang="tr-TR" sz="3200" spc="-495" dirty="0" smtClean="0">
                <a:cs typeface="Calibri"/>
              </a:rPr>
              <a:t> </a:t>
            </a:r>
            <a:r>
              <a:rPr lang="tr-TR" sz="3200" spc="-40" dirty="0" smtClean="0">
                <a:cs typeface="Calibri"/>
              </a:rPr>
              <a:t>K</a:t>
            </a:r>
            <a:r>
              <a:rPr lang="tr-TR" sz="3200" dirty="0" smtClean="0">
                <a:cs typeface="Calibri"/>
              </a:rPr>
              <a:t>u</a:t>
            </a:r>
            <a:r>
              <a:rPr lang="tr-TR" sz="3200" spc="-95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al </a:t>
            </a:r>
            <a:r>
              <a:rPr lang="tr-TR" sz="3200" spc="10" dirty="0" smtClean="0">
                <a:cs typeface="Calibri"/>
              </a:rPr>
              <a:t>o</a:t>
            </a:r>
            <a:r>
              <a:rPr lang="tr-TR" sz="3200" dirty="0" smtClean="0">
                <a:cs typeface="Calibri"/>
              </a:rPr>
              <a:t>l</a:t>
            </a:r>
            <a:r>
              <a:rPr lang="tr-TR" sz="3200" spc="-30" dirty="0" smtClean="0">
                <a:cs typeface="Calibri"/>
              </a:rPr>
              <a:t>uş</a:t>
            </a:r>
            <a:r>
              <a:rPr lang="tr-TR" sz="3200" spc="5" dirty="0" smtClean="0">
                <a:cs typeface="Calibri"/>
              </a:rPr>
              <a:t>tu</a:t>
            </a:r>
            <a:r>
              <a:rPr lang="tr-TR" sz="3200" spc="-15" dirty="0" smtClean="0">
                <a:cs typeface="Calibri"/>
              </a:rPr>
              <a:t>r</a:t>
            </a:r>
            <a:r>
              <a:rPr lang="tr-TR" sz="3200" spc="5" dirty="0" smtClean="0">
                <a:cs typeface="Calibri"/>
              </a:rPr>
              <a:t>ma</a:t>
            </a:r>
            <a:r>
              <a:rPr lang="tr-TR" sz="3200" dirty="0" smtClean="0">
                <a:cs typeface="Calibri"/>
              </a:rPr>
              <a:t>	</a:t>
            </a:r>
            <a:r>
              <a:rPr lang="tr-TR" sz="3200" spc="-5" dirty="0" smtClean="0">
                <a:cs typeface="Calibri"/>
              </a:rPr>
              <a:t>s</a:t>
            </a:r>
            <a:r>
              <a:rPr lang="tr-TR" sz="3200" spc="-10" dirty="0" smtClean="0">
                <a:cs typeface="Calibri"/>
              </a:rPr>
              <a:t>ü</a:t>
            </a:r>
            <a:r>
              <a:rPr lang="tr-TR" sz="3200" spc="-6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eci</a:t>
            </a:r>
            <a:r>
              <a:rPr lang="tr-TR" sz="3200" spc="-30" dirty="0" smtClean="0">
                <a:cs typeface="Calibri"/>
              </a:rPr>
              <a:t>n</a:t>
            </a:r>
            <a:r>
              <a:rPr lang="tr-TR" sz="3200" spc="5" dirty="0" smtClean="0">
                <a:cs typeface="Calibri"/>
              </a:rPr>
              <a:t>e</a:t>
            </a:r>
            <a:r>
              <a:rPr lang="tr-TR" sz="3200" dirty="0" smtClean="0">
                <a:cs typeface="Calibri"/>
              </a:rPr>
              <a:t>	</a:t>
            </a:r>
            <a:r>
              <a:rPr lang="tr-TR" sz="3200" spc="-40" dirty="0" smtClean="0">
                <a:cs typeface="Calibri"/>
              </a:rPr>
              <a:t>ç</a:t>
            </a:r>
            <a:r>
              <a:rPr lang="tr-TR" sz="3200" spc="10" dirty="0" smtClean="0">
                <a:cs typeface="Calibri"/>
              </a:rPr>
              <a:t>o</a:t>
            </a:r>
            <a:r>
              <a:rPr lang="tr-TR" sz="3200" spc="5" dirty="0" smtClean="0">
                <a:cs typeface="Calibri"/>
              </a:rPr>
              <a:t>cuk </a:t>
            </a:r>
            <a:r>
              <a:rPr lang="tr-TR" sz="3200" spc="-5" dirty="0" smtClean="0">
                <a:cs typeface="Calibri"/>
              </a:rPr>
              <a:t>mutlaka	dahil	</a:t>
            </a:r>
            <a:r>
              <a:rPr lang="tr-TR" sz="3200" spc="-25" dirty="0" smtClean="0">
                <a:cs typeface="Calibri"/>
              </a:rPr>
              <a:t>edilmelidir.	</a:t>
            </a:r>
            <a:r>
              <a:rPr lang="tr-TR" sz="3200" spc="-10" dirty="0" smtClean="0">
                <a:cs typeface="Calibri"/>
              </a:rPr>
              <a:t>Kendinin	de </a:t>
            </a:r>
            <a:r>
              <a:rPr lang="tr-TR" sz="3200" spc="-5" dirty="0" smtClean="0">
                <a:cs typeface="Calibri"/>
              </a:rPr>
              <a:t>oluşturma	</a:t>
            </a:r>
            <a:r>
              <a:rPr lang="tr-TR" sz="3200" spc="-10" dirty="0" smtClean="0">
                <a:cs typeface="Calibri"/>
              </a:rPr>
              <a:t>sürecine	katıldığı </a:t>
            </a:r>
            <a:r>
              <a:rPr lang="tr-TR" sz="3200" spc="-20" dirty="0" smtClean="0">
                <a:cs typeface="Calibri"/>
              </a:rPr>
              <a:t>kurallara</a:t>
            </a:r>
            <a:r>
              <a:rPr lang="tr-TR" sz="3200" spc="-25" dirty="0" smtClean="0">
                <a:cs typeface="Calibri"/>
              </a:rPr>
              <a:t> </a:t>
            </a:r>
            <a:r>
              <a:rPr lang="tr-TR" sz="3200" spc="-5" dirty="0" smtClean="0">
                <a:cs typeface="Calibri"/>
              </a:rPr>
              <a:t>uymak</a:t>
            </a:r>
            <a:r>
              <a:rPr lang="tr-TR" sz="3200" spc="-10" dirty="0" smtClean="0">
                <a:cs typeface="Calibri"/>
              </a:rPr>
              <a:t> </a:t>
            </a:r>
            <a:r>
              <a:rPr lang="tr-TR" sz="3200" dirty="0" smtClean="0">
                <a:cs typeface="Calibri"/>
              </a:rPr>
              <a:t>çocuk</a:t>
            </a:r>
            <a:r>
              <a:rPr lang="tr-TR" sz="3200" spc="-60" dirty="0" smtClean="0">
                <a:cs typeface="Calibri"/>
              </a:rPr>
              <a:t> </a:t>
            </a:r>
            <a:r>
              <a:rPr lang="tr-TR" sz="3200" dirty="0" smtClean="0">
                <a:cs typeface="Calibri"/>
              </a:rPr>
              <a:t>için</a:t>
            </a:r>
            <a:r>
              <a:rPr lang="tr-TR" sz="3200" spc="-10" dirty="0" smtClean="0">
                <a:cs typeface="Calibri"/>
              </a:rPr>
              <a:t> </a:t>
            </a:r>
            <a:r>
              <a:rPr lang="tr-TR" sz="3200" spc="-5" dirty="0" smtClean="0">
                <a:cs typeface="Calibri"/>
              </a:rPr>
              <a:t>daha</a:t>
            </a:r>
            <a:r>
              <a:rPr lang="tr-TR" sz="3200" spc="-15" dirty="0" smtClean="0">
                <a:cs typeface="Calibri"/>
              </a:rPr>
              <a:t> </a:t>
            </a:r>
            <a:r>
              <a:rPr lang="tr-TR" sz="3200" spc="-50" dirty="0" smtClean="0">
                <a:cs typeface="Calibri"/>
              </a:rPr>
              <a:t>kolaydır</a:t>
            </a:r>
            <a:endParaRPr lang="tr-TR" sz="3200" dirty="0" smtClean="0">
              <a:cs typeface="Calibri"/>
            </a:endParaRPr>
          </a:p>
          <a:p>
            <a:pPr marL="469900" indent="-457834">
              <a:buFont typeface="Microsoft Sans Serif"/>
              <a:buChar char="•"/>
              <a:tabLst>
                <a:tab pos="469265" algn="l"/>
                <a:tab pos="470534" algn="l"/>
              </a:tabLst>
            </a:pPr>
            <a:endParaRPr lang="tr-TR" sz="2700" dirty="0" smtClean="0">
              <a:cs typeface="Calibri"/>
            </a:endParaRPr>
          </a:p>
          <a:p>
            <a:pPr marL="469900" indent="-457834">
              <a:buFont typeface="Microsoft Sans Serif"/>
              <a:buChar char="•"/>
              <a:tabLst>
                <a:tab pos="469265" algn="l"/>
                <a:tab pos="470534" algn="l"/>
              </a:tabLst>
            </a:pPr>
            <a:endParaRPr lang="tr-TR" sz="2700" dirty="0" smtClean="0"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70534" algn="l"/>
              </a:tabLst>
            </a:pP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549275"/>
            <a:ext cx="38862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Sınır</a:t>
            </a: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Koymak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997075"/>
            <a:ext cx="10591800" cy="43184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  <a:buFont typeface="Arial" pitchFamily="34" charset="0"/>
              <a:buChar char="•"/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r>
              <a:rPr lang="tr-TR" sz="3200" spc="-40" dirty="0" smtClean="0">
                <a:cs typeface="Calibri"/>
              </a:rPr>
              <a:t>    K</a:t>
            </a:r>
            <a:r>
              <a:rPr lang="tr-TR" sz="3200" spc="-5" dirty="0" smtClean="0">
                <a:cs typeface="Calibri"/>
              </a:rPr>
              <a:t>u</a:t>
            </a:r>
            <a:r>
              <a:rPr lang="tr-TR" sz="3200" spc="-55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all</a:t>
            </a:r>
            <a:r>
              <a:rPr lang="tr-TR" sz="3200" spc="-5" dirty="0" smtClean="0">
                <a:cs typeface="Calibri"/>
              </a:rPr>
              <a:t>ar</a:t>
            </a:r>
            <a:r>
              <a:rPr lang="tr-TR" sz="3200" spc="5" dirty="0" smtClean="0">
                <a:cs typeface="Calibri"/>
              </a:rPr>
              <a:t>ın </a:t>
            </a:r>
            <a:r>
              <a:rPr sz="3200" spc="-10" dirty="0" err="1" smtClean="0">
                <a:latin typeface="Calibri"/>
                <a:cs typeface="Calibri"/>
              </a:rPr>
              <a:t>uygulanmasında</a:t>
            </a:r>
            <a:r>
              <a:rPr lang="tr-TR" sz="3200" spc="-10" dirty="0" smtClean="0">
                <a:latin typeface="Calibri"/>
                <a:cs typeface="Calibri"/>
              </a:rPr>
              <a:t> </a:t>
            </a:r>
            <a:r>
              <a:rPr sz="3200" spc="-15" dirty="0" err="1" smtClean="0">
                <a:latin typeface="Calibri"/>
                <a:cs typeface="Calibri"/>
              </a:rPr>
              <a:t>herkesin</a:t>
            </a:r>
            <a:r>
              <a:rPr lang="tr-TR" sz="3200" spc="-15" dirty="0" smtClean="0">
                <a:latin typeface="Calibri"/>
                <a:cs typeface="Calibri"/>
              </a:rPr>
              <a:t> </a:t>
            </a:r>
            <a:r>
              <a:rPr sz="3200" spc="-25" dirty="0" err="1" smtClean="0">
                <a:latin typeface="Calibri"/>
                <a:cs typeface="Calibri"/>
              </a:rPr>
              <a:t>görev</a:t>
            </a:r>
            <a:r>
              <a:rPr lang="tr-TR" sz="3200" spc="-25" dirty="0" smtClean="0">
                <a:latin typeface="Calibri"/>
                <a:cs typeface="Calibri"/>
              </a:rPr>
              <a:t>  </a:t>
            </a:r>
            <a:r>
              <a:rPr sz="3200" spc="-10" dirty="0" err="1" smtClean="0">
                <a:latin typeface="Calibri"/>
                <a:cs typeface="Calibri"/>
              </a:rPr>
              <a:t>ve</a:t>
            </a:r>
            <a:r>
              <a:rPr lang="tr-TR" sz="3200" spc="-10" dirty="0" smtClean="0">
                <a:latin typeface="Calibri"/>
                <a:cs typeface="Calibri"/>
              </a:rPr>
              <a:t> </a:t>
            </a:r>
          </a:p>
          <a:p>
            <a:pPr marL="12700">
              <a:spcBef>
                <a:spcPts val="115"/>
              </a:spcBef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r>
              <a:rPr lang="tr-TR" sz="3200" spc="-10" dirty="0" smtClean="0">
                <a:latin typeface="Calibri"/>
                <a:cs typeface="Calibri"/>
              </a:rPr>
              <a:t>     </a:t>
            </a:r>
            <a:r>
              <a:rPr sz="3200" spc="-5" dirty="0" err="1" smtClean="0">
                <a:latin typeface="Calibri"/>
                <a:cs typeface="Calibri"/>
              </a:rPr>
              <a:t>sorumlulukları</a:t>
            </a:r>
            <a:r>
              <a:rPr lang="tr-TR" sz="3200" spc="-5" dirty="0" smtClean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olduğu</a:t>
            </a:r>
            <a:r>
              <a:rPr lang="tr-TR" sz="3200" dirty="0" smtClean="0">
                <a:latin typeface="Calibri"/>
                <a:cs typeface="Calibri"/>
              </a:rPr>
              <a:t> </a:t>
            </a:r>
            <a:r>
              <a:rPr lang="tr-TR" sz="3200" spc="-20" dirty="0" smtClean="0">
                <a:cs typeface="Calibri"/>
              </a:rPr>
              <a:t>vurgulanmalıdır.</a:t>
            </a:r>
            <a:r>
              <a:rPr lang="tr-TR" sz="3200" dirty="0" smtClean="0">
                <a:cs typeface="Calibri"/>
              </a:rPr>
              <a:t> </a:t>
            </a:r>
          </a:p>
          <a:p>
            <a:pPr marL="12700">
              <a:spcBef>
                <a:spcPts val="115"/>
              </a:spcBef>
              <a:buFont typeface="Arial" pitchFamily="34" charset="0"/>
              <a:buChar char="•"/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r>
              <a:rPr lang="tr-TR" sz="3200" dirty="0" smtClean="0">
                <a:cs typeface="Calibri"/>
              </a:rPr>
              <a:t>    Olu</a:t>
            </a:r>
            <a:r>
              <a:rPr lang="tr-TR" sz="3200" spc="-55" dirty="0" smtClean="0">
                <a:cs typeface="Calibri"/>
              </a:rPr>
              <a:t>ş</a:t>
            </a:r>
            <a:r>
              <a:rPr lang="tr-TR" sz="3200" spc="5" dirty="0" smtClean="0">
                <a:cs typeface="Calibri"/>
              </a:rPr>
              <a:t>tu</a:t>
            </a:r>
            <a:r>
              <a:rPr lang="tr-TR" sz="3200" spc="-15" dirty="0" smtClean="0">
                <a:cs typeface="Calibri"/>
              </a:rPr>
              <a:t>r</a:t>
            </a:r>
            <a:r>
              <a:rPr lang="tr-TR" sz="3200" spc="-5" dirty="0" smtClean="0">
                <a:cs typeface="Calibri"/>
              </a:rPr>
              <a:t>ul</a:t>
            </a:r>
            <a:r>
              <a:rPr lang="tr-TR" sz="3200" spc="-10" dirty="0" smtClean="0">
                <a:cs typeface="Calibri"/>
              </a:rPr>
              <a:t>a</a:t>
            </a:r>
            <a:r>
              <a:rPr lang="tr-TR" sz="3200" spc="5" dirty="0" smtClean="0">
                <a:cs typeface="Calibri"/>
              </a:rPr>
              <a:t>n</a:t>
            </a:r>
            <a:r>
              <a:rPr lang="tr-TR" sz="3200" dirty="0" smtClean="0">
                <a:cs typeface="Calibri"/>
              </a:rPr>
              <a:t> </a:t>
            </a:r>
            <a:r>
              <a:rPr lang="tr-TR" sz="3200" spc="-30" dirty="0" smtClean="0">
                <a:cs typeface="Calibri"/>
              </a:rPr>
              <a:t>ku</a:t>
            </a:r>
            <a:r>
              <a:rPr lang="tr-TR" sz="3200" spc="-6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allar </a:t>
            </a:r>
            <a:r>
              <a:rPr lang="tr-TR" sz="3200" spc="-15" dirty="0" smtClean="0">
                <a:cs typeface="Calibri"/>
              </a:rPr>
              <a:t>ç</a:t>
            </a:r>
            <a:r>
              <a:rPr lang="tr-TR" sz="3200" spc="-10" dirty="0" smtClean="0">
                <a:cs typeface="Calibri"/>
              </a:rPr>
              <a:t>o</a:t>
            </a:r>
            <a:r>
              <a:rPr lang="tr-TR" sz="3200" spc="5" dirty="0" smtClean="0">
                <a:cs typeface="Calibri"/>
              </a:rPr>
              <a:t>cu</a:t>
            </a:r>
            <a:r>
              <a:rPr lang="tr-TR" sz="3200" spc="-5" dirty="0" smtClean="0">
                <a:cs typeface="Calibri"/>
              </a:rPr>
              <a:t>ğ</a:t>
            </a:r>
            <a:r>
              <a:rPr lang="tr-TR" sz="3200" dirty="0" smtClean="0">
                <a:cs typeface="Calibri"/>
              </a:rPr>
              <a:t>u</a:t>
            </a:r>
            <a:r>
              <a:rPr lang="tr-TR" sz="3200" spc="5" dirty="0" smtClean="0">
                <a:cs typeface="Calibri"/>
              </a:rPr>
              <a:t>n </a:t>
            </a:r>
            <a:r>
              <a:rPr lang="tr-TR" sz="3200" dirty="0" smtClean="0">
                <a:cs typeface="Calibri"/>
              </a:rPr>
              <a:t>b</a:t>
            </a:r>
            <a:r>
              <a:rPr lang="tr-TR" sz="3200" spc="-15" dirty="0" smtClean="0">
                <a:cs typeface="Calibri"/>
              </a:rPr>
              <a:t>u</a:t>
            </a:r>
            <a:r>
              <a:rPr lang="tr-TR" sz="3200" spc="-5" dirty="0" smtClean="0">
                <a:cs typeface="Calibri"/>
              </a:rPr>
              <a:t>nl</a:t>
            </a:r>
            <a:r>
              <a:rPr lang="tr-TR" sz="3200" spc="-10" dirty="0" smtClean="0">
                <a:cs typeface="Calibri"/>
              </a:rPr>
              <a:t>ar</a:t>
            </a:r>
            <a:r>
              <a:rPr lang="tr-TR" sz="3200" dirty="0" smtClean="0">
                <a:cs typeface="Calibri"/>
              </a:rPr>
              <a:t>ı </a:t>
            </a:r>
            <a:r>
              <a:rPr lang="tr-TR" sz="3200" spc="5" dirty="0" smtClean="0">
                <a:cs typeface="Calibri"/>
              </a:rPr>
              <a:t>a</a:t>
            </a:r>
            <a:r>
              <a:rPr lang="tr-TR" sz="3200" spc="-5" dirty="0" smtClean="0">
                <a:cs typeface="Calibri"/>
              </a:rPr>
              <a:t>k</a:t>
            </a:r>
            <a:r>
              <a:rPr lang="tr-TR" sz="3200" dirty="0" smtClean="0">
                <a:cs typeface="Calibri"/>
              </a:rPr>
              <a:t>ı</a:t>
            </a:r>
            <a:r>
              <a:rPr lang="tr-TR" sz="3200" spc="-20" dirty="0" smtClean="0">
                <a:cs typeface="Calibri"/>
              </a:rPr>
              <a:t>l</a:t>
            </a:r>
            <a:r>
              <a:rPr lang="tr-TR" sz="3200" dirty="0" smtClean="0">
                <a:cs typeface="Calibri"/>
              </a:rPr>
              <a:t>d</a:t>
            </a:r>
            <a:r>
              <a:rPr lang="tr-TR" sz="3200" spc="5" dirty="0" smtClean="0">
                <a:cs typeface="Calibri"/>
              </a:rPr>
              <a:t>a </a:t>
            </a:r>
            <a:r>
              <a:rPr lang="tr-TR" sz="3200" dirty="0" smtClean="0">
                <a:cs typeface="Calibri"/>
              </a:rPr>
              <a:t>t</a:t>
            </a:r>
            <a:r>
              <a:rPr lang="tr-TR" sz="3200" spc="-25" dirty="0" smtClean="0">
                <a:cs typeface="Calibri"/>
              </a:rPr>
              <a:t>ut</a:t>
            </a:r>
            <a:r>
              <a:rPr lang="tr-TR" sz="3200" spc="5" dirty="0" smtClean="0">
                <a:cs typeface="Calibri"/>
              </a:rPr>
              <a:t>a</a:t>
            </a:r>
            <a:r>
              <a:rPr lang="tr-TR" sz="3200" spc="-10" dirty="0" smtClean="0">
                <a:cs typeface="Calibri"/>
              </a:rPr>
              <a:t>b</a:t>
            </a:r>
            <a:r>
              <a:rPr lang="tr-TR" sz="3200" spc="5" dirty="0" smtClean="0">
                <a:cs typeface="Calibri"/>
              </a:rPr>
              <a:t>ilm</a:t>
            </a:r>
            <a:r>
              <a:rPr lang="tr-TR" sz="3200" spc="-5" dirty="0" smtClean="0">
                <a:cs typeface="Calibri"/>
              </a:rPr>
              <a:t>es</a:t>
            </a:r>
            <a:r>
              <a:rPr lang="tr-TR" sz="3200" dirty="0" smtClean="0">
                <a:cs typeface="Calibri"/>
              </a:rPr>
              <a:t>i iç</a:t>
            </a:r>
            <a:r>
              <a:rPr lang="tr-TR" sz="3200" spc="-20" dirty="0" smtClean="0">
                <a:cs typeface="Calibri"/>
              </a:rPr>
              <a:t>i</a:t>
            </a:r>
            <a:r>
              <a:rPr lang="tr-TR" sz="3200" dirty="0" smtClean="0">
                <a:cs typeface="Calibri"/>
              </a:rPr>
              <a:t>n</a:t>
            </a:r>
          </a:p>
          <a:p>
            <a:pPr marL="12700">
              <a:spcBef>
                <a:spcPts val="115"/>
              </a:spcBef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r>
              <a:rPr lang="tr-TR" sz="3200" dirty="0" smtClean="0">
                <a:cs typeface="Calibri"/>
              </a:rPr>
              <a:t>     b</a:t>
            </a:r>
            <a:r>
              <a:rPr lang="tr-TR" sz="3200" spc="-10" dirty="0" smtClean="0">
                <a:cs typeface="Calibri"/>
              </a:rPr>
              <a:t>a</a:t>
            </a:r>
            <a:r>
              <a:rPr lang="tr-TR" sz="3200" spc="-5" dirty="0" smtClean="0">
                <a:cs typeface="Calibri"/>
              </a:rPr>
              <a:t>s</a:t>
            </a:r>
            <a:r>
              <a:rPr lang="tr-TR" sz="3200" spc="-30" dirty="0" smtClean="0">
                <a:cs typeface="Calibri"/>
              </a:rPr>
              <a:t>i</a:t>
            </a:r>
            <a:r>
              <a:rPr lang="tr-TR" sz="3200" dirty="0" smtClean="0">
                <a:cs typeface="Calibri"/>
              </a:rPr>
              <a:t>t </a:t>
            </a:r>
            <a:r>
              <a:rPr lang="tr-TR" sz="3200" spc="-45" dirty="0" smtClean="0">
                <a:cs typeface="Calibri"/>
              </a:rPr>
              <a:t>ve</a:t>
            </a:r>
            <a:r>
              <a:rPr lang="tr-TR" sz="3200" dirty="0" smtClean="0">
                <a:cs typeface="Calibri"/>
              </a:rPr>
              <a:t> anlaşılır</a:t>
            </a:r>
            <a:r>
              <a:rPr lang="tr-TR" sz="3200" spc="-35" dirty="0" smtClean="0">
                <a:cs typeface="Calibri"/>
              </a:rPr>
              <a:t> </a:t>
            </a:r>
            <a:r>
              <a:rPr lang="tr-TR" sz="3200" spc="-25" dirty="0" smtClean="0">
                <a:cs typeface="Calibri"/>
              </a:rPr>
              <a:t>olmalıdır.</a:t>
            </a:r>
            <a:r>
              <a:rPr lang="tr-TR" sz="3200" spc="-40" dirty="0" smtClean="0">
                <a:cs typeface="Calibri"/>
              </a:rPr>
              <a:t> </a:t>
            </a:r>
          </a:p>
          <a:p>
            <a:pPr marL="12700">
              <a:spcBef>
                <a:spcPts val="115"/>
              </a:spcBef>
              <a:buFont typeface="Arial" pitchFamily="34" charset="0"/>
              <a:buChar char="•"/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r>
              <a:rPr lang="tr-TR" sz="3200" spc="-40" dirty="0" smtClean="0">
                <a:cs typeface="Calibri"/>
              </a:rPr>
              <a:t>    K</a:t>
            </a:r>
            <a:r>
              <a:rPr lang="tr-TR" sz="3200" dirty="0" smtClean="0">
                <a:cs typeface="Calibri"/>
              </a:rPr>
              <a:t>u</a:t>
            </a:r>
            <a:r>
              <a:rPr lang="tr-TR" sz="3200" spc="-7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allar b</a:t>
            </a:r>
            <a:r>
              <a:rPr lang="tr-TR" sz="3200" spc="-10" dirty="0" smtClean="0">
                <a:cs typeface="Calibri"/>
              </a:rPr>
              <a:t>e</a:t>
            </a:r>
            <a:r>
              <a:rPr lang="tr-TR" sz="3200" dirty="0" smtClean="0">
                <a:cs typeface="Calibri"/>
              </a:rPr>
              <a:t>li</a:t>
            </a:r>
            <a:r>
              <a:rPr lang="tr-TR" sz="3200" spc="-1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le</a:t>
            </a:r>
            <a:r>
              <a:rPr lang="tr-TR" sz="3200" spc="-10" dirty="0" smtClean="0">
                <a:cs typeface="Calibri"/>
              </a:rPr>
              <a:t>n</a:t>
            </a:r>
            <a:r>
              <a:rPr lang="tr-TR" sz="3200" dirty="0" smtClean="0">
                <a:cs typeface="Calibri"/>
              </a:rPr>
              <a:t>i</a:t>
            </a:r>
            <a:r>
              <a:rPr lang="tr-TR" sz="3200" spc="-10" dirty="0" smtClean="0">
                <a:cs typeface="Calibri"/>
              </a:rPr>
              <a:t>r</a:t>
            </a:r>
            <a:r>
              <a:rPr lang="tr-TR" sz="3200" spc="-100" dirty="0" smtClean="0">
                <a:cs typeface="Calibri"/>
              </a:rPr>
              <a:t>k</a:t>
            </a:r>
            <a:r>
              <a:rPr lang="tr-TR" sz="3200" spc="5" dirty="0" smtClean="0">
                <a:cs typeface="Calibri"/>
              </a:rPr>
              <a:t>en </a:t>
            </a:r>
            <a:r>
              <a:rPr lang="tr-TR" sz="3200" spc="-30" dirty="0" smtClean="0">
                <a:cs typeface="Calibri"/>
              </a:rPr>
              <a:t>k</a:t>
            </a:r>
            <a:r>
              <a:rPr lang="tr-TR" sz="3200" dirty="0" smtClean="0">
                <a:cs typeface="Calibri"/>
              </a:rPr>
              <a:t>u</a:t>
            </a:r>
            <a:r>
              <a:rPr lang="tr-TR" sz="3200" spc="-7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al</a:t>
            </a:r>
            <a:r>
              <a:rPr lang="tr-TR" sz="3200" spc="-30" dirty="0" smtClean="0">
                <a:cs typeface="Calibri"/>
              </a:rPr>
              <a:t>l</a:t>
            </a:r>
            <a:r>
              <a:rPr lang="tr-TR" sz="3200" spc="5" dirty="0" smtClean="0">
                <a:cs typeface="Calibri"/>
              </a:rPr>
              <a:t>a</a:t>
            </a:r>
            <a:r>
              <a:rPr lang="tr-TR" sz="3200" spc="-15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ın u</a:t>
            </a:r>
            <a:r>
              <a:rPr lang="tr-TR" sz="3200" spc="-35" dirty="0" smtClean="0">
                <a:cs typeface="Calibri"/>
              </a:rPr>
              <a:t>y</a:t>
            </a:r>
            <a:r>
              <a:rPr lang="tr-TR" sz="3200" spc="5" dirty="0" smtClean="0">
                <a:cs typeface="Calibri"/>
              </a:rPr>
              <a:t>g</a:t>
            </a:r>
            <a:r>
              <a:rPr lang="tr-TR" sz="3200" spc="-10" dirty="0" smtClean="0">
                <a:cs typeface="Calibri"/>
              </a:rPr>
              <a:t>u</a:t>
            </a:r>
            <a:r>
              <a:rPr lang="tr-TR" sz="3200" spc="-25" dirty="0" smtClean="0">
                <a:cs typeface="Calibri"/>
              </a:rPr>
              <a:t>l</a:t>
            </a:r>
            <a:r>
              <a:rPr lang="tr-TR" sz="3200" spc="5" dirty="0" smtClean="0">
                <a:cs typeface="Calibri"/>
              </a:rPr>
              <a:t>a</a:t>
            </a:r>
            <a:r>
              <a:rPr lang="tr-TR" sz="3200" spc="-10" dirty="0" smtClean="0">
                <a:cs typeface="Calibri"/>
              </a:rPr>
              <a:t>n</a:t>
            </a:r>
            <a:r>
              <a:rPr lang="tr-TR" sz="3200" spc="-25" dirty="0" smtClean="0">
                <a:cs typeface="Calibri"/>
              </a:rPr>
              <a:t>a</a:t>
            </a:r>
            <a:r>
              <a:rPr lang="tr-TR" sz="3200" spc="-5" dirty="0" smtClean="0">
                <a:cs typeface="Calibri"/>
              </a:rPr>
              <a:t>bili</a:t>
            </a:r>
            <a:r>
              <a:rPr lang="tr-TR" sz="3200" spc="-20" dirty="0" smtClean="0">
                <a:cs typeface="Calibri"/>
              </a:rPr>
              <a:t>r</a:t>
            </a:r>
            <a:r>
              <a:rPr lang="tr-TR" sz="3200" dirty="0" smtClean="0">
                <a:cs typeface="Calibri"/>
              </a:rPr>
              <a:t>liği </a:t>
            </a:r>
            <a:r>
              <a:rPr lang="tr-TR" sz="3200" spc="-25" dirty="0" smtClean="0">
                <a:cs typeface="Calibri"/>
              </a:rPr>
              <a:t>g</a:t>
            </a:r>
            <a:r>
              <a:rPr lang="tr-TR" sz="3200" spc="5" dirty="0" smtClean="0">
                <a:cs typeface="Calibri"/>
              </a:rPr>
              <a:t>e</a:t>
            </a:r>
            <a:r>
              <a:rPr lang="tr-TR" sz="3200" spc="-65" dirty="0" smtClean="0">
                <a:cs typeface="Calibri"/>
              </a:rPr>
              <a:t>r</a:t>
            </a:r>
            <a:r>
              <a:rPr lang="tr-TR" sz="3200" spc="5" dirty="0" smtClean="0">
                <a:cs typeface="Calibri"/>
              </a:rPr>
              <a:t>çe</a:t>
            </a:r>
            <a:r>
              <a:rPr lang="tr-TR" sz="3200" spc="-80" dirty="0" smtClean="0">
                <a:cs typeface="Calibri"/>
              </a:rPr>
              <a:t>k</a:t>
            </a:r>
            <a:r>
              <a:rPr lang="tr-TR" sz="3200" dirty="0" smtClean="0">
                <a:cs typeface="Calibri"/>
              </a:rPr>
              <a:t>çi</a:t>
            </a:r>
          </a:p>
          <a:p>
            <a:pPr marL="12700">
              <a:spcBef>
                <a:spcPts val="115"/>
              </a:spcBef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r>
              <a:rPr lang="tr-TR" sz="3200" spc="-5" dirty="0" smtClean="0">
                <a:cs typeface="Calibri"/>
              </a:rPr>
              <a:t>     biç</a:t>
            </a:r>
            <a:r>
              <a:rPr lang="tr-TR" sz="3200" spc="-30" dirty="0" smtClean="0">
                <a:cs typeface="Calibri"/>
              </a:rPr>
              <a:t>i</a:t>
            </a:r>
            <a:r>
              <a:rPr lang="tr-TR" sz="3200" spc="5" dirty="0" smtClean="0">
                <a:cs typeface="Calibri"/>
              </a:rPr>
              <a:t>m</a:t>
            </a:r>
            <a:r>
              <a:rPr lang="tr-TR" sz="3200" spc="-10" dirty="0" smtClean="0">
                <a:cs typeface="Calibri"/>
              </a:rPr>
              <a:t>d</a:t>
            </a:r>
            <a:r>
              <a:rPr lang="tr-TR" sz="3200" spc="5" dirty="0" smtClean="0">
                <a:cs typeface="Calibri"/>
              </a:rPr>
              <a:t>e </a:t>
            </a:r>
            <a:r>
              <a:rPr lang="tr-TR" sz="3200" dirty="0" smtClean="0">
                <a:cs typeface="Calibri"/>
              </a:rPr>
              <a:t>ele </a:t>
            </a:r>
            <a:r>
              <a:rPr lang="tr-TR" sz="3200" spc="-25" dirty="0" smtClean="0">
                <a:cs typeface="Calibri"/>
              </a:rPr>
              <a:t>alınmalıdır.</a:t>
            </a:r>
            <a:endParaRPr lang="tr-TR" sz="3200" dirty="0" smtClean="0">
              <a:cs typeface="Calibri"/>
            </a:endParaRPr>
          </a:p>
          <a:p>
            <a:pPr marL="12700">
              <a:spcBef>
                <a:spcPts val="115"/>
              </a:spcBef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endParaRPr lang="tr-TR" sz="2700" dirty="0" smtClean="0">
              <a:cs typeface="Calibri"/>
            </a:endParaRPr>
          </a:p>
          <a:p>
            <a:pPr marL="12700">
              <a:spcBef>
                <a:spcPts val="115"/>
              </a:spcBef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endParaRPr lang="tr-TR" sz="2700" dirty="0" smtClean="0">
              <a:cs typeface="Calibri"/>
            </a:endParaRPr>
          </a:p>
          <a:p>
            <a:pPr marL="12700">
              <a:spcBef>
                <a:spcPts val="115"/>
              </a:spcBef>
              <a:tabLst>
                <a:tab pos="2530475" algn="l"/>
                <a:tab pos="3960495" algn="l"/>
                <a:tab pos="4987925" algn="l"/>
                <a:tab pos="5561330" algn="l"/>
                <a:tab pos="7814309" algn="l"/>
              </a:tabLst>
            </a:pP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8600" y="396875"/>
            <a:ext cx="35052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Sınır</a:t>
            </a: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Koymak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547" y="1787397"/>
            <a:ext cx="10830560" cy="29687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265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Sınırlar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konulan</a:t>
            </a:r>
            <a:r>
              <a:rPr sz="3200" spc="254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kurallar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yapılması</a:t>
            </a:r>
            <a:r>
              <a:rPr sz="3200" spc="3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istenmeyen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davranışı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belirttiği</a:t>
            </a:r>
            <a:r>
              <a:rPr sz="3200" spc="3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gibi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yapılması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istenen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davranışı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belirtmelidir.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Clr>
                <a:srgbClr val="FF0000"/>
              </a:buClr>
              <a:buSzPct val="96296"/>
              <a:buFont typeface="Wingdings"/>
              <a:buChar char=""/>
              <a:tabLst>
                <a:tab pos="284480" algn="l"/>
              </a:tabLst>
            </a:pPr>
            <a:r>
              <a:rPr sz="3200" i="1" dirty="0">
                <a:latin typeface="Calibri"/>
                <a:cs typeface="Calibri"/>
              </a:rPr>
              <a:t>Son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olarak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unutulmamalıdır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ki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ev</a:t>
            </a:r>
            <a:r>
              <a:rPr sz="3200" i="1" spc="-5" dirty="0">
                <a:latin typeface="Calibri"/>
                <a:cs typeface="Calibri"/>
              </a:rPr>
              <a:t> içerisindeki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kurallar</a:t>
            </a:r>
            <a:r>
              <a:rPr sz="3200" i="1" spc="-5" dirty="0">
                <a:latin typeface="Calibri"/>
                <a:cs typeface="Calibri"/>
              </a:rPr>
              <a:t> hiçbir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zaman 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değiştirilmeyecek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katılıkta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değildir.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İçinde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bulunulan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ana,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15" dirty="0">
                <a:latin typeface="Calibri"/>
                <a:cs typeface="Calibri"/>
              </a:rPr>
              <a:t>koşullara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göre 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15" dirty="0">
                <a:latin typeface="Calibri"/>
                <a:cs typeface="Calibri"/>
              </a:rPr>
              <a:t>esnetilebilir.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9000" y="396875"/>
            <a:ext cx="41148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Tutarlı</a:t>
            </a:r>
            <a:r>
              <a:rPr sz="44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Olmak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055" y="1920875"/>
            <a:ext cx="10832465" cy="44460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Ebeveynlerin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davranışlar</a:t>
            </a:r>
            <a:r>
              <a:rPr sz="3200" spc="-10" dirty="0">
                <a:latin typeface="Calibri"/>
                <a:cs typeface="Calibri"/>
              </a:rPr>
              <a:t> yönünden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tutarlı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olması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çocuğun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öz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geliştirmesine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yardımcı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olacaktır.</a:t>
            </a:r>
            <a:endParaRPr sz="3200" dirty="0">
              <a:latin typeface="Calibri"/>
              <a:cs typeface="Calibri"/>
            </a:endParaRPr>
          </a:p>
          <a:p>
            <a:pPr marL="469900" marR="8890" indent="-457834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Ebeveynlerden </a:t>
            </a:r>
            <a:r>
              <a:rPr sz="3200" dirty="0">
                <a:latin typeface="Calibri"/>
                <a:cs typeface="Calibri"/>
              </a:rPr>
              <a:t>birinin </a:t>
            </a:r>
            <a:r>
              <a:rPr sz="3200" spc="5" dirty="0">
                <a:latin typeface="Calibri"/>
                <a:cs typeface="Calibri"/>
              </a:rPr>
              <a:t>izin </a:t>
            </a:r>
            <a:r>
              <a:rPr sz="3200" spc="-15" dirty="0">
                <a:latin typeface="Calibri"/>
                <a:cs typeface="Calibri"/>
              </a:rPr>
              <a:t>verdiği </a:t>
            </a:r>
            <a:r>
              <a:rPr sz="3200" spc="-20" dirty="0">
                <a:latin typeface="Calibri"/>
                <a:cs typeface="Calibri"/>
              </a:rPr>
              <a:t>davranışa </a:t>
            </a:r>
            <a:r>
              <a:rPr sz="3200" spc="-5" dirty="0">
                <a:latin typeface="Calibri"/>
                <a:cs typeface="Calibri"/>
              </a:rPr>
              <a:t>diğerinin </a:t>
            </a:r>
            <a:r>
              <a:rPr sz="3200" spc="5" dirty="0">
                <a:latin typeface="Calibri"/>
                <a:cs typeface="Calibri"/>
              </a:rPr>
              <a:t>izin </a:t>
            </a:r>
            <a:r>
              <a:rPr sz="3200" spc="-10" dirty="0">
                <a:latin typeface="Calibri"/>
                <a:cs typeface="Calibri"/>
              </a:rPr>
              <a:t>vermemesi </a:t>
            </a:r>
            <a:r>
              <a:rPr sz="3200" spc="-25" dirty="0">
                <a:latin typeface="Calibri"/>
                <a:cs typeface="Calibri"/>
              </a:rPr>
              <a:t>veya 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davranış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kalıbına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bazı</a:t>
            </a:r>
            <a:r>
              <a:rPr sz="3200" spc="-5" dirty="0">
                <a:latin typeface="Calibri"/>
                <a:cs typeface="Calibri"/>
              </a:rPr>
              <a:t> zamanlar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karşı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çıkılırken</a:t>
            </a:r>
            <a:r>
              <a:rPr sz="3200" spc="-5" dirty="0">
                <a:latin typeface="Calibri"/>
                <a:cs typeface="Calibri"/>
              </a:rPr>
              <a:t> bazı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zamanlar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göz 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yumulması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çocuğun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istendik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davranışlar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edinmesine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engel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teşkil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edecektir.</a:t>
            </a:r>
            <a:endParaRPr sz="3200" dirty="0">
              <a:latin typeface="Calibri"/>
              <a:cs typeface="Calibri"/>
            </a:endParaRPr>
          </a:p>
          <a:p>
            <a:pPr marL="469900" marR="6350" indent="-457834" algn="just">
              <a:lnSpc>
                <a:spcPct val="100000"/>
              </a:lnSpc>
              <a:buFont typeface="Microsoft Sans Serif"/>
              <a:buChar char="•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Bununla </a:t>
            </a:r>
            <a:r>
              <a:rPr sz="3200" spc="-10" dirty="0">
                <a:latin typeface="Calibri"/>
                <a:cs typeface="Calibri"/>
              </a:rPr>
              <a:t>birlikte </a:t>
            </a:r>
            <a:r>
              <a:rPr sz="3200" spc="-5" dirty="0">
                <a:latin typeface="Calibri"/>
                <a:cs typeface="Calibri"/>
              </a:rPr>
              <a:t>çocukların </a:t>
            </a:r>
            <a:r>
              <a:rPr sz="3200" spc="-15" dirty="0">
                <a:latin typeface="Calibri"/>
                <a:cs typeface="Calibri"/>
              </a:rPr>
              <a:t>tutarsız ebeveyn davranışlarını </a:t>
            </a:r>
            <a:r>
              <a:rPr sz="3200" dirty="0">
                <a:latin typeface="Calibri"/>
                <a:cs typeface="Calibri"/>
              </a:rPr>
              <a:t>model </a:t>
            </a:r>
            <a:r>
              <a:rPr sz="3200" spc="-5" dirty="0">
                <a:latin typeface="Calibri"/>
                <a:cs typeface="Calibri"/>
              </a:rPr>
              <a:t>alması </a:t>
            </a:r>
            <a:r>
              <a:rPr sz="3200" dirty="0">
                <a:latin typeface="Calibri"/>
                <a:cs typeface="Calibri"/>
              </a:rPr>
              <a:t> onların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öz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geliştirmelerine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olumsuz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olarak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yansıyacaktır.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473075"/>
            <a:ext cx="74676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Problem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Davranışı</a:t>
            </a:r>
            <a:r>
              <a:rPr sz="4400" spc="-1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Anlamak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055" y="1638427"/>
            <a:ext cx="10831830" cy="44460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Problem </a:t>
            </a:r>
            <a:r>
              <a:rPr sz="3200" spc="-20" dirty="0">
                <a:latin typeface="Calibri"/>
                <a:cs typeface="Calibri"/>
              </a:rPr>
              <a:t>davranış </a:t>
            </a:r>
            <a:r>
              <a:rPr sz="3200" spc="-10" dirty="0">
                <a:latin typeface="Calibri"/>
                <a:cs typeface="Calibri"/>
              </a:rPr>
              <a:t>gerçekleştiğinde </a:t>
            </a:r>
            <a:r>
              <a:rPr sz="3200" spc="-20" dirty="0">
                <a:latin typeface="Calibri"/>
                <a:cs typeface="Calibri"/>
              </a:rPr>
              <a:t>davranışın </a:t>
            </a:r>
            <a:r>
              <a:rPr sz="3200" spc="-15" dirty="0">
                <a:latin typeface="Calibri"/>
                <a:cs typeface="Calibri"/>
              </a:rPr>
              <a:t>kaynağını </a:t>
            </a:r>
            <a:r>
              <a:rPr sz="3200" dirty="0">
                <a:latin typeface="Calibri"/>
                <a:cs typeface="Calibri"/>
              </a:rPr>
              <a:t>anlamak </a:t>
            </a:r>
            <a:r>
              <a:rPr sz="3200" spc="-10" dirty="0">
                <a:latin typeface="Calibri"/>
                <a:cs typeface="Calibri"/>
              </a:rPr>
              <a:t>problemi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çözmek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açısından</a:t>
            </a:r>
            <a:r>
              <a:rPr sz="3200" spc="5" dirty="0">
                <a:latin typeface="Calibri"/>
                <a:cs typeface="Calibri"/>
              </a:rPr>
              <a:t> önem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taşımaktadır.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Ebeveyn</a:t>
            </a:r>
            <a:r>
              <a:rPr sz="3200" spc="5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çocuğunu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dikkatle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gözlemlemeli </a:t>
            </a:r>
            <a:r>
              <a:rPr sz="3200" spc="-20" dirty="0">
                <a:latin typeface="Calibri"/>
                <a:cs typeface="Calibri"/>
              </a:rPr>
              <a:t>ve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10" dirty="0">
                <a:latin typeface="Calibri"/>
                <a:cs typeface="Calibri"/>
              </a:rPr>
              <a:t>sorun </a:t>
            </a:r>
            <a:r>
              <a:rPr sz="3200" spc="-5" dirty="0">
                <a:latin typeface="Calibri"/>
                <a:cs typeface="Calibri"/>
              </a:rPr>
              <a:t>olduğunda </a:t>
            </a:r>
            <a:r>
              <a:rPr sz="3200" spc="-10" dirty="0">
                <a:latin typeface="Calibri"/>
                <a:cs typeface="Calibri"/>
              </a:rPr>
              <a:t>bunu </a:t>
            </a:r>
            <a:r>
              <a:rPr sz="3200" spc="-15" dirty="0">
                <a:latin typeface="Calibri"/>
                <a:cs typeface="Calibri"/>
              </a:rPr>
              <a:t>ayırt </a:t>
            </a:r>
            <a:r>
              <a:rPr sz="3200" spc="-25" dirty="0">
                <a:latin typeface="Calibri"/>
                <a:cs typeface="Calibri"/>
              </a:rPr>
              <a:t>edebilmelidir. </a:t>
            </a:r>
            <a:r>
              <a:rPr sz="3200" spc="-5" dirty="0">
                <a:latin typeface="Calibri"/>
                <a:cs typeface="Calibri"/>
              </a:rPr>
              <a:t>Sorunun </a:t>
            </a:r>
            <a:r>
              <a:rPr sz="3200" spc="-10" dirty="0">
                <a:latin typeface="Calibri"/>
                <a:cs typeface="Calibri"/>
              </a:rPr>
              <a:t>ne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zamandan </a:t>
            </a:r>
            <a:r>
              <a:rPr sz="3200" spc="-5" dirty="0">
                <a:latin typeface="Calibri"/>
                <a:cs typeface="Calibri"/>
              </a:rPr>
              <a:t>beri </a:t>
            </a:r>
            <a:r>
              <a:rPr sz="3200" spc="-15" dirty="0">
                <a:latin typeface="Calibri"/>
                <a:cs typeface="Calibri"/>
              </a:rPr>
              <a:t>var </a:t>
            </a:r>
            <a:r>
              <a:rPr sz="3200" spc="-5" dirty="0">
                <a:latin typeface="Calibri"/>
                <a:cs typeface="Calibri"/>
              </a:rPr>
              <a:t>olduğu, </a:t>
            </a:r>
            <a:r>
              <a:rPr sz="3200" spc="-10" dirty="0">
                <a:latin typeface="Calibri"/>
                <a:cs typeface="Calibri"/>
              </a:rPr>
              <a:t>hangi durumlarda </a:t>
            </a:r>
            <a:r>
              <a:rPr sz="3200" spc="-15" dirty="0">
                <a:latin typeface="Calibri"/>
                <a:cs typeface="Calibri"/>
              </a:rPr>
              <a:t>ne </a:t>
            </a:r>
            <a:r>
              <a:rPr sz="3200" spc="-5" dirty="0">
                <a:latin typeface="Calibri"/>
                <a:cs typeface="Calibri"/>
              </a:rPr>
              <a:t>sıklıkla </a:t>
            </a:r>
            <a:r>
              <a:rPr sz="3200" spc="-30" dirty="0">
                <a:latin typeface="Calibri"/>
                <a:cs typeface="Calibri"/>
              </a:rPr>
              <a:t>ortaya </a:t>
            </a:r>
            <a:r>
              <a:rPr sz="3200" spc="-5" dirty="0">
                <a:latin typeface="Calibri"/>
                <a:cs typeface="Calibri"/>
              </a:rPr>
              <a:t>çıktığı </a:t>
            </a:r>
            <a:r>
              <a:rPr sz="3200" spc="-45" dirty="0">
                <a:latin typeface="Calibri"/>
                <a:cs typeface="Calibri"/>
              </a:rPr>
              <a:t>ve 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nerede </a:t>
            </a:r>
            <a:r>
              <a:rPr sz="3200" spc="-5" dirty="0">
                <a:latin typeface="Calibri"/>
                <a:cs typeface="Calibri"/>
              </a:rPr>
              <a:t>oluştuğu </a:t>
            </a:r>
            <a:r>
              <a:rPr sz="3200" spc="-20" dirty="0">
                <a:latin typeface="Calibri"/>
                <a:cs typeface="Calibri"/>
              </a:rPr>
              <a:t>fark </a:t>
            </a:r>
            <a:r>
              <a:rPr sz="3200" spc="-25" dirty="0">
                <a:latin typeface="Calibri"/>
                <a:cs typeface="Calibri"/>
              </a:rPr>
              <a:t>edilmelidir. </a:t>
            </a:r>
            <a:r>
              <a:rPr sz="3200" dirty="0">
                <a:latin typeface="Calibri"/>
                <a:cs typeface="Calibri"/>
              </a:rPr>
              <a:t>Bu </a:t>
            </a:r>
            <a:r>
              <a:rPr sz="3200" spc="-10" dirty="0">
                <a:latin typeface="Calibri"/>
                <a:cs typeface="Calibri"/>
              </a:rPr>
              <a:t>sorunun </a:t>
            </a:r>
            <a:r>
              <a:rPr sz="3200" spc="-5" dirty="0">
                <a:latin typeface="Calibri"/>
                <a:cs typeface="Calibri"/>
              </a:rPr>
              <a:t>açlık </a:t>
            </a:r>
            <a:r>
              <a:rPr sz="3200" spc="-15" dirty="0">
                <a:latin typeface="Calibri"/>
                <a:cs typeface="Calibri"/>
              </a:rPr>
              <a:t>yorgunluk </a:t>
            </a:r>
            <a:r>
              <a:rPr sz="3200" spc="-25" dirty="0">
                <a:latin typeface="Calibri"/>
                <a:cs typeface="Calibri"/>
              </a:rPr>
              <a:t>veya </a:t>
            </a:r>
            <a:r>
              <a:rPr sz="3200" spc="-10" dirty="0">
                <a:latin typeface="Calibri"/>
                <a:cs typeface="Calibri"/>
              </a:rPr>
              <a:t>hastalık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gibi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fiziksel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etmenlerden</a:t>
            </a:r>
            <a:r>
              <a:rPr sz="3200" spc="5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kaynaklanıp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kaynaklanmadığını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anlaşılmaya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çalışılıp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çocukla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problem üzerinde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konuşulmalıdır.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473075"/>
            <a:ext cx="98298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Problem</a:t>
            </a:r>
            <a:r>
              <a:rPr sz="4400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Çözme</a:t>
            </a:r>
            <a:r>
              <a:rPr sz="44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Becerisi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Kazandırmak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547" y="2149475"/>
            <a:ext cx="10832465" cy="39536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Gelişimsel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açıdan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bakıldığında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çocuklar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ilk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kez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ergenliğin</a:t>
            </a:r>
            <a:r>
              <a:rPr sz="3200" spc="-5" dirty="0">
                <a:latin typeface="Calibri"/>
                <a:cs typeface="Calibri"/>
              </a:rPr>
              <a:t> başlangıcı</a:t>
            </a:r>
            <a:r>
              <a:rPr sz="3200" dirty="0">
                <a:latin typeface="Calibri"/>
                <a:cs typeface="Calibri"/>
              </a:rPr>
              <a:t> ile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gerçek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anlamda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problemlerle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baş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başa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kalırlar.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Bu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durum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daha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erken </a:t>
            </a:r>
            <a:r>
              <a:rPr sz="3200" spc="-15" dirty="0">
                <a:latin typeface="Calibri"/>
                <a:cs typeface="Calibri"/>
              </a:rPr>
              <a:t> yaşlarda </a:t>
            </a:r>
            <a:r>
              <a:rPr sz="3200" spc="-5" dirty="0">
                <a:latin typeface="Calibri"/>
                <a:cs typeface="Calibri"/>
              </a:rPr>
              <a:t>çocukların </a:t>
            </a:r>
            <a:r>
              <a:rPr sz="3200" spc="-10" dirty="0">
                <a:latin typeface="Calibri"/>
                <a:cs typeface="Calibri"/>
              </a:rPr>
              <a:t>yaşadıkları </a:t>
            </a:r>
            <a:r>
              <a:rPr sz="3200" spc="-15" dirty="0">
                <a:latin typeface="Calibri"/>
                <a:cs typeface="Calibri"/>
              </a:rPr>
              <a:t>problemlere </a:t>
            </a:r>
            <a:r>
              <a:rPr sz="3200" spc="-5" dirty="0">
                <a:latin typeface="Calibri"/>
                <a:cs typeface="Calibri"/>
              </a:rPr>
              <a:t>genellikle ailelerinin </a:t>
            </a:r>
            <a:r>
              <a:rPr sz="3200" dirty="0">
                <a:latin typeface="Calibri"/>
                <a:cs typeface="Calibri"/>
              </a:rPr>
              <a:t>müdahale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etmesi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ile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açıklanabilir.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Ancak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ergenliğin</a:t>
            </a:r>
            <a:r>
              <a:rPr sz="3200" spc="-5" dirty="0">
                <a:latin typeface="Calibri"/>
                <a:cs typeface="Calibri"/>
              </a:rPr>
              <a:t> başlangıcı</a:t>
            </a:r>
            <a:r>
              <a:rPr sz="3200" dirty="0">
                <a:latin typeface="Calibri"/>
                <a:cs typeface="Calibri"/>
              </a:rPr>
              <a:t> ile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artık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çocukların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yetişkin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müdahalesine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maruz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kalmak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istemedikleri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bilinmektedir.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Bu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dönemde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çocuk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yaşamda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karşılaştığı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problemleri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tek</a:t>
            </a:r>
            <a:r>
              <a:rPr sz="3200" spc="6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başına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çözebilmek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önemli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gelmektedir.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549275"/>
            <a:ext cx="9677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Problem</a:t>
            </a:r>
            <a:r>
              <a:rPr sz="4400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Çözme</a:t>
            </a:r>
            <a:r>
              <a:rPr sz="44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Becerisi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Kazandırmak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920875"/>
            <a:ext cx="10831195" cy="34618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15"/>
              </a:spcBef>
              <a:buFont typeface="Microsoft Sans Serif"/>
              <a:buChar char="•"/>
              <a:tabLst>
                <a:tab pos="469265" algn="l"/>
                <a:tab pos="469900" algn="l"/>
                <a:tab pos="1332230" algn="l"/>
                <a:tab pos="2743835" algn="l"/>
                <a:tab pos="3460750" algn="l"/>
                <a:tab pos="4012565" algn="l"/>
                <a:tab pos="5475605" algn="l"/>
                <a:tab pos="7286625" algn="l"/>
                <a:tab pos="8652510" algn="l"/>
                <a:tab pos="9740900" algn="l"/>
              </a:tabLst>
            </a:pPr>
            <a:r>
              <a:rPr sz="3200" spc="-10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el</a:t>
            </a:r>
            <a:r>
              <a:rPr sz="3200" spc="-15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i	</a:t>
            </a:r>
            <a:r>
              <a:rPr sz="3200" spc="-5" dirty="0">
                <a:latin typeface="Calibri"/>
                <a:cs typeface="Calibri"/>
              </a:rPr>
              <a:t>"</a:t>
            </a:r>
            <a:r>
              <a:rPr sz="3200" dirty="0" err="1" smtClean="0">
                <a:latin typeface="Calibri"/>
                <a:cs typeface="Calibri"/>
              </a:rPr>
              <a:t>Öyl</a:t>
            </a:r>
            <a:r>
              <a:rPr sz="3200" spc="-35" dirty="0" err="1" smtClean="0">
                <a:latin typeface="Calibri"/>
                <a:cs typeface="Calibri"/>
              </a:rPr>
              <a:t>e</a:t>
            </a:r>
            <a:r>
              <a:rPr sz="3200" spc="-25" dirty="0" err="1" smtClean="0">
                <a:latin typeface="Calibri"/>
                <a:cs typeface="Calibri"/>
              </a:rPr>
              <a:t>y</a:t>
            </a:r>
            <a:r>
              <a:rPr sz="3200" spc="-30" dirty="0" err="1" smtClean="0">
                <a:latin typeface="Calibri"/>
                <a:cs typeface="Calibri"/>
              </a:rPr>
              <a:t>s</a:t>
            </a:r>
            <a:r>
              <a:rPr sz="3200" spc="5" dirty="0" err="1" smtClean="0">
                <a:latin typeface="Calibri"/>
                <a:cs typeface="Calibri"/>
              </a:rPr>
              <a:t>e</a:t>
            </a:r>
            <a:r>
              <a:rPr lang="tr-TR" sz="3200" spc="5" dirty="0" smtClean="0">
                <a:latin typeface="Calibri"/>
                <a:cs typeface="Calibri"/>
              </a:rPr>
              <a:t> </a:t>
            </a:r>
            <a:r>
              <a:rPr sz="3200" spc="-5" dirty="0" err="1" smtClean="0">
                <a:latin typeface="Calibri"/>
                <a:cs typeface="Calibri"/>
              </a:rPr>
              <a:t>b</a:t>
            </a:r>
            <a:r>
              <a:rPr sz="3200" spc="5" dirty="0" err="1" smtClean="0">
                <a:latin typeface="Calibri"/>
                <a:cs typeface="Calibri"/>
              </a:rPr>
              <a:t>en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du</a:t>
            </a:r>
            <a:r>
              <a:rPr sz="3200" spc="-3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umd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40" dirty="0">
                <a:latin typeface="Calibri"/>
                <a:cs typeface="Calibri"/>
              </a:rPr>
              <a:t>ç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cuğ</a:t>
            </a:r>
            <a:r>
              <a:rPr sz="3200" spc="-3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m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lem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40" dirty="0">
                <a:latin typeface="Calibri"/>
                <a:cs typeface="Calibri"/>
              </a:rPr>
              <a:t>ç</a:t>
            </a:r>
            <a:r>
              <a:rPr sz="3200" spc="-35" dirty="0">
                <a:latin typeface="Calibri"/>
                <a:cs typeface="Calibri"/>
              </a:rPr>
              <a:t>ö</a:t>
            </a:r>
            <a:r>
              <a:rPr sz="3200" dirty="0">
                <a:latin typeface="Calibri"/>
                <a:cs typeface="Calibri"/>
              </a:rPr>
              <a:t>zm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3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ce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isi  </a:t>
            </a:r>
            <a:r>
              <a:rPr sz="3200" spc="-10" dirty="0">
                <a:latin typeface="Calibri"/>
                <a:cs typeface="Calibri"/>
              </a:rPr>
              <a:t>kazanmasına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nasıl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yardımcı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olabilirim?"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sorusu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aklınızda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belirmiş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olabilir.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  <a:buClr>
                <a:srgbClr val="E36C09"/>
              </a:buClr>
              <a:buSzPct val="96296"/>
              <a:buFont typeface="Wingdings"/>
              <a:buChar char=""/>
              <a:tabLst>
                <a:tab pos="287655" algn="l"/>
              </a:tabLst>
            </a:pPr>
            <a:r>
              <a:rPr sz="3200" spc="-5" dirty="0">
                <a:latin typeface="Calibri"/>
                <a:cs typeface="Calibri"/>
              </a:rPr>
              <a:t>Aslında</a:t>
            </a:r>
            <a:r>
              <a:rPr sz="3200" dirty="0">
                <a:latin typeface="Calibri"/>
                <a:cs typeface="Calibri"/>
              </a:rPr>
              <a:t> bilindiği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üzere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bütün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problemlerin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iyi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kötü</a:t>
            </a:r>
            <a:r>
              <a:rPr sz="3200" spc="-20" dirty="0">
                <a:latin typeface="Calibri"/>
                <a:cs typeface="Calibri"/>
              </a:rPr>
              <a:t> çözüm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yolları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bulunmaktadır. </a:t>
            </a:r>
            <a:r>
              <a:rPr sz="3200" spc="-5" dirty="0">
                <a:latin typeface="Calibri"/>
                <a:cs typeface="Calibri"/>
              </a:rPr>
              <a:t>Önemli </a:t>
            </a:r>
            <a:r>
              <a:rPr sz="3200" dirty="0">
                <a:latin typeface="Calibri"/>
                <a:cs typeface="Calibri"/>
              </a:rPr>
              <a:t>olan </a:t>
            </a:r>
            <a:r>
              <a:rPr sz="3200" spc="-5" dirty="0">
                <a:latin typeface="Calibri"/>
                <a:cs typeface="Calibri"/>
              </a:rPr>
              <a:t>çocukların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15" dirty="0">
                <a:latin typeface="Calibri"/>
                <a:cs typeface="Calibri"/>
              </a:rPr>
              <a:t>çözüm </a:t>
            </a:r>
            <a:r>
              <a:rPr sz="3200" spc="-10" dirty="0">
                <a:latin typeface="Calibri"/>
                <a:cs typeface="Calibri"/>
              </a:rPr>
              <a:t>yolunu </a:t>
            </a:r>
            <a:r>
              <a:rPr sz="3200" dirty="0">
                <a:latin typeface="Calibri"/>
                <a:cs typeface="Calibri"/>
              </a:rPr>
              <a:t>iyi </a:t>
            </a:r>
            <a:r>
              <a:rPr sz="3200" spc="-20" dirty="0">
                <a:latin typeface="Calibri"/>
                <a:cs typeface="Calibri"/>
              </a:rPr>
              <a:t>ve kötü </a:t>
            </a:r>
            <a:r>
              <a:rPr sz="3200" spc="-15" dirty="0">
                <a:latin typeface="Calibri"/>
                <a:cs typeface="Calibri"/>
              </a:rPr>
              <a:t>yapan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yanlarının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neler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olduğunu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anlayabilmesidir.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549275"/>
            <a:ext cx="10439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Problem</a:t>
            </a:r>
            <a:r>
              <a:rPr sz="4400" b="0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Çözme</a:t>
            </a:r>
            <a:r>
              <a:rPr sz="4400" b="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Becerisi</a:t>
            </a:r>
            <a:r>
              <a:rPr sz="4400" b="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b="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Kazandırmak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988" y="1422272"/>
            <a:ext cx="10831830" cy="59234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94945">
              <a:lnSpc>
                <a:spcPct val="100000"/>
              </a:lnSpc>
              <a:spcBef>
                <a:spcPts val="110"/>
              </a:spcBef>
            </a:pPr>
            <a:r>
              <a:rPr sz="3200" dirty="0">
                <a:latin typeface="Calibri"/>
                <a:cs typeface="Calibri"/>
              </a:rPr>
              <a:t>Çocukların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içinde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bulundukları gelişim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döneminde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beceriyi</a:t>
            </a:r>
            <a:r>
              <a:rPr sz="3200" spc="-10" dirty="0">
                <a:latin typeface="Calibri"/>
                <a:cs typeface="Calibri"/>
              </a:rPr>
              <a:t> kazanması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şunlar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yapılabilir: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 dirty="0">
              <a:latin typeface="Calibri"/>
              <a:cs typeface="Calibri"/>
            </a:endParaRPr>
          </a:p>
          <a:p>
            <a:pPr marL="469900" marR="6985" indent="-457200" algn="just">
              <a:lnSpc>
                <a:spcPct val="100000"/>
              </a:lnSpc>
              <a:buFont typeface="Microsoft Sans Serif"/>
              <a:buChar char="•"/>
              <a:tabLst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Çocuğunuza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problem</a:t>
            </a:r>
            <a:r>
              <a:rPr sz="3200" spc="-10" dirty="0">
                <a:latin typeface="Calibri"/>
                <a:cs typeface="Calibri"/>
              </a:rPr>
              <a:t> çözme</a:t>
            </a:r>
            <a:r>
              <a:rPr sz="3200" spc="-5" dirty="0">
                <a:latin typeface="Calibri"/>
                <a:cs typeface="Calibri"/>
              </a:rPr>
              <a:t> becerisi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kazanabileceği</a:t>
            </a:r>
            <a:r>
              <a:rPr sz="3200" spc="-5" dirty="0">
                <a:latin typeface="Calibri"/>
                <a:cs typeface="Calibri"/>
              </a:rPr>
              <a:t> alan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tanıyın.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Deneyimlediği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tüm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zorlukları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çocuğunuz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adına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çözmeye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çalışmayın.</a:t>
            </a:r>
            <a:endParaRPr sz="3200" dirty="0">
              <a:latin typeface="Calibri"/>
              <a:cs typeface="Calibri"/>
            </a:endParaRPr>
          </a:p>
          <a:p>
            <a:pPr marL="469900" marR="5715" indent="-457200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spc="-5" dirty="0">
                <a:latin typeface="Calibri"/>
                <a:cs typeface="Calibri"/>
              </a:rPr>
              <a:t>Her</a:t>
            </a:r>
            <a:r>
              <a:rPr sz="3200" dirty="0">
                <a:latin typeface="Calibri"/>
                <a:cs typeface="Calibri"/>
              </a:rPr>
              <a:t> ne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kadar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karşılaşılan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tüm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sorunları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çocuğunuz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adına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çözmeyecek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olsanız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5" dirty="0">
                <a:latin typeface="Calibri"/>
                <a:cs typeface="Calibri"/>
              </a:rPr>
              <a:t> zorlandığı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durumlarda </a:t>
            </a:r>
            <a:r>
              <a:rPr sz="3200" spc="-15" dirty="0">
                <a:latin typeface="Calibri"/>
                <a:cs typeface="Calibri"/>
              </a:rPr>
              <a:t>sizden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yardım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isteyebileceği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hissettirin.</a:t>
            </a:r>
            <a:endParaRPr sz="3200" dirty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buFont typeface="Microsoft Sans Serif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Bir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problemle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karşılaştığında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çözüm</a:t>
            </a:r>
            <a:r>
              <a:rPr sz="3200" spc="-5" dirty="0">
                <a:latin typeface="Calibri"/>
                <a:cs typeface="Calibri"/>
              </a:rPr>
              <a:t> önerileri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üretebileceğine</a:t>
            </a:r>
            <a:r>
              <a:rPr sz="3200" spc="5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dair </a:t>
            </a:r>
            <a:r>
              <a:rPr sz="3200" dirty="0">
                <a:latin typeface="Calibri"/>
                <a:cs typeface="Calibri"/>
              </a:rPr>
              <a:t> inancınızı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çocuğunuza</a:t>
            </a:r>
            <a:r>
              <a:rPr sz="3200" spc="5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hissettirecek</a:t>
            </a:r>
            <a:r>
              <a:rPr sz="3200" spc="-5" dirty="0">
                <a:latin typeface="Calibri"/>
                <a:cs typeface="Calibri"/>
              </a:rPr>
              <a:t> biçimde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cesaretlendirici</a:t>
            </a:r>
            <a:r>
              <a:rPr sz="3200" spc="-5" dirty="0">
                <a:latin typeface="Calibri"/>
                <a:cs typeface="Calibri"/>
              </a:rPr>
              <a:t> biçimde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konuşun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625475"/>
            <a:ext cx="96012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Problem</a:t>
            </a:r>
            <a:r>
              <a:rPr sz="4400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Çözme</a:t>
            </a:r>
            <a:r>
              <a:rPr sz="44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Becerisi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Kazandırmak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7348" y="2225675"/>
            <a:ext cx="10085705" cy="2981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Fikir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üretmekte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zorlandığı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hangi çözüm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yolunu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seçeceğine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karar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veremediği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durumlarda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birlikte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farklı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yöntemler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bulmaya </a:t>
            </a:r>
            <a:r>
              <a:rPr sz="3200" spc="-5" dirty="0">
                <a:latin typeface="Calibri"/>
                <a:cs typeface="Calibri"/>
              </a:rPr>
              <a:t>çalışın.</a:t>
            </a:r>
            <a:r>
              <a:rPr sz="3200" spc="-25" dirty="0">
                <a:latin typeface="Calibri"/>
                <a:cs typeface="Calibri"/>
              </a:rPr>
              <a:t> </a:t>
            </a:r>
            <a:endParaRPr lang="tr-TR" sz="3200" spc="-25" dirty="0" smtClean="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dirty="0" err="1" smtClean="0">
                <a:latin typeface="Calibri"/>
                <a:cs typeface="Calibri"/>
              </a:rPr>
              <a:t>Örn</a:t>
            </a:r>
            <a:r>
              <a:rPr lang="tr-TR" sz="3200" dirty="0" smtClean="0">
                <a:latin typeface="Calibri"/>
                <a:cs typeface="Calibri"/>
              </a:rPr>
              <a:t>: </a:t>
            </a:r>
            <a:r>
              <a:rPr sz="3200" spc="5" dirty="0" err="1" smtClean="0">
                <a:latin typeface="Calibri"/>
                <a:cs typeface="Calibri"/>
              </a:rPr>
              <a:t>Daha</a:t>
            </a:r>
            <a:r>
              <a:rPr sz="3200" spc="-45" dirty="0" smtClean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önce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benzer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5" dirty="0">
                <a:latin typeface="Calibri"/>
                <a:cs typeface="Calibri"/>
              </a:rPr>
              <a:t>durumu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yaşadıysanız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 err="1">
                <a:latin typeface="Calibri"/>
                <a:cs typeface="Calibri"/>
              </a:rPr>
              <a:t>problemi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nasıl</a:t>
            </a:r>
            <a:r>
              <a:rPr lang="tr-TR" sz="3200" dirty="0" smtClean="0">
                <a:latin typeface="Calibri"/>
                <a:cs typeface="Calibri"/>
              </a:rPr>
              <a:t> </a:t>
            </a:r>
            <a:r>
              <a:rPr sz="3200" spc="-15" dirty="0" err="1" smtClean="0">
                <a:latin typeface="Calibri"/>
                <a:cs typeface="Calibri"/>
              </a:rPr>
              <a:t>çözdüğünüzden</a:t>
            </a:r>
            <a:r>
              <a:rPr sz="3200" spc="-90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bahsedebilir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o </a:t>
            </a:r>
            <a:r>
              <a:rPr sz="3200" dirty="0">
                <a:latin typeface="Calibri"/>
                <a:cs typeface="Calibri"/>
              </a:rPr>
              <a:t>anda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çocuğunuzla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birlikte </a:t>
            </a:r>
            <a:r>
              <a:rPr sz="3200" spc="-5" dirty="0">
                <a:latin typeface="Calibri"/>
                <a:cs typeface="Calibri"/>
              </a:rPr>
              <a:t>beyin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fırtınası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yapabilirsiniz.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549275"/>
            <a:ext cx="6477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C00000"/>
                </a:solidFill>
                <a:latin typeface="Calibri"/>
                <a:cs typeface="Calibri"/>
              </a:rPr>
              <a:t>Velilerimize</a:t>
            </a:r>
            <a:r>
              <a:rPr sz="44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Soralım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920" y="2043414"/>
            <a:ext cx="7506334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69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Öz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nedir?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Öz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disiplini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gelişmiş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birey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nasıl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davranır?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549275"/>
            <a:ext cx="98298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Problem</a:t>
            </a:r>
            <a:r>
              <a:rPr sz="4400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Çözme</a:t>
            </a:r>
            <a:r>
              <a:rPr sz="44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Becerisi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Kazandırmak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988" y="2073274"/>
            <a:ext cx="10775950" cy="39536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1494155" indent="-457200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Karşılaştığı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zorluğa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dair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gibi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çözüm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önerilerinde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bulunacağını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gözlemleyin</a:t>
            </a:r>
            <a:endParaRPr sz="3200" dirty="0">
              <a:latin typeface="Calibri"/>
              <a:cs typeface="Calibri"/>
            </a:endParaRPr>
          </a:p>
          <a:p>
            <a:pPr marL="469900" marR="674370" indent="-4572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Söz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konusu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çözüm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önerilerinden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birini</a:t>
            </a:r>
            <a:r>
              <a:rPr sz="3200" spc="-15" dirty="0">
                <a:latin typeface="Calibri"/>
                <a:cs typeface="Calibri"/>
              </a:rPr>
              <a:t> diğerden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daha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iyi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daha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kötü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kılan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özelliklerinin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olduğunu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anlamaya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çalışın.</a:t>
            </a:r>
          </a:p>
          <a:p>
            <a:pPr marL="469900" marR="5080" indent="-457200">
              <a:lnSpc>
                <a:spcPct val="100000"/>
              </a:lnSpc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Olabildiğince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tarafsız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biçimde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söz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konusu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çözüm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önerilerinin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iyi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kötü </a:t>
            </a:r>
            <a:r>
              <a:rPr sz="3200" spc="-5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yanları üzerinde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çocuğunuzla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birlikte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düşünün.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549275"/>
            <a:ext cx="10439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Koşulsuz</a:t>
            </a:r>
            <a:r>
              <a:rPr sz="4400" spc="-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Sevgi</a:t>
            </a:r>
            <a:r>
              <a:rPr sz="44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ve</a:t>
            </a:r>
            <a:r>
              <a:rPr sz="4400" spc="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Kabul</a:t>
            </a:r>
            <a:r>
              <a:rPr sz="44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Göstermek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2073275"/>
            <a:ext cx="10828655" cy="49000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8255">
              <a:lnSpc>
                <a:spcPct val="100000"/>
              </a:lnSpc>
              <a:spcBef>
                <a:spcPts val="110"/>
              </a:spcBef>
              <a:buFont typeface="Arial" pitchFamily="34" charset="0"/>
              <a:buChar char="•"/>
              <a:tabLst>
                <a:tab pos="3201035" algn="l"/>
                <a:tab pos="5213350" algn="l"/>
                <a:tab pos="6740525" algn="l"/>
                <a:tab pos="8481695" algn="l"/>
                <a:tab pos="10454640" algn="l"/>
              </a:tabLst>
            </a:pPr>
            <a:r>
              <a:rPr sz="3200" spc="10" dirty="0" err="1" smtClean="0">
                <a:latin typeface="Microsoft Sans Serif"/>
                <a:cs typeface="Microsoft Sans Serif"/>
              </a:rPr>
              <a:t>Ç</a:t>
            </a:r>
            <a:r>
              <a:rPr sz="3200" spc="-15" dirty="0" err="1" smtClean="0">
                <a:latin typeface="Microsoft Sans Serif"/>
                <a:cs typeface="Microsoft Sans Serif"/>
              </a:rPr>
              <a:t>o</a:t>
            </a:r>
            <a:r>
              <a:rPr sz="3200" spc="10" dirty="0" err="1" smtClean="0">
                <a:latin typeface="Microsoft Sans Serif"/>
                <a:cs typeface="Microsoft Sans Serif"/>
              </a:rPr>
              <a:t>c</a:t>
            </a:r>
            <a:r>
              <a:rPr sz="3200" spc="-15" dirty="0" err="1" smtClean="0">
                <a:latin typeface="Microsoft Sans Serif"/>
                <a:cs typeface="Microsoft Sans Serif"/>
              </a:rPr>
              <a:t>u</a:t>
            </a:r>
            <a:r>
              <a:rPr sz="3200" spc="10" dirty="0" err="1" smtClean="0">
                <a:latin typeface="Microsoft Sans Serif"/>
                <a:cs typeface="Microsoft Sans Serif"/>
              </a:rPr>
              <a:t>k</a:t>
            </a:r>
            <a:r>
              <a:rPr sz="3200" spc="-45" dirty="0" err="1" smtClean="0">
                <a:latin typeface="Microsoft Sans Serif"/>
                <a:cs typeface="Microsoft Sans Serif"/>
              </a:rPr>
              <a:t>l</a:t>
            </a:r>
            <a:r>
              <a:rPr sz="3200" spc="5" dirty="0" err="1" smtClean="0">
                <a:latin typeface="Microsoft Sans Serif"/>
                <a:cs typeface="Microsoft Sans Serif"/>
              </a:rPr>
              <a:t>a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sz="3200" spc="-5" dirty="0" err="1" smtClean="0">
                <a:latin typeface="Microsoft Sans Serif"/>
                <a:cs typeface="Microsoft Sans Serif"/>
              </a:rPr>
              <a:t>ol</a:t>
            </a:r>
            <a:r>
              <a:rPr sz="3200" spc="-25" dirty="0" err="1" smtClean="0">
                <a:latin typeface="Microsoft Sans Serif"/>
                <a:cs typeface="Microsoft Sans Serif"/>
              </a:rPr>
              <a:t>a</a:t>
            </a:r>
            <a:r>
              <a:rPr sz="3200" spc="5" dirty="0" err="1" smtClean="0">
                <a:latin typeface="Microsoft Sans Serif"/>
                <a:cs typeface="Microsoft Sans Serif"/>
              </a:rPr>
              <a:t>n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sz="3200" spc="-15" dirty="0" err="1" smtClean="0">
                <a:latin typeface="Microsoft Sans Serif"/>
                <a:cs typeface="Microsoft Sans Serif"/>
              </a:rPr>
              <a:t>ili</a:t>
            </a:r>
            <a:r>
              <a:rPr sz="3200" spc="-35" dirty="0" err="1" smtClean="0">
                <a:latin typeface="Microsoft Sans Serif"/>
                <a:cs typeface="Microsoft Sans Serif"/>
              </a:rPr>
              <a:t>ş</a:t>
            </a:r>
            <a:r>
              <a:rPr sz="3200" spc="10" dirty="0" err="1" smtClean="0">
                <a:latin typeface="Microsoft Sans Serif"/>
                <a:cs typeface="Microsoft Sans Serif"/>
              </a:rPr>
              <a:t>k</a:t>
            </a:r>
            <a:r>
              <a:rPr sz="3200" spc="-10" dirty="0" err="1" smtClean="0">
                <a:latin typeface="Microsoft Sans Serif"/>
                <a:cs typeface="Microsoft Sans Serif"/>
              </a:rPr>
              <a:t>i</a:t>
            </a:r>
            <a:r>
              <a:rPr sz="3200" spc="-30" dirty="0" err="1" smtClean="0">
                <a:latin typeface="Microsoft Sans Serif"/>
                <a:cs typeface="Microsoft Sans Serif"/>
              </a:rPr>
              <a:t>d</a:t>
            </a:r>
            <a:r>
              <a:rPr sz="3200" spc="5" dirty="0" err="1" smtClean="0">
                <a:latin typeface="Microsoft Sans Serif"/>
                <a:cs typeface="Microsoft Sans Serif"/>
              </a:rPr>
              <a:t>e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sz="3200" spc="5" dirty="0" smtClean="0">
                <a:latin typeface="Microsoft Sans Serif"/>
                <a:cs typeface="Microsoft Sans Serif"/>
              </a:rPr>
              <a:t>en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sz="3200" spc="5" dirty="0" err="1" smtClean="0">
                <a:latin typeface="Microsoft Sans Serif"/>
                <a:cs typeface="Microsoft Sans Serif"/>
              </a:rPr>
              <a:t>ö</a:t>
            </a:r>
            <a:r>
              <a:rPr sz="3200" spc="-10" dirty="0" err="1" smtClean="0">
                <a:latin typeface="Microsoft Sans Serif"/>
                <a:cs typeface="Microsoft Sans Serif"/>
              </a:rPr>
              <a:t>n</a:t>
            </a:r>
            <a:r>
              <a:rPr sz="3200" spc="-5" dirty="0" err="1" smtClean="0">
                <a:latin typeface="Microsoft Sans Serif"/>
                <a:cs typeface="Microsoft Sans Serif"/>
              </a:rPr>
              <a:t>emli</a:t>
            </a:r>
            <a:r>
              <a:rPr lang="tr-TR" sz="3200" spc="-5" dirty="0" smtClean="0">
                <a:latin typeface="Microsoft Sans Serif"/>
                <a:cs typeface="Microsoft Sans Serif"/>
              </a:rPr>
              <a:t> </a:t>
            </a:r>
            <a:r>
              <a:rPr sz="3200" spc="-15" dirty="0" err="1" smtClean="0">
                <a:latin typeface="Microsoft Sans Serif"/>
                <a:cs typeface="Microsoft Sans Serif"/>
              </a:rPr>
              <a:t>u</a:t>
            </a:r>
            <a:r>
              <a:rPr sz="3200" spc="5" dirty="0" err="1" smtClean="0">
                <a:latin typeface="Microsoft Sans Serif"/>
                <a:cs typeface="Microsoft Sans Serif"/>
              </a:rPr>
              <a:t>nsu</a:t>
            </a:r>
            <a:r>
              <a:rPr sz="3200" spc="10" dirty="0" err="1" smtClean="0">
                <a:latin typeface="Microsoft Sans Serif"/>
                <a:cs typeface="Microsoft Sans Serif"/>
              </a:rPr>
              <a:t>r</a:t>
            </a:r>
            <a:r>
              <a:rPr sz="3200" spc="-40" dirty="0" err="1" smtClean="0">
                <a:latin typeface="Microsoft Sans Serif"/>
                <a:cs typeface="Microsoft Sans Serif"/>
              </a:rPr>
              <a:t>l</a:t>
            </a:r>
            <a:r>
              <a:rPr sz="3200" spc="5" dirty="0" err="1" smtClean="0">
                <a:latin typeface="Microsoft Sans Serif"/>
                <a:cs typeface="Microsoft Sans Serif"/>
              </a:rPr>
              <a:t>a</a:t>
            </a:r>
            <a:r>
              <a:rPr sz="3200" spc="15" dirty="0" err="1" smtClean="0">
                <a:latin typeface="Microsoft Sans Serif"/>
                <a:cs typeface="Microsoft Sans Serif"/>
              </a:rPr>
              <a:t>r</a:t>
            </a:r>
            <a:r>
              <a:rPr sz="3200" spc="-15" dirty="0" err="1" smtClean="0">
                <a:latin typeface="Microsoft Sans Serif"/>
                <a:cs typeface="Microsoft Sans Serif"/>
              </a:rPr>
              <a:t>d</a:t>
            </a:r>
            <a:r>
              <a:rPr sz="3200" spc="5" dirty="0" err="1" smtClean="0">
                <a:latin typeface="Microsoft Sans Serif"/>
                <a:cs typeface="Microsoft Sans Serif"/>
              </a:rPr>
              <a:t>an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sz="3200" spc="-10" dirty="0" err="1" smtClean="0">
                <a:latin typeface="Microsoft Sans Serif"/>
                <a:cs typeface="Microsoft Sans Serif"/>
              </a:rPr>
              <a:t>b</a:t>
            </a:r>
            <a:r>
              <a:rPr sz="3200" spc="-30" dirty="0" err="1" smtClean="0">
                <a:latin typeface="Microsoft Sans Serif"/>
                <a:cs typeface="Microsoft Sans Serif"/>
              </a:rPr>
              <a:t>i</a:t>
            </a:r>
            <a:r>
              <a:rPr sz="3200" spc="5" dirty="0" err="1" smtClean="0">
                <a:latin typeface="Microsoft Sans Serif"/>
                <a:cs typeface="Microsoft Sans Serif"/>
              </a:rPr>
              <a:t>r</a:t>
            </a:r>
            <a:r>
              <a:rPr sz="3200" spc="-15" dirty="0" err="1" smtClean="0">
                <a:latin typeface="Microsoft Sans Serif"/>
                <a:cs typeface="Microsoft Sans Serif"/>
              </a:rPr>
              <a:t>i</a:t>
            </a:r>
            <a:r>
              <a:rPr lang="tr-TR" sz="3200" spc="-15" dirty="0" smtClean="0">
                <a:latin typeface="Microsoft Sans Serif"/>
                <a:cs typeface="Microsoft Sans Serif"/>
              </a:rPr>
              <a:t> </a:t>
            </a:r>
            <a:r>
              <a:rPr sz="3200" spc="-10" dirty="0" err="1" smtClean="0">
                <a:latin typeface="Microsoft Sans Serif"/>
                <a:cs typeface="Microsoft Sans Serif"/>
              </a:rPr>
              <a:t>ç</a:t>
            </a:r>
            <a:r>
              <a:rPr sz="3200" dirty="0" err="1" smtClean="0">
                <a:latin typeface="Microsoft Sans Serif"/>
                <a:cs typeface="Microsoft Sans Serif"/>
              </a:rPr>
              <a:t>ocu</a:t>
            </a:r>
            <a:r>
              <a:rPr sz="3200" spc="-20" dirty="0" err="1" smtClean="0">
                <a:latin typeface="Microsoft Sans Serif"/>
                <a:cs typeface="Microsoft Sans Serif"/>
              </a:rPr>
              <a:t>ğ</a:t>
            </a:r>
            <a:r>
              <a:rPr sz="3200" spc="5" dirty="0" err="1" smtClean="0">
                <a:latin typeface="Microsoft Sans Serif"/>
                <a:cs typeface="Microsoft Sans Serif"/>
              </a:rPr>
              <a:t>u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sz="3200" spc="-10" dirty="0" err="1" smtClean="0">
                <a:latin typeface="Microsoft Sans Serif"/>
                <a:cs typeface="Microsoft Sans Serif"/>
              </a:rPr>
              <a:t>k</a:t>
            </a:r>
            <a:r>
              <a:rPr sz="3200" spc="-5" dirty="0" err="1" smtClean="0">
                <a:latin typeface="Microsoft Sans Serif"/>
                <a:cs typeface="Microsoft Sans Serif"/>
              </a:rPr>
              <a:t>oşul</a:t>
            </a:r>
            <a:r>
              <a:rPr sz="3200" spc="-20" dirty="0" err="1" smtClean="0">
                <a:latin typeface="Microsoft Sans Serif"/>
                <a:cs typeface="Microsoft Sans Serif"/>
              </a:rPr>
              <a:t>s</a:t>
            </a:r>
            <a:r>
              <a:rPr sz="3200" spc="-15" dirty="0" err="1" smtClean="0">
                <a:latin typeface="Microsoft Sans Serif"/>
                <a:cs typeface="Microsoft Sans Serif"/>
              </a:rPr>
              <a:t>u</a:t>
            </a:r>
            <a:r>
              <a:rPr sz="3200" dirty="0" err="1" smtClean="0">
                <a:latin typeface="Microsoft Sans Serif"/>
                <a:cs typeface="Microsoft Sans Serif"/>
              </a:rPr>
              <a:t>z</a:t>
            </a:r>
            <a:r>
              <a:rPr sz="3200" dirty="0" smtClean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sevmek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15" dirty="0">
                <a:latin typeface="Microsoft Sans Serif"/>
                <a:cs typeface="Microsoft Sans Serif"/>
              </a:rPr>
              <a:t>ve</a:t>
            </a:r>
            <a:r>
              <a:rPr sz="3200" spc="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kabul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15" dirty="0" err="1">
                <a:latin typeface="Microsoft Sans Serif"/>
                <a:cs typeface="Microsoft Sans Serif"/>
              </a:rPr>
              <a:t>etmektir</a:t>
            </a:r>
            <a:r>
              <a:rPr sz="3200" spc="-15" dirty="0" smtClean="0">
                <a:latin typeface="Microsoft Sans Serif"/>
                <a:cs typeface="Microsoft Sans Serif"/>
              </a:rPr>
              <a:t>.</a:t>
            </a:r>
            <a:r>
              <a:rPr lang="tr-TR" sz="3200" spc="-5" dirty="0" smtClean="0">
                <a:latin typeface="Microsoft Sans Serif"/>
                <a:cs typeface="Microsoft Sans Serif"/>
              </a:rPr>
              <a:t> </a:t>
            </a:r>
          </a:p>
          <a:p>
            <a:pPr marL="469900" marR="8255">
              <a:lnSpc>
                <a:spcPct val="100000"/>
              </a:lnSpc>
              <a:spcBef>
                <a:spcPts val="110"/>
              </a:spcBef>
              <a:buFont typeface="Arial" pitchFamily="34" charset="0"/>
              <a:buChar char="•"/>
              <a:tabLst>
                <a:tab pos="3201035" algn="l"/>
                <a:tab pos="5213350" algn="l"/>
                <a:tab pos="6740525" algn="l"/>
                <a:tab pos="8481695" algn="l"/>
                <a:tab pos="10454640" algn="l"/>
              </a:tabLst>
            </a:pPr>
            <a:r>
              <a:rPr lang="tr-TR" sz="3200" spc="-5" dirty="0" smtClean="0">
                <a:latin typeface="Microsoft Sans Serif"/>
                <a:cs typeface="Microsoft Sans Serif"/>
              </a:rPr>
              <a:t>Çocuğun </a:t>
            </a:r>
            <a:r>
              <a:rPr lang="tr-TR" sz="3200" spc="-10" dirty="0" smtClean="0">
                <a:latin typeface="Microsoft Sans Serif"/>
                <a:cs typeface="Microsoft Sans Serif"/>
              </a:rPr>
              <a:t>koşulsuz </a:t>
            </a:r>
            <a:r>
              <a:rPr lang="tr-TR" sz="3200" dirty="0" smtClean="0">
                <a:latin typeface="Microsoft Sans Serif"/>
                <a:cs typeface="Microsoft Sans Serif"/>
              </a:rPr>
              <a:t>kabul </a:t>
            </a:r>
            <a:r>
              <a:rPr lang="tr-TR" sz="3200" spc="-15" dirty="0" smtClean="0">
                <a:latin typeface="Microsoft Sans Serif"/>
                <a:cs typeface="Microsoft Sans Serif"/>
              </a:rPr>
              <a:t>edildiğini ve </a:t>
            </a:r>
            <a:r>
              <a:rPr lang="tr-TR" sz="3200" spc="30" dirty="0" smtClean="0">
                <a:latin typeface="Microsoft Sans Serif"/>
                <a:cs typeface="Microsoft Sans Serif"/>
              </a:rPr>
              <a:t>anlaşıldığını </a:t>
            </a:r>
            <a:r>
              <a:rPr lang="tr-TR" sz="3200" dirty="0" smtClean="0">
                <a:latin typeface="Microsoft Sans Serif"/>
                <a:cs typeface="Microsoft Sans Serif"/>
              </a:rPr>
              <a:t>hissetmesi </a:t>
            </a:r>
            <a:r>
              <a:rPr lang="tr-TR" sz="3200" spc="10" dirty="0" smtClean="0">
                <a:latin typeface="Microsoft Sans Serif"/>
                <a:cs typeface="Microsoft Sans Serif"/>
              </a:rPr>
              <a:t>ç</a:t>
            </a:r>
            <a:r>
              <a:rPr lang="tr-TR" sz="3200" spc="-15" dirty="0" smtClean="0">
                <a:latin typeface="Microsoft Sans Serif"/>
                <a:cs typeface="Microsoft Sans Serif"/>
              </a:rPr>
              <a:t>o</a:t>
            </a:r>
            <a:r>
              <a:rPr lang="tr-TR" sz="3200" spc="10" dirty="0" smtClean="0">
                <a:latin typeface="Microsoft Sans Serif"/>
                <a:cs typeface="Microsoft Sans Serif"/>
              </a:rPr>
              <a:t>c</a:t>
            </a:r>
            <a:r>
              <a:rPr lang="tr-TR" sz="3200" spc="-15" dirty="0" smtClean="0">
                <a:latin typeface="Microsoft Sans Serif"/>
                <a:cs typeface="Microsoft Sans Serif"/>
              </a:rPr>
              <a:t>u</a:t>
            </a:r>
            <a:r>
              <a:rPr lang="tr-TR" sz="3200" dirty="0" smtClean="0">
                <a:latin typeface="Microsoft Sans Serif"/>
                <a:cs typeface="Microsoft Sans Serif"/>
              </a:rPr>
              <a:t>k</a:t>
            </a:r>
            <a:r>
              <a:rPr lang="tr-TR" sz="3200" spc="5" dirty="0" smtClean="0">
                <a:latin typeface="Microsoft Sans Serif"/>
                <a:cs typeface="Microsoft Sans Serif"/>
              </a:rPr>
              <a:t>-</a:t>
            </a:r>
            <a:r>
              <a:rPr lang="tr-TR" sz="3200" spc="-15" dirty="0" smtClean="0">
                <a:latin typeface="Microsoft Sans Serif"/>
                <a:cs typeface="Microsoft Sans Serif"/>
              </a:rPr>
              <a:t>e</a:t>
            </a:r>
            <a:r>
              <a:rPr lang="tr-TR" sz="3200" spc="5" dirty="0" smtClean="0">
                <a:latin typeface="Microsoft Sans Serif"/>
                <a:cs typeface="Microsoft Sans Serif"/>
              </a:rPr>
              <a:t>b</a:t>
            </a:r>
            <a:r>
              <a:rPr lang="tr-TR" sz="3200" spc="10" dirty="0" smtClean="0">
                <a:latin typeface="Microsoft Sans Serif"/>
                <a:cs typeface="Microsoft Sans Serif"/>
              </a:rPr>
              <a:t>e</a:t>
            </a:r>
            <a:r>
              <a:rPr lang="tr-TR" sz="3200" spc="-35" dirty="0" smtClean="0">
                <a:latin typeface="Microsoft Sans Serif"/>
                <a:cs typeface="Microsoft Sans Serif"/>
              </a:rPr>
              <a:t>v</a:t>
            </a:r>
            <a:r>
              <a:rPr lang="tr-TR" sz="3200" spc="5" dirty="0" smtClean="0">
                <a:latin typeface="Microsoft Sans Serif"/>
                <a:cs typeface="Microsoft Sans Serif"/>
              </a:rPr>
              <a:t>e</a:t>
            </a:r>
            <a:r>
              <a:rPr lang="tr-TR" sz="3200" spc="-30" dirty="0" smtClean="0">
                <a:latin typeface="Microsoft Sans Serif"/>
                <a:cs typeface="Microsoft Sans Serif"/>
              </a:rPr>
              <a:t>y</a:t>
            </a:r>
            <a:r>
              <a:rPr lang="tr-TR" sz="3200" spc="5" dirty="0" smtClean="0">
                <a:latin typeface="Microsoft Sans Serif"/>
                <a:cs typeface="Microsoft Sans Serif"/>
              </a:rPr>
              <a:t>n </a:t>
            </a:r>
            <a:r>
              <a:rPr lang="tr-TR" sz="3200" dirty="0" smtClean="0">
                <a:latin typeface="Microsoft Sans Serif"/>
                <a:cs typeface="Microsoft Sans Serif"/>
              </a:rPr>
              <a:t>ara</a:t>
            </a:r>
            <a:r>
              <a:rPr lang="tr-TR" sz="3200" spc="15" dirty="0" smtClean="0">
                <a:latin typeface="Microsoft Sans Serif"/>
                <a:cs typeface="Microsoft Sans Serif"/>
              </a:rPr>
              <a:t>s</a:t>
            </a:r>
            <a:r>
              <a:rPr lang="tr-TR" sz="3200" spc="100" dirty="0" smtClean="0">
                <a:latin typeface="Microsoft Sans Serif"/>
                <a:cs typeface="Microsoft Sans Serif"/>
              </a:rPr>
              <a:t>ı</a:t>
            </a:r>
            <a:r>
              <a:rPr lang="tr-TR" sz="3200" dirty="0" smtClean="0">
                <a:latin typeface="Microsoft Sans Serif"/>
                <a:cs typeface="Microsoft Sans Serif"/>
              </a:rPr>
              <a:t>n</a:t>
            </a:r>
            <a:r>
              <a:rPr lang="tr-TR" sz="3200" spc="15" dirty="0" smtClean="0">
                <a:latin typeface="Microsoft Sans Serif"/>
                <a:cs typeface="Microsoft Sans Serif"/>
              </a:rPr>
              <a:t>d</a:t>
            </a:r>
            <a:r>
              <a:rPr lang="tr-TR" sz="3200" spc="-15" dirty="0" smtClean="0">
                <a:latin typeface="Microsoft Sans Serif"/>
                <a:cs typeface="Microsoft Sans Serif"/>
              </a:rPr>
              <a:t>a</a:t>
            </a:r>
            <a:r>
              <a:rPr lang="tr-TR" sz="3200" spc="15" dirty="0" smtClean="0">
                <a:latin typeface="Microsoft Sans Serif"/>
                <a:cs typeface="Microsoft Sans Serif"/>
              </a:rPr>
              <a:t>k</a:t>
            </a:r>
            <a:r>
              <a:rPr lang="tr-TR" sz="3200" spc="-15" dirty="0" smtClean="0">
                <a:latin typeface="Microsoft Sans Serif"/>
                <a:cs typeface="Microsoft Sans Serif"/>
              </a:rPr>
              <a:t>i </a:t>
            </a:r>
            <a:r>
              <a:rPr lang="tr-TR" sz="3200" spc="-20" dirty="0" smtClean="0">
                <a:latin typeface="Microsoft Sans Serif"/>
                <a:cs typeface="Microsoft Sans Serif"/>
              </a:rPr>
              <a:t>il</a:t>
            </a:r>
            <a:r>
              <a:rPr lang="tr-TR" sz="3200" spc="-50" dirty="0" smtClean="0">
                <a:latin typeface="Microsoft Sans Serif"/>
                <a:cs typeface="Microsoft Sans Serif"/>
              </a:rPr>
              <a:t>i</a:t>
            </a:r>
            <a:r>
              <a:rPr lang="tr-TR" sz="3200" spc="-10" dirty="0" smtClean="0">
                <a:latin typeface="Microsoft Sans Serif"/>
                <a:cs typeface="Microsoft Sans Serif"/>
              </a:rPr>
              <a:t>ş</a:t>
            </a:r>
            <a:r>
              <a:rPr lang="tr-TR" sz="3200" spc="10" dirty="0" smtClean="0">
                <a:latin typeface="Microsoft Sans Serif"/>
                <a:cs typeface="Microsoft Sans Serif"/>
              </a:rPr>
              <a:t>k</a:t>
            </a:r>
            <a:r>
              <a:rPr lang="tr-TR" sz="3200" spc="-15" dirty="0" smtClean="0">
                <a:latin typeface="Microsoft Sans Serif"/>
                <a:cs typeface="Microsoft Sans Serif"/>
              </a:rPr>
              <a:t>in</a:t>
            </a:r>
            <a:r>
              <a:rPr lang="tr-TR" sz="3200" spc="-30" dirty="0" smtClean="0">
                <a:latin typeface="Microsoft Sans Serif"/>
                <a:cs typeface="Microsoft Sans Serif"/>
              </a:rPr>
              <a:t>i</a:t>
            </a:r>
            <a:r>
              <a:rPr lang="tr-TR" sz="3200" spc="5" dirty="0" smtClean="0">
                <a:latin typeface="Microsoft Sans Serif"/>
                <a:cs typeface="Microsoft Sans Serif"/>
              </a:rPr>
              <a:t>n </a:t>
            </a:r>
            <a:r>
              <a:rPr lang="tr-TR" sz="3200" spc="15" dirty="0" smtClean="0">
                <a:latin typeface="Microsoft Sans Serif"/>
                <a:cs typeface="Microsoft Sans Serif"/>
              </a:rPr>
              <a:t>k</a:t>
            </a:r>
            <a:r>
              <a:rPr lang="tr-TR" sz="3200" spc="-5" dirty="0" smtClean="0">
                <a:latin typeface="Microsoft Sans Serif"/>
                <a:cs typeface="Microsoft Sans Serif"/>
              </a:rPr>
              <a:t>ali</a:t>
            </a:r>
            <a:r>
              <a:rPr lang="tr-TR" sz="3200" spc="-30" dirty="0" smtClean="0">
                <a:latin typeface="Microsoft Sans Serif"/>
                <a:cs typeface="Microsoft Sans Serif"/>
              </a:rPr>
              <a:t>t</a:t>
            </a:r>
            <a:r>
              <a:rPr lang="tr-TR" sz="3200" spc="5" dirty="0" smtClean="0">
                <a:latin typeface="Microsoft Sans Serif"/>
                <a:cs typeface="Microsoft Sans Serif"/>
              </a:rPr>
              <a:t>e</a:t>
            </a:r>
            <a:r>
              <a:rPr lang="tr-TR" sz="3200" spc="20" dirty="0" smtClean="0">
                <a:latin typeface="Microsoft Sans Serif"/>
                <a:cs typeface="Microsoft Sans Serif"/>
              </a:rPr>
              <a:t>s</a:t>
            </a:r>
            <a:r>
              <a:rPr lang="tr-TR" sz="3200" spc="-40" dirty="0" smtClean="0">
                <a:latin typeface="Microsoft Sans Serif"/>
                <a:cs typeface="Microsoft Sans Serif"/>
              </a:rPr>
              <a:t>i</a:t>
            </a:r>
            <a:r>
              <a:rPr lang="tr-TR" sz="3200" spc="-5" dirty="0" smtClean="0">
                <a:latin typeface="Microsoft Sans Serif"/>
                <a:cs typeface="Microsoft Sans Serif"/>
              </a:rPr>
              <a:t>ni </a:t>
            </a:r>
            <a:r>
              <a:rPr lang="tr-TR" sz="3200" dirty="0" smtClean="0">
                <a:latin typeface="Microsoft Sans Serif"/>
                <a:cs typeface="Microsoft Sans Serif"/>
              </a:rPr>
              <a:t>a</a:t>
            </a:r>
            <a:r>
              <a:rPr lang="tr-TR" sz="3200" spc="10" dirty="0" smtClean="0">
                <a:latin typeface="Microsoft Sans Serif"/>
                <a:cs typeface="Microsoft Sans Serif"/>
              </a:rPr>
              <a:t>r</a:t>
            </a:r>
            <a:r>
              <a:rPr lang="tr-TR" sz="3200" spc="-15" dirty="0" smtClean="0">
                <a:latin typeface="Microsoft Sans Serif"/>
                <a:cs typeface="Microsoft Sans Serif"/>
              </a:rPr>
              <a:t>t</a:t>
            </a:r>
            <a:r>
              <a:rPr lang="tr-TR" sz="3200" spc="100" dirty="0" smtClean="0">
                <a:latin typeface="Microsoft Sans Serif"/>
                <a:cs typeface="Microsoft Sans Serif"/>
              </a:rPr>
              <a:t>ı</a:t>
            </a:r>
            <a:r>
              <a:rPr lang="tr-TR" sz="3200" spc="5" dirty="0" smtClean="0">
                <a:latin typeface="Microsoft Sans Serif"/>
                <a:cs typeface="Microsoft Sans Serif"/>
              </a:rPr>
              <a:t>rma</a:t>
            </a:r>
            <a:r>
              <a:rPr lang="tr-TR" sz="3200" spc="15" dirty="0" smtClean="0">
                <a:latin typeface="Microsoft Sans Serif"/>
                <a:cs typeface="Microsoft Sans Serif"/>
              </a:rPr>
              <a:t>k</a:t>
            </a:r>
            <a:r>
              <a:rPr lang="tr-TR" sz="3200" spc="-15" dirty="0" smtClean="0">
                <a:latin typeface="Microsoft Sans Serif"/>
                <a:cs typeface="Microsoft Sans Serif"/>
              </a:rPr>
              <a:t>t</a:t>
            </a:r>
            <a:r>
              <a:rPr lang="tr-TR" sz="3200" spc="5" dirty="0" smtClean="0">
                <a:latin typeface="Microsoft Sans Serif"/>
                <a:cs typeface="Microsoft Sans Serif"/>
              </a:rPr>
              <a:t>a </a:t>
            </a:r>
            <a:r>
              <a:rPr lang="tr-TR" sz="3200" spc="-40" dirty="0" smtClean="0">
                <a:latin typeface="Microsoft Sans Serif"/>
                <a:cs typeface="Microsoft Sans Serif"/>
              </a:rPr>
              <a:t>ve  </a:t>
            </a:r>
            <a:r>
              <a:rPr lang="tr-TR" sz="3200" spc="-5" dirty="0" smtClean="0">
                <a:latin typeface="Microsoft Sans Serif"/>
                <a:cs typeface="Microsoft Sans Serif"/>
              </a:rPr>
              <a:t>ebeveynlerine</a:t>
            </a:r>
            <a:r>
              <a:rPr lang="tr-TR" sz="3200" spc="5" dirty="0" smtClean="0">
                <a:latin typeface="Microsoft Sans Serif"/>
                <a:cs typeface="Microsoft Sans Serif"/>
              </a:rPr>
              <a:t> </a:t>
            </a:r>
            <a:r>
              <a:rPr lang="tr-TR" sz="3200" spc="-5" dirty="0" smtClean="0">
                <a:latin typeface="Microsoft Sans Serif"/>
                <a:cs typeface="Microsoft Sans Serif"/>
              </a:rPr>
              <a:t>yönelik</a:t>
            </a:r>
            <a:r>
              <a:rPr lang="tr-TR" sz="3200" spc="55" dirty="0" smtClean="0">
                <a:latin typeface="Microsoft Sans Serif"/>
                <a:cs typeface="Microsoft Sans Serif"/>
              </a:rPr>
              <a:t> </a:t>
            </a:r>
            <a:r>
              <a:rPr lang="tr-TR" sz="3200" dirty="0" smtClean="0">
                <a:latin typeface="Microsoft Sans Serif"/>
                <a:cs typeface="Microsoft Sans Serif"/>
              </a:rPr>
              <a:t>olumlu</a:t>
            </a:r>
            <a:r>
              <a:rPr lang="tr-TR" sz="3200" spc="-10" dirty="0" smtClean="0">
                <a:latin typeface="Microsoft Sans Serif"/>
                <a:cs typeface="Microsoft Sans Serif"/>
              </a:rPr>
              <a:t> </a:t>
            </a:r>
            <a:r>
              <a:rPr lang="tr-TR" sz="3200" spc="5" dirty="0" smtClean="0">
                <a:latin typeface="Microsoft Sans Serif"/>
                <a:cs typeface="Microsoft Sans Serif"/>
              </a:rPr>
              <a:t>duyguların</a:t>
            </a:r>
            <a:r>
              <a:rPr lang="tr-TR" sz="3200" spc="30" dirty="0" smtClean="0">
                <a:latin typeface="Microsoft Sans Serif"/>
                <a:cs typeface="Microsoft Sans Serif"/>
              </a:rPr>
              <a:t> </a:t>
            </a:r>
            <a:r>
              <a:rPr lang="tr-TR" sz="3200" spc="25" dirty="0" smtClean="0">
                <a:latin typeface="Microsoft Sans Serif"/>
                <a:cs typeface="Microsoft Sans Serif"/>
              </a:rPr>
              <a:t>oluşmasını</a:t>
            </a:r>
            <a:r>
              <a:rPr lang="tr-TR" sz="3200" spc="-20" dirty="0" smtClean="0">
                <a:latin typeface="Microsoft Sans Serif"/>
                <a:cs typeface="Microsoft Sans Serif"/>
              </a:rPr>
              <a:t> </a:t>
            </a:r>
            <a:r>
              <a:rPr lang="tr-TR" sz="3200" spc="-5" dirty="0" smtClean="0">
                <a:latin typeface="Microsoft Sans Serif"/>
                <a:cs typeface="Microsoft Sans Serif"/>
              </a:rPr>
              <a:t>sağlamaktadır.</a:t>
            </a:r>
            <a:r>
              <a:rPr lang="tr-TR" sz="3200" spc="-10" dirty="0" smtClean="0">
                <a:latin typeface="Microsoft Sans Serif"/>
                <a:cs typeface="Microsoft Sans Serif"/>
              </a:rPr>
              <a:t>       </a:t>
            </a:r>
          </a:p>
          <a:p>
            <a:pPr marL="469900" marR="8255">
              <a:lnSpc>
                <a:spcPct val="100000"/>
              </a:lnSpc>
              <a:spcBef>
                <a:spcPts val="110"/>
              </a:spcBef>
              <a:buFont typeface="Arial" pitchFamily="34" charset="0"/>
              <a:buChar char="•"/>
              <a:tabLst>
                <a:tab pos="3201035" algn="l"/>
                <a:tab pos="5213350" algn="l"/>
                <a:tab pos="6740525" algn="l"/>
                <a:tab pos="8481695" algn="l"/>
                <a:tab pos="10454640" algn="l"/>
              </a:tabLst>
            </a:pPr>
            <a:r>
              <a:rPr lang="tr-TR" sz="3200" spc="-10" dirty="0" smtClean="0">
                <a:latin typeface="Microsoft Sans Serif"/>
                <a:cs typeface="Microsoft Sans Serif"/>
              </a:rPr>
              <a:t>Sevgi</a:t>
            </a:r>
            <a:r>
              <a:rPr lang="tr-TR" sz="3200" spc="75" dirty="0" smtClean="0">
                <a:latin typeface="Microsoft Sans Serif"/>
                <a:cs typeface="Microsoft Sans Serif"/>
              </a:rPr>
              <a:t> </a:t>
            </a:r>
            <a:r>
              <a:rPr lang="tr-TR" sz="3200" spc="-15" dirty="0" smtClean="0">
                <a:latin typeface="Microsoft Sans Serif"/>
                <a:cs typeface="Microsoft Sans Serif"/>
              </a:rPr>
              <a:t>ve</a:t>
            </a:r>
            <a:r>
              <a:rPr lang="tr-TR" sz="3200" spc="80" dirty="0" smtClean="0">
                <a:latin typeface="Microsoft Sans Serif"/>
                <a:cs typeface="Microsoft Sans Serif"/>
              </a:rPr>
              <a:t> </a:t>
            </a:r>
            <a:r>
              <a:rPr lang="tr-TR" sz="3200" dirty="0" smtClean="0">
                <a:latin typeface="Microsoft Sans Serif"/>
                <a:cs typeface="Microsoft Sans Serif"/>
              </a:rPr>
              <a:t>güven</a:t>
            </a:r>
            <a:r>
              <a:rPr lang="tr-TR" sz="3200" spc="80" dirty="0" smtClean="0">
                <a:latin typeface="Microsoft Sans Serif"/>
                <a:cs typeface="Microsoft Sans Serif"/>
              </a:rPr>
              <a:t> </a:t>
            </a:r>
            <a:r>
              <a:rPr lang="tr-TR" sz="3200" spc="-5" dirty="0" smtClean="0">
                <a:latin typeface="Microsoft Sans Serif"/>
                <a:cs typeface="Microsoft Sans Serif"/>
              </a:rPr>
              <a:t>temelinde</a:t>
            </a:r>
            <a:r>
              <a:rPr lang="tr-TR" sz="3200" spc="65" dirty="0" smtClean="0">
                <a:latin typeface="Microsoft Sans Serif"/>
                <a:cs typeface="Microsoft Sans Serif"/>
              </a:rPr>
              <a:t> </a:t>
            </a:r>
            <a:r>
              <a:rPr lang="tr-TR" sz="3200" spc="-5" dirty="0" smtClean="0">
                <a:latin typeface="Microsoft Sans Serif"/>
                <a:cs typeface="Microsoft Sans Serif"/>
              </a:rPr>
              <a:t>kurulan</a:t>
            </a:r>
            <a:r>
              <a:rPr lang="tr-TR" sz="3200" spc="65" dirty="0" smtClean="0">
                <a:latin typeface="Microsoft Sans Serif"/>
                <a:cs typeface="Microsoft Sans Serif"/>
              </a:rPr>
              <a:t> </a:t>
            </a:r>
            <a:r>
              <a:rPr lang="tr-TR" sz="3200" spc="-5" dirty="0" smtClean="0">
                <a:latin typeface="Microsoft Sans Serif"/>
                <a:cs typeface="Microsoft Sans Serif"/>
              </a:rPr>
              <a:t>ebeveyn-çocuk</a:t>
            </a:r>
            <a:r>
              <a:rPr lang="tr-TR" sz="3200" spc="75" dirty="0" smtClean="0">
                <a:latin typeface="Microsoft Sans Serif"/>
                <a:cs typeface="Microsoft Sans Serif"/>
              </a:rPr>
              <a:t> </a:t>
            </a:r>
            <a:r>
              <a:rPr lang="tr-TR" sz="3200" spc="-15" dirty="0" smtClean="0">
                <a:latin typeface="Microsoft Sans Serif"/>
                <a:cs typeface="Microsoft Sans Serif"/>
              </a:rPr>
              <a:t>ilişkisinde</a:t>
            </a:r>
            <a:r>
              <a:rPr lang="tr-TR" sz="3200" spc="90" dirty="0" smtClean="0">
                <a:latin typeface="Microsoft Sans Serif"/>
                <a:cs typeface="Microsoft Sans Serif"/>
              </a:rPr>
              <a:t> </a:t>
            </a:r>
            <a:r>
              <a:rPr lang="tr-TR" sz="3200" spc="-5" dirty="0" smtClean="0">
                <a:latin typeface="Microsoft Sans Serif"/>
                <a:cs typeface="Microsoft Sans Serif"/>
              </a:rPr>
              <a:t>çocuğa </a:t>
            </a:r>
            <a:r>
              <a:rPr lang="tr-TR" sz="3200" spc="-700" dirty="0" smtClean="0">
                <a:latin typeface="Microsoft Sans Serif"/>
                <a:cs typeface="Microsoft Sans Serif"/>
              </a:rPr>
              <a:t> </a:t>
            </a:r>
            <a:r>
              <a:rPr lang="tr-TR" sz="3200" dirty="0" smtClean="0">
                <a:latin typeface="Microsoft Sans Serif"/>
                <a:cs typeface="Microsoft Sans Serif"/>
              </a:rPr>
              <a:t>olumlu</a:t>
            </a:r>
            <a:r>
              <a:rPr lang="tr-TR" sz="3200" spc="10" dirty="0" smtClean="0">
                <a:latin typeface="Microsoft Sans Serif"/>
                <a:cs typeface="Microsoft Sans Serif"/>
              </a:rPr>
              <a:t> davranış</a:t>
            </a:r>
            <a:r>
              <a:rPr lang="tr-TR" sz="3200" spc="25" dirty="0" smtClean="0">
                <a:latin typeface="Microsoft Sans Serif"/>
                <a:cs typeface="Microsoft Sans Serif"/>
              </a:rPr>
              <a:t> </a:t>
            </a:r>
            <a:r>
              <a:rPr lang="tr-TR" sz="3200" spc="15" dirty="0" smtClean="0">
                <a:latin typeface="Microsoft Sans Serif"/>
                <a:cs typeface="Microsoft Sans Serif"/>
              </a:rPr>
              <a:t>kazandırmak</a:t>
            </a:r>
            <a:r>
              <a:rPr lang="tr-TR" sz="3200" spc="-40" dirty="0" smtClean="0">
                <a:latin typeface="Microsoft Sans Serif"/>
                <a:cs typeface="Microsoft Sans Serif"/>
              </a:rPr>
              <a:t> </a:t>
            </a:r>
            <a:r>
              <a:rPr lang="tr-TR" sz="3200" spc="5" dirty="0" smtClean="0">
                <a:latin typeface="Microsoft Sans Serif"/>
                <a:cs typeface="Microsoft Sans Serif"/>
              </a:rPr>
              <a:t>daha</a:t>
            </a:r>
            <a:r>
              <a:rPr lang="tr-TR" sz="3200" spc="-15" dirty="0" smtClean="0">
                <a:latin typeface="Microsoft Sans Serif"/>
                <a:cs typeface="Microsoft Sans Serif"/>
              </a:rPr>
              <a:t> </a:t>
            </a:r>
            <a:r>
              <a:rPr lang="tr-TR" sz="3200" dirty="0" smtClean="0">
                <a:latin typeface="Microsoft Sans Serif"/>
                <a:cs typeface="Microsoft Sans Serif"/>
              </a:rPr>
              <a:t>kolay </a:t>
            </a:r>
            <a:r>
              <a:rPr lang="tr-TR" sz="3200" spc="-5" dirty="0" smtClean="0">
                <a:latin typeface="Microsoft Sans Serif"/>
                <a:cs typeface="Microsoft Sans Serif"/>
              </a:rPr>
              <a:t>olacaktır.</a:t>
            </a:r>
            <a:endParaRPr lang="tr-TR" sz="3200" dirty="0" smtClean="0">
              <a:latin typeface="Microsoft Sans Serif"/>
              <a:cs typeface="Microsoft Sans Serif"/>
            </a:endParaRPr>
          </a:p>
          <a:p>
            <a:pPr marL="469900" marR="5080" indent="-457834">
              <a:spcBef>
                <a:spcPts val="110"/>
              </a:spcBef>
              <a:buFontTx/>
              <a:buChar char="•"/>
              <a:tabLst>
                <a:tab pos="469265" algn="l"/>
                <a:tab pos="470534" algn="l"/>
                <a:tab pos="1875155" algn="l"/>
                <a:tab pos="2689225" algn="l"/>
                <a:tab pos="3884295" algn="l"/>
                <a:tab pos="4432935" algn="l"/>
                <a:tab pos="5609590" algn="l"/>
                <a:tab pos="7588250" algn="l"/>
                <a:tab pos="8210550" algn="l"/>
                <a:tab pos="9481820" algn="l"/>
              </a:tabLst>
            </a:pPr>
            <a:endParaRPr sz="27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0978" y="2473528"/>
            <a:ext cx="7150734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094740" algn="l"/>
                <a:tab pos="2689225" algn="l"/>
                <a:tab pos="3308350" algn="l"/>
                <a:tab pos="5411470" algn="l"/>
              </a:tabLst>
            </a:pPr>
            <a:r>
              <a:rPr sz="2700" dirty="0" smtClean="0">
                <a:latin typeface="Microsoft Sans Serif"/>
                <a:cs typeface="Microsoft Sans Serif"/>
              </a:rPr>
              <a:t>,</a:t>
            </a:r>
            <a:endParaRPr sz="27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854075"/>
            <a:ext cx="9296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Gerektiğinde</a:t>
            </a:r>
            <a:r>
              <a:rPr sz="4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Uzman</a:t>
            </a:r>
            <a:r>
              <a:rPr sz="4400" spc="-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Yardımı</a:t>
            </a:r>
            <a:r>
              <a:rPr sz="4400" spc="-7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Almak</a:t>
            </a:r>
            <a:endParaRPr sz="44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596" y="2530475"/>
            <a:ext cx="10832465" cy="29687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265" marR="5080" indent="-457200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spc="-30" dirty="0">
                <a:latin typeface="Calibri"/>
                <a:cs typeface="Calibri"/>
              </a:rPr>
              <a:t>Yaşamda </a:t>
            </a:r>
            <a:r>
              <a:rPr sz="3200" spc="-15" dirty="0">
                <a:latin typeface="Calibri"/>
                <a:cs typeface="Calibri"/>
              </a:rPr>
              <a:t>karşılaşılan </a:t>
            </a:r>
            <a:r>
              <a:rPr sz="3200" spc="-5" dirty="0">
                <a:latin typeface="Calibri"/>
                <a:cs typeface="Calibri"/>
              </a:rPr>
              <a:t>kimi </a:t>
            </a:r>
            <a:r>
              <a:rPr sz="3200" spc="-10" dirty="0">
                <a:latin typeface="Calibri"/>
                <a:cs typeface="Calibri"/>
              </a:rPr>
              <a:t>zorlukları </a:t>
            </a:r>
            <a:r>
              <a:rPr sz="3200" spc="-15" dirty="0">
                <a:latin typeface="Calibri"/>
                <a:cs typeface="Calibri"/>
              </a:rPr>
              <a:t>çözebilmek </a:t>
            </a:r>
            <a:r>
              <a:rPr sz="3200" spc="-5" dirty="0">
                <a:latin typeface="Calibri"/>
                <a:cs typeface="Calibri"/>
              </a:rPr>
              <a:t>için </a:t>
            </a:r>
            <a:r>
              <a:rPr sz="3200" spc="-10" dirty="0">
                <a:latin typeface="Calibri"/>
                <a:cs typeface="Calibri"/>
              </a:rPr>
              <a:t>dış </a:t>
            </a:r>
            <a:r>
              <a:rPr sz="3200" spc="-15" dirty="0">
                <a:latin typeface="Calibri"/>
                <a:cs typeface="Calibri"/>
              </a:rPr>
              <a:t>destek </a:t>
            </a:r>
            <a:r>
              <a:rPr sz="3200" spc="-10" dirty="0">
                <a:latin typeface="Calibri"/>
                <a:cs typeface="Calibri"/>
              </a:rPr>
              <a:t>kaynaklarına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başvurmak</a:t>
            </a:r>
            <a:r>
              <a:rPr sz="3200" dirty="0">
                <a:latin typeface="Calibri"/>
                <a:cs typeface="Calibri"/>
              </a:rPr>
              <a:t> önemli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olabilir.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Bazen</a:t>
            </a:r>
            <a:r>
              <a:rPr sz="3200" spc="-10" dirty="0">
                <a:latin typeface="Calibri"/>
                <a:cs typeface="Calibri"/>
              </a:rPr>
              <a:t> çocuğunuza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öz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kazandırma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konusunda </a:t>
            </a:r>
            <a:r>
              <a:rPr sz="3200" dirty="0">
                <a:latin typeface="Calibri"/>
                <a:cs typeface="Calibri"/>
              </a:rPr>
              <a:t>bir </a:t>
            </a:r>
            <a:r>
              <a:rPr sz="3200" spc="-15" dirty="0">
                <a:latin typeface="Calibri"/>
                <a:cs typeface="Calibri"/>
              </a:rPr>
              <a:t>fikre </a:t>
            </a:r>
            <a:r>
              <a:rPr sz="3200" spc="-10" dirty="0">
                <a:latin typeface="Calibri"/>
                <a:cs typeface="Calibri"/>
              </a:rPr>
              <a:t>ihtiyacınız </a:t>
            </a:r>
            <a:r>
              <a:rPr sz="3200" spc="-5" dirty="0">
                <a:latin typeface="Calibri"/>
                <a:cs typeface="Calibri"/>
              </a:rPr>
              <a:t>olduğunu </a:t>
            </a:r>
            <a:r>
              <a:rPr sz="3200" spc="-10" dirty="0">
                <a:latin typeface="Calibri"/>
                <a:cs typeface="Calibri"/>
              </a:rPr>
              <a:t>hissedebilirsiniz. </a:t>
            </a:r>
            <a:r>
              <a:rPr sz="3200" spc="-5" dirty="0">
                <a:latin typeface="Calibri"/>
                <a:cs typeface="Calibri"/>
              </a:rPr>
              <a:t>Bu </a:t>
            </a:r>
            <a:r>
              <a:rPr sz="3200" dirty="0">
                <a:latin typeface="Calibri"/>
                <a:cs typeface="Calibri"/>
              </a:rPr>
              <a:t>gibi </a:t>
            </a:r>
            <a:r>
              <a:rPr sz="3200" spc="-10" dirty="0">
                <a:latin typeface="Calibri"/>
                <a:cs typeface="Calibri"/>
              </a:rPr>
              <a:t>anlarda </a:t>
            </a:r>
            <a:r>
              <a:rPr sz="3200" spc="-5" dirty="0">
                <a:latin typeface="Calibri"/>
                <a:cs typeface="Calibri"/>
              </a:rPr>
              <a:t> sınıf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rehber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öğretmeni,</a:t>
            </a:r>
            <a:r>
              <a:rPr sz="3200" spc="-5" dirty="0">
                <a:latin typeface="Calibri"/>
                <a:cs typeface="Calibri"/>
              </a:rPr>
              <a:t> okul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psikolojik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danışmanı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ilgili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kurum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ve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kuruluşlardan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destek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talebinde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bulunabilirsiniz.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396875"/>
            <a:ext cx="57912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spc="-25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r>
              <a:rPr sz="4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Nedir?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988" y="1832813"/>
            <a:ext cx="10549890" cy="399583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6870" marR="5080" indent="-344805" algn="just">
              <a:lnSpc>
                <a:spcPct val="95100"/>
              </a:lnSpc>
              <a:spcBef>
                <a:spcPts val="27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Öz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çocuğun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 err="1">
                <a:latin typeface="Calibri"/>
                <a:cs typeface="Calibri"/>
              </a:rPr>
              <a:t>hedef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 err="1" smtClean="0">
                <a:latin typeface="Calibri"/>
                <a:cs typeface="Calibri"/>
              </a:rPr>
              <a:t>oluşturarak</a:t>
            </a:r>
            <a:r>
              <a:rPr lang="tr-TR" sz="3200" spc="-20" dirty="0" smtClean="0">
                <a:latin typeface="Calibri"/>
                <a:cs typeface="Calibri"/>
              </a:rPr>
              <a:t>,</a:t>
            </a:r>
            <a:r>
              <a:rPr sz="3200" spc="-15" dirty="0" smtClean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buna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ulaşmak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için </a:t>
            </a:r>
            <a:r>
              <a:rPr sz="3200" spc="-5" dirty="0">
                <a:latin typeface="Calibri"/>
                <a:cs typeface="Calibri"/>
              </a:rPr>
              <a:t> yapması </a:t>
            </a:r>
            <a:r>
              <a:rPr sz="3200" spc="-25" dirty="0">
                <a:latin typeface="Calibri"/>
                <a:cs typeface="Calibri"/>
              </a:rPr>
              <a:t>gereken </a:t>
            </a:r>
            <a:r>
              <a:rPr sz="3200" spc="-10" dirty="0">
                <a:latin typeface="Calibri"/>
                <a:cs typeface="Calibri"/>
              </a:rPr>
              <a:t>eylemleri belirleyebilme, </a:t>
            </a:r>
            <a:r>
              <a:rPr sz="3200" spc="-5" dirty="0">
                <a:latin typeface="Calibri"/>
                <a:cs typeface="Calibri"/>
              </a:rPr>
              <a:t>eylemlerini </a:t>
            </a:r>
            <a:r>
              <a:rPr sz="3200" spc="-10" dirty="0">
                <a:latin typeface="Calibri"/>
                <a:cs typeface="Calibri"/>
              </a:rPr>
              <a:t>bir </a:t>
            </a:r>
            <a:r>
              <a:rPr sz="3200" dirty="0">
                <a:latin typeface="Calibri"/>
                <a:cs typeface="Calibri"/>
              </a:rPr>
              <a:t>plana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uygun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olarak</a:t>
            </a:r>
            <a:r>
              <a:rPr sz="3200" spc="6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sürdürebilme,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karşılaştığı</a:t>
            </a:r>
            <a:r>
              <a:rPr sz="3200" spc="6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problemlere</a:t>
            </a:r>
            <a:r>
              <a:rPr sz="3200" spc="6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çözüm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üretebilme </a:t>
            </a:r>
            <a:r>
              <a:rPr sz="3200" spc="-20" dirty="0">
                <a:latin typeface="Calibri"/>
                <a:cs typeface="Calibri"/>
              </a:rPr>
              <a:t>ve </a:t>
            </a:r>
            <a:r>
              <a:rPr sz="3200" spc="-10" dirty="0">
                <a:latin typeface="Calibri"/>
                <a:cs typeface="Calibri"/>
              </a:rPr>
              <a:t>yaptığı </a:t>
            </a:r>
            <a:r>
              <a:rPr sz="3200" spc="-5" dirty="0">
                <a:latin typeface="Calibri"/>
                <a:cs typeface="Calibri"/>
              </a:rPr>
              <a:t>seçimlerin sorumluluğunu </a:t>
            </a:r>
            <a:r>
              <a:rPr sz="3200" dirty="0">
                <a:latin typeface="Calibri"/>
                <a:cs typeface="Calibri"/>
              </a:rPr>
              <a:t>alabilme </a:t>
            </a:r>
            <a:r>
              <a:rPr sz="3200" spc="-10" dirty="0">
                <a:latin typeface="Calibri"/>
                <a:cs typeface="Calibri"/>
              </a:rPr>
              <a:t>becerisi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olarak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tanımlanmaktadır.</a:t>
            </a:r>
            <a:endParaRPr sz="32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95000"/>
              </a:lnSpc>
              <a:spcBef>
                <a:spcPts val="172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Yine</a:t>
            </a:r>
            <a:r>
              <a:rPr sz="3200" spc="-5" dirty="0">
                <a:latin typeface="Calibri"/>
                <a:cs typeface="Calibri"/>
              </a:rPr>
              <a:t> diğer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tanıma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göre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öz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disiplin;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kişinin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arzularını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ve 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dürtülerini </a:t>
            </a:r>
            <a:r>
              <a:rPr sz="3200" spc="-30" dirty="0">
                <a:latin typeface="Calibri"/>
                <a:cs typeface="Calibri"/>
              </a:rPr>
              <a:t>kontrol </a:t>
            </a:r>
            <a:r>
              <a:rPr sz="3200" spc="-5" dirty="0">
                <a:latin typeface="Calibri"/>
                <a:cs typeface="Calibri"/>
              </a:rPr>
              <a:t>edebilmesi, </a:t>
            </a:r>
            <a:r>
              <a:rPr sz="3200" spc="-10" dirty="0">
                <a:latin typeface="Calibri"/>
                <a:cs typeface="Calibri"/>
              </a:rPr>
              <a:t>uzun </a:t>
            </a:r>
            <a:r>
              <a:rPr sz="3200" spc="-5" dirty="0">
                <a:latin typeface="Calibri"/>
                <a:cs typeface="Calibri"/>
              </a:rPr>
              <a:t>vadeli </a:t>
            </a:r>
            <a:r>
              <a:rPr sz="3200" spc="-10" dirty="0">
                <a:latin typeface="Calibri"/>
                <a:cs typeface="Calibri"/>
              </a:rPr>
              <a:t>hedefler </a:t>
            </a:r>
            <a:r>
              <a:rPr sz="3200" spc="-5" dirty="0">
                <a:latin typeface="Calibri"/>
                <a:cs typeface="Calibri"/>
              </a:rPr>
              <a:t>uğruna anlık </a:t>
            </a:r>
            <a:r>
              <a:rPr sz="3200" dirty="0">
                <a:latin typeface="Calibri"/>
                <a:cs typeface="Calibri"/>
              </a:rPr>
              <a:t> doyumlarından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vazgeçebilmesidir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(Budak,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2009).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473075"/>
            <a:ext cx="74676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5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Disiplini</a:t>
            </a:r>
            <a:r>
              <a:rPr sz="4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Gelişmiş</a:t>
            </a:r>
            <a:r>
              <a:rPr sz="44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C00000"/>
                </a:solidFill>
                <a:latin typeface="Calibri"/>
                <a:cs typeface="Calibri"/>
              </a:rPr>
              <a:t>Bireyler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330" y="1998726"/>
            <a:ext cx="4070350" cy="36400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6870" algn="l"/>
                <a:tab pos="357505" algn="l"/>
                <a:tab pos="2741295" algn="l"/>
              </a:tabLst>
            </a:pPr>
            <a:r>
              <a:rPr sz="3200" spc="-20" dirty="0" err="1" smtClean="0">
                <a:latin typeface="Calibri"/>
                <a:cs typeface="Calibri"/>
              </a:rPr>
              <a:t>Z</a:t>
            </a:r>
            <a:r>
              <a:rPr sz="3200" dirty="0" err="1" smtClean="0">
                <a:latin typeface="Calibri"/>
                <a:cs typeface="Calibri"/>
              </a:rPr>
              <a:t>am</a:t>
            </a:r>
            <a:r>
              <a:rPr sz="3200" spc="5" dirty="0" err="1" smtClean="0">
                <a:latin typeface="Calibri"/>
                <a:cs typeface="Calibri"/>
              </a:rPr>
              <a:t>a</a:t>
            </a:r>
            <a:r>
              <a:rPr sz="3200" dirty="0" err="1" smtClean="0">
                <a:latin typeface="Calibri"/>
                <a:cs typeface="Calibri"/>
              </a:rPr>
              <a:t>n</a:t>
            </a:r>
            <a:r>
              <a:rPr lang="tr-TR" sz="3200" dirty="0" smtClean="0">
                <a:latin typeface="Calibri"/>
                <a:cs typeface="Calibri"/>
              </a:rPr>
              <a:t> </a:t>
            </a:r>
            <a:r>
              <a:rPr sz="3200" spc="-20" dirty="0" err="1" smtClean="0">
                <a:latin typeface="Calibri"/>
                <a:cs typeface="Calibri"/>
              </a:rPr>
              <a:t>yö</a:t>
            </a:r>
            <a:r>
              <a:rPr sz="3200" spc="5" dirty="0" err="1" smtClean="0">
                <a:latin typeface="Calibri"/>
                <a:cs typeface="Calibri"/>
              </a:rPr>
              <a:t>n</a:t>
            </a:r>
            <a:r>
              <a:rPr sz="3200" spc="-55" dirty="0" err="1" smtClean="0">
                <a:latin typeface="Calibri"/>
                <a:cs typeface="Calibri"/>
              </a:rPr>
              <a:t>e</a:t>
            </a:r>
            <a:r>
              <a:rPr sz="3200" spc="5" dirty="0" err="1" smtClean="0">
                <a:latin typeface="Calibri"/>
                <a:cs typeface="Calibri"/>
              </a:rPr>
              <a:t>t</a:t>
            </a:r>
            <a:r>
              <a:rPr sz="3200" dirty="0" err="1" smtClean="0">
                <a:latin typeface="Calibri"/>
                <a:cs typeface="Calibri"/>
              </a:rPr>
              <a:t>i</a:t>
            </a:r>
            <a:r>
              <a:rPr sz="3200" spc="-15" dirty="0" err="1" smtClean="0">
                <a:latin typeface="Calibri"/>
                <a:cs typeface="Calibri"/>
              </a:rPr>
              <a:t>m</a:t>
            </a:r>
            <a:r>
              <a:rPr sz="3200" dirty="0" err="1" smtClean="0">
                <a:latin typeface="Calibri"/>
                <a:cs typeface="Calibri"/>
              </a:rPr>
              <a:t>i</a:t>
            </a:r>
            <a:r>
              <a:rPr sz="3200" dirty="0" smtClean="0">
                <a:latin typeface="Calibri"/>
                <a:cs typeface="Calibri"/>
              </a:rPr>
              <a:t>  </a:t>
            </a:r>
            <a:r>
              <a:rPr sz="3200" spc="-10" dirty="0">
                <a:latin typeface="Calibri"/>
                <a:cs typeface="Calibri"/>
              </a:rPr>
              <a:t>konusunda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başarılıdırlar.</a:t>
            </a:r>
            <a:endParaRPr sz="32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95"/>
              </a:spcBef>
              <a:buFont typeface="Microsoft Sans Serif"/>
              <a:buChar char="•"/>
              <a:tabLst>
                <a:tab pos="356870" algn="l"/>
                <a:tab pos="357505" algn="l"/>
                <a:tab pos="2286635" algn="l"/>
                <a:tab pos="3710940" algn="l"/>
              </a:tabLst>
            </a:pPr>
            <a:r>
              <a:rPr sz="3200" spc="-50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iler</a:t>
            </a:r>
            <a:r>
              <a:rPr sz="3200" spc="-2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ni	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ırlar	</a:t>
            </a:r>
            <a:r>
              <a:rPr sz="3200" spc="-20" dirty="0">
                <a:latin typeface="Calibri"/>
                <a:cs typeface="Calibri"/>
              </a:rPr>
              <a:t>ve  </a:t>
            </a:r>
            <a:r>
              <a:rPr sz="3200" dirty="0">
                <a:latin typeface="Calibri"/>
                <a:cs typeface="Calibri"/>
              </a:rPr>
              <a:t>sorumluluk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sahibidirler.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Özenli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dikkatlidirler.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2231" y="1854454"/>
            <a:ext cx="4817110" cy="35509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3200" spc="-5" dirty="0">
                <a:latin typeface="Calibri"/>
                <a:cs typeface="Calibri"/>
              </a:rPr>
              <a:t>Olumsuz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olaylar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karşısında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sakinliklerini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koruma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çözüm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yollarına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yönelme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konusunda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güçlük</a:t>
            </a:r>
            <a:r>
              <a:rPr sz="3200" spc="-30" dirty="0">
                <a:latin typeface="Calibri"/>
                <a:cs typeface="Calibri"/>
              </a:rPr>
              <a:t> çekmezler.</a:t>
            </a:r>
            <a:endParaRPr sz="3200" dirty="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655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3200" spc="-15" dirty="0">
                <a:latin typeface="Calibri"/>
                <a:cs typeface="Calibri"/>
              </a:rPr>
              <a:t>Düzenli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15" dirty="0">
                <a:latin typeface="Calibri"/>
                <a:cs typeface="Calibri"/>
              </a:rPr>
              <a:t> sistematik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olup </a:t>
            </a:r>
            <a:r>
              <a:rPr sz="3200" spc="-6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başarılı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kimselerdir.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396875"/>
            <a:ext cx="6705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Disiplini</a:t>
            </a:r>
            <a:r>
              <a:rPr sz="4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Gelişmiş</a:t>
            </a:r>
            <a:r>
              <a:rPr sz="44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C00000"/>
                </a:solidFill>
                <a:latin typeface="Calibri"/>
                <a:cs typeface="Calibri"/>
              </a:rPr>
              <a:t>Bireyler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7186" y="1638426"/>
            <a:ext cx="4827905" cy="36400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715" indent="-34480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  <a:tab pos="2579370" algn="l"/>
                <a:tab pos="4072890" algn="l"/>
              </a:tabLst>
            </a:pPr>
            <a:r>
              <a:rPr sz="3200" dirty="0">
                <a:latin typeface="Calibri"/>
                <a:cs typeface="Calibri"/>
              </a:rPr>
              <a:t>Planları </a:t>
            </a:r>
            <a:r>
              <a:rPr sz="3200" spc="-15" dirty="0">
                <a:latin typeface="Calibri"/>
                <a:cs typeface="Calibri"/>
              </a:rPr>
              <a:t>vardır </a:t>
            </a:r>
            <a:r>
              <a:rPr sz="3200" spc="-10" dirty="0">
                <a:latin typeface="Calibri"/>
                <a:cs typeface="Calibri"/>
              </a:rPr>
              <a:t>ve </a:t>
            </a:r>
            <a:r>
              <a:rPr sz="3200" spc="-5" dirty="0">
                <a:latin typeface="Calibri"/>
                <a:cs typeface="Calibri"/>
              </a:rPr>
              <a:t>adım </a:t>
            </a:r>
            <a:r>
              <a:rPr sz="3200" spc="-10" dirty="0" err="1">
                <a:latin typeface="Calibri"/>
                <a:cs typeface="Calibri"/>
              </a:rPr>
              <a:t>adım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5" dirty="0" err="1" smtClean="0">
                <a:latin typeface="Calibri"/>
                <a:cs typeface="Calibri"/>
              </a:rPr>
              <a:t>ilerlerler</a:t>
            </a:r>
            <a:r>
              <a:rPr lang="tr-TR" sz="3200" spc="-5" dirty="0" smtClean="0">
                <a:latin typeface="Calibri"/>
                <a:cs typeface="Calibri"/>
              </a:rPr>
              <a:t>,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bu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sebepten</a:t>
            </a:r>
            <a:r>
              <a:rPr sz="3200" spc="-10" dirty="0">
                <a:latin typeface="Calibri"/>
                <a:cs typeface="Calibri"/>
              </a:rPr>
              <a:t> ötürü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ğ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dirty="0" err="1" smtClean="0">
                <a:latin typeface="Calibri"/>
                <a:cs typeface="Calibri"/>
              </a:rPr>
              <a:t>dair</a:t>
            </a:r>
            <a:r>
              <a:rPr lang="tr-TR" sz="3200" dirty="0" smtClean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da</a:t>
            </a:r>
            <a:r>
              <a:rPr sz="3200" spc="-15" dirty="0" err="1" smtClean="0">
                <a:latin typeface="Calibri"/>
                <a:cs typeface="Calibri"/>
              </a:rPr>
              <a:t>h</a:t>
            </a:r>
            <a:r>
              <a:rPr sz="3200" dirty="0" err="1" smtClean="0">
                <a:latin typeface="Calibri"/>
                <a:cs typeface="Calibri"/>
              </a:rPr>
              <a:t>a</a:t>
            </a:r>
            <a:r>
              <a:rPr sz="3200" dirty="0" smtClean="0">
                <a:latin typeface="Calibri"/>
                <a:cs typeface="Calibri"/>
              </a:rPr>
              <a:t>  </a:t>
            </a:r>
            <a:r>
              <a:rPr sz="3200" spc="-20" dirty="0">
                <a:latin typeface="Calibri"/>
                <a:cs typeface="Calibri"/>
              </a:rPr>
              <a:t>umutludurlar.</a:t>
            </a:r>
            <a:endParaRPr sz="32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Sosyal </a:t>
            </a:r>
            <a:r>
              <a:rPr sz="3200" spc="-10" dirty="0">
                <a:latin typeface="Calibri"/>
                <a:cs typeface="Calibri"/>
              </a:rPr>
              <a:t>ve akademik </a:t>
            </a:r>
            <a:r>
              <a:rPr sz="3200" spc="-5" dirty="0">
                <a:latin typeface="Calibri"/>
                <a:cs typeface="Calibri"/>
              </a:rPr>
              <a:t>anlamda </a:t>
            </a:r>
            <a:r>
              <a:rPr sz="3200" dirty="0">
                <a:latin typeface="Calibri"/>
                <a:cs typeface="Calibri"/>
              </a:rPr>
              <a:t> daha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yetkindirler.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Girişimcidirler.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2231" y="1639062"/>
            <a:ext cx="4681855" cy="40427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Davranış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problemlerine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daha </a:t>
            </a:r>
            <a:r>
              <a:rPr sz="3200" spc="-6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az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rastlanır.</a:t>
            </a:r>
            <a:endParaRPr sz="3200" dirty="0">
              <a:latin typeface="Calibri"/>
              <a:cs typeface="Calibri"/>
            </a:endParaRPr>
          </a:p>
          <a:p>
            <a:pPr marL="356870" marR="479425" indent="-344805">
              <a:lnSpc>
                <a:spcPct val="100000"/>
              </a:lnSpc>
              <a:spcBef>
                <a:spcPts val="69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Sosyal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ortamlarda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toplum </a:t>
            </a:r>
            <a:r>
              <a:rPr sz="3200" spc="-6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tarafından kabul </a:t>
            </a:r>
            <a:r>
              <a:rPr sz="3200" spc="-15" dirty="0">
                <a:latin typeface="Calibri"/>
                <a:cs typeface="Calibri"/>
              </a:rPr>
              <a:t>gören </a:t>
            </a:r>
            <a:r>
              <a:rPr sz="3200" spc="-10" dirty="0">
                <a:latin typeface="Calibri"/>
                <a:cs typeface="Calibri"/>
              </a:rPr>
              <a:t> davranışları sergileme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konusunda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başarılıdırlar.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473075"/>
            <a:ext cx="50927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" dirty="0">
                <a:solidFill>
                  <a:srgbClr val="C00000"/>
                </a:solidFill>
                <a:latin typeface="Calibri"/>
                <a:cs typeface="Calibri"/>
              </a:rPr>
              <a:t>Ergenlikte</a:t>
            </a:r>
            <a:r>
              <a:rPr sz="44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2149475"/>
            <a:ext cx="10663555" cy="3779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700" spc="-25" dirty="0">
                <a:latin typeface="Calibri"/>
                <a:cs typeface="Calibri"/>
              </a:rPr>
              <a:t>Yaklaşık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olarak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11-12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yaşında</a:t>
            </a:r>
            <a:r>
              <a:rPr sz="2700" spc="5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çocukların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ergenlik</a:t>
            </a:r>
            <a:r>
              <a:rPr sz="2700" spc="-5" dirty="0">
                <a:latin typeface="Calibri"/>
                <a:cs typeface="Calibri"/>
              </a:rPr>
              <a:t> dönemine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girdiği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bilinmektedir.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Ergenlik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döneminde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birey</a:t>
            </a:r>
            <a:r>
              <a:rPr sz="2700" spc="-10" dirty="0">
                <a:latin typeface="Calibri"/>
                <a:cs typeface="Calibri"/>
              </a:rPr>
              <a:t> gerek</a:t>
            </a:r>
            <a:r>
              <a:rPr sz="2700" spc="-5" dirty="0">
                <a:latin typeface="Calibri"/>
                <a:cs typeface="Calibri"/>
              </a:rPr>
              <a:t> bilişsel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gerek</a:t>
            </a:r>
            <a:r>
              <a:rPr sz="2700" spc="-5" dirty="0">
                <a:latin typeface="Calibri"/>
                <a:cs typeface="Calibri"/>
              </a:rPr>
              <a:t> duygusal </a:t>
            </a:r>
            <a:r>
              <a:rPr sz="2700" dirty="0">
                <a:latin typeface="Calibri"/>
                <a:cs typeface="Calibri"/>
              </a:rPr>
              <a:t> alanda </a:t>
            </a:r>
            <a:r>
              <a:rPr sz="2700" spc="-5" dirty="0">
                <a:latin typeface="Calibri"/>
                <a:cs typeface="Calibri"/>
              </a:rPr>
              <a:t>diğer </a:t>
            </a:r>
            <a:r>
              <a:rPr sz="2700" spc="-15" dirty="0">
                <a:latin typeface="Calibri"/>
                <a:cs typeface="Calibri"/>
              </a:rPr>
              <a:t>yaşam </a:t>
            </a:r>
            <a:r>
              <a:rPr sz="2700" spc="-5" dirty="0">
                <a:latin typeface="Calibri"/>
                <a:cs typeface="Calibri"/>
              </a:rPr>
              <a:t>dönemlerine </a:t>
            </a:r>
            <a:r>
              <a:rPr sz="2700" spc="-15" dirty="0">
                <a:latin typeface="Calibri"/>
                <a:cs typeface="Calibri"/>
              </a:rPr>
              <a:t>oranla </a:t>
            </a:r>
            <a:r>
              <a:rPr sz="2700" dirty="0">
                <a:latin typeface="Calibri"/>
                <a:cs typeface="Calibri"/>
              </a:rPr>
              <a:t>en büyük </a:t>
            </a:r>
            <a:r>
              <a:rPr sz="2700" spc="-5" dirty="0">
                <a:latin typeface="Calibri"/>
                <a:cs typeface="Calibri"/>
              </a:rPr>
              <a:t>gelişimi </a:t>
            </a:r>
            <a:r>
              <a:rPr sz="2700" spc="-35" dirty="0">
                <a:latin typeface="Calibri"/>
                <a:cs typeface="Calibri"/>
              </a:rPr>
              <a:t>göstermektedir. 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Söz </a:t>
            </a:r>
            <a:r>
              <a:rPr sz="2700" spc="-20" dirty="0">
                <a:latin typeface="Calibri"/>
                <a:cs typeface="Calibri"/>
              </a:rPr>
              <a:t>konusu </a:t>
            </a:r>
            <a:r>
              <a:rPr sz="2700" spc="-5" dirty="0">
                <a:latin typeface="Calibri"/>
                <a:cs typeface="Calibri"/>
              </a:rPr>
              <a:t>gelişim </a:t>
            </a:r>
            <a:r>
              <a:rPr sz="2700" spc="-10" dirty="0">
                <a:latin typeface="Calibri"/>
                <a:cs typeface="Calibri"/>
              </a:rPr>
              <a:t>sürecinde </a:t>
            </a:r>
            <a:r>
              <a:rPr sz="2700" spc="-20" dirty="0">
                <a:latin typeface="Calibri"/>
                <a:cs typeface="Calibri"/>
              </a:rPr>
              <a:t>kendi </a:t>
            </a:r>
            <a:r>
              <a:rPr sz="2700" spc="-5" dirty="0">
                <a:latin typeface="Calibri"/>
                <a:cs typeface="Calibri"/>
              </a:rPr>
              <a:t>benliğini </a:t>
            </a:r>
            <a:r>
              <a:rPr sz="2700" spc="-15" dirty="0">
                <a:latin typeface="Calibri"/>
                <a:cs typeface="Calibri"/>
              </a:rPr>
              <a:t>oluşturmaya </a:t>
            </a:r>
            <a:r>
              <a:rPr sz="2700" spc="-5" dirty="0">
                <a:latin typeface="Calibri"/>
                <a:cs typeface="Calibri"/>
              </a:rPr>
              <a:t>çalışan </a:t>
            </a:r>
            <a:r>
              <a:rPr sz="2700" spc="-10" dirty="0">
                <a:latin typeface="Calibri"/>
                <a:cs typeface="Calibri"/>
              </a:rPr>
              <a:t>çocuk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birçok </a:t>
            </a:r>
            <a:r>
              <a:rPr sz="2700" dirty="0">
                <a:latin typeface="Calibri"/>
                <a:cs typeface="Calibri"/>
              </a:rPr>
              <a:t>açıdan </a:t>
            </a:r>
            <a:r>
              <a:rPr sz="2700" spc="-10" dirty="0">
                <a:latin typeface="Calibri"/>
                <a:cs typeface="Calibri"/>
              </a:rPr>
              <a:t>dengesizlik </a:t>
            </a:r>
            <a:r>
              <a:rPr sz="2700" spc="-25" dirty="0">
                <a:latin typeface="Calibri"/>
                <a:cs typeface="Calibri"/>
              </a:rPr>
              <a:t>içerisindedir. </a:t>
            </a:r>
            <a:endParaRPr lang="tr-TR" sz="2700" spc="-25" dirty="0" smtClean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10"/>
              </a:spcBef>
              <a:tabLst>
                <a:tab pos="357505" algn="l"/>
              </a:tabLst>
            </a:pPr>
            <a:endParaRPr lang="tr-TR" sz="2700" spc="-25" dirty="0" smtClean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700" spc="-10" dirty="0" err="1" smtClean="0">
                <a:latin typeface="Calibri"/>
                <a:cs typeface="Calibri"/>
              </a:rPr>
              <a:t>Öte</a:t>
            </a:r>
            <a:r>
              <a:rPr sz="2700" spc="-10" dirty="0" smtClean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yandan kendilerinden geleceğe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dönük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plan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yapabilmeleri,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zamanı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planlayabilmeleri,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okuldaki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sorumluluklarını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yerine</a:t>
            </a:r>
            <a:r>
              <a:rPr sz="2700" spc="5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getirebilmeleri,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karşılaştığı</a:t>
            </a:r>
            <a:r>
              <a:rPr sz="2700" spc="58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problemlere</a:t>
            </a:r>
            <a:r>
              <a:rPr sz="2700" spc="58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akılcı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çözümler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üretebilmeleri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beklenmektedir.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9000" y="396875"/>
            <a:ext cx="494093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" dirty="0">
                <a:solidFill>
                  <a:srgbClr val="C00000"/>
                </a:solidFill>
                <a:latin typeface="Calibri"/>
                <a:cs typeface="Calibri"/>
              </a:rPr>
              <a:t>Ergenlikte</a:t>
            </a:r>
            <a:r>
              <a:rPr sz="44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Öz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480" y="4390263"/>
            <a:ext cx="228600" cy="2407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7186" y="1638427"/>
            <a:ext cx="10663555" cy="34848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715" indent="-344805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700" spc="-5" dirty="0">
                <a:latin typeface="Calibri"/>
                <a:cs typeface="Calibri"/>
              </a:rPr>
              <a:t>Anlaşılacağı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üzere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ergenlik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dönemi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çocuğun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yaşamında</a:t>
            </a:r>
            <a:r>
              <a:rPr sz="2700" dirty="0">
                <a:latin typeface="Calibri"/>
                <a:cs typeface="Calibri"/>
              </a:rPr>
              <a:t> bir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çok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yeniliği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beraberinde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getirmektedir.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Bütün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bu</a:t>
            </a:r>
            <a:r>
              <a:rPr sz="2700" spc="-5" dirty="0">
                <a:latin typeface="Calibri"/>
                <a:cs typeface="Calibri"/>
              </a:rPr>
              <a:t> yenilikler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çocuk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için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zorlayıcı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olabilmektedir.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Fakat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bu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dönemde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ebeveynlerinden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yeterli</a:t>
            </a:r>
            <a:r>
              <a:rPr sz="2700" spc="-10" dirty="0">
                <a:latin typeface="Calibri"/>
                <a:cs typeface="Calibri"/>
              </a:rPr>
              <a:t> ve</a:t>
            </a:r>
            <a:r>
              <a:rPr sz="2700" spc="-5" dirty="0">
                <a:latin typeface="Calibri"/>
                <a:cs typeface="Calibri"/>
              </a:rPr>
              <a:t> sağlıklı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desteği</a:t>
            </a:r>
            <a:r>
              <a:rPr sz="2700" spc="-10" dirty="0">
                <a:latin typeface="Calibri"/>
                <a:cs typeface="Calibri"/>
              </a:rPr>
              <a:t> görebilen</a:t>
            </a:r>
            <a:r>
              <a:rPr sz="2700" spc="-5" dirty="0">
                <a:latin typeface="Calibri"/>
                <a:cs typeface="Calibri"/>
              </a:rPr>
              <a:t> çocukların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sahip</a:t>
            </a:r>
            <a:r>
              <a:rPr sz="2700" spc="-5" dirty="0">
                <a:latin typeface="Calibri"/>
                <a:cs typeface="Calibri"/>
              </a:rPr>
              <a:t> oldukları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enerjiyi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gelişimlerini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destekleyecek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olumlu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alanlara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yönlendirebildikleri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bilinmektedir.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 dirty="0">
              <a:latin typeface="Calibri"/>
              <a:cs typeface="Calibri"/>
            </a:endParaRPr>
          </a:p>
          <a:p>
            <a:pPr marL="356870" marR="5080" indent="78740">
              <a:lnSpc>
                <a:spcPct val="100000"/>
              </a:lnSpc>
            </a:pPr>
            <a:r>
              <a:rPr sz="2700" spc="-5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2700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r>
              <a:rPr sz="27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5" dirty="0" err="1">
                <a:solidFill>
                  <a:srgbClr val="C00000"/>
                </a:solidFill>
                <a:latin typeface="Calibri"/>
                <a:cs typeface="Calibri"/>
              </a:rPr>
              <a:t>açısından</a:t>
            </a:r>
            <a:r>
              <a:rPr sz="27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tr-TR" sz="2700" spc="55" dirty="0" smtClean="0">
                <a:solidFill>
                  <a:srgbClr val="C00000"/>
                </a:solidFill>
                <a:latin typeface="Calibri"/>
                <a:cs typeface="Calibri"/>
              </a:rPr>
              <a:t>ele </a:t>
            </a:r>
            <a:r>
              <a:rPr sz="2700" spc="-5" dirty="0" err="1" smtClean="0">
                <a:solidFill>
                  <a:srgbClr val="C00000"/>
                </a:solidFill>
                <a:latin typeface="Calibri"/>
                <a:cs typeface="Calibri"/>
              </a:rPr>
              <a:t>alındığında</a:t>
            </a:r>
            <a:r>
              <a:rPr lang="tr-TR" sz="2700" spc="-5" dirty="0" smtClean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2700" spc="10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C00000"/>
                </a:solidFill>
                <a:latin typeface="Calibri"/>
                <a:cs typeface="Calibri"/>
              </a:rPr>
              <a:t>çocuklarda</a:t>
            </a:r>
            <a:r>
              <a:rPr sz="27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270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r>
              <a:rPr sz="270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10" dirty="0" err="1">
                <a:solidFill>
                  <a:srgbClr val="C00000"/>
                </a:solidFill>
                <a:latin typeface="Calibri"/>
                <a:cs typeface="Calibri"/>
              </a:rPr>
              <a:t>geliştirebilmek</a:t>
            </a:r>
            <a:r>
              <a:rPr sz="2700" spc="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dirty="0" err="1" smtClean="0">
                <a:solidFill>
                  <a:srgbClr val="C00000"/>
                </a:solidFill>
                <a:latin typeface="Calibri"/>
                <a:cs typeface="Calibri"/>
              </a:rPr>
              <a:t>için</a:t>
            </a:r>
            <a:r>
              <a:rPr lang="tr-TR" sz="2700" dirty="0" smtClean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270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59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C00000"/>
                </a:solidFill>
                <a:latin typeface="Calibri"/>
                <a:cs typeface="Calibri"/>
              </a:rPr>
              <a:t>ebeveynler</a:t>
            </a:r>
            <a:r>
              <a:rPr sz="27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C00000"/>
                </a:solidFill>
                <a:latin typeface="Calibri"/>
                <a:cs typeface="Calibri"/>
              </a:rPr>
              <a:t>tarafından</a:t>
            </a:r>
            <a:r>
              <a:rPr sz="27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C00000"/>
                </a:solidFill>
                <a:latin typeface="Calibri"/>
                <a:cs typeface="Calibri"/>
              </a:rPr>
              <a:t>oluşturulan</a:t>
            </a:r>
            <a:r>
              <a:rPr sz="27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r>
              <a:rPr sz="27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00" spc="-30" dirty="0">
                <a:solidFill>
                  <a:srgbClr val="C00000"/>
                </a:solidFill>
                <a:latin typeface="Calibri"/>
                <a:cs typeface="Calibri"/>
              </a:rPr>
              <a:t>gereklidir.</a:t>
            </a:r>
            <a:endParaRPr sz="27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473075"/>
            <a:ext cx="50927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" dirty="0">
                <a:solidFill>
                  <a:srgbClr val="C00000"/>
                </a:solidFill>
                <a:latin typeface="Calibri"/>
                <a:cs typeface="Calibri"/>
              </a:rPr>
              <a:t>Ergenlikte</a:t>
            </a:r>
            <a:r>
              <a:rPr sz="44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C00000"/>
                </a:solidFill>
                <a:latin typeface="Calibri"/>
                <a:cs typeface="Calibri"/>
              </a:rPr>
              <a:t>Öz</a:t>
            </a:r>
            <a:r>
              <a:rPr sz="4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C00000"/>
                </a:solidFill>
                <a:latin typeface="Calibri"/>
                <a:cs typeface="Calibri"/>
              </a:rPr>
              <a:t>Disiplin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988" y="2225674"/>
            <a:ext cx="10355580" cy="20915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700" dirty="0" err="1" smtClean="0">
                <a:latin typeface="Calibri"/>
                <a:cs typeface="Calibri"/>
              </a:rPr>
              <a:t>Disiplin</a:t>
            </a:r>
            <a:r>
              <a:rPr lang="tr-TR" sz="2700" dirty="0" smtClean="0">
                <a:latin typeface="Calibri"/>
                <a:cs typeface="Calibri"/>
              </a:rPr>
              <a:t>,</a:t>
            </a:r>
            <a:r>
              <a:rPr sz="2700" dirty="0" smtClean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çocuğa </a:t>
            </a:r>
            <a:r>
              <a:rPr sz="2700" spc="-5" dirty="0">
                <a:latin typeface="Calibri"/>
                <a:cs typeface="Calibri"/>
              </a:rPr>
              <a:t>sınırları </a:t>
            </a:r>
            <a:r>
              <a:rPr sz="2700" dirty="0">
                <a:latin typeface="Calibri"/>
                <a:cs typeface="Calibri"/>
              </a:rPr>
              <a:t>belli </a:t>
            </a:r>
            <a:r>
              <a:rPr sz="2700" spc="5" dirty="0">
                <a:latin typeface="Calibri"/>
                <a:cs typeface="Calibri"/>
              </a:rPr>
              <a:t>olan </a:t>
            </a:r>
            <a:r>
              <a:rPr sz="2700" spc="-10" dirty="0">
                <a:latin typeface="Calibri"/>
                <a:cs typeface="Calibri"/>
              </a:rPr>
              <a:t>ve </a:t>
            </a:r>
            <a:r>
              <a:rPr sz="2700" dirty="0">
                <a:latin typeface="Calibri"/>
                <a:cs typeface="Calibri"/>
              </a:rPr>
              <a:t>anlaşılır bir ortam </a:t>
            </a:r>
            <a:r>
              <a:rPr sz="2700" spc="-35" dirty="0">
                <a:latin typeface="Calibri"/>
                <a:cs typeface="Calibri"/>
              </a:rPr>
              <a:t>sunmaktır. </a:t>
            </a:r>
            <a:r>
              <a:rPr sz="2700" spc="5" dirty="0">
                <a:latin typeface="Calibri"/>
                <a:cs typeface="Calibri"/>
              </a:rPr>
              <a:t>Dış 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dünyada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disiplini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öğrenen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çocuk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öz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disiplinini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sağlayabilir.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Bu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doğrultuda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ergenlik </a:t>
            </a:r>
            <a:r>
              <a:rPr sz="2700" dirty="0">
                <a:latin typeface="Calibri"/>
                <a:cs typeface="Calibri"/>
              </a:rPr>
              <a:t>döneminin </a:t>
            </a:r>
            <a:r>
              <a:rPr sz="2700" spc="-5" dirty="0">
                <a:latin typeface="Calibri"/>
                <a:cs typeface="Calibri"/>
              </a:rPr>
              <a:t>başlangıcı </a:t>
            </a:r>
            <a:r>
              <a:rPr sz="2700" dirty="0">
                <a:latin typeface="Calibri"/>
                <a:cs typeface="Calibri"/>
              </a:rPr>
              <a:t>ile </a:t>
            </a:r>
            <a:r>
              <a:rPr sz="2700" spc="-5" dirty="0">
                <a:latin typeface="Calibri"/>
                <a:cs typeface="Calibri"/>
              </a:rPr>
              <a:t>yaşamında </a:t>
            </a:r>
            <a:r>
              <a:rPr sz="2700" dirty="0">
                <a:latin typeface="Calibri"/>
                <a:cs typeface="Calibri"/>
              </a:rPr>
              <a:t>bir </a:t>
            </a:r>
            <a:r>
              <a:rPr sz="2700" spc="-10" dirty="0">
                <a:latin typeface="Calibri"/>
                <a:cs typeface="Calibri"/>
              </a:rPr>
              <a:t>denge </a:t>
            </a:r>
            <a:r>
              <a:rPr sz="2700" spc="-20" dirty="0">
                <a:latin typeface="Calibri"/>
                <a:cs typeface="Calibri"/>
              </a:rPr>
              <a:t>kurmaya </a:t>
            </a:r>
            <a:r>
              <a:rPr sz="2700" spc="-5" dirty="0" err="1">
                <a:latin typeface="Calibri"/>
                <a:cs typeface="Calibri"/>
              </a:rPr>
              <a:t>çalışan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 err="1" smtClean="0">
                <a:latin typeface="Calibri"/>
                <a:cs typeface="Calibri"/>
              </a:rPr>
              <a:t>çocuklara</a:t>
            </a:r>
            <a:r>
              <a:rPr lang="tr-TR" sz="2700" spc="-5" dirty="0" smtClean="0">
                <a:latin typeface="Calibri"/>
                <a:cs typeface="Calibri"/>
              </a:rPr>
              <a:t>,</a:t>
            </a:r>
            <a:r>
              <a:rPr sz="2700" spc="-5" dirty="0" smtClean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rehberlik </a:t>
            </a:r>
            <a:r>
              <a:rPr sz="2700" spc="-5" dirty="0" err="1">
                <a:latin typeface="Calibri"/>
                <a:cs typeface="Calibri"/>
              </a:rPr>
              <a:t>etmek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 err="1" smtClean="0">
                <a:latin typeface="Calibri"/>
                <a:cs typeface="Calibri"/>
              </a:rPr>
              <a:t>üzere</a:t>
            </a:r>
            <a:r>
              <a:rPr lang="tr-TR" sz="2700" spc="-20" dirty="0" smtClean="0">
                <a:latin typeface="Calibri"/>
                <a:cs typeface="Calibri"/>
              </a:rPr>
              <a:t>,</a:t>
            </a:r>
            <a:r>
              <a:rPr sz="2700" spc="-20" dirty="0" smtClean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anne </a:t>
            </a:r>
            <a:r>
              <a:rPr sz="2700" spc="-10" dirty="0">
                <a:latin typeface="Calibri"/>
                <a:cs typeface="Calibri"/>
              </a:rPr>
              <a:t>ve babalara </a:t>
            </a:r>
            <a:r>
              <a:rPr sz="2700" dirty="0">
                <a:latin typeface="Calibri"/>
                <a:cs typeface="Calibri"/>
              </a:rPr>
              <a:t>çok büyük bir </a:t>
            </a:r>
            <a:r>
              <a:rPr sz="2700" spc="-15" dirty="0">
                <a:latin typeface="Calibri"/>
                <a:cs typeface="Calibri"/>
              </a:rPr>
              <a:t>rol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düşmektedir.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1558</Words>
  <Application>Microsoft Office PowerPoint</Application>
  <PresentationFormat>Özel</PresentationFormat>
  <Paragraphs>134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Arial</vt:lpstr>
      <vt:lpstr>Calibri</vt:lpstr>
      <vt:lpstr>Microsoft Sans Serif</vt:lpstr>
      <vt:lpstr>Verdana</vt:lpstr>
      <vt:lpstr>Wingdings</vt:lpstr>
      <vt:lpstr>Office Theme</vt:lpstr>
      <vt:lpstr>PowerPoint Sunusu</vt:lpstr>
      <vt:lpstr>SEMİNER İÇERİĞİ</vt:lpstr>
      <vt:lpstr>Velilerimize Soralım</vt:lpstr>
      <vt:lpstr>Öz Disiplin Nedir?</vt:lpstr>
      <vt:lpstr>Öz Disiplini Gelişmiş Bireyler</vt:lpstr>
      <vt:lpstr>Öz Disiplini Gelişmiş Bireyler</vt:lpstr>
      <vt:lpstr>Ergenlikte Öz Disiplin</vt:lpstr>
      <vt:lpstr>Ergenlikte Öz Disiplin</vt:lpstr>
      <vt:lpstr>Ergenlikte Öz Disiplin</vt:lpstr>
      <vt:lpstr>PowerPoint Sunusu</vt:lpstr>
      <vt:lpstr>Velilerimize Soralım</vt:lpstr>
      <vt:lpstr>Öz Disiplinin Geliştirilmesinde Yapılan  Yanlışlar</vt:lpstr>
      <vt:lpstr>Öz Disiplinin Geliştirilmesinde Yapılan  Yanlışlar</vt:lpstr>
      <vt:lpstr>Öz Disiplin Geliştirme ile İlgili  Öneriler</vt:lpstr>
      <vt:lpstr>İletişimde Açık Olmak</vt:lpstr>
      <vt:lpstr>Rutin Oluşturmak</vt:lpstr>
      <vt:lpstr>Çocuğa Model Olmak</vt:lpstr>
      <vt:lpstr>Sorumluluk ve Seçim</vt:lpstr>
      <vt:lpstr>Sorumluluk ve Seçim</vt:lpstr>
      <vt:lpstr>Sınır Koymak</vt:lpstr>
      <vt:lpstr>Sınır Koymak</vt:lpstr>
      <vt:lpstr>Sınır Koymak</vt:lpstr>
      <vt:lpstr>Sınır Koymak</vt:lpstr>
      <vt:lpstr>Tutarlı Olmak</vt:lpstr>
      <vt:lpstr>Problem Davranışı Anlamak</vt:lpstr>
      <vt:lpstr>Problem Çözme Becerisi Kazandırmak</vt:lpstr>
      <vt:lpstr>Problem Çözme Becerisi Kazandırmak</vt:lpstr>
      <vt:lpstr>Problem Çözme Becerisi Kazandırmak</vt:lpstr>
      <vt:lpstr>Problem Çözme Becerisi Kazandırmak</vt:lpstr>
      <vt:lpstr>Problem Çözme Becerisi Kazandırmak</vt:lpstr>
      <vt:lpstr>Koşulsuz Sevgi ve Kabul Göstermek</vt:lpstr>
      <vt:lpstr>Gerektiğinde Uzman Yardımı Almak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tayfun bulut</dc:creator>
  <cp:lastModifiedBy>USER</cp:lastModifiedBy>
  <cp:revision>97</cp:revision>
  <dcterms:created xsi:type="dcterms:W3CDTF">2023-09-12T08:56:07Z</dcterms:created>
  <dcterms:modified xsi:type="dcterms:W3CDTF">2024-02-28T07:56:47Z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2023-09-12T00:00:00Z</vt:filetime>
  </property>
</Properties>
</file>