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943" r:id="rId2"/>
  </p:sldMasterIdLst>
  <p:notesMasterIdLst>
    <p:notesMasterId r:id="rId21"/>
  </p:notesMasterIdLst>
  <p:sldIdLst>
    <p:sldId id="363" r:id="rId3"/>
    <p:sldId id="439" r:id="rId4"/>
    <p:sldId id="441" r:id="rId5"/>
    <p:sldId id="440" r:id="rId6"/>
    <p:sldId id="448" r:id="rId7"/>
    <p:sldId id="452" r:id="rId8"/>
    <p:sldId id="449" r:id="rId9"/>
    <p:sldId id="450" r:id="rId10"/>
    <p:sldId id="405" r:id="rId11"/>
    <p:sldId id="453" r:id="rId12"/>
    <p:sldId id="412" r:id="rId13"/>
    <p:sldId id="434" r:id="rId14"/>
    <p:sldId id="435" r:id="rId15"/>
    <p:sldId id="442" r:id="rId16"/>
    <p:sldId id="443" r:id="rId17"/>
    <p:sldId id="447" r:id="rId18"/>
    <p:sldId id="446" r:id="rId19"/>
    <p:sldId id="451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33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77" d="100"/>
          <a:sy n="77" d="100"/>
        </p:scale>
        <p:origin x="-10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86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36C99A-CCE7-4569-8332-909737DF27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66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3FB33-221E-41E0-8462-60E380C8EB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2440-2334-4BD6-8BF5-69D80BEFCC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AFB7-6E7A-40A0-9876-A38AC5613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69F9E-2B6A-40B3-8D65-7E4268817F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7F087-226C-4631-9044-FD69BACC9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44039 w 4917"/>
                <a:gd name="T3" fmla="*/ 0 h 1000"/>
                <a:gd name="T4" fmla="*/ 49036 w 4917"/>
                <a:gd name="T5" fmla="*/ 1015 h 1000"/>
                <a:gd name="T6" fmla="*/ 44049 w 4917"/>
                <a:gd name="T7" fmla="*/ 2029 h 1000"/>
                <a:gd name="T8" fmla="*/ 0 w 4917"/>
                <a:gd name="T9" fmla="*/ 2029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mtClean="0">
                <a:solidFill>
                  <a:srgbClr val="000000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89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2D2A-F0D8-49E2-B70F-03B52EFADCD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59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2597-DDAD-4D4C-8AC8-4E69511EF06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61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053BE-8558-4853-9216-89835018F6D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60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73DF6-A395-40A8-8228-1EFC0B679DB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EEBA-7626-4B34-93AD-0CCB7CE837D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50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E12C-04C7-48E6-B59B-27DF7AA00A2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E93CF-651D-486D-826E-00538A4C8B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E4F09-E195-4C5F-B47F-6EADF4A6684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33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9901B-6070-411B-936C-6E123B6A2C3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70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DF9D-9D44-4A26-9B04-C4D3CFFFB6D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70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C0402-BE7D-4DA4-AD18-A2F0130F894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54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7255-212D-4C68-B6A1-29FF0C16643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8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9977-88B5-4995-A356-8A8BC49171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D9941-1A67-43C3-AFD0-A17BF5980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C5E5E-22F1-4708-8A3F-DAE06CE812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3FE5-0A1A-4BF4-A1BC-27B42BD9A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1E2A2-18C9-4113-B5CB-5CE6DA849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DBBCD-4ACE-450D-929A-F377CE5912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1064-6552-43E4-B81F-D7B0BEE57A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F601C48-9A99-4126-9B95-3311FBAF7A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935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35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935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72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2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935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935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35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35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720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935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</p:grpSp>
      <p:grpSp>
        <p:nvGrpSpPr>
          <p:cNvPr id="717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935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35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grpSp>
        <p:nvGrpSpPr>
          <p:cNvPr id="71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1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935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718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935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5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  <p:sp>
          <p:nvSpPr>
            <p:cNvPr id="1935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2155 w 7000"/>
                <a:gd name="T3" fmla="*/ 0 h 1000"/>
                <a:gd name="T4" fmla="*/ 13092 w 7000"/>
                <a:gd name="T5" fmla="*/ 134 h 1000"/>
                <a:gd name="T6" fmla="*/ 12157 w 7000"/>
                <a:gd name="T7" fmla="*/ 267 h 1000"/>
                <a:gd name="T8" fmla="*/ 0 w 7000"/>
                <a:gd name="T9" fmla="*/ 26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D35C510-4120-441E-8377-B1BBAE0E65E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4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6400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ÖZEL GEREKSİNİMLİ ÇOCUKLARA SORUMLULUK BİLİNCİ KAZANDIRMA</a:t>
            </a: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000" dirty="0" smtClean="0">
                <a:solidFill>
                  <a:schemeClr val="tx2">
                    <a:lumMod val="75000"/>
                  </a:schemeClr>
                </a:solidFill>
              </a:rPr>
              <a:t>				</a:t>
            </a:r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</a:rPr>
              <a:t>				</a:t>
            </a:r>
            <a:endParaRPr lang="tr-T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119C5-8862-46F0-9F48-56E5A0E2661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MOTOR BECERİ VE ÖZBAKIM BECERİSİNİ GELİŞTİRMEK İÇİN YAPILABİLECEKLER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00600" cy="4419600"/>
          </a:xfrm>
        </p:spPr>
        <p:txBody>
          <a:bodyPr/>
          <a:lstStyle/>
          <a:p>
            <a:pPr eaLnBrk="1" hangingPunct="1"/>
            <a:r>
              <a:rPr lang="tr-TR" sz="2400" dirty="0" smtClean="0"/>
              <a:t>Bu sebeple jimnastik, dans, topla oynama, hamur yoğurma, hamura şekil verme ve bunlara benzer etkinlikler planlayabilirsiniz.</a:t>
            </a:r>
          </a:p>
          <a:p>
            <a:pPr eaLnBrk="1" hangingPunct="1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3919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dirty="0" smtClean="0"/>
              <a:t>MOTOR BECERİ VE ÖZBAKIM BECERİSİNİ GELİŞTİRMEK İÇİN YAPILABİLECEKLER</a:t>
            </a:r>
            <a:endParaRPr lang="tr-TR" sz="3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Temizlik, giyinme ve tuvalet ihtiyacını tek başına giderebilmesi için fermuar açma, düğme </a:t>
            </a:r>
            <a:r>
              <a:rPr lang="tr-TR" dirty="0" smtClean="0"/>
              <a:t>kapama gibi </a:t>
            </a:r>
            <a:r>
              <a:rPr lang="tr-TR" dirty="0"/>
              <a:t>egzersizler yaparak rehberlik edebilirsiniz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 descr="C:\Users\OCEM1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33800"/>
            <a:ext cx="1895475" cy="2419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97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MOTOR BECERİ VE ÖZBAKIM BECERİSİNİ GELİŞTİRMEK İÇİN YAPILABİLECEKLER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tr-TR" sz="1800" kern="1200" dirty="0" smtClean="0">
                <a:solidFill>
                  <a:prstClr val="black"/>
                </a:solidFill>
                <a:latin typeface="Calibri"/>
              </a:rPr>
              <a:t>Makas çalışmaları yapılabilir.</a:t>
            </a:r>
          </a:p>
          <a:p>
            <a:pPr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tr-TR" sz="1800" kern="1200" dirty="0" smtClean="0">
                <a:solidFill>
                  <a:prstClr val="black"/>
                </a:solidFill>
                <a:latin typeface="Calibri"/>
              </a:rPr>
              <a:t>Çocuktan </a:t>
            </a:r>
            <a:r>
              <a:rPr lang="tr-TR" sz="1800" kern="1200" dirty="0" err="1">
                <a:solidFill>
                  <a:prstClr val="black"/>
                </a:solidFill>
                <a:latin typeface="Calibri"/>
              </a:rPr>
              <a:t>legoları</a:t>
            </a:r>
            <a:r>
              <a:rPr lang="tr-TR" sz="1800" kern="1200" dirty="0">
                <a:solidFill>
                  <a:prstClr val="black"/>
                </a:solidFill>
                <a:latin typeface="Calibri"/>
              </a:rPr>
              <a:t> birleştirmesi, </a:t>
            </a:r>
            <a:r>
              <a:rPr lang="tr-TR" sz="1800" kern="1200" dirty="0" smtClean="0">
                <a:solidFill>
                  <a:prstClr val="black"/>
                </a:solidFill>
                <a:latin typeface="Calibri"/>
              </a:rPr>
              <a:t>çıkarması,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tr-TR" sz="1800" kern="1200" dirty="0" smtClean="0">
                <a:solidFill>
                  <a:prstClr val="black"/>
                </a:solidFill>
                <a:latin typeface="Calibri"/>
              </a:rPr>
              <a:t>keçeli </a:t>
            </a:r>
            <a:r>
              <a:rPr lang="tr-TR" sz="1800" kern="1200" dirty="0">
                <a:solidFill>
                  <a:prstClr val="black"/>
                </a:solidFill>
                <a:latin typeface="Calibri"/>
              </a:rPr>
              <a:t>kalem kapaklarını çıkarıp takması, </a:t>
            </a:r>
            <a:endParaRPr lang="tr-TR" sz="1800" kern="1200" dirty="0" smtClean="0">
              <a:solidFill>
                <a:prstClr val="black"/>
              </a:solidFill>
              <a:latin typeface="Calibri"/>
            </a:endParaRP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tr-TR" sz="1800" kern="1200" dirty="0" smtClean="0">
                <a:solidFill>
                  <a:prstClr val="black"/>
                </a:solidFill>
                <a:latin typeface="Calibri"/>
              </a:rPr>
              <a:t>kağıt </a:t>
            </a:r>
            <a:r>
              <a:rPr lang="tr-TR" sz="1800" kern="1200" dirty="0">
                <a:solidFill>
                  <a:prstClr val="black"/>
                </a:solidFill>
                <a:latin typeface="Calibri"/>
              </a:rPr>
              <a:t>mendili buruşturması gibi el ile basit bir şekilde yapılacak hareketleri yapması istenebilir. Bu hareketler aile tarafından gösterilir ve yerine getirildiğinde çocuk ödüllendirilir.</a:t>
            </a:r>
          </a:p>
          <a:p>
            <a:pPr marL="0" lvl="0" indent="0" eaLnBrk="1" fontAlgn="auto" hangingPunct="1">
              <a:spcAft>
                <a:spcPts val="0"/>
              </a:spcAft>
              <a:buClrTx/>
              <a:buSzTx/>
              <a:buNone/>
            </a:pPr>
            <a:endParaRPr lang="tr-TR" sz="1800" kern="1200" dirty="0" smtClean="0">
              <a:solidFill>
                <a:prstClr val="black"/>
              </a:solidFill>
              <a:latin typeface="Calibri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061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MOTOR BECERİ VE ÖZBAKIM BECERİSİNİ GELİŞTİRMEK İÇİN YAPILABİLECEKLER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Küçük yaştan itibaren spora başlatılmalı (özellikle yüzme)</a:t>
            </a:r>
          </a:p>
          <a:p>
            <a:endParaRPr lang="tr-TR" dirty="0"/>
          </a:p>
          <a:p>
            <a:r>
              <a:rPr lang="tr-TR" dirty="0"/>
              <a:t>Denge hareketleri çalışılabilir</a:t>
            </a:r>
          </a:p>
          <a:p>
            <a:endParaRPr lang="tr-TR" dirty="0"/>
          </a:p>
          <a:p>
            <a:r>
              <a:rPr lang="tr-TR" dirty="0"/>
              <a:t>Balon atma oyunu oynanabilir(balon atılırken kafa ve dirseklerle vurma çalışılabilir)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87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Özel Eğitim Öğrencilerinde Sorumluluk Duygusunu Geliştirmede Ailenin Rolü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000" dirty="0" smtClean="0"/>
              <a:t>Velinin çocuktan beklentisi gerçekçi olmalı.</a:t>
            </a:r>
          </a:p>
          <a:p>
            <a:r>
              <a:rPr lang="tr-TR" sz="3000" dirty="0" smtClean="0"/>
              <a:t>Verilen sorumluluğu çocuğun yerine getirmesi hususunda kararlı olunmalı.</a:t>
            </a:r>
          </a:p>
          <a:p>
            <a:r>
              <a:rPr lang="tr-TR" sz="3000" dirty="0" smtClean="0"/>
              <a:t>Aile üyeleri çocukla ilgili amaç ve beklentilerde uyuşmalıdır. Tutarlı kurallar, güven,düzen ve kontrol sağlar</a:t>
            </a:r>
          </a:p>
          <a:p>
            <a:r>
              <a:rPr lang="tr-TR" sz="3000" dirty="0" smtClean="0"/>
              <a:t>Çocuğunuzun uygun davranışları için </a:t>
            </a:r>
            <a:r>
              <a:rPr lang="tr-TR" sz="3000" dirty="0" err="1" smtClean="0"/>
              <a:t>pekiştireç</a:t>
            </a:r>
            <a:r>
              <a:rPr lang="tr-TR" sz="3000" dirty="0" smtClean="0"/>
              <a:t> kullanın. Övülen, pekiştirilen,yüreklendirilen davranış tekrarlanır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001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Özel Eğitim Öğrencilerinde Sorumluluk Duygusunu Geliştirmede Ailenin Rolü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181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Çocukların bir aktiviteyi bitirmesine yardımcı olmak için, zihinsel olarak bu değişikliğe hazırlanmalarını sağlayacak zaman tanıyın.“Beş dakika sonra ödevini yapacaksın.” Zihinsel hazırlık kontrol sağlar.</a:t>
            </a:r>
          </a:p>
          <a:p>
            <a:r>
              <a:rPr lang="tr-TR" dirty="0" smtClean="0"/>
              <a:t>İstek ve kurallarınızı açık ve net yönergelerle iletin.“Bu oyuncakları sepetine koy.”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09600" y="1524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2200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Özel Eğitim Öğrencilerinde Sorumluluk Duygusunu Geliştirmede Ailenin Rolü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09600" y="1371600"/>
            <a:ext cx="7924800" cy="847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Notlar ve şekiller çocuğunuzun işbirliğini sağlamak için uygun yöntemlerdir.“Diş fırçası” resmi,“Yatağını toplamayı unutma” notu.*  Görsel uyarıcılar görevleri hatırlatır, sorumluluk yükler</a:t>
            </a:r>
          </a:p>
          <a:p>
            <a:endParaRPr lang="tr-TR" sz="2500" dirty="0" smtClean="0"/>
          </a:p>
          <a:p>
            <a:r>
              <a:rPr lang="tr-TR" sz="2500" dirty="0" smtClean="0"/>
              <a:t>Çocuğunuz olumsuz bir davranış gösteriyorsa, bu davranışın altında yatan nedenleri anlamaya ve önlem almaya çalışın.* </a:t>
            </a:r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001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Özel Eğitim Öğrencilerinde Sorumluluk Duygusunu Geliştirmede Ailenin Rolü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09600" y="13716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 smtClean="0"/>
              <a:t>Tahammülünüzün olmadığı bir gününüzde iseniz ya da kendinize kısa bir zaman dilimi ayırmak istiyorsanız, çocuğunuza durumu açıklayınız.“Bugün çok yorgunum,gürültü etmeden oturmanı istiyorum.* </a:t>
            </a:r>
          </a:p>
          <a:p>
            <a:endParaRPr lang="tr-TR" sz="3000" dirty="0" smtClean="0"/>
          </a:p>
          <a:p>
            <a:r>
              <a:rPr lang="tr-TR" sz="3000" dirty="0" smtClean="0"/>
              <a:t>Problem çıkma olasılığını azaltır, sorumluluk verir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122001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 smtClean="0"/>
              <a:t>SORUMLULUK BİLİNCİ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00600" cy="4419600"/>
          </a:xfrm>
        </p:spPr>
        <p:txBody>
          <a:bodyPr/>
          <a:lstStyle/>
          <a:p>
            <a:pPr eaLnBrk="1" hangingPunct="1"/>
            <a:r>
              <a:rPr lang="tr-TR" sz="2200" dirty="0" smtClean="0"/>
              <a:t>Sorumluluk, kişinin kendine ve başkalarına karşı yerine getirmesi gereken yükümlülüklerini zamanında yerine getirmesi zorunluluğudur.</a:t>
            </a:r>
          </a:p>
          <a:p>
            <a:pPr eaLnBrk="1" hangingPunct="1"/>
            <a:r>
              <a:rPr lang="tr-TR" sz="2200" dirty="0" smtClean="0"/>
              <a:t>Sorumluluk duygusu ya küçük yaşta doğal olarak var olan çevre sebebiyle çevre insan içinde yer eder veya daha sonra dışarıdan verilen eğitimle yaratılır.(</a:t>
            </a:r>
            <a:r>
              <a:rPr lang="tr-TR" sz="2200" dirty="0" err="1" smtClean="0"/>
              <a:t>vikipedia</a:t>
            </a:r>
            <a:r>
              <a:rPr lang="tr-TR" sz="2200" dirty="0" smtClean="0"/>
              <a:t>.org)</a:t>
            </a:r>
          </a:p>
        </p:txBody>
      </p:sp>
    </p:spTree>
    <p:extLst>
      <p:ext uri="{BB962C8B-B14F-4D97-AF65-F5344CB8AC3E}">
        <p14:creationId xmlns:p14="http://schemas.microsoft.com/office/powerpoint/2010/main" val="394364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Sorumluluk duygusu özel eğitime ihtiyaç duyan çocuklarda eğitimle kazandırılabilir.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93CF-651D-486D-826E-00538A4C8B2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ÖZEL EĞİTİM ÖĞRENCİLERDE KAZANDIRILABİLECEK SORUMLULUKLAR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000" dirty="0" smtClean="0"/>
              <a:t>1.Oyuncakları toplama</a:t>
            </a:r>
          </a:p>
          <a:p>
            <a:pPr>
              <a:buNone/>
            </a:pPr>
            <a:r>
              <a:rPr lang="tr-TR" sz="2000" dirty="0" smtClean="0"/>
              <a:t>2.Bulaşık makinesine kendi bulaşığını yerleştirme</a:t>
            </a:r>
          </a:p>
          <a:p>
            <a:pPr>
              <a:buNone/>
            </a:pPr>
            <a:r>
              <a:rPr lang="tr-TR" sz="2000" dirty="0" smtClean="0"/>
              <a:t>3.Çamaşırları katlama</a:t>
            </a:r>
          </a:p>
          <a:p>
            <a:pPr>
              <a:buNone/>
            </a:pPr>
            <a:r>
              <a:rPr lang="tr-TR" sz="2000" dirty="0" smtClean="0"/>
              <a:t>4.Yatağını düzeltme</a:t>
            </a:r>
          </a:p>
          <a:p>
            <a:pPr>
              <a:buNone/>
            </a:pPr>
            <a:r>
              <a:rPr lang="tr-TR" sz="2000" dirty="0" smtClean="0"/>
              <a:t>5.Dişlerini fırçalama</a:t>
            </a:r>
          </a:p>
          <a:p>
            <a:pPr>
              <a:buNone/>
            </a:pPr>
            <a:r>
              <a:rPr lang="tr-TR" sz="2000" dirty="0" smtClean="0"/>
              <a:t>6.Ödevlerini yapma</a:t>
            </a:r>
          </a:p>
          <a:p>
            <a:pPr>
              <a:buNone/>
            </a:pPr>
            <a:r>
              <a:rPr lang="tr-TR" sz="2000" dirty="0" smtClean="0"/>
              <a:t>7.Kıyafetlerini giyme</a:t>
            </a:r>
          </a:p>
          <a:p>
            <a:pPr>
              <a:buNone/>
            </a:pPr>
            <a:r>
              <a:rPr lang="tr-TR" sz="2000" dirty="0" smtClean="0"/>
              <a:t>8.Çantasını hazırlama</a:t>
            </a:r>
          </a:p>
          <a:p>
            <a:pPr>
              <a:buNone/>
            </a:pPr>
            <a:r>
              <a:rPr lang="tr-TR" sz="2000" dirty="0" smtClean="0"/>
              <a:t>9.Yemeğini yeme</a:t>
            </a:r>
          </a:p>
          <a:p>
            <a:pPr>
              <a:buNone/>
            </a:pPr>
            <a:r>
              <a:rPr lang="tr-TR" sz="2000" dirty="0" smtClean="0"/>
              <a:t>10.Sofra kurulurken yardımcı olma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93CF-651D-486D-826E-00538A4C8B2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Sorumluluk kazandırmaya yönelik </a:t>
            </a:r>
            <a:r>
              <a:rPr lang="tr-TR" sz="3600" b="1" dirty="0" err="1" smtClean="0"/>
              <a:t>ögeler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1-Bilgilendirme: Çocuğun davranışında istenen değişimin gerçekleşebilmesi için önce, çocuğun bu değişim hakkında bilgilendirilmesi gerekir. Özel Eğitime ihtiyaç duyan çocuğu kısa ve net komutla açıklama yapılmalı.</a:t>
            </a:r>
          </a:p>
          <a:p>
            <a:r>
              <a:rPr lang="tr-TR" sz="2400" dirty="0" smtClean="0"/>
              <a:t>Çocuğa verilecek sorumluluk çocuğun durumuna göre fiziksel yardım,gölgelendirme, sözel ipucu yada model olma gibi şekillerde yapılabilir.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93CF-651D-486D-826E-00538A4C8B2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Sorumluluk kazandırmaya yönelik </a:t>
            </a:r>
            <a:r>
              <a:rPr lang="tr-TR" b="1" dirty="0" err="1" smtClean="0"/>
              <a:t>ögeler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2.Sevdirme: Kazandırılması planlanan sorumluluk sevdirilmelidir.</a:t>
            </a:r>
          </a:p>
          <a:p>
            <a:pPr>
              <a:buNone/>
            </a:pPr>
            <a:r>
              <a:rPr lang="tr-TR" dirty="0" smtClean="0"/>
              <a:t>3.Kolaylaştırma:Kazandırılması istenen sorumluluk kolaylaştırılmalıdır. Diyelim ki kendi kıyafetlerini giymesini istiyoruz. </a:t>
            </a:r>
            <a:r>
              <a:rPr lang="tr-TR" dirty="0" err="1" smtClean="0"/>
              <a:t>Bağcıksız</a:t>
            </a:r>
            <a:r>
              <a:rPr lang="tr-TR" dirty="0" smtClean="0"/>
              <a:t> ayakkabılar, fermuarsız kıyafetler tercih </a:t>
            </a:r>
            <a:r>
              <a:rPr lang="tr-TR" dirty="0" err="1" smtClean="0"/>
              <a:t>edilmelidr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93CF-651D-486D-826E-00538A4C8B2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Sorumluluk kazandırmaya yönelik </a:t>
            </a:r>
            <a:r>
              <a:rPr lang="tr-TR" b="1" dirty="0" err="1" smtClean="0"/>
              <a:t>ögeler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4-Takip Etme: Çocuk, yapacağı iş hakkında bilgilendirildikten ve yalnız  başına yapabilecek düzeye geldikten sonra, ona bir süre tanınması ve bu süre içinde işi yapıp yapmadığının takip edilmesi çocuğun sorumluluğu almasını kolaylaştırır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93CF-651D-486D-826E-00538A4C8B2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Sorumluluk kazandırmaya yönelik </a:t>
            </a:r>
            <a:r>
              <a:rPr lang="tr-TR" sz="4000" b="1" dirty="0" err="1" smtClean="0"/>
              <a:t>ögeler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5-Geri Bildirimde Bulunma: Eğer çocuk kendisine verilen sorumluluğu yerine getiriyorsa </a:t>
            </a:r>
            <a:r>
              <a:rPr lang="tr-TR" sz="2400" dirty="0" err="1" smtClean="0"/>
              <a:t>pekiştireç</a:t>
            </a:r>
            <a:r>
              <a:rPr lang="tr-TR" sz="2400" dirty="0" smtClean="0"/>
              <a:t> verilmesi çocuğun kendine olan güvenini artırır, kendisiyle gurur duymasını sağlar.</a:t>
            </a:r>
          </a:p>
          <a:p>
            <a:r>
              <a:rPr lang="tr-TR" sz="2400" dirty="0" smtClean="0"/>
              <a:t>6-Hatırlatma: Çocuk sorumluluğu almakta direnç gösteriyorsa yeniden bilgilendirme yapılması gereklidir. Çocuk istenen sorumluluğu öğrenene kadar öğretim tekniklerine devam edilir.</a:t>
            </a:r>
          </a:p>
          <a:p>
            <a:r>
              <a:rPr lang="tr-TR" sz="2400" dirty="0" smtClean="0"/>
              <a:t>7-Tekrar: Yapılması gerekenlerin sabırlı ve kararlı bir biçimde belirli aralıklarla tekrarlanması çocukta sorumluluk davranışının gelişmesine yardımcı olacaktır.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93CF-651D-486D-826E-00538A4C8B2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 smtClean="0"/>
              <a:t>Özel Eğitimde Sorumluluk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00600" cy="4419600"/>
          </a:xfrm>
        </p:spPr>
        <p:txBody>
          <a:bodyPr/>
          <a:lstStyle/>
          <a:p>
            <a:pPr eaLnBrk="1" hangingPunct="1"/>
            <a:r>
              <a:rPr lang="tr-TR" sz="2400" dirty="0" smtClean="0"/>
              <a:t>Özel eğitime ihtiyaç duyan çocuklarda sorumluluk bilinci kazandırmak için motor becerileri, </a:t>
            </a:r>
            <a:r>
              <a:rPr lang="tr-TR" sz="2400" dirty="0" err="1" smtClean="0"/>
              <a:t>özbakım</a:t>
            </a:r>
            <a:r>
              <a:rPr lang="tr-TR" sz="2400" dirty="0" smtClean="0"/>
              <a:t> becerileri gibi becerilerin de çalışılması gerekmektedir.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16075"/>
            <a:ext cx="34290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195970"/>
      </p:ext>
    </p:extLst>
  </p:cSld>
  <p:clrMapOvr>
    <a:masterClrMapping/>
  </p:clrMapOvr>
</p:sld>
</file>

<file path=ppt/theme/theme1.xml><?xml version="1.0" encoding="utf-8"?>
<a:theme xmlns:a="http://schemas.openxmlformats.org/drawingml/2006/main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airesel">
  <a:themeElements>
    <a:clrScheme name="Dairese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Daires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irese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rese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rese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638</Words>
  <Application>Microsoft Office PowerPoint</Application>
  <PresentationFormat>Ekran Gösterisi (4:3)</PresentationFormat>
  <Paragraphs>88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Boyalı Kalemler</vt:lpstr>
      <vt:lpstr>6_Dairesel</vt:lpstr>
      <vt:lpstr>           ÖZEL GEREKSİNİMLİ ÇOCUKLARA SORUMLULUK BİLİNCİ KAZANDIRMA          </vt:lpstr>
      <vt:lpstr>SORUMLULUK BİLİNCİ</vt:lpstr>
      <vt:lpstr>PowerPoint Sunusu</vt:lpstr>
      <vt:lpstr>ÖZEL EĞİTİM ÖĞRENCİLERDE KAZANDIRILABİLECEK SORUMLULUKLAR</vt:lpstr>
      <vt:lpstr>Sorumluluk kazandırmaya yönelik ögeler</vt:lpstr>
      <vt:lpstr>Sorumluluk kazandırmaya yönelik ögeler</vt:lpstr>
      <vt:lpstr>Sorumluluk kazandırmaya yönelik ögeler</vt:lpstr>
      <vt:lpstr>Sorumluluk kazandırmaya yönelik ögeler</vt:lpstr>
      <vt:lpstr>Özel Eğitimde Sorumluluk</vt:lpstr>
      <vt:lpstr>MOTOR BECERİ VE ÖZBAKIM BECERİSİNİ GELİŞTİRMEK İÇİN YAPILABİLECEKLER</vt:lpstr>
      <vt:lpstr>MOTOR BECERİ VE ÖZBAKIM BECERİSİNİ GELİŞTİRMEK İÇİN YAPILABİLECEKLER</vt:lpstr>
      <vt:lpstr>MOTOR BECERİ VE ÖZBAKIM BECERİSİNİ GELİŞTİRMEK İÇİN YAPILABİLECEKLER</vt:lpstr>
      <vt:lpstr>MOTOR BECERİ VE ÖZBAKIM BECERİSİNİ GELİŞTİRMEK İÇİN YAPILABİLECEKLER</vt:lpstr>
      <vt:lpstr>Özel Eğitim Öğrencilerinde Sorumluluk Duygusunu Geliştirmede Ailenin Rolü</vt:lpstr>
      <vt:lpstr>Özel Eğitim Öğrencilerinde Sorumluluk Duygusunu Geliştirmede Ailenin Rolü</vt:lpstr>
      <vt:lpstr>Özel Eğitim Öğrencilerinde Sorumluluk Duygusunu Geliştirmede Ailenin Rolü</vt:lpstr>
      <vt:lpstr>Özel Eğitim Öğrencilerinde Sorumluluk Duygusunu Geliştirmede Ailenin Rolü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ram</cp:lastModifiedBy>
  <cp:revision>114</cp:revision>
  <cp:lastPrinted>1601-01-01T00:00:00Z</cp:lastPrinted>
  <dcterms:created xsi:type="dcterms:W3CDTF">1601-01-01T00:00:00Z</dcterms:created>
  <dcterms:modified xsi:type="dcterms:W3CDTF">2021-11-15T08:17:16Z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