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52" r:id="rId2"/>
  </p:sldMasterIdLst>
  <p:notesMasterIdLst>
    <p:notesMasterId r:id="rId24"/>
  </p:notesMasterIdLst>
  <p:sldIdLst>
    <p:sldId id="329" r:id="rId3"/>
    <p:sldId id="310" r:id="rId4"/>
    <p:sldId id="330" r:id="rId5"/>
    <p:sldId id="341" r:id="rId6"/>
    <p:sldId id="331" r:id="rId7"/>
    <p:sldId id="342" r:id="rId8"/>
    <p:sldId id="343" r:id="rId9"/>
    <p:sldId id="344" r:id="rId10"/>
    <p:sldId id="345" r:id="rId11"/>
    <p:sldId id="346" r:id="rId12"/>
    <p:sldId id="347" r:id="rId13"/>
    <p:sldId id="348" r:id="rId14"/>
    <p:sldId id="349" r:id="rId15"/>
    <p:sldId id="350" r:id="rId16"/>
    <p:sldId id="351" r:id="rId17"/>
    <p:sldId id="355" r:id="rId18"/>
    <p:sldId id="353" r:id="rId19"/>
    <p:sldId id="354" r:id="rId20"/>
    <p:sldId id="359" r:id="rId21"/>
    <p:sldId id="361" r:id="rId22"/>
    <p:sldId id="360" r:id="rId2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0" d="100"/>
          <a:sy n="80" d="100"/>
        </p:scale>
        <p:origin x="-1026"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22.11.2021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8045DEC-3EC0-40A1-9D8E-1AEAFA43B4C9}" type="datetime1">
              <a:rPr lang="tr-TR" smtClean="0"/>
              <a:t>22.11.2021</a:t>
            </a:fld>
            <a:endParaRPr lang="tr-TR"/>
          </a:p>
        </p:txBody>
      </p:sp>
      <p:sp>
        <p:nvSpPr>
          <p:cNvPr id="5" name="Altbilgi Yer Tutucusu 4"/>
          <p:cNvSpPr>
            <a:spLocks noGrp="1"/>
          </p:cNvSpPr>
          <p:nvPr>
            <p:ph type="ftr" sz="quarter" idx="11"/>
          </p:nvPr>
        </p:nvSpPr>
        <p:spPr/>
        <p:txBody>
          <a:bodyPr/>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81111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E48C07-97EA-4BE5-BE45-99815D3AAA9A}" type="datetime1">
              <a:rPr lang="tr-TR" smtClean="0"/>
              <a:t>22.11.2021</a:t>
            </a:fld>
            <a:endParaRPr lang="tr-TR"/>
          </a:p>
        </p:txBody>
      </p:sp>
      <p:sp>
        <p:nvSpPr>
          <p:cNvPr id="5" name="Altbilgi Yer Tutucusu 4"/>
          <p:cNvSpPr>
            <a:spLocks noGrp="1"/>
          </p:cNvSpPr>
          <p:nvPr>
            <p:ph type="ftr" sz="quarter" idx="11"/>
          </p:nvPr>
        </p:nvSpPr>
        <p:spPr/>
        <p:txBody>
          <a:bodyPr/>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8047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599688F-A6DF-44A2-A18F-F729C09A5FFD}" type="datetime1">
              <a:rPr lang="tr-TR" smtClean="0"/>
              <a:t>22.11.2021</a:t>
            </a:fld>
            <a:endParaRPr lang="tr-TR"/>
          </a:p>
        </p:txBody>
      </p:sp>
      <p:sp>
        <p:nvSpPr>
          <p:cNvPr id="5" name="Altbilgi Yer Tutucusu 4"/>
          <p:cNvSpPr>
            <a:spLocks noGrp="1"/>
          </p:cNvSpPr>
          <p:nvPr>
            <p:ph type="ftr" sz="quarter" idx="11"/>
          </p:nvPr>
        </p:nvSpPr>
        <p:spPr/>
        <p:txBody>
          <a:bodyPr/>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83924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E4E308E1-4D4C-454A-80C0-04C61484E74D}" type="datetime1">
              <a:rPr lang="tr-TR" smtClean="0">
                <a:solidFill>
                  <a:srgbClr val="DBF5F9">
                    <a:shade val="90000"/>
                  </a:srgbClr>
                </a:solidFill>
              </a:rPr>
              <a:t>22.11.2021</a:t>
            </a:fld>
            <a:endParaRPr lang="tr-TR">
              <a:solidFill>
                <a:srgbClr val="DBF5F9">
                  <a:shade val="90000"/>
                </a:srgbClr>
              </a:solidFill>
            </a:endParaRPr>
          </a:p>
        </p:txBody>
      </p:sp>
      <p:sp>
        <p:nvSpPr>
          <p:cNvPr id="19" name="Footer Placeholder 18"/>
          <p:cNvSpPr>
            <a:spLocks noGrp="1"/>
          </p:cNvSpPr>
          <p:nvPr>
            <p:ph type="ftr" sz="quarter" idx="11"/>
          </p:nvPr>
        </p:nvSpPr>
        <p:spPr/>
        <p:txBody>
          <a:bodyPr/>
          <a:lstStyle/>
          <a:p>
            <a:r>
              <a:rPr lang="tr-TR" smtClean="0">
                <a:solidFill>
                  <a:srgbClr val="DBF5F9">
                    <a:shade val="90000"/>
                  </a:srgbClr>
                </a:solidFill>
              </a:rPr>
              <a:t>www.rehberlikservisim.com</a:t>
            </a:r>
            <a:endParaRPr lang="tr-TR">
              <a:solidFill>
                <a:srgbClr val="DBF5F9">
                  <a:shade val="90000"/>
                </a:srgbClr>
              </a:solidFill>
            </a:endParaRPr>
          </a:p>
        </p:txBody>
      </p:sp>
      <p:sp>
        <p:nvSpPr>
          <p:cNvPr id="27" name="Slide Number Placeholder 26"/>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7227495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48BCFB8-1694-49A1-A7CC-721CAC914D5E}" type="datetime1">
              <a:rPr lang="tr-TR" smtClean="0">
                <a:solidFill>
                  <a:srgbClr val="04617B">
                    <a:shade val="90000"/>
                  </a:srgbClr>
                </a:solidFill>
              </a:rPr>
              <a:t>22.11.2021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10909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098B830-2DCF-438B-80A1-5AF2DD8547E4}" type="datetime1">
              <a:rPr lang="tr-TR" smtClean="0">
                <a:solidFill>
                  <a:srgbClr val="DBF5F9">
                    <a:shade val="90000"/>
                  </a:srgbClr>
                </a:solidFill>
              </a:rPr>
              <a:t>22.11.2021</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r>
              <a:rPr lang="tr-TR" smtClean="0">
                <a:solidFill>
                  <a:srgbClr val="DBF5F9">
                    <a:shade val="90000"/>
                  </a:srgbClr>
                </a:solidFill>
              </a:rPr>
              <a:t>www.rehberlikservisim.com</a:t>
            </a:r>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DBF5F9">
                    <a:shade val="90000"/>
                  </a:srgbClr>
                </a:solidFill>
              </a:rPr>
              <a:pPr/>
              <a:t>‹#›</a:t>
            </a:fld>
            <a:endParaRPr lang="tr-TR">
              <a:solidFill>
                <a:srgbClr val="DBF5F9">
                  <a:shade val="90000"/>
                </a:srgbClr>
              </a:solidFill>
            </a:endParaRPr>
          </a:p>
        </p:txBody>
      </p:sp>
    </p:spTree>
    <p:extLst>
      <p:ext uri="{BB962C8B-B14F-4D97-AF65-F5344CB8AC3E}">
        <p14:creationId xmlns:p14="http://schemas.microsoft.com/office/powerpoint/2010/main" val="37008142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EA877FA0-8282-4864-A07D-142B6A9CB615}" type="datetime1">
              <a:rPr lang="tr-TR" smtClean="0">
                <a:solidFill>
                  <a:srgbClr val="04617B">
                    <a:shade val="90000"/>
                  </a:srgbClr>
                </a:solidFill>
              </a:rPr>
              <a:t>22.11.2021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92006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3C22D57B-5619-48FE-A78E-F532EBD2C730}" type="datetime1">
              <a:rPr lang="tr-TR" smtClean="0">
                <a:solidFill>
                  <a:srgbClr val="04617B">
                    <a:shade val="90000"/>
                  </a:srgbClr>
                </a:solidFill>
              </a:rPr>
              <a:t>22.11.2021</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59777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C2BCC21-1874-4EF4-BDAD-AB41CFDAD618}" type="datetime1">
              <a:rPr lang="tr-TR" smtClean="0">
                <a:solidFill>
                  <a:srgbClr val="04617B">
                    <a:shade val="90000"/>
                  </a:srgbClr>
                </a:solidFill>
              </a:rPr>
              <a:t>22.11.2021</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29146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3DC37-9EBC-40B7-A89E-236A6FBABDA5}" type="datetime1">
              <a:rPr lang="tr-TR" smtClean="0">
                <a:solidFill>
                  <a:srgbClr val="04617B">
                    <a:shade val="90000"/>
                  </a:srgbClr>
                </a:solidFill>
              </a:rPr>
              <a:t>22.11.2021</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3599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7A2AE9E1-1080-4663-96BE-15BB856D1472}" type="datetime1">
              <a:rPr lang="tr-TR" smtClean="0">
                <a:solidFill>
                  <a:srgbClr val="04617B">
                    <a:shade val="90000"/>
                  </a:srgbClr>
                </a:solidFill>
              </a:rPr>
              <a:t>22.11.2021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1565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DAFEC4-80CB-4FD5-A318-12BCFECB82CF}" type="datetime1">
              <a:rPr lang="tr-TR" smtClean="0"/>
              <a:t>22.11.2021</a:t>
            </a:fld>
            <a:endParaRPr lang="tr-TR"/>
          </a:p>
        </p:txBody>
      </p:sp>
      <p:sp>
        <p:nvSpPr>
          <p:cNvPr id="5" name="Altbilgi Yer Tutucusu 4"/>
          <p:cNvSpPr>
            <a:spLocks noGrp="1"/>
          </p:cNvSpPr>
          <p:nvPr>
            <p:ph type="ftr" sz="quarter" idx="11"/>
          </p:nvPr>
        </p:nvSpPr>
        <p:spPr/>
        <p:txBody>
          <a:bodyPr/>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681787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E628396D-2590-43DE-8BA8-2759E3558056}" type="datetime1">
              <a:rPr lang="tr-TR" smtClean="0">
                <a:solidFill>
                  <a:srgbClr val="04617B">
                    <a:shade val="90000"/>
                  </a:srgbClr>
                </a:solidFill>
              </a:rPr>
              <a:t>22.11.2021</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86585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9790A3ED-124D-4DEC-8106-411D93862698}" type="datetime1">
              <a:rPr lang="tr-TR" smtClean="0">
                <a:solidFill>
                  <a:srgbClr val="04617B">
                    <a:shade val="90000"/>
                  </a:srgbClr>
                </a:solidFill>
              </a:rPr>
              <a:t>22.11.2021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49378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7EAD6DA-75EC-4744-8060-518C7DF1209F}" type="datetime1">
              <a:rPr lang="tr-TR" smtClean="0">
                <a:solidFill>
                  <a:srgbClr val="04617B">
                    <a:shade val="90000"/>
                  </a:srgbClr>
                </a:solidFill>
              </a:rPr>
              <a:t>22.11.2021</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66021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F08B323-91EB-43B9-840E-CC39EEE62541}" type="datetime1">
              <a:rPr lang="tr-TR" smtClean="0"/>
              <a:t>22.11.2021</a:t>
            </a:fld>
            <a:endParaRPr lang="tr-TR"/>
          </a:p>
        </p:txBody>
      </p:sp>
      <p:sp>
        <p:nvSpPr>
          <p:cNvPr id="5" name="Altbilgi Yer Tutucusu 4"/>
          <p:cNvSpPr>
            <a:spLocks noGrp="1"/>
          </p:cNvSpPr>
          <p:nvPr>
            <p:ph type="ftr" sz="quarter" idx="11"/>
          </p:nvPr>
        </p:nvSpPr>
        <p:spPr/>
        <p:txBody>
          <a:bodyPr/>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68917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7BBB585-6AE9-436E-836B-7CB9C3F29A49}" type="datetime1">
              <a:rPr lang="tr-TR" smtClean="0"/>
              <a:t>22.11.2021</a:t>
            </a:fld>
            <a:endParaRPr lang="tr-TR"/>
          </a:p>
        </p:txBody>
      </p:sp>
      <p:sp>
        <p:nvSpPr>
          <p:cNvPr id="6" name="Altbilgi Yer Tutucusu 5"/>
          <p:cNvSpPr>
            <a:spLocks noGrp="1"/>
          </p:cNvSpPr>
          <p:nvPr>
            <p:ph type="ftr" sz="quarter" idx="11"/>
          </p:nvPr>
        </p:nvSpPr>
        <p:spPr/>
        <p:txBody>
          <a:bodyPr/>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1278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C0F148-6971-4B6F-8851-6C076EF869F2}" type="datetime1">
              <a:rPr lang="tr-TR" smtClean="0"/>
              <a:t>22.11.2021</a:t>
            </a:fld>
            <a:endParaRPr lang="tr-TR"/>
          </a:p>
        </p:txBody>
      </p:sp>
      <p:sp>
        <p:nvSpPr>
          <p:cNvPr id="8" name="Altbilgi Yer Tutucusu 7"/>
          <p:cNvSpPr>
            <a:spLocks noGrp="1"/>
          </p:cNvSpPr>
          <p:nvPr>
            <p:ph type="ftr" sz="quarter" idx="11"/>
          </p:nvPr>
        </p:nvSpPr>
        <p:spPr/>
        <p:txBody>
          <a:bodyPr/>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15797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EE1CDEF-278D-4F12-8A65-42EAFFD2A347}" type="datetime1">
              <a:rPr lang="tr-TR" smtClean="0"/>
              <a:t>22.11.2021</a:t>
            </a:fld>
            <a:endParaRPr lang="tr-TR"/>
          </a:p>
        </p:txBody>
      </p:sp>
      <p:sp>
        <p:nvSpPr>
          <p:cNvPr id="4" name="Altbilgi Yer Tutucusu 3"/>
          <p:cNvSpPr>
            <a:spLocks noGrp="1"/>
          </p:cNvSpPr>
          <p:nvPr>
            <p:ph type="ftr" sz="quarter" idx="11"/>
          </p:nvPr>
        </p:nvSpPr>
        <p:spPr/>
        <p:txBody>
          <a:bodyPr/>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68449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0EE24D1-D119-481D-A7C6-C9E82E4570C9}" type="datetime1">
              <a:rPr lang="tr-TR" smtClean="0"/>
              <a:t>22.11.2021</a:t>
            </a:fld>
            <a:endParaRPr lang="tr-TR"/>
          </a:p>
        </p:txBody>
      </p:sp>
      <p:sp>
        <p:nvSpPr>
          <p:cNvPr id="3" name="Altbilgi Yer Tutucusu 2"/>
          <p:cNvSpPr>
            <a:spLocks noGrp="1"/>
          </p:cNvSpPr>
          <p:nvPr>
            <p:ph type="ftr" sz="quarter" idx="11"/>
          </p:nvPr>
        </p:nvSpPr>
        <p:spPr/>
        <p:txBody>
          <a:bodyPr/>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351583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8D1A883-3578-4B40-8935-E05B54B7261B}" type="datetime1">
              <a:rPr lang="tr-TR" smtClean="0"/>
              <a:t>22.11.2021</a:t>
            </a:fld>
            <a:endParaRPr lang="tr-TR"/>
          </a:p>
        </p:txBody>
      </p:sp>
      <p:sp>
        <p:nvSpPr>
          <p:cNvPr id="6" name="Altbilgi Yer Tutucusu 5"/>
          <p:cNvSpPr>
            <a:spLocks noGrp="1"/>
          </p:cNvSpPr>
          <p:nvPr>
            <p:ph type="ftr" sz="quarter" idx="11"/>
          </p:nvPr>
        </p:nvSpPr>
        <p:spPr/>
        <p:txBody>
          <a:bodyPr/>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15160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765C6E2-4727-4A7F-B002-896AA5263948}" type="datetime1">
              <a:rPr lang="tr-TR" smtClean="0"/>
              <a:t>22.11.2021</a:t>
            </a:fld>
            <a:endParaRPr lang="tr-TR"/>
          </a:p>
        </p:txBody>
      </p:sp>
      <p:sp>
        <p:nvSpPr>
          <p:cNvPr id="6" name="Altbilgi Yer Tutucusu 5"/>
          <p:cNvSpPr>
            <a:spLocks noGrp="1"/>
          </p:cNvSpPr>
          <p:nvPr>
            <p:ph type="ftr" sz="quarter" idx="11"/>
          </p:nvPr>
        </p:nvSpPr>
        <p:spPr/>
        <p:txBody>
          <a:bodyPr/>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p>
            <a:fld id="{A9E12E18-8884-4BB9-8948-A832E9E47FF1}" type="slidenum">
              <a:rPr lang="tr-TR" smtClean="0"/>
              <a:pPr/>
              <a:t>‹#›</a:t>
            </a:fld>
            <a:endParaRPr lang="tr-TR"/>
          </a:p>
        </p:txBody>
      </p:sp>
    </p:spTree>
    <p:extLst>
      <p:ext uri="{BB962C8B-B14F-4D97-AF65-F5344CB8AC3E}">
        <p14:creationId xmlns:p14="http://schemas.microsoft.com/office/powerpoint/2010/main" val="247356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F6FB99-E324-43C7-9113-C93604CE3D66}" type="datetime1">
              <a:rPr lang="tr-TR" smtClean="0"/>
              <a:t>22.11.2021</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www.rehberlikservisim.com</a:t>
            </a:r>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E12E18-8884-4BB9-8948-A832E9E47FF1}" type="slidenum">
              <a:rPr lang="tr-TR" smtClean="0"/>
              <a:pPr/>
              <a:t>‹#›</a:t>
            </a:fld>
            <a:endParaRPr lang="tr-TR"/>
          </a:p>
        </p:txBody>
      </p:sp>
    </p:spTree>
    <p:extLst>
      <p:ext uri="{BB962C8B-B14F-4D97-AF65-F5344CB8AC3E}">
        <p14:creationId xmlns:p14="http://schemas.microsoft.com/office/powerpoint/2010/main" val="160719115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98D881-5034-4F85-87DE-C8934E8EC938}" type="datetime1">
              <a:rPr lang="tr-TR" smtClean="0">
                <a:solidFill>
                  <a:srgbClr val="04617B">
                    <a:shade val="90000"/>
                  </a:srgbClr>
                </a:solidFill>
              </a:rPr>
              <a:t>22.11.2021</a:t>
            </a:fld>
            <a:endParaRPr lang="tr-TR">
              <a:solidFill>
                <a:srgbClr val="04617B">
                  <a:shade val="90000"/>
                </a:srgbClr>
              </a:solidFill>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solidFill>
                  <a:srgbClr val="04617B">
                    <a:shade val="90000"/>
                  </a:srgbClr>
                </a:solidFill>
              </a:rPr>
              <a:t>www.rehberlikservisim.com</a:t>
            </a:r>
            <a:endParaRPr lang="tr-TR">
              <a:solidFill>
                <a:srgbClr val="04617B">
                  <a:shade val="90000"/>
                </a:srgbClr>
              </a:solidFill>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4388B5-6070-4BB2-B185-B9A7C8A0A0B9}" type="slidenum">
              <a:rPr lang="tr-TR" smtClean="0">
                <a:solidFill>
                  <a:srgbClr val="04617B">
                    <a:shade val="90000"/>
                  </a:srgbClr>
                </a:solidFill>
              </a:rPr>
              <a:pPr/>
              <a:t>‹#›</a:t>
            </a:fld>
            <a:endParaRPr lang="tr-TR">
              <a:solidFill>
                <a:srgbClr val="04617B">
                  <a:shade val="90000"/>
                </a:srgbClr>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06420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23478"/>
            <a:ext cx="8229600" cy="857250"/>
          </a:xfrm>
        </p:spPr>
        <p:txBody>
          <a:bodyPr/>
          <a:lstStyle/>
          <a:p>
            <a:r>
              <a:rPr lang="tr-TR" b="1" i="1" dirty="0" smtClean="0">
                <a:solidFill>
                  <a:schemeClr val="tx2"/>
                </a:solidFill>
              </a:rPr>
              <a:t>AİLELERE SESLENİYORUZ</a:t>
            </a:r>
            <a:endParaRPr lang="tr-TR" b="1" i="1" dirty="0">
              <a:solidFill>
                <a:schemeClr val="tx2"/>
              </a:solidFill>
            </a:endParaRPr>
          </a:p>
        </p:txBody>
      </p:sp>
      <p:sp>
        <p:nvSpPr>
          <p:cNvPr id="4" name="Altbilgi Yer Tutucusu 3"/>
          <p:cNvSpPr>
            <a:spLocks noGrp="1"/>
          </p:cNvSpPr>
          <p:nvPr>
            <p:ph type="ftr" sz="quarter" idx="11"/>
          </p:nvPr>
        </p:nvSpPr>
        <p:spPr>
          <a:xfrm>
            <a:off x="1259632" y="4227934"/>
            <a:ext cx="6192688" cy="648072"/>
          </a:xfrm>
        </p:spPr>
        <p:txBody>
          <a:bodyPr/>
          <a:lstStyle/>
          <a:p>
            <a:r>
              <a:rPr lang="tr-TR" dirty="0" smtClean="0"/>
              <a:t> </a:t>
            </a:r>
            <a:r>
              <a:rPr lang="tr-TR" sz="2800" b="1" i="1" dirty="0">
                <a:solidFill>
                  <a:srgbClr val="FF0000"/>
                </a:solidFill>
              </a:rPr>
              <a:t>Yeteri kadar nedeniniz varsa, her şeyi yapabilirsiniz. (</a:t>
            </a:r>
            <a:r>
              <a:rPr lang="tr-TR" sz="2800" b="1" i="1" dirty="0" err="1">
                <a:solidFill>
                  <a:srgbClr val="FF0000"/>
                </a:solidFill>
              </a:rPr>
              <a:t>Jim</a:t>
            </a:r>
            <a:r>
              <a:rPr lang="tr-TR" sz="2800" b="1" i="1" dirty="0">
                <a:solidFill>
                  <a:srgbClr val="FF0000"/>
                </a:solidFill>
              </a:rPr>
              <a:t> </a:t>
            </a:r>
            <a:r>
              <a:rPr lang="tr-TR" sz="2800" b="1" i="1" dirty="0" err="1">
                <a:solidFill>
                  <a:srgbClr val="FF0000"/>
                </a:solidFill>
              </a:rPr>
              <a:t>Rohn</a:t>
            </a:r>
            <a:r>
              <a:rPr lang="tr-TR" sz="2800" b="1" i="1" dirty="0" smtClean="0">
                <a:solidFill>
                  <a:srgbClr val="FF0000"/>
                </a:solidFill>
              </a:rPr>
              <a:t>)</a:t>
            </a:r>
            <a:endParaRPr lang="tr-TR" sz="2800" b="1" i="1" dirty="0">
              <a:solidFill>
                <a:srgbClr val="FF0000"/>
              </a:solidFill>
            </a:endParaRPr>
          </a:p>
        </p:txBody>
      </p:sp>
      <p:pic>
        <p:nvPicPr>
          <p:cNvPr id="5" name="Resim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15" y="987574"/>
            <a:ext cx="874846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14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23478"/>
            <a:ext cx="6624736" cy="4968552"/>
          </a:xfrm>
          <a:prstGeom prst="rect">
            <a:avLst/>
          </a:prstGeom>
        </p:spPr>
      </p:pic>
      <p:sp>
        <p:nvSpPr>
          <p:cNvPr id="6" name="Dikdörtgen 5"/>
          <p:cNvSpPr/>
          <p:nvPr/>
        </p:nvSpPr>
        <p:spPr>
          <a:xfrm>
            <a:off x="179512" y="576428"/>
            <a:ext cx="4572000" cy="4062651"/>
          </a:xfrm>
          <a:prstGeom prst="rect">
            <a:avLst/>
          </a:prstGeom>
        </p:spPr>
        <p:txBody>
          <a:bodyPr>
            <a:spAutoFit/>
          </a:bodyPr>
          <a:lstStyle/>
          <a:p>
            <a:r>
              <a:rPr lang="tr-TR" sz="2400" dirty="0">
                <a:solidFill>
                  <a:schemeClr val="bg2">
                    <a:lumMod val="10000"/>
                  </a:schemeClr>
                </a:solidFill>
              </a:rPr>
              <a:t>Olumlu iletişim ortamının olduğu ailelerde aile üyeleri bir birini tanır,(zayıf ve güçlü yönleri ile)olduğu gibi kabul eder, hiçbir koşula bağlı olmaksızın sever ve bir birine güvenir .Böyle bir ortamda yetişen çocuk kendisine güven duyulduğunu, anlaşıldığını bilir, bu da ona güven verir.</a:t>
            </a:r>
          </a:p>
          <a:p>
            <a:endParaRPr lang="tr-TR" dirty="0"/>
          </a:p>
        </p:txBody>
      </p:sp>
    </p:spTree>
    <p:extLst>
      <p:ext uri="{BB962C8B-B14F-4D97-AF65-F5344CB8AC3E}">
        <p14:creationId xmlns:p14="http://schemas.microsoft.com/office/powerpoint/2010/main" val="60300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7494"/>
            <a:ext cx="8229600" cy="857250"/>
          </a:xfrm>
        </p:spPr>
        <p:txBody>
          <a:bodyPr>
            <a:normAutofit fontScale="90000"/>
          </a:bodyPr>
          <a:lstStyle/>
          <a:p>
            <a:r>
              <a:rPr lang="tr-TR" sz="3600" b="1" i="1" dirty="0"/>
              <a:t>SİZLERE ÖNEREBİLECEĞİMİZ BAZI  İPUÇLARI;</a:t>
            </a:r>
          </a:p>
        </p:txBody>
      </p:sp>
      <p:sp>
        <p:nvSpPr>
          <p:cNvPr id="3" name="İçerik Yer Tutucusu 2"/>
          <p:cNvSpPr>
            <a:spLocks noGrp="1"/>
          </p:cNvSpPr>
          <p:nvPr>
            <p:ph idx="1"/>
          </p:nvPr>
        </p:nvSpPr>
        <p:spPr>
          <a:xfrm>
            <a:off x="3635896" y="1167594"/>
            <a:ext cx="5256584" cy="3672408"/>
          </a:xfrm>
        </p:spPr>
        <p:txBody>
          <a:bodyPr>
            <a:normAutofit fontScale="85000" lnSpcReduction="20000"/>
          </a:bodyPr>
          <a:lstStyle/>
          <a:p>
            <a:pPr marL="0" indent="0">
              <a:buNone/>
            </a:pPr>
            <a:r>
              <a:rPr lang="tr-TR" dirty="0" smtClean="0"/>
              <a:t>1-Başarıya </a:t>
            </a:r>
            <a:r>
              <a:rPr lang="tr-TR" dirty="0"/>
              <a:t>ulaşmada HEDEF KOYMAK önemlidir</a:t>
            </a:r>
            <a:r>
              <a:rPr lang="tr-TR" dirty="0" smtClean="0"/>
              <a:t>. Çocuğunuzun </a:t>
            </a:r>
            <a:r>
              <a:rPr lang="tr-TR" dirty="0"/>
              <a:t>kendisine kısa orta ve uzun vadeli hedefleri koymasında yardımcı olun</a:t>
            </a:r>
            <a:r>
              <a:rPr lang="tr-TR" dirty="0" smtClean="0"/>
              <a:t>, destek </a:t>
            </a:r>
            <a:r>
              <a:rPr lang="tr-TR" dirty="0"/>
              <a:t>verin!</a:t>
            </a:r>
          </a:p>
          <a:p>
            <a:pPr marL="0" indent="0">
              <a:buNone/>
            </a:pPr>
            <a:r>
              <a:rPr lang="tr-TR" dirty="0" smtClean="0"/>
              <a:t>2-Çocuklarınızı </a:t>
            </a:r>
            <a:r>
              <a:rPr lang="tr-TR" dirty="0"/>
              <a:t>kendi kararlarını kendileri vermeleri </a:t>
            </a:r>
            <a:r>
              <a:rPr lang="tr-TR" dirty="0" smtClean="0"/>
              <a:t>konusunda </a:t>
            </a:r>
            <a:r>
              <a:rPr lang="tr-TR" dirty="0"/>
              <a:t>TEŞVİK EDİN</a:t>
            </a:r>
          </a:p>
          <a:p>
            <a:pPr marL="0" indent="0">
              <a:buNone/>
            </a:pPr>
            <a:r>
              <a:rPr lang="tr-TR" dirty="0" smtClean="0"/>
              <a:t>3-Çocuklarınızı </a:t>
            </a:r>
            <a:r>
              <a:rPr lang="tr-TR" dirty="0"/>
              <a:t>başkaları ile değil</a:t>
            </a:r>
            <a:r>
              <a:rPr lang="tr-TR" dirty="0" smtClean="0"/>
              <a:t>, KENDİLERİ </a:t>
            </a:r>
            <a:r>
              <a:rPr lang="tr-TR" dirty="0"/>
              <a:t>İLE KIYASLAYIN</a:t>
            </a:r>
          </a:p>
          <a:p>
            <a:pPr marL="0" indent="0">
              <a:buNone/>
            </a:pPr>
            <a:r>
              <a:rPr lang="tr-TR" dirty="0" smtClean="0"/>
              <a:t>4-Derslerde </a:t>
            </a:r>
            <a:r>
              <a:rPr lang="tr-TR" dirty="0"/>
              <a:t>hangi konularda bilgileri yönünden eksikleri olduğunu belirleyin ve o konuları öğrenmesi için ona DESTEK olabileceğiniz yolları araştırın.</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1590"/>
            <a:ext cx="3459685" cy="3528392"/>
          </a:xfrm>
          <a:prstGeom prst="rect">
            <a:avLst/>
          </a:prstGeom>
        </p:spPr>
      </p:pic>
    </p:spTree>
    <p:extLst>
      <p:ext uri="{BB962C8B-B14F-4D97-AF65-F5344CB8AC3E}">
        <p14:creationId xmlns:p14="http://schemas.microsoft.com/office/powerpoint/2010/main" val="4150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9872" y="555526"/>
            <a:ext cx="5482952" cy="4115916"/>
          </a:xfrm>
        </p:spPr>
        <p:txBody>
          <a:bodyPr>
            <a:normAutofit fontScale="77500" lnSpcReduction="20000"/>
          </a:bodyPr>
          <a:lstStyle/>
          <a:p>
            <a:pPr marL="0" indent="0">
              <a:buNone/>
            </a:pPr>
            <a:r>
              <a:rPr lang="tr-TR" dirty="0" smtClean="0"/>
              <a:t>5-Güçlü </a:t>
            </a:r>
            <a:r>
              <a:rPr lang="tr-TR" dirty="0"/>
              <a:t>olduğu alanlarda onu YÜREKLENDİRİN. zayıflığı yenmesini öğretin.</a:t>
            </a:r>
          </a:p>
          <a:p>
            <a:pPr marL="0" indent="0">
              <a:buNone/>
            </a:pPr>
            <a:r>
              <a:rPr lang="tr-TR" dirty="0" smtClean="0"/>
              <a:t>6-GÜLÜMSEYİN </a:t>
            </a:r>
            <a:r>
              <a:rPr lang="tr-TR" dirty="0"/>
              <a:t>gülümsemek hem beyninizde hem bedeninizde olumlu bir enerji oluşturur ve sizden çocuğunuza doğru pozitif enerji yansıması sağlarsınız.</a:t>
            </a:r>
          </a:p>
          <a:p>
            <a:pPr marL="0" indent="0">
              <a:buNone/>
            </a:pPr>
            <a:r>
              <a:rPr lang="tr-TR" dirty="0" smtClean="0"/>
              <a:t>7-İnandırmanın,İKNA </a:t>
            </a:r>
            <a:r>
              <a:rPr lang="tr-TR" dirty="0"/>
              <a:t>etmenin gücü korkutmanın  gözdağı vermenin gücünden daha etkileyici ve uzun ömürlüdür</a:t>
            </a:r>
            <a:r>
              <a:rPr lang="tr-TR" dirty="0" smtClean="0"/>
              <a:t>. </a:t>
            </a:r>
          </a:p>
          <a:p>
            <a:pPr marL="0" indent="0">
              <a:buNone/>
            </a:pPr>
            <a:r>
              <a:rPr lang="tr-TR" dirty="0" smtClean="0"/>
              <a:t>8-Genellikle </a:t>
            </a:r>
            <a:r>
              <a:rPr lang="tr-TR" dirty="0"/>
              <a:t>başarılı ve katılımcı olan bir çocuk geri adım atarsa bunu FARKEDİN.(evde ve ya  okulda bir sorun yaşıyor olabilir</a:t>
            </a:r>
            <a:r>
              <a:rPr lang="tr-TR" dirty="0" smtClean="0"/>
              <a:t>. Bu </a:t>
            </a:r>
            <a:r>
              <a:rPr lang="tr-TR" dirty="0"/>
              <a:t>bir boşanma ve ya ölüm olayından ciddi bir hastalıktan</a:t>
            </a:r>
            <a:r>
              <a:rPr lang="tr-TR" dirty="0" smtClean="0"/>
              <a:t>, arkadaş </a:t>
            </a:r>
            <a:r>
              <a:rPr lang="tr-TR" dirty="0"/>
              <a:t>ilişkilerinde sorunlar yaşamasından ve ya bir başka sorundan kaynaklanıyor olabilir. </a:t>
            </a:r>
          </a:p>
        </p:txBody>
      </p:sp>
      <p:pic>
        <p:nvPicPr>
          <p:cNvPr id="6" name="İçerik Yer Tutucus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9512" y="411510"/>
            <a:ext cx="3240360" cy="3744416"/>
          </a:xfrm>
          <a:prstGeom prst="rect">
            <a:avLst/>
          </a:prstGeom>
        </p:spPr>
      </p:pic>
    </p:spTree>
    <p:extLst>
      <p:ext uri="{BB962C8B-B14F-4D97-AF65-F5344CB8AC3E}">
        <p14:creationId xmlns:p14="http://schemas.microsoft.com/office/powerpoint/2010/main" val="219871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smtClean="0">
                <a:solidFill>
                  <a:srgbClr val="04617B">
                    <a:shade val="90000"/>
                  </a:srgbClr>
                </a:solidFill>
              </a:rPr>
              <a:t>www.rehberlikservisim.com</a:t>
            </a:r>
            <a:endParaRPr lang="tr-TR">
              <a:solidFill>
                <a:srgbClr val="04617B">
                  <a:shade val="90000"/>
                </a:srgbClr>
              </a:solidFill>
            </a:endParaRPr>
          </a:p>
        </p:txBody>
      </p:sp>
      <p:pic>
        <p:nvPicPr>
          <p:cNvPr id="5" name="5 Resim" descr="motivasyon-ve-basari-icin-muhtesem-taktikler_780x520.jpg"/>
          <p:cNvPicPr>
            <a:picLocks noChangeAspect="1"/>
          </p:cNvPicPr>
          <p:nvPr/>
        </p:nvPicPr>
        <p:blipFill>
          <a:blip r:embed="rId2" cstate="print"/>
          <a:stretch>
            <a:fillRect/>
          </a:stretch>
        </p:blipFill>
        <p:spPr>
          <a:xfrm>
            <a:off x="56202" y="51470"/>
            <a:ext cx="8960569" cy="5012337"/>
          </a:xfrm>
          <a:prstGeom prst="rect">
            <a:avLst/>
          </a:prstGeom>
        </p:spPr>
      </p:pic>
      <p:sp>
        <p:nvSpPr>
          <p:cNvPr id="6" name="Dikdörtgen 5"/>
          <p:cNvSpPr/>
          <p:nvPr/>
        </p:nvSpPr>
        <p:spPr>
          <a:xfrm>
            <a:off x="720062" y="555526"/>
            <a:ext cx="7632848" cy="2246769"/>
          </a:xfrm>
          <a:prstGeom prst="rect">
            <a:avLst/>
          </a:prstGeom>
        </p:spPr>
        <p:txBody>
          <a:bodyPr wrap="square">
            <a:spAutoFit/>
          </a:bodyPr>
          <a:lstStyle/>
          <a:p>
            <a:r>
              <a:rPr lang="tr-TR" sz="2800" dirty="0">
                <a:solidFill>
                  <a:schemeClr val="accent1">
                    <a:lumMod val="75000"/>
                  </a:schemeClr>
                </a:solidFill>
              </a:rPr>
              <a:t>Anne ve babalar!</a:t>
            </a:r>
          </a:p>
          <a:p>
            <a:r>
              <a:rPr lang="tr-TR" sz="2800" dirty="0">
                <a:solidFill>
                  <a:schemeClr val="accent1">
                    <a:lumMod val="75000"/>
                  </a:schemeClr>
                </a:solidFill>
              </a:rPr>
              <a:t>Genellikle çocuklarımızın çok zeki olduğunu düşünürüz; ancak okulda bazı derslerden başarılı olamadıklarını söyleriz.</a:t>
            </a:r>
          </a:p>
          <a:p>
            <a:r>
              <a:rPr lang="tr-TR" sz="2800" dirty="0">
                <a:solidFill>
                  <a:schemeClr val="accent1">
                    <a:lumMod val="75000"/>
                  </a:schemeClr>
                </a:solidFill>
              </a:rPr>
              <a:t>Neden mi?</a:t>
            </a:r>
          </a:p>
        </p:txBody>
      </p:sp>
    </p:spTree>
    <p:extLst>
      <p:ext uri="{BB962C8B-B14F-4D97-AF65-F5344CB8AC3E}">
        <p14:creationId xmlns:p14="http://schemas.microsoft.com/office/powerpoint/2010/main" val="344631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3867894"/>
            <a:ext cx="7632848" cy="864096"/>
          </a:xfrm>
        </p:spPr>
        <p:txBody>
          <a:bodyPr>
            <a:normAutofit/>
          </a:bodyPr>
          <a:lstStyle/>
          <a:p>
            <a:endParaRPr lang="tr-TR" dirty="0"/>
          </a:p>
          <a:p>
            <a:endParaRPr lang="tr-TR" dirty="0"/>
          </a:p>
        </p:txBody>
      </p:sp>
      <p:pic>
        <p:nvPicPr>
          <p:cNvPr id="5" name="Picture 3" descr="C:\Users\Hp\Desktop\deney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51470"/>
            <a:ext cx="8928991"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547662" y="1347614"/>
            <a:ext cx="6048671" cy="2308324"/>
          </a:xfrm>
          <a:prstGeom prst="rect">
            <a:avLst/>
          </a:prstGeom>
        </p:spPr>
        <p:txBody>
          <a:bodyPr wrap="square">
            <a:spAutoFit/>
          </a:bodyPr>
          <a:lstStyle/>
          <a:p>
            <a:r>
              <a:rPr lang="tr-TR" dirty="0" smtClean="0">
                <a:solidFill>
                  <a:srgbClr val="FF0000"/>
                </a:solidFill>
              </a:rPr>
              <a:t>	Biz </a:t>
            </a:r>
            <a:r>
              <a:rPr lang="tr-TR" dirty="0">
                <a:solidFill>
                  <a:srgbClr val="FF0000"/>
                </a:solidFill>
              </a:rPr>
              <a:t>anne ve babalar çocuklarımızı birer bilgisayar makinası gibi düşünüyor;</a:t>
            </a:r>
          </a:p>
          <a:p>
            <a:r>
              <a:rPr lang="tr-TR" dirty="0" smtClean="0">
                <a:solidFill>
                  <a:srgbClr val="FF0000"/>
                </a:solidFill>
              </a:rPr>
              <a:t>Matematik</a:t>
            </a:r>
            <a:r>
              <a:rPr lang="tr-TR" dirty="0">
                <a:solidFill>
                  <a:srgbClr val="FF0000"/>
                </a:solidFill>
              </a:rPr>
              <a:t>, Türkçe, İngilizce, Fen Bilgisi, </a:t>
            </a:r>
          </a:p>
          <a:p>
            <a:r>
              <a:rPr lang="tr-TR" dirty="0" smtClean="0">
                <a:solidFill>
                  <a:srgbClr val="FF0000"/>
                </a:solidFill>
              </a:rPr>
              <a:t>Sosyal </a:t>
            </a:r>
            <a:r>
              <a:rPr lang="tr-TR" dirty="0">
                <a:solidFill>
                  <a:srgbClr val="FF0000"/>
                </a:solidFill>
              </a:rPr>
              <a:t>Bilgiler </a:t>
            </a:r>
            <a:r>
              <a:rPr lang="tr-TR" dirty="0" err="1">
                <a:solidFill>
                  <a:srgbClr val="FF0000"/>
                </a:solidFill>
              </a:rPr>
              <a:t>vb</a:t>
            </a:r>
            <a:r>
              <a:rPr lang="tr-TR" dirty="0">
                <a:solidFill>
                  <a:srgbClr val="FF0000"/>
                </a:solidFill>
              </a:rPr>
              <a:t> tüm derslerden başarılı olmasını bekliyoruz.</a:t>
            </a:r>
          </a:p>
          <a:p>
            <a:r>
              <a:rPr lang="tr-TR" dirty="0" smtClean="0">
                <a:solidFill>
                  <a:srgbClr val="FF0000"/>
                </a:solidFill>
              </a:rPr>
              <a:t>	Dahası</a:t>
            </a:r>
            <a:r>
              <a:rPr lang="tr-TR" dirty="0">
                <a:solidFill>
                  <a:srgbClr val="FF0000"/>
                </a:solidFill>
              </a:rPr>
              <a:t>, tüm derslerden başarılı olanlara zeki öğrenci diye övüyor, derslerin bir kısmından başarılı olamayanları ise haksızca  eleştiriyoruz.</a:t>
            </a:r>
          </a:p>
        </p:txBody>
      </p:sp>
    </p:spTree>
    <p:extLst>
      <p:ext uri="{BB962C8B-B14F-4D97-AF65-F5344CB8AC3E}">
        <p14:creationId xmlns:p14="http://schemas.microsoft.com/office/powerpoint/2010/main" val="331911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95486"/>
            <a:ext cx="6300192" cy="857250"/>
          </a:xfrm>
        </p:spPr>
        <p:txBody>
          <a:bodyPr/>
          <a:lstStyle/>
          <a:p>
            <a:pPr algn="ctr"/>
            <a:r>
              <a:rPr lang="tr-TR" dirty="0"/>
              <a:t>Oysa ki;</a:t>
            </a:r>
          </a:p>
        </p:txBody>
      </p:sp>
      <p:sp>
        <p:nvSpPr>
          <p:cNvPr id="3" name="İçerik Yer Tutucusu 2"/>
          <p:cNvSpPr>
            <a:spLocks noGrp="1"/>
          </p:cNvSpPr>
          <p:nvPr>
            <p:ph idx="1"/>
          </p:nvPr>
        </p:nvSpPr>
        <p:spPr>
          <a:xfrm>
            <a:off x="0" y="1059582"/>
            <a:ext cx="5436096" cy="3528392"/>
          </a:xfrm>
        </p:spPr>
        <p:txBody>
          <a:bodyPr>
            <a:normAutofit fontScale="77500" lnSpcReduction="20000"/>
          </a:bodyPr>
          <a:lstStyle/>
          <a:p>
            <a:r>
              <a:rPr lang="tr-TR" dirty="0"/>
              <a:t>Her çocuk bir diğerinden hem fıtrat hem de zeka olarak farklı yaratılmıştır.</a:t>
            </a:r>
          </a:p>
          <a:p>
            <a:r>
              <a:rPr lang="tr-TR" dirty="0"/>
              <a:t>   Bilim adamları  ‘Çoklu Zeka Teorisi’ ile çocuklarımızın zekasının tek tip olmadığını sekiz(8) tip zeka olduğunu söylüyorlar.</a:t>
            </a:r>
          </a:p>
          <a:p>
            <a:r>
              <a:rPr lang="tr-TR" dirty="0"/>
              <a:t>   Bütün çocuklarımızda, doğuştan bu sekiz tip zekanın değişik seviyelerde bulunduğu,</a:t>
            </a:r>
          </a:p>
          <a:p>
            <a:r>
              <a:rPr lang="tr-TR" dirty="0"/>
              <a:t>   Ancak küçük yaşlardan itibaren bu zekaların geliştirilebileceğine dikkat çekiyorlar.</a:t>
            </a:r>
          </a:p>
          <a:p>
            <a:r>
              <a:rPr lang="tr-TR" dirty="0"/>
              <a:t>  </a:t>
            </a:r>
            <a:r>
              <a:rPr lang="tr-TR" dirty="0" smtClean="0"/>
              <a:t>Önemli </a:t>
            </a:r>
            <a:r>
              <a:rPr lang="tr-TR" dirty="0"/>
              <a:t>olan çocuklarımızın ne kadar zeki oldukları değil, hangi konuda zeki olduklarıdır.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5486"/>
            <a:ext cx="3889410" cy="268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42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1470"/>
            <a:ext cx="4978896" cy="1117822"/>
          </a:xfrm>
        </p:spPr>
        <p:txBody>
          <a:bodyPr>
            <a:normAutofit fontScale="90000"/>
          </a:bodyPr>
          <a:lstStyle/>
          <a:p>
            <a:r>
              <a:rPr lang="tr-TR" dirty="0"/>
              <a:t>VELİLERE TAVSİYELER</a:t>
            </a:r>
          </a:p>
        </p:txBody>
      </p:sp>
      <p:sp>
        <p:nvSpPr>
          <p:cNvPr id="3" name="İçerik Yer Tutucusu 2"/>
          <p:cNvSpPr>
            <a:spLocks noGrp="1"/>
          </p:cNvSpPr>
          <p:nvPr>
            <p:ph idx="1"/>
          </p:nvPr>
        </p:nvSpPr>
        <p:spPr>
          <a:xfrm>
            <a:off x="251520" y="1131590"/>
            <a:ext cx="8229600" cy="3291840"/>
          </a:xfrm>
        </p:spPr>
        <p:txBody>
          <a:bodyPr>
            <a:noAutofit/>
          </a:bodyPr>
          <a:lstStyle/>
          <a:p>
            <a:r>
              <a:rPr lang="tr-TR" sz="1200" dirty="0"/>
              <a:t>Öncelikle, sevgi ve saygıya dayalı aile içi sağlıklı ilişkiler kurun. </a:t>
            </a:r>
          </a:p>
          <a:p>
            <a:r>
              <a:rPr lang="tr-TR" sz="1200" dirty="0"/>
              <a:t>  </a:t>
            </a:r>
          </a:p>
          <a:p>
            <a:r>
              <a:rPr lang="tr-TR" sz="1200" dirty="0"/>
              <a:t>*Çocuğunuza güvendiğinizi hissettirin.</a:t>
            </a:r>
          </a:p>
          <a:p>
            <a:endParaRPr lang="tr-TR" sz="1200" dirty="0"/>
          </a:p>
          <a:p>
            <a:r>
              <a:rPr lang="tr-TR" sz="1200" dirty="0"/>
              <a:t>*Çocuğunuzu yermeyin, aksine övün, sürekli olumlu mesajlar verin.</a:t>
            </a:r>
          </a:p>
          <a:p>
            <a:r>
              <a:rPr lang="tr-TR" sz="1200" dirty="0"/>
              <a:t>  Asla bir başkasıyla kıyaslamayın</a:t>
            </a:r>
          </a:p>
          <a:p>
            <a:endParaRPr lang="tr-TR" sz="1200" dirty="0"/>
          </a:p>
          <a:p>
            <a:r>
              <a:rPr lang="tr-TR" sz="1200" dirty="0"/>
              <a:t>*Çocuklara uygun bir çalışma ortamı hazırlayın.</a:t>
            </a:r>
          </a:p>
          <a:p>
            <a:endParaRPr lang="tr-TR" sz="1200" dirty="0"/>
          </a:p>
          <a:p>
            <a:r>
              <a:rPr lang="tr-TR" sz="1200" dirty="0"/>
              <a:t>*Çocuğunuzun öğretmeni ile iyi ilişkiler kurun.</a:t>
            </a:r>
          </a:p>
          <a:p>
            <a:endParaRPr lang="tr-TR" sz="1200" dirty="0"/>
          </a:p>
          <a:p>
            <a:r>
              <a:rPr lang="tr-TR" sz="1200" dirty="0"/>
              <a:t>*Çocuğunuzun yanında asla maddi ve manevi sorunları konuşmayın.</a:t>
            </a:r>
          </a:p>
          <a:p>
            <a:endParaRPr lang="tr-TR" sz="1200" dirty="0"/>
          </a:p>
          <a:p>
            <a:r>
              <a:rPr lang="tr-TR" sz="1200" dirty="0"/>
              <a:t>*Çocuğunuzun kapasitesinin çok üzerinde başarılar beklemeyin.</a:t>
            </a:r>
          </a:p>
          <a:p>
            <a:endParaRPr lang="tr-TR" sz="1200" dirty="0"/>
          </a:p>
          <a:p>
            <a:r>
              <a:rPr lang="tr-TR" sz="1200" dirty="0"/>
              <a:t>*Belli aralıklarla mutlaka aile toplantıları </a:t>
            </a:r>
            <a:r>
              <a:rPr lang="tr-TR" sz="1200" dirty="0" smtClean="0"/>
              <a:t>yapın, çocukların </a:t>
            </a:r>
            <a:r>
              <a:rPr lang="tr-TR" sz="1200" dirty="0"/>
              <a:t>düşüncelerini dinleyin.</a:t>
            </a:r>
          </a:p>
          <a:p>
            <a:endParaRPr lang="tr-TR" sz="1200" dirty="0"/>
          </a:p>
        </p:txBody>
      </p:sp>
      <p:pic>
        <p:nvPicPr>
          <p:cNvPr id="6"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9403"/>
            <a:ext cx="334786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Yuvarlatılmış Dikdörtgen 6"/>
          <p:cNvSpPr/>
          <p:nvPr/>
        </p:nvSpPr>
        <p:spPr>
          <a:xfrm>
            <a:off x="6015572" y="2211710"/>
            <a:ext cx="26209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t>Harekete Geçme</a:t>
            </a:r>
            <a:endParaRPr lang="tr-TR" sz="2400" b="1" dirty="0"/>
          </a:p>
        </p:txBody>
      </p:sp>
      <p:sp>
        <p:nvSpPr>
          <p:cNvPr id="8" name="Yuvarlatılmış Dikdörtgen 7"/>
          <p:cNvSpPr/>
          <p:nvPr/>
        </p:nvSpPr>
        <p:spPr>
          <a:xfrm>
            <a:off x="5849888" y="2787774"/>
            <a:ext cx="2952328" cy="6480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2800" b="1" dirty="0" smtClean="0"/>
              <a:t>Devamlılık</a:t>
            </a:r>
            <a:endParaRPr lang="tr-TR" sz="2800" b="1" dirty="0"/>
          </a:p>
        </p:txBody>
      </p:sp>
      <p:sp>
        <p:nvSpPr>
          <p:cNvPr id="9" name="Yuvarlatılmış Dikdörtgen 8"/>
          <p:cNvSpPr/>
          <p:nvPr/>
        </p:nvSpPr>
        <p:spPr>
          <a:xfrm>
            <a:off x="5724128" y="3435846"/>
            <a:ext cx="3203848" cy="64807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2800" b="1" dirty="0" smtClean="0"/>
              <a:t>Yoğunluk</a:t>
            </a:r>
            <a:endParaRPr lang="tr-TR" sz="2800" b="1" dirty="0"/>
          </a:p>
        </p:txBody>
      </p:sp>
    </p:spTree>
    <p:extLst>
      <p:ext uri="{BB962C8B-B14F-4D97-AF65-F5344CB8AC3E}">
        <p14:creationId xmlns:p14="http://schemas.microsoft.com/office/powerpoint/2010/main" val="30302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
                                        <p:tgtEl>
                                          <p:spTgt spid="8"/>
                                        </p:tgtEl>
                                      </p:cBhvr>
                                    </p:animEffect>
                                    <p:anim calcmode="lin" valueType="num">
                                      <p:cBhvr>
                                        <p:cTn id="16" dur="400" fill="hold"/>
                                        <p:tgtEl>
                                          <p:spTgt spid="8"/>
                                        </p:tgtEl>
                                        <p:attrNameLst>
                                          <p:attrName>ppt_x</p:attrName>
                                        </p:attrNameLst>
                                      </p:cBhvr>
                                      <p:tavLst>
                                        <p:tav tm="0">
                                          <p:val>
                                            <p:strVal val="#ppt_x"/>
                                          </p:val>
                                        </p:tav>
                                        <p:tav tm="100000">
                                          <p:val>
                                            <p:strVal val="#ppt_x"/>
                                          </p:val>
                                        </p:tav>
                                      </p:tavLst>
                                    </p:anim>
                                    <p:anim calcmode="lin" valueType="num">
                                      <p:cBhvr>
                                        <p:cTn id="17" dur="400" fill="hold"/>
                                        <p:tgtEl>
                                          <p:spTgt spid="8"/>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anim calcmode="lin" valueType="num">
                                      <p:cBhvr>
                                        <p:cTn id="24" dur="400" fill="hold"/>
                                        <p:tgtEl>
                                          <p:spTgt spid="9"/>
                                        </p:tgtEl>
                                        <p:attrNameLst>
                                          <p:attrName>ppt_x</p:attrName>
                                        </p:attrNameLst>
                                      </p:cBhvr>
                                      <p:tavLst>
                                        <p:tav tm="0">
                                          <p:val>
                                            <p:strVal val="#ppt_x"/>
                                          </p:val>
                                        </p:tav>
                                        <p:tav tm="100000">
                                          <p:val>
                                            <p:strVal val="#ppt_x"/>
                                          </p:val>
                                        </p:tav>
                                      </p:tavLst>
                                    </p:anim>
                                    <p:anim calcmode="lin" valueType="num">
                                      <p:cBhvr>
                                        <p:cTn id="25" dur="400" fill="hold"/>
                                        <p:tgtEl>
                                          <p:spTgt spid="9"/>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683568" y="339502"/>
            <a:ext cx="8229600" cy="3291840"/>
          </a:xfrm>
        </p:spPr>
        <p:txBody>
          <a:bodyPr/>
          <a:lstStyle/>
          <a:p>
            <a:pPr marL="0" indent="0">
              <a:buFontTx/>
              <a:buNone/>
              <a:defRPr/>
            </a:pPr>
            <a:r>
              <a:rPr lang="tr-TR" sz="2800" b="1" i="1" u="sng" dirty="0" smtClean="0"/>
              <a:t>Çocuğunuzun ders çalışması için; </a:t>
            </a:r>
            <a:endParaRPr lang="tr-TR" sz="2800" b="1" i="1" u="sng" dirty="0"/>
          </a:p>
          <a:p>
            <a:pPr>
              <a:buFont typeface="Wingdings" panose="05000000000000000000" pitchFamily="2" charset="2"/>
              <a:buChar char="q"/>
              <a:defRPr/>
            </a:pPr>
            <a:r>
              <a:rPr lang="tr-TR" dirty="0" smtClean="0">
                <a:solidFill>
                  <a:srgbClr val="0070C0"/>
                </a:solidFill>
              </a:rPr>
              <a:t>çalışma isteğinin gelmesi mi beklenmeli ya da</a:t>
            </a:r>
          </a:p>
          <a:p>
            <a:pPr>
              <a:buFont typeface="Wingdings" panose="05000000000000000000" pitchFamily="2" charset="2"/>
              <a:buChar char="q"/>
              <a:defRPr/>
            </a:pPr>
            <a:r>
              <a:rPr lang="tr-TR" dirty="0" smtClean="0">
                <a:solidFill>
                  <a:srgbClr val="0070C0"/>
                </a:solidFill>
              </a:rPr>
              <a:t>ders çalışmak için önce şartlar mı oluşturulmalı</a:t>
            </a:r>
            <a:endParaRPr lang="tr-TR" dirty="0">
              <a:solidFill>
                <a:srgbClr val="0070C0"/>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308" y="2283718"/>
            <a:ext cx="6552728" cy="2427451"/>
          </a:xfrm>
          <a:prstGeom prst="rect">
            <a:avLst/>
          </a:prstGeom>
        </p:spPr>
      </p:pic>
    </p:spTree>
    <p:extLst>
      <p:ext uri="{BB962C8B-B14F-4D97-AF65-F5344CB8AC3E}">
        <p14:creationId xmlns:p14="http://schemas.microsoft.com/office/powerpoint/2010/main" val="356456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çerik Yer Tutucusu 2"/>
          <p:cNvSpPr>
            <a:spLocks noGrp="1"/>
          </p:cNvSpPr>
          <p:nvPr>
            <p:ph idx="1"/>
          </p:nvPr>
        </p:nvSpPr>
        <p:spPr>
          <a:xfrm>
            <a:off x="395536" y="411510"/>
            <a:ext cx="5040560" cy="3600400"/>
          </a:xfrm>
        </p:spPr>
        <p:txBody>
          <a:bodyPr>
            <a:normAutofit fontScale="85000" lnSpcReduction="20000"/>
          </a:bodyPr>
          <a:lstStyle/>
          <a:p>
            <a:pPr marL="0" indent="0" algn="just">
              <a:buFontTx/>
              <a:buNone/>
            </a:pPr>
            <a:r>
              <a:rPr lang="tr-TR" altLang="tr-TR" sz="2000" dirty="0" smtClean="0"/>
              <a:t>     </a:t>
            </a:r>
            <a:r>
              <a:rPr lang="tr-TR" altLang="tr-TR" sz="2800" dirty="0" smtClean="0"/>
              <a:t>İlham gelmesini bekleyerek yatakta yatıyorsa çocuk ve bir şey yapmasını önerdiğinizde, "</a:t>
            </a:r>
            <a:r>
              <a:rPr lang="tr-TR" altLang="tr-TR" sz="2800" b="1" u="sng" dirty="0" smtClean="0">
                <a:solidFill>
                  <a:srgbClr val="C00000"/>
                </a:solidFill>
              </a:rPr>
              <a:t>Bunu yapacak gibi hissetmiyorum</a:t>
            </a:r>
            <a:r>
              <a:rPr lang="tr-TR" altLang="tr-TR" sz="2800" dirty="0" smtClean="0"/>
              <a:t>" diyerek sızlanıyordur.</a:t>
            </a:r>
          </a:p>
          <a:p>
            <a:pPr marL="0" indent="0" algn="just">
              <a:buFontTx/>
              <a:buNone/>
            </a:pPr>
            <a:r>
              <a:rPr lang="tr-TR" altLang="tr-TR" sz="2800" dirty="0" smtClean="0"/>
              <a:t>    İyi de, kim böyle hissetmesi gerektiğine onu kim inandırdı? Keyfi gelene dek beklerseniz, sonsuza kadar sürebilir.</a:t>
            </a:r>
          </a:p>
          <a:p>
            <a:pPr marL="0" indent="0">
              <a:buFontTx/>
              <a:buNone/>
            </a:pPr>
            <a:endParaRPr lang="tr-TR" altLang="tr-TR" sz="2000" dirty="0" smtClean="0"/>
          </a:p>
          <a:p>
            <a:pPr marL="0" indent="0">
              <a:buFontTx/>
              <a:buNone/>
            </a:pPr>
            <a:r>
              <a:rPr lang="tr-TR" altLang="tr-TR" sz="2000" dirty="0" smtClean="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859782"/>
            <a:ext cx="527950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98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500" y="123478"/>
            <a:ext cx="7488832" cy="3816424"/>
          </a:xfrm>
        </p:spPr>
        <p:txBody>
          <a:bodyPr/>
          <a:lstStyle/>
          <a:p>
            <a:r>
              <a:rPr lang="tr-TR" dirty="0"/>
              <a:t>10 sene sonra nerede olmak </a:t>
            </a:r>
            <a:r>
              <a:rPr lang="tr-TR" dirty="0" smtClean="0"/>
              <a:t>istiyor?</a:t>
            </a:r>
            <a:endParaRPr lang="tr-TR" dirty="0"/>
          </a:p>
          <a:p>
            <a:r>
              <a:rPr lang="tr-TR" dirty="0"/>
              <a:t>5 sene sonra nerede olmak </a:t>
            </a:r>
            <a:r>
              <a:rPr lang="tr-TR" dirty="0" smtClean="0"/>
              <a:t>istiyor?</a:t>
            </a:r>
            <a:endParaRPr lang="tr-TR" dirty="0"/>
          </a:p>
          <a:p>
            <a:r>
              <a:rPr lang="tr-TR" dirty="0"/>
              <a:t>1 sene sonra nerede olmak </a:t>
            </a:r>
            <a:r>
              <a:rPr lang="tr-TR" dirty="0" smtClean="0"/>
              <a:t>istiyor?</a:t>
            </a:r>
            <a:endParaRPr lang="tr-TR" dirty="0"/>
          </a:p>
          <a:p>
            <a:r>
              <a:rPr lang="tr-TR" dirty="0" smtClean="0"/>
              <a:t> </a:t>
            </a:r>
            <a:r>
              <a:rPr lang="tr-TR" dirty="0"/>
              <a:t>Sorularını sormalı ve </a:t>
            </a:r>
            <a:r>
              <a:rPr lang="tr-TR" dirty="0" smtClean="0"/>
              <a:t>zamanı </a:t>
            </a:r>
            <a:r>
              <a:rPr lang="tr-TR" dirty="0"/>
              <a:t>daha da yakınlaştırıp </a:t>
            </a:r>
            <a:r>
              <a:rPr lang="tr-TR" dirty="0" smtClean="0"/>
              <a:t>kısa </a:t>
            </a:r>
            <a:r>
              <a:rPr lang="tr-TR" dirty="0"/>
              <a:t>zaman </a:t>
            </a:r>
            <a:r>
              <a:rPr lang="tr-TR" dirty="0" smtClean="0"/>
              <a:t>dilimi için hedef seçmesine destek olunmalı. Hayallerini hedef haline </a:t>
            </a:r>
            <a:r>
              <a:rPr lang="tr-TR" dirty="0"/>
              <a:t>g</a:t>
            </a:r>
            <a:r>
              <a:rPr lang="tr-TR" dirty="0" smtClean="0"/>
              <a:t>etirmesini sağlayın.</a:t>
            </a:r>
            <a:endParaRPr lang="tr-TR" dirty="0"/>
          </a:p>
          <a:p>
            <a:endParaRPr lang="tr-TR" b="1"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075806"/>
            <a:ext cx="1502567" cy="1458017"/>
          </a:xfrm>
          <a:prstGeom prst="rect">
            <a:avLst/>
          </a:prstGeom>
        </p:spPr>
      </p:pic>
      <p:sp>
        <p:nvSpPr>
          <p:cNvPr id="9" name="Yuvarlatılmış Çapraz Köşeli Dikdörtgen 8"/>
          <p:cNvSpPr/>
          <p:nvPr/>
        </p:nvSpPr>
        <p:spPr>
          <a:xfrm>
            <a:off x="197378" y="4443958"/>
            <a:ext cx="1661523" cy="59998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Hedefin Olması</a:t>
            </a:r>
            <a:endParaRPr lang="tr-TR" b="1" dirty="0"/>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223" y="3095722"/>
            <a:ext cx="1586149" cy="1224136"/>
          </a:xfrm>
          <a:prstGeom prst="rect">
            <a:avLst/>
          </a:prstGeom>
        </p:spPr>
      </p:pic>
      <p:sp>
        <p:nvSpPr>
          <p:cNvPr id="11" name="Yuvarlatılmış Çapraz Köşeli Dikdörtgen 10"/>
          <p:cNvSpPr/>
          <p:nvPr/>
        </p:nvSpPr>
        <p:spPr>
          <a:xfrm>
            <a:off x="2954223" y="4319858"/>
            <a:ext cx="1662965"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Planlı </a:t>
            </a:r>
          </a:p>
          <a:p>
            <a:pPr algn="ctr"/>
            <a:r>
              <a:rPr lang="tr-TR" b="1" dirty="0" smtClean="0"/>
              <a:t>Çalışmak</a:t>
            </a:r>
            <a:endParaRPr lang="tr-TR" b="1" dirty="0"/>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6187" y="3095722"/>
            <a:ext cx="1440161" cy="1061647"/>
          </a:xfrm>
          <a:prstGeom prst="rect">
            <a:avLst/>
          </a:prstGeom>
        </p:spPr>
      </p:pic>
      <p:sp>
        <p:nvSpPr>
          <p:cNvPr id="13" name="Yuvarlatılmış Çapraz Köşeli Dikdörtgen 12"/>
          <p:cNvSpPr/>
          <p:nvPr/>
        </p:nvSpPr>
        <p:spPr>
          <a:xfrm>
            <a:off x="6013621" y="4157369"/>
            <a:ext cx="1710471"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Kendine Güvenmek</a:t>
            </a:r>
            <a:endParaRPr lang="tr-TR" b="1" dirty="0"/>
          </a:p>
        </p:txBody>
      </p:sp>
    </p:spTree>
    <p:extLst>
      <p:ext uri="{BB962C8B-B14F-4D97-AF65-F5344CB8AC3E}">
        <p14:creationId xmlns:p14="http://schemas.microsoft.com/office/powerpoint/2010/main" val="11658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Scale>
                                      <p:cBhvr>
                                        <p:cTn id="1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
                                        </p:tgtEl>
                                        <p:attrNameLst>
                                          <p:attrName>ppt_x</p:attrName>
                                          <p:attrName>ppt_y</p:attrName>
                                        </p:attrNameLst>
                                      </p:cBhvr>
                                    </p:animMotion>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000"/>
                            </p:stCondLst>
                            <p:childTnLst>
                              <p:par>
                                <p:cTn id="26" presetID="5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Scale>
                                      <p:cBhvr>
                                        <p:cTn id="2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
                                        </p:tgtEl>
                                        <p:attrNameLst>
                                          <p:attrName>ppt_x</p:attrName>
                                          <p:attrName>ppt_y</p:attrName>
                                        </p:attrNameLst>
                                      </p:cBhvr>
                                    </p:animMotion>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1000"/>
                            </p:stCondLst>
                            <p:childTnLst>
                              <p:par>
                                <p:cTn id="40" presetID="5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Scale>
                                      <p:cBhvr>
                                        <p:cTn id="4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3"/>
                                        </p:tgtEl>
                                        <p:attrNameLst>
                                          <p:attrName>ppt_x</p:attrName>
                                          <p:attrName>ppt_y</p:attrName>
                                        </p:attrNameLst>
                                      </p:cBhvr>
                                    </p:animMotion>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5364088" y="843558"/>
            <a:ext cx="3779912" cy="4299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Motivasyon </a:t>
            </a:r>
            <a:r>
              <a:rPr lang="tr-TR" dirty="0" smtClean="0"/>
              <a:t>denince, sanki </a:t>
            </a:r>
            <a:r>
              <a:rPr lang="tr-TR" dirty="0"/>
              <a:t>insanların üstüne serpildiğinde herkesin bir birine enerji ile</a:t>
            </a:r>
            <a:r>
              <a:rPr lang="tr-TR" dirty="0" smtClean="0"/>
              <a:t>, tılsımlı </a:t>
            </a:r>
            <a:r>
              <a:rPr lang="tr-TR" dirty="0"/>
              <a:t>bir güçle yüklü hale geldiği ve verimli bir çalışma isteği ile dolduğu sihirli bir toz gibi bir şey düşünülür</a:t>
            </a:r>
            <a:r>
              <a:rPr lang="tr-TR" dirty="0" smtClean="0"/>
              <a:t>. Motivasyon </a:t>
            </a:r>
            <a:r>
              <a:rPr lang="tr-TR" dirty="0"/>
              <a:t>bireyin harekete geçmesi ve belli bir hedefe varabilmesi için gerekli olan arzu ve isteğe sahip olmasıdır.</a:t>
            </a:r>
          </a:p>
          <a:p>
            <a:pPr algn="ctr"/>
            <a:r>
              <a:rPr lang="tr-TR" dirty="0" smtClean="0"/>
              <a:t>İnsanı belirli bir amaç için harekete geçiren, istek, arzu, güçtür.</a:t>
            </a:r>
            <a:endParaRPr lang="tr-TR" dirty="0"/>
          </a:p>
        </p:txBody>
      </p:sp>
      <p:pic>
        <p:nvPicPr>
          <p:cNvPr id="6" name="5 İçerik Yer Tutucusu" descr="ge8_puola_vuorikiipeilija_jura_kallio_Jerzmanowice_shutterstock_154460765_p.jpg"/>
          <p:cNvPicPr>
            <a:picLocks noGrp="1" noChangeAspect="1"/>
          </p:cNvPicPr>
          <p:nvPr>
            <p:ph idx="1"/>
          </p:nvPr>
        </p:nvPicPr>
        <p:blipFill>
          <a:blip r:embed="rId2" cstate="print"/>
          <a:stretch>
            <a:fillRect/>
          </a:stretch>
        </p:blipFill>
        <p:spPr>
          <a:xfrm>
            <a:off x="0" y="843558"/>
            <a:ext cx="5363090" cy="4299942"/>
          </a:xfrm>
        </p:spPr>
      </p:pic>
      <p:sp>
        <p:nvSpPr>
          <p:cNvPr id="8" name="Metin kutusu 2"/>
          <p:cNvSpPr txBox="1"/>
          <p:nvPr/>
        </p:nvSpPr>
        <p:spPr>
          <a:xfrm>
            <a:off x="-28672" y="195486"/>
            <a:ext cx="914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MOTİVASYON NEDİR?</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ikdörtgen 1"/>
          <p:cNvSpPr/>
          <p:nvPr/>
        </p:nvSpPr>
        <p:spPr>
          <a:xfrm>
            <a:off x="611560" y="1059582"/>
            <a:ext cx="4572000" cy="369332"/>
          </a:xfrm>
          <a:prstGeom prst="rect">
            <a:avLst/>
          </a:prstGeom>
        </p:spPr>
        <p:txBody>
          <a:bodyPr>
            <a:spAutoFit/>
          </a:bodyPr>
          <a:lstStyle/>
          <a:p>
            <a:r>
              <a:rPr lang="tr-TR" dirty="0" smtClean="0"/>
              <a:t>.</a:t>
            </a:r>
            <a:endParaRPr lang="tr-TR" dirty="0"/>
          </a:p>
        </p:txBody>
      </p:sp>
    </p:spTree>
    <p:extLst>
      <p:ext uri="{BB962C8B-B14F-4D97-AF65-F5344CB8AC3E}">
        <p14:creationId xmlns:p14="http://schemas.microsoft.com/office/powerpoint/2010/main" val="1040310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910" fill="hold">
                                          <p:stCondLst>
                                            <p:cond delay="0"/>
                                          </p:stCondLst>
                                        </p:cTn>
                                        <p:tgtEl>
                                          <p:spTgt spid="6"/>
                                        </p:tgtEl>
                                        <p:attrNameLst>
                                          <p:attrName>style.rotation</p:attrName>
                                        </p:attrNameLst>
                                      </p:cBhvr>
                                      <p:to>
                                        <p:strVal val="-45.0"/>
                                      </p:to>
                                    </p:set>
                                    <p:anim calcmode="lin" valueType="num">
                                      <p:cBhvr>
                                        <p:cTn id="13"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2000"/>
                            </p:stCondLst>
                            <p:childTnLst>
                              <p:par>
                                <p:cTn id="18" presetID="24"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sz="2800" dirty="0" smtClean="0"/>
              <a:t>Henry Ford Şirketini kurmadan önce 5 kere iflas etti.</a:t>
            </a:r>
          </a:p>
          <a:p>
            <a:pPr>
              <a:buNone/>
            </a:pPr>
            <a:endParaRPr lang="tr-TR" sz="2800" dirty="0" smtClean="0"/>
          </a:p>
          <a:p>
            <a:r>
              <a:rPr lang="tr-TR" sz="2800" dirty="0" err="1" smtClean="0"/>
              <a:t>KFC’nin</a:t>
            </a:r>
            <a:r>
              <a:rPr lang="tr-TR" sz="2800" dirty="0" smtClean="0"/>
              <a:t> kurucusu özel tavuk tarifini kabul edecek bir </a:t>
            </a:r>
            <a:r>
              <a:rPr lang="tr-TR" sz="2800" dirty="0" err="1" smtClean="0"/>
              <a:t>restorant</a:t>
            </a:r>
            <a:r>
              <a:rPr lang="tr-TR" sz="2800" dirty="0" smtClean="0"/>
              <a:t> bulana kadar yüzlerce kez reddedildi.</a:t>
            </a:r>
          </a:p>
          <a:p>
            <a:endParaRPr lang="tr-TR" sz="2800" dirty="0" smtClean="0"/>
          </a:p>
          <a:p>
            <a:r>
              <a:rPr lang="tr-TR" sz="2800" dirty="0" smtClean="0"/>
              <a:t>Edison ampulü bulana dek 2000 defa deney yaptı.</a:t>
            </a:r>
          </a:p>
          <a:p>
            <a:pPr>
              <a:buNone/>
            </a:pPr>
            <a:endParaRPr lang="tr-TR" sz="2800" dirty="0" smtClean="0"/>
          </a:p>
          <a:p>
            <a:r>
              <a:rPr lang="tr-TR" sz="2800" dirty="0" smtClean="0"/>
              <a:t>Stephan </a:t>
            </a:r>
            <a:r>
              <a:rPr lang="tr-TR" sz="2800" dirty="0" err="1" smtClean="0"/>
              <a:t>King’in</a:t>
            </a:r>
            <a:r>
              <a:rPr lang="tr-TR" sz="2800" dirty="0" smtClean="0"/>
              <a:t> ilk eseri 30 kez geri çevrildi.</a:t>
            </a:r>
          </a:p>
          <a:p>
            <a:endParaRPr lang="tr-TR" dirty="0"/>
          </a:p>
        </p:txBody>
      </p:sp>
      <p:sp>
        <p:nvSpPr>
          <p:cNvPr id="4" name="Başlık 3"/>
          <p:cNvSpPr txBox="1">
            <a:spLocks noGrp="1"/>
          </p:cNvSpPr>
          <p:nvPr>
            <p:ph type="title"/>
          </p:nvPr>
        </p:nvSpPr>
        <p:spPr>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DENEMEKTEN VAZGEÇME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248820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67544" y="771550"/>
            <a:ext cx="8229600" cy="18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normAutofit fontScale="62500" lnSpcReduction="20000"/>
          </a:bodyPr>
          <a:lstStyle/>
          <a:p>
            <a:endParaRPr lang="tr-TR" sz="3500" dirty="0" smtClean="0"/>
          </a:p>
          <a:p>
            <a:r>
              <a:rPr lang="tr-TR" sz="3500" dirty="0" smtClean="0"/>
              <a:t>“</a:t>
            </a:r>
            <a:r>
              <a:rPr lang="tr-TR" sz="3500" dirty="0"/>
              <a:t>Hiçbir şeyden asla vazgeçme; çünkü vazgeçenler yalnızca kaybedenlerdir.”</a:t>
            </a:r>
          </a:p>
          <a:p>
            <a:r>
              <a:rPr lang="tr-TR" sz="3500" dirty="0"/>
              <a:t> </a:t>
            </a:r>
          </a:p>
          <a:p>
            <a:r>
              <a:rPr lang="tr-TR" dirty="0"/>
              <a:t>                                                         </a:t>
            </a:r>
            <a:r>
              <a:rPr lang="tr-TR" dirty="0" smtClean="0"/>
              <a:t>                                           Abraham </a:t>
            </a:r>
            <a:r>
              <a:rPr lang="tr-TR" dirty="0"/>
              <a:t>Lincoln</a:t>
            </a:r>
          </a:p>
          <a:p>
            <a:endParaRPr lang="tr-TR" dirty="0"/>
          </a:p>
        </p:txBody>
      </p:sp>
    </p:spTree>
    <p:extLst>
      <p:ext uri="{BB962C8B-B14F-4D97-AF65-F5344CB8AC3E}">
        <p14:creationId xmlns:p14="http://schemas.microsoft.com/office/powerpoint/2010/main" val="27609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63888" y="555526"/>
            <a:ext cx="5410944" cy="2232248"/>
          </a:xfrm>
          <a:scene3d>
            <a:camera prst="isometricOffAxis2Top">
              <a:rot lat="19200000" lon="2400000" rev="18600000"/>
            </a:camera>
            <a:lightRig rig="threePt" dir="t"/>
          </a:scene3d>
          <a:sp3d/>
        </p:spPr>
        <p:txBody>
          <a:bodyPr>
            <a:noAutofit/>
          </a:bodyPr>
          <a:lstStyle/>
          <a:p>
            <a:r>
              <a:rPr lang="tr-TR" sz="2400" dirty="0"/>
              <a:t>Yapılan araştırmalarda başarı ve zeka arasında % 45,başarı ve motivasyon arasında % 34 oranında bir korelasyon olduğu saptanmıştır</a:t>
            </a:r>
            <a:r>
              <a:rPr lang="tr-TR" sz="2400" dirty="0" smtClean="0"/>
              <a:t>. Bu </a:t>
            </a:r>
            <a:r>
              <a:rPr lang="tr-TR" sz="2400" dirty="0"/>
              <a:t>da bize göstermektedir ki başarıya ulaşmak için motivasyon en az zeka kadar önemlidir</a:t>
            </a:r>
          </a:p>
        </p:txBody>
      </p:sp>
      <p:pic>
        <p:nvPicPr>
          <p:cNvPr id="5" name="Resim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05" y="2139702"/>
            <a:ext cx="554461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79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915566"/>
            <a:ext cx="8229600" cy="1721346"/>
          </a:xfrm>
        </p:spPr>
        <p:txBody>
          <a:bodyPr>
            <a:normAutofit fontScale="90000"/>
          </a:bodyPr>
          <a:lstStyle/>
          <a:p>
            <a:r>
              <a:rPr lang="tr-TR" sz="3600" b="1" i="1" dirty="0"/>
              <a:t>Temel olarak motivasyonun iki seviyesi vardır.</a:t>
            </a:r>
            <a:br>
              <a:rPr lang="tr-TR" sz="3600" b="1" i="1" dirty="0"/>
            </a:br>
            <a:r>
              <a:rPr lang="tr-TR" sz="3200" dirty="0"/>
              <a:t>1.Hayatta kalmak </a:t>
            </a:r>
            <a:br>
              <a:rPr lang="tr-TR" sz="3200" dirty="0"/>
            </a:br>
            <a:r>
              <a:rPr lang="tr-TR" sz="3200" dirty="0"/>
              <a:t>2.Başarı</a:t>
            </a:r>
            <a:br>
              <a:rPr lang="tr-TR" sz="3200" dirty="0"/>
            </a:br>
            <a:endParaRPr lang="tr-TR" sz="3200" dirty="0"/>
          </a:p>
        </p:txBody>
      </p:sp>
      <p:sp>
        <p:nvSpPr>
          <p:cNvPr id="3" name="İçerik Yer Tutucusu 2"/>
          <p:cNvSpPr>
            <a:spLocks noGrp="1"/>
          </p:cNvSpPr>
          <p:nvPr>
            <p:ph idx="1"/>
          </p:nvPr>
        </p:nvSpPr>
        <p:spPr>
          <a:xfrm>
            <a:off x="251520" y="1851660"/>
            <a:ext cx="8229600" cy="3291840"/>
          </a:xfrm>
        </p:spPr>
        <p:txBody>
          <a:bodyPr>
            <a:normAutofit/>
          </a:bodyPr>
          <a:lstStyle/>
          <a:p>
            <a:endParaRPr lang="tr-TR" dirty="0" smtClean="0"/>
          </a:p>
          <a:p>
            <a:pPr marL="0" indent="0">
              <a:buNone/>
            </a:pPr>
            <a:r>
              <a:rPr lang="tr-TR" b="1" u="sng" dirty="0" smtClean="0"/>
              <a:t>İnsan </a:t>
            </a:r>
            <a:r>
              <a:rPr lang="tr-TR" b="1" u="sng" dirty="0"/>
              <a:t>hayatta kalmak için </a:t>
            </a:r>
          </a:p>
          <a:p>
            <a:r>
              <a:rPr lang="tr-TR" dirty="0"/>
              <a:t>Beslenmeye, </a:t>
            </a:r>
          </a:p>
          <a:p>
            <a:r>
              <a:rPr lang="tr-TR" dirty="0"/>
              <a:t>Barınmaya,</a:t>
            </a:r>
          </a:p>
          <a:p>
            <a:r>
              <a:rPr lang="tr-TR" dirty="0"/>
              <a:t>Giyinmeye,</a:t>
            </a:r>
          </a:p>
          <a:p>
            <a:r>
              <a:rPr lang="tr-TR" dirty="0"/>
              <a:t>Güvenliğe, ihtiyaç duyar.</a:t>
            </a:r>
          </a:p>
        </p:txBody>
      </p:sp>
      <p:pic>
        <p:nvPicPr>
          <p:cNvPr id="5"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47614"/>
            <a:ext cx="3327648"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34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21807" y="551759"/>
            <a:ext cx="4572000" cy="3785652"/>
          </a:xfrm>
          <a:prstGeom prst="rect">
            <a:avLst/>
          </a:prstGeom>
        </p:spPr>
        <p:txBody>
          <a:bodyPr>
            <a:spAutoFit/>
          </a:bodyPr>
          <a:lstStyle/>
          <a:p>
            <a:r>
              <a:rPr lang="tr-TR" dirty="0" smtClean="0"/>
              <a:t>	</a:t>
            </a:r>
            <a:r>
              <a:rPr lang="tr-TR" sz="2400" i="1" dirty="0" smtClean="0"/>
              <a:t>Bu </a:t>
            </a:r>
            <a:r>
              <a:rPr lang="tr-TR" sz="2400" i="1" dirty="0"/>
              <a:t>temel fiziksel ihtiyaçlar giderilirse bizler başarı</a:t>
            </a:r>
            <a:r>
              <a:rPr lang="tr-TR" sz="2400" i="1" dirty="0" smtClean="0"/>
              <a:t>, duygusal </a:t>
            </a:r>
            <a:r>
              <a:rPr lang="tr-TR" sz="2400" i="1" dirty="0"/>
              <a:t>tatminler</a:t>
            </a:r>
            <a:r>
              <a:rPr lang="tr-TR" sz="2400" i="1" dirty="0" smtClean="0"/>
              <a:t>, kişisel gelişim, değerli </a:t>
            </a:r>
            <a:r>
              <a:rPr lang="tr-TR" sz="2400" i="1" dirty="0"/>
              <a:t>olmak</a:t>
            </a:r>
            <a:r>
              <a:rPr lang="tr-TR" sz="2400" i="1" dirty="0" smtClean="0"/>
              <a:t>, kabul </a:t>
            </a:r>
            <a:r>
              <a:rPr lang="tr-TR" sz="2400" i="1" dirty="0"/>
              <a:t>edilmek gibi diğer ihtiyaçların giderilmesine yöneliriz</a:t>
            </a:r>
            <a:r>
              <a:rPr lang="tr-TR" sz="2400" i="1" dirty="0" smtClean="0"/>
              <a:t>. Motivasyon </a:t>
            </a:r>
            <a:r>
              <a:rPr lang="tr-TR" sz="2400" i="1" dirty="0"/>
              <a:t>özde insanların başarılı olmalarına</a:t>
            </a:r>
            <a:r>
              <a:rPr lang="tr-TR" sz="2400" i="1" dirty="0" smtClean="0"/>
              <a:t>, bu </a:t>
            </a:r>
            <a:r>
              <a:rPr lang="tr-TR" sz="2400" i="1" dirty="0"/>
              <a:t>ihtiyaçlarını gidermelerine</a:t>
            </a:r>
            <a:r>
              <a:rPr lang="tr-TR" sz="2400" i="1" dirty="0" smtClean="0"/>
              <a:t>, kişisel </a:t>
            </a:r>
            <a:r>
              <a:rPr lang="tr-TR" sz="2400" i="1" dirty="0"/>
              <a:t>tatmine ulaşmalarına yardımcı olmaktadır</a:t>
            </a:r>
          </a:p>
        </p:txBody>
      </p:sp>
      <p:pic>
        <p:nvPicPr>
          <p:cNvPr id="5"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551759"/>
            <a:ext cx="3725649"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052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11510"/>
            <a:ext cx="8229600" cy="1080120"/>
          </a:xfrm>
        </p:spPr>
        <p:txBody>
          <a:bodyPr>
            <a:noAutofit/>
          </a:bodyPr>
          <a:lstStyle/>
          <a:p>
            <a:pPr algn="ctr"/>
            <a:r>
              <a:rPr lang="tr-TR" sz="3600" b="1" i="1" dirty="0"/>
              <a:t>ÇOCUKLARIMIZDA MOTİVASYON NASIL BAŞLIYOR</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419622"/>
            <a:ext cx="8820472" cy="3672408"/>
          </a:xfrm>
          <a:prstGeom prst="rect">
            <a:avLst/>
          </a:prstGeom>
        </p:spPr>
      </p:pic>
      <p:sp>
        <p:nvSpPr>
          <p:cNvPr id="6" name="Dikdörtgen 5"/>
          <p:cNvSpPr/>
          <p:nvPr/>
        </p:nvSpPr>
        <p:spPr>
          <a:xfrm>
            <a:off x="323528" y="1779662"/>
            <a:ext cx="5112568" cy="2554545"/>
          </a:xfrm>
          <a:prstGeom prst="rect">
            <a:avLst/>
          </a:prstGeom>
        </p:spPr>
        <p:txBody>
          <a:bodyPr wrap="square">
            <a:spAutoFit/>
          </a:bodyPr>
          <a:lstStyle/>
          <a:p>
            <a:r>
              <a:rPr lang="tr-TR" dirty="0" smtClean="0"/>
              <a:t>	</a:t>
            </a:r>
            <a:r>
              <a:rPr lang="tr-TR" sz="2000" dirty="0" smtClean="0"/>
              <a:t>Bebekler </a:t>
            </a:r>
            <a:r>
              <a:rPr lang="tr-TR" sz="2000" dirty="0"/>
              <a:t>ve küçük çocuklar merakla yol </a:t>
            </a:r>
            <a:r>
              <a:rPr lang="tr-TR" sz="2000" dirty="0" smtClean="0"/>
              <a:t>alır. Çevrelerini </a:t>
            </a:r>
            <a:r>
              <a:rPr lang="tr-TR" sz="2000" dirty="0"/>
              <a:t>keşfetmek</a:t>
            </a:r>
            <a:r>
              <a:rPr lang="tr-TR" sz="2000" dirty="0" smtClean="0"/>
              <a:t>, onunla </a:t>
            </a:r>
            <a:r>
              <a:rPr lang="tr-TR" sz="2000" dirty="0"/>
              <a:t>ilişkiye geçmek ve ona anlam kazandırmak için yoğun bir ihtiyaç duyarlar</a:t>
            </a:r>
            <a:r>
              <a:rPr lang="tr-TR" sz="2000" dirty="0" smtClean="0"/>
              <a:t>. Okul </a:t>
            </a:r>
            <a:r>
              <a:rPr lang="tr-TR" sz="2000" dirty="0"/>
              <a:t>öncesi </a:t>
            </a:r>
            <a:r>
              <a:rPr lang="tr-TR" sz="2000" dirty="0" smtClean="0"/>
              <a:t>çocuğun motivasyonsuzluğundan şikayetçi olan </a:t>
            </a:r>
            <a:r>
              <a:rPr lang="tr-TR" sz="2000" dirty="0"/>
              <a:t>ebeveynler çok nadirdir</a:t>
            </a:r>
            <a:r>
              <a:rPr lang="tr-TR" sz="2000" dirty="0" smtClean="0"/>
              <a:t>. Ancak </a:t>
            </a:r>
            <a:r>
              <a:rPr lang="tr-TR" sz="2000" dirty="0"/>
              <a:t>çocuklar büyüdükçe öğrenmeye dair isteklerinde azalma başladığı ne yazık ki sıklıkla görülür.</a:t>
            </a:r>
          </a:p>
        </p:txBody>
      </p:sp>
    </p:spTree>
    <p:extLst>
      <p:ext uri="{BB962C8B-B14F-4D97-AF65-F5344CB8AC3E}">
        <p14:creationId xmlns:p14="http://schemas.microsoft.com/office/powerpoint/2010/main" val="396469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168" y="339502"/>
            <a:ext cx="5087896" cy="4536504"/>
          </a:xfrm>
        </p:spPr>
        <p:txBody>
          <a:bodyPr>
            <a:normAutofit/>
          </a:bodyPr>
          <a:lstStyle/>
          <a:p>
            <a:pPr marL="0" indent="0">
              <a:buNone/>
            </a:pPr>
            <a:r>
              <a:rPr lang="tr-TR" dirty="0" smtClean="0"/>
              <a:t>	</a:t>
            </a:r>
            <a:r>
              <a:rPr lang="tr-TR" sz="2200" i="1" dirty="0" smtClean="0"/>
              <a:t>Öğrenmek </a:t>
            </a:r>
            <a:r>
              <a:rPr lang="tr-TR" sz="2200" i="1" dirty="0"/>
              <a:t>genellikle zevk olmaktan çıkıp angarya halini almaya başlar</a:t>
            </a:r>
            <a:r>
              <a:rPr lang="tr-TR" sz="2200" i="1" dirty="0" smtClean="0"/>
              <a:t>. Öğrencilerin </a:t>
            </a:r>
            <a:r>
              <a:rPr lang="tr-TR" sz="2200" i="1" dirty="0"/>
              <a:t>büyük bir kısmında başarı konusunda yoğun sorunlar görülmeye başlar</a:t>
            </a:r>
            <a:r>
              <a:rPr lang="tr-TR" sz="2200" i="1" dirty="0" smtClean="0"/>
              <a:t>. Gerçekte </a:t>
            </a:r>
            <a:r>
              <a:rPr lang="tr-TR" sz="2200" i="1" dirty="0"/>
              <a:t>motive olmuş bir öğrenci yaptığı işi ‘’kendisi için</a:t>
            </a:r>
            <a:r>
              <a:rPr lang="tr-TR" sz="2200" i="1" dirty="0" smtClean="0"/>
              <a:t>, sağladığı </a:t>
            </a:r>
            <a:r>
              <a:rPr lang="tr-TR" sz="2200" i="1" dirty="0"/>
              <a:t>zevk için</a:t>
            </a:r>
            <a:r>
              <a:rPr lang="tr-TR" sz="2200" i="1" dirty="0" smtClean="0"/>
              <a:t>, öğrenme </a:t>
            </a:r>
            <a:r>
              <a:rPr lang="tr-TR" sz="2200" i="1" dirty="0"/>
              <a:t>olanakları ya da uyandırdığı başarı hissi için’’ yapar</a:t>
            </a:r>
            <a:r>
              <a:rPr lang="tr-TR" sz="2200" i="1" dirty="0" smtClean="0"/>
              <a:t>. Motive </a:t>
            </a:r>
            <a:r>
              <a:rPr lang="tr-TR" sz="2200" i="1" dirty="0"/>
              <a:t>olmamış bir öğrenci ise ‘’ödül sağlamak</a:t>
            </a:r>
            <a:r>
              <a:rPr lang="tr-TR" sz="2200" i="1" dirty="0" smtClean="0"/>
              <a:t>, aktivitenin </a:t>
            </a:r>
            <a:r>
              <a:rPr lang="tr-TR" sz="2200" i="1" dirty="0"/>
              <a:t>dışındaki bir cezadan kaçınmak</a:t>
            </a:r>
            <a:r>
              <a:rPr lang="tr-TR" sz="2200" i="1" dirty="0" smtClean="0"/>
              <a:t>, </a:t>
            </a:r>
            <a:r>
              <a:rPr lang="tr-TR" sz="2200" i="1" dirty="0" err="1" smtClean="0"/>
              <a:t>not,etiket</a:t>
            </a:r>
            <a:r>
              <a:rPr lang="tr-TR" sz="2200" i="1" dirty="0" smtClean="0"/>
              <a:t> </a:t>
            </a:r>
            <a:r>
              <a:rPr lang="tr-TR" sz="2200" i="1" dirty="0"/>
              <a:t>ya da öğretmenin onayını almayı</a:t>
            </a:r>
            <a:r>
              <a:rPr lang="tr-TR" sz="2200" i="1" dirty="0" smtClean="0"/>
              <a:t>’’ hedefleyerek </a:t>
            </a:r>
            <a:r>
              <a:rPr lang="tr-TR" sz="2200" i="1" dirty="0"/>
              <a:t>yapar.</a:t>
            </a:r>
          </a:p>
          <a:p>
            <a:endParaRPr lang="tr-TR" dirty="0"/>
          </a:p>
        </p:txBody>
      </p:sp>
      <p:pic>
        <p:nvPicPr>
          <p:cNvPr id="5" name="3 Resim" descr="satis_egitimi_Motivaston2.jpg"/>
          <p:cNvPicPr>
            <a:picLocks noChangeAspect="1"/>
          </p:cNvPicPr>
          <p:nvPr/>
        </p:nvPicPr>
        <p:blipFill>
          <a:blip r:embed="rId2" cstate="print"/>
          <a:stretch>
            <a:fillRect/>
          </a:stretch>
        </p:blipFill>
        <p:spPr>
          <a:xfrm>
            <a:off x="5029200" y="22872"/>
            <a:ext cx="4114800" cy="4896544"/>
          </a:xfrm>
          <a:prstGeom prst="rect">
            <a:avLst/>
          </a:prstGeom>
        </p:spPr>
      </p:pic>
    </p:spTree>
    <p:extLst>
      <p:ext uri="{BB962C8B-B14F-4D97-AF65-F5344CB8AC3E}">
        <p14:creationId xmlns:p14="http://schemas.microsoft.com/office/powerpoint/2010/main" val="15669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800" fill="hold">
                                          <p:stCondLst>
                                            <p:cond delay="0"/>
                                          </p:stCondLst>
                                        </p:cTn>
                                        <p:tgtEl>
                                          <p:spTgt spid="5"/>
                                        </p:tgtEl>
                                        <p:attrNameLst>
                                          <p:attrName>ppt_x</p:attrName>
                                        </p:attrNameLst>
                                      </p:cBhvr>
                                    </p:anim>
                                    <p:anim from="0" to="-1.0" calcmode="lin" valueType="num">
                                      <p:cBhvr>
                                        <p:cTn id="8" dur="600" decel="50000" autoRev="1" fill="hold">
                                          <p:stCondLst>
                                            <p:cond delay="1800"/>
                                          </p:stCondLst>
                                        </p:cTn>
                                        <p:tgtEl>
                                          <p:spTgt spid="5"/>
                                        </p:tgtEl>
                                        <p:attrNameLst>
                                          <p:attrName>xshear</p:attrName>
                                        </p:attrNameLst>
                                      </p:cBhvr>
                                    </p:anim>
                                    <p:animScale>
                                      <p:cBhvr>
                                        <p:cTn id="9" dur="600" decel="100000" autoRev="1" fill="hold">
                                          <p:stCondLst>
                                            <p:cond delay="1800"/>
                                          </p:stCondLst>
                                        </p:cTn>
                                        <p:tgtEl>
                                          <p:spTgt spid="5"/>
                                        </p:tgtEl>
                                      </p:cBhvr>
                                      <p:from x="100000" y="100000"/>
                                      <p:to x="80000" y="100000"/>
                                    </p:animScale>
                                    <p:anim by="(#ppt_h/3+#ppt_w*0.1)" calcmode="lin" valueType="num">
                                      <p:cBhvr additive="sum">
                                        <p:cTn id="10" dur="600" decel="100000" autoRev="1" fill="hold">
                                          <p:stCondLst>
                                            <p:cond delay="18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9542"/>
            <a:ext cx="8229600" cy="857250"/>
          </a:xfrm>
        </p:spPr>
        <p:txBody>
          <a:bodyPr>
            <a:noAutofit/>
          </a:bodyPr>
          <a:lstStyle/>
          <a:p>
            <a:pPr algn="ctr"/>
            <a:r>
              <a:rPr lang="tr-TR" sz="3600" b="1" i="1" dirty="0"/>
              <a:t>MOTİVASYONUN SAĞLANMASINDA AİLENİN ROLÜ</a:t>
            </a:r>
          </a:p>
        </p:txBody>
      </p:sp>
      <p:sp>
        <p:nvSpPr>
          <p:cNvPr id="3" name="İçerik Yer Tutucusu 2"/>
          <p:cNvSpPr>
            <a:spLocks noGrp="1"/>
          </p:cNvSpPr>
          <p:nvPr>
            <p:ph idx="1"/>
          </p:nvPr>
        </p:nvSpPr>
        <p:spPr>
          <a:xfrm>
            <a:off x="457200" y="1451610"/>
            <a:ext cx="4906888" cy="3291840"/>
          </a:xfrm>
        </p:spPr>
        <p:txBody>
          <a:bodyPr>
            <a:normAutofit fontScale="77500" lnSpcReduction="20000"/>
          </a:bodyPr>
          <a:lstStyle/>
          <a:p>
            <a:pPr marL="0" indent="0">
              <a:buNone/>
            </a:pPr>
            <a:r>
              <a:rPr lang="tr-TR" dirty="0" smtClean="0"/>
              <a:t>	</a:t>
            </a:r>
            <a:r>
              <a:rPr lang="tr-TR" i="1" dirty="0" smtClean="0"/>
              <a:t>Değerli </a:t>
            </a:r>
            <a:r>
              <a:rPr lang="tr-TR" i="1" dirty="0"/>
              <a:t>anne-babalar çocuklarınızı motive etmek istiyorsanız</a:t>
            </a:r>
            <a:r>
              <a:rPr lang="tr-TR" i="1" dirty="0" smtClean="0"/>
              <a:t>, onları </a:t>
            </a:r>
            <a:r>
              <a:rPr lang="tr-TR" i="1" dirty="0"/>
              <a:t>harekete geçiren </a:t>
            </a:r>
            <a:r>
              <a:rPr lang="tr-TR" i="1" dirty="0" smtClean="0"/>
              <a:t>şeyler </a:t>
            </a:r>
            <a:r>
              <a:rPr lang="tr-TR" i="1" dirty="0"/>
              <a:t>hakkında bir şeyler bilmeniz ve onların gereksinimlerini önceden belirlemeniz gerekir</a:t>
            </a:r>
            <a:r>
              <a:rPr lang="tr-TR" i="1" dirty="0" smtClean="0"/>
              <a:t>. Bireylerin </a:t>
            </a:r>
            <a:r>
              <a:rPr lang="tr-TR" i="1" dirty="0"/>
              <a:t>belirli şeylere karşı duyduğu gereksinimlerle motivasyon başlar</a:t>
            </a:r>
            <a:r>
              <a:rPr lang="tr-TR" i="1" dirty="0" smtClean="0"/>
              <a:t>. Bir </a:t>
            </a:r>
            <a:r>
              <a:rPr lang="tr-TR" i="1" dirty="0"/>
              <a:t>gereksinim ortaya çıktığında bireyde onu karşılama isteği belirir</a:t>
            </a:r>
            <a:r>
              <a:rPr lang="tr-TR" i="1" dirty="0" smtClean="0"/>
              <a:t>. Böylelikle </a:t>
            </a:r>
            <a:r>
              <a:rPr lang="tr-TR" i="1" dirty="0"/>
              <a:t>birey itici bir güçle uyarılmaya başlar</a:t>
            </a:r>
            <a:r>
              <a:rPr lang="tr-TR" i="1" dirty="0" smtClean="0"/>
              <a:t>. Aileler </a:t>
            </a:r>
            <a:r>
              <a:rPr lang="tr-TR" i="1" dirty="0"/>
              <a:t>farkında olarak ya da </a:t>
            </a:r>
            <a:r>
              <a:rPr lang="tr-TR" i="1" dirty="0" smtClean="0"/>
              <a:t>olmayarak gencin </a:t>
            </a:r>
            <a:r>
              <a:rPr lang="tr-TR" i="1" dirty="0"/>
              <a:t>motivasyonunu olumlu ya da olumsuz düzeyde etkilerler.</a:t>
            </a:r>
          </a:p>
          <a:p>
            <a:endParaRPr lang="tr-TR" dirty="0"/>
          </a:p>
        </p:txBody>
      </p:sp>
      <p:pic>
        <p:nvPicPr>
          <p:cNvPr id="5"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563638"/>
            <a:ext cx="356388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20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267494"/>
            <a:ext cx="6984776" cy="2952328"/>
          </a:xfrm>
        </p:spPr>
        <p:txBody>
          <a:bodyPr>
            <a:normAutofit fontScale="77500" lnSpcReduction="20000"/>
          </a:bodyPr>
          <a:lstStyle/>
          <a:p>
            <a:pPr marL="0" indent="0">
              <a:buNone/>
            </a:pPr>
            <a:r>
              <a:rPr lang="tr-TR" dirty="0" smtClean="0"/>
              <a:t>	</a:t>
            </a:r>
            <a:r>
              <a:rPr lang="tr-TR" i="1" dirty="0" smtClean="0"/>
              <a:t>Çocuğun </a:t>
            </a:r>
            <a:r>
              <a:rPr lang="tr-TR" i="1" dirty="0"/>
              <a:t>ev ortamı</a:t>
            </a:r>
            <a:r>
              <a:rPr lang="tr-TR" i="1" dirty="0" smtClean="0"/>
              <a:t>, onun </a:t>
            </a:r>
            <a:r>
              <a:rPr lang="tr-TR" i="1" dirty="0"/>
              <a:t>öğrenmeye karşı geliştireceği yaklaşımını şekillendirir</a:t>
            </a:r>
            <a:r>
              <a:rPr lang="tr-TR" i="1" dirty="0" smtClean="0"/>
              <a:t>. Eğer </a:t>
            </a:r>
            <a:r>
              <a:rPr lang="tr-TR" i="1" dirty="0"/>
              <a:t>bizler çocukların doğal meraklarına</a:t>
            </a:r>
            <a:r>
              <a:rPr lang="tr-TR" i="1" dirty="0" smtClean="0"/>
              <a:t>, sorularına </a:t>
            </a:r>
            <a:r>
              <a:rPr lang="tr-TR" i="1" dirty="0"/>
              <a:t>hoş karşılayan yanıtlar vererek</a:t>
            </a:r>
            <a:r>
              <a:rPr lang="tr-TR" i="1" dirty="0" smtClean="0"/>
              <a:t>, araştırmaya </a:t>
            </a:r>
            <a:r>
              <a:rPr lang="tr-TR" i="1" dirty="0"/>
              <a:t>teşvik ederek ve ufuklarını genişletecek kaynaklarla tanıştırarak beslersek</a:t>
            </a:r>
            <a:r>
              <a:rPr lang="tr-TR" i="1" dirty="0" smtClean="0"/>
              <a:t>; çocuklarımıza </a:t>
            </a:r>
            <a:r>
              <a:rPr lang="tr-TR" i="1" dirty="0"/>
              <a:t>öğrenmenin zaman harcamaya değer</a:t>
            </a:r>
            <a:r>
              <a:rPr lang="tr-TR" i="1" dirty="0" smtClean="0"/>
              <a:t>, eğlenceli </a:t>
            </a:r>
            <a:r>
              <a:rPr lang="tr-TR" i="1" dirty="0"/>
              <a:t>ve tatmin edici bir şey olduğu mesajını verebiliriz</a:t>
            </a:r>
            <a:r>
              <a:rPr lang="tr-TR" i="1" dirty="0" smtClean="0"/>
              <a:t>. </a:t>
            </a:r>
          </a:p>
          <a:p>
            <a:pPr marL="0" indent="0">
              <a:buNone/>
            </a:pPr>
            <a:r>
              <a:rPr lang="tr-TR" i="1" dirty="0"/>
              <a:t>	</a:t>
            </a:r>
            <a:r>
              <a:rPr lang="tr-TR" i="1" dirty="0" smtClean="0"/>
              <a:t>Ayrıca </a:t>
            </a:r>
            <a:r>
              <a:rPr lang="tr-TR" i="1" dirty="0"/>
              <a:t>kendine değer verme</a:t>
            </a:r>
            <a:r>
              <a:rPr lang="tr-TR" i="1" dirty="0" smtClean="0"/>
              <a:t>, yeterlilik, özerklik, kendine </a:t>
            </a:r>
            <a:r>
              <a:rPr lang="tr-TR" i="1" dirty="0"/>
              <a:t>yararlı olma duygularını aşılayan bir ortamda yetişen çocuklar öğrenmenin temelinde yatan risklere girmekte daha güvenli olurlar.</a:t>
            </a:r>
          </a:p>
          <a:p>
            <a:endParaRPr lang="tr-TR" dirty="0"/>
          </a:p>
        </p:txBody>
      </p:sp>
      <p:sp>
        <p:nvSpPr>
          <p:cNvPr id="6" name="Dikdörtgen 5"/>
          <p:cNvSpPr/>
          <p:nvPr/>
        </p:nvSpPr>
        <p:spPr>
          <a:xfrm>
            <a:off x="4716016" y="3106050"/>
            <a:ext cx="4572000" cy="1015663"/>
          </a:xfrm>
          <a:prstGeom prst="rect">
            <a:avLst/>
          </a:prstGeom>
          <a:scene3d>
            <a:camera prst="orthographicFront">
              <a:rot lat="2400000" lon="20400000" rev="600000"/>
            </a:camera>
            <a:lightRig rig="threePt" dir="t"/>
          </a:scene3d>
        </p:spPr>
        <p:txBody>
          <a:bodyPr>
            <a:spAutoFit/>
          </a:bodyPr>
          <a:lstStyle/>
          <a:p>
            <a:r>
              <a:rPr lang="tr-TR" sz="2000" dirty="0">
                <a:solidFill>
                  <a:schemeClr val="accent2">
                    <a:lumMod val="75000"/>
                  </a:schemeClr>
                </a:solidFill>
              </a:rPr>
              <a:t>Ders çalışma isteğim %1 </a:t>
            </a:r>
          </a:p>
          <a:p>
            <a:r>
              <a:rPr lang="tr-TR" sz="2000" dirty="0">
                <a:solidFill>
                  <a:schemeClr val="accent2">
                    <a:lumMod val="75000"/>
                  </a:schemeClr>
                </a:solidFill>
              </a:rPr>
              <a:t>Ders çalışmama İsteğim yüzde 99‘</a:t>
            </a:r>
          </a:p>
          <a:p>
            <a:r>
              <a:rPr lang="tr-TR" sz="2000" dirty="0">
                <a:solidFill>
                  <a:schemeClr val="accent2">
                    <a:lumMod val="75000"/>
                  </a:schemeClr>
                </a:solidFill>
              </a:rPr>
              <a:t>       Ne iğrenç bir iş! Ne yapmalıyım?</a:t>
            </a:r>
          </a:p>
        </p:txBody>
      </p:sp>
      <p:pic>
        <p:nvPicPr>
          <p:cNvPr id="7" name="Picture 2" descr="C:\Users\win7\Desktop\VERİMLİ ÇALIŞMA-MOTİVASYON\marshmallow-t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075806"/>
            <a:ext cx="4248472" cy="190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6096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3276</TotalTime>
  <Words>724</Words>
  <Application>Microsoft Office PowerPoint</Application>
  <PresentationFormat>Ekran Gösterisi (16:9)</PresentationFormat>
  <Paragraphs>96</Paragraphs>
  <Slides>21</Slides>
  <Notes>0</Notes>
  <HiddenSlides>0</HiddenSlides>
  <MMClips>0</MMClips>
  <ScaleCrop>false</ScaleCrop>
  <HeadingPairs>
    <vt:vector size="4" baseType="variant">
      <vt:variant>
        <vt:lpstr>Tema</vt:lpstr>
      </vt:variant>
      <vt:variant>
        <vt:i4>2</vt:i4>
      </vt:variant>
      <vt:variant>
        <vt:lpstr>Slayt Başlıkları</vt:lpstr>
      </vt:variant>
      <vt:variant>
        <vt:i4>21</vt:i4>
      </vt:variant>
    </vt:vector>
  </HeadingPairs>
  <TitlesOfParts>
    <vt:vector size="23" baseType="lpstr">
      <vt:lpstr>Ofis Teması</vt:lpstr>
      <vt:lpstr>Akış</vt:lpstr>
      <vt:lpstr>AİLELERE SESLENİYORUZ</vt:lpstr>
      <vt:lpstr>PowerPoint Sunusu</vt:lpstr>
      <vt:lpstr>Yapılan araştırmalarda başarı ve zeka arasında % 45,başarı ve motivasyon arasında % 34 oranında bir korelasyon olduğu saptanmıştır. Bu da bize göstermektedir ki başarıya ulaşmak için motivasyon en az zeka kadar önemlidir</vt:lpstr>
      <vt:lpstr>Temel olarak motivasyonun iki seviyesi vardır. 1.Hayatta kalmak  2.Başarı </vt:lpstr>
      <vt:lpstr>PowerPoint Sunusu</vt:lpstr>
      <vt:lpstr>ÇOCUKLARIMIZDA MOTİVASYON NASIL BAŞLIYOR</vt:lpstr>
      <vt:lpstr>PowerPoint Sunusu</vt:lpstr>
      <vt:lpstr>MOTİVASYONUN SAĞLANMASINDA AİLENİN ROLÜ</vt:lpstr>
      <vt:lpstr>PowerPoint Sunusu</vt:lpstr>
      <vt:lpstr>PowerPoint Sunusu</vt:lpstr>
      <vt:lpstr>SİZLERE ÖNEREBİLECEĞİMİZ BAZI  İPUÇLARI;</vt:lpstr>
      <vt:lpstr>PowerPoint Sunusu</vt:lpstr>
      <vt:lpstr>PowerPoint Sunusu</vt:lpstr>
      <vt:lpstr>PowerPoint Sunusu</vt:lpstr>
      <vt:lpstr>Oysa ki;</vt:lpstr>
      <vt:lpstr>VELİLERE TAVSİYELER</vt:lpstr>
      <vt:lpstr>PowerPoint Sunusu</vt:lpstr>
      <vt:lpstr>PowerPoint Sunusu</vt:lpstr>
      <vt:lpstr>PowerPoint Sunusu</vt:lpstr>
      <vt:lpstr>DENEMEKTEN VAZGEÇME</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ram</cp:lastModifiedBy>
  <cp:revision>133</cp:revision>
  <dcterms:created xsi:type="dcterms:W3CDTF">2017-11-01T05:55:49Z</dcterms:created>
  <dcterms:modified xsi:type="dcterms:W3CDTF">2021-11-22T05:30:23Z</dcterms:modified>
</cp:coreProperties>
</file>