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299" r:id="rId4"/>
    <p:sldId id="300" r:id="rId5"/>
    <p:sldId id="301" r:id="rId6"/>
    <p:sldId id="302" r:id="rId7"/>
    <p:sldId id="304" r:id="rId8"/>
    <p:sldId id="303" r:id="rId9"/>
    <p:sldId id="305" r:id="rId10"/>
    <p:sldId id="306" r:id="rId11"/>
    <p:sldId id="307" r:id="rId12"/>
    <p:sldId id="313" r:id="rId13"/>
    <p:sldId id="308" r:id="rId14"/>
    <p:sldId id="309" r:id="rId15"/>
    <p:sldId id="310" r:id="rId16"/>
    <p:sldId id="312" r:id="rId17"/>
    <p:sldId id="273" r:id="rId18"/>
    <p:sldId id="274" r:id="rId19"/>
    <p:sldId id="275" r:id="rId20"/>
    <p:sldId id="279" r:id="rId21"/>
    <p:sldId id="31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1416" y="-5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40"/>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11785600" y="274653"/>
            <a:ext cx="36576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812800" y="274653"/>
            <a:ext cx="107696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15"/>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7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7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8" name="7 Altbilgi Yer Tutucusu"/>
          <p:cNvSpPr>
            <a:spLocks noGrp="1"/>
          </p:cNvSpPr>
          <p:nvPr>
            <p:ph type="ftr" sz="quarter" idx="11"/>
          </p:nvPr>
        </p:nvSpPr>
        <p:spPr/>
        <p:txBody>
          <a:bodyPr/>
          <a:lstStyle/>
          <a:p>
            <a:endParaRPr lang="en-US" dirty="0"/>
          </a:p>
        </p:txBody>
      </p:sp>
      <p:sp>
        <p:nvSpPr>
          <p:cNvPr id="9" name="8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4" name="3 Altbilgi Yer Tutucusu"/>
          <p:cNvSpPr>
            <a:spLocks noGrp="1"/>
          </p:cNvSpPr>
          <p:nvPr>
            <p:ph type="ftr" sz="quarter" idx="11"/>
          </p:nvPr>
        </p:nvSpPr>
        <p:spPr/>
        <p:txBody>
          <a:bodyPr/>
          <a:lstStyle/>
          <a:p>
            <a:endParaRPr lang="en-US" dirty="0"/>
          </a:p>
        </p:txBody>
      </p:sp>
      <p:sp>
        <p:nvSpPr>
          <p:cNvPr id="5" name="4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3" name="2 Altbilgi Yer Tutucusu"/>
          <p:cNvSpPr>
            <a:spLocks noGrp="1"/>
          </p:cNvSpPr>
          <p:nvPr>
            <p:ph type="ftr" sz="quarter" idx="11"/>
          </p:nvPr>
        </p:nvSpPr>
        <p:spPr/>
        <p:txBody>
          <a:bodyPr/>
          <a:lstStyle/>
          <a:p>
            <a:endParaRPr lang="en-US" dirty="0"/>
          </a:p>
        </p:txBody>
      </p:sp>
      <p:sp>
        <p:nvSpPr>
          <p:cNvPr id="4" name="3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3"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6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8A87A34-81AB-432B-8DAE-1953F412C126}" type="datetimeFigureOut">
              <a:rPr lang="en-US" smtClean="0"/>
              <a:pPr/>
              <a:t>11/24/2021</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
              <a:schemeClr val="accent1">
                <a:lumMod val="5000"/>
                <a:lumOff val="95000"/>
              </a:schemeClr>
            </a:gs>
            <a:gs pos="6200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609600" y="635636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11/24/2021</a:t>
            </a:fld>
            <a:endParaRPr lang="en-US" dirty="0"/>
          </a:p>
        </p:txBody>
      </p:sp>
      <p:sp>
        <p:nvSpPr>
          <p:cNvPr id="5" name="4 Altbilgi Yer Tutucusu"/>
          <p:cNvSpPr>
            <a:spLocks noGrp="1"/>
          </p:cNvSpPr>
          <p:nvPr>
            <p:ph type="ftr" sz="quarter" idx="3"/>
          </p:nvPr>
        </p:nvSpPr>
        <p:spPr>
          <a:xfrm>
            <a:off x="4165600" y="635636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5 Slayt Numarası Yer Tutucusu"/>
          <p:cNvSpPr>
            <a:spLocks noGrp="1"/>
          </p:cNvSpPr>
          <p:nvPr>
            <p:ph type="sldNum" sz="quarter" idx="4"/>
          </p:nvPr>
        </p:nvSpPr>
        <p:spPr>
          <a:xfrm>
            <a:off x="8737600" y="635636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1.xml"/><Relationship Id="rId5" Type="http://schemas.openxmlformats.org/officeDocument/2006/relationships/image" Target="../media/image16.jpeg"/><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14895" y="2743201"/>
            <a:ext cx="10706792" cy="2876204"/>
          </a:xfrm>
        </p:spPr>
        <p:txBody>
          <a:bodyPr>
            <a:normAutofit/>
          </a:bodyPr>
          <a:lstStyle/>
          <a:p>
            <a:r>
              <a:rPr lang="tr-TR" dirty="0" smtClean="0"/>
              <a:t>PROBLEM ÇÖZME BECERİLERİ</a:t>
            </a:r>
            <a:r>
              <a:rPr lang="tr-TR" dirty="0" smtClean="0"/>
              <a:t/>
            </a:r>
            <a:br>
              <a:rPr lang="tr-TR" dirty="0" smtClean="0"/>
            </a:br>
            <a:r>
              <a:rPr lang="tr-TR" dirty="0" smtClean="0"/>
              <a:t/>
            </a:r>
            <a:br>
              <a:rPr lang="tr-TR" dirty="0" smtClean="0"/>
            </a:br>
            <a:r>
              <a:rPr lang="tr-TR" sz="3600" dirty="0" smtClean="0">
                <a:solidFill>
                  <a:srgbClr val="FF0000"/>
                </a:solidFill>
              </a:rPr>
              <a:t>İLKOKUL VELİ SUNUSU</a:t>
            </a:r>
            <a:endParaRPr lang="tr-TR" sz="3600" dirty="0">
              <a:solidFill>
                <a:srgbClr val="FF0000"/>
              </a:solidFill>
            </a:endParaRPr>
          </a:p>
        </p:txBody>
      </p:sp>
    </p:spTree>
    <p:extLst>
      <p:ext uri="{BB962C8B-B14F-4D97-AF65-F5344CB8AC3E}">
        <p14:creationId xmlns:p14="http://schemas.microsoft.com/office/powerpoint/2010/main" val="1909838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6378" y="299258"/>
            <a:ext cx="11300565" cy="3827692"/>
          </a:xfrm>
          <a:prstGeom prst="rect">
            <a:avLst/>
          </a:prstGeom>
        </p:spPr>
        <p:txBody>
          <a:bodyPr>
            <a:normAutofit fontScale="25000" lnSpcReduction="20000"/>
          </a:bodyPr>
          <a:lstStyle/>
          <a:p>
            <a:pPr algn="just"/>
            <a:r>
              <a:rPr lang="tr-TR" sz="11200" cap="none" dirty="0" smtClean="0"/>
              <a:t>Çocuğunuza küçük sorumluluklar verin, böylece onun kendine olan güvenini arttırmış olursunuz. Kendine güveni olan bir çocuk sorunlarla baş ederken daha rahat olacaktır.</a:t>
            </a:r>
          </a:p>
          <a:p>
            <a:pPr algn="just"/>
            <a:r>
              <a:rPr lang="tr-TR" sz="11200" cap="none" dirty="0" smtClean="0"/>
              <a:t>Çocukların hayali oyunlarını, problemlerine çözüm yolları aramalarında önemli bir yol olarak kabul edin. Çocuklar hayali oyunları sırasında kendilerini rahatsız eden durumları ortaya çıkarırlar. Bu onların problemlerini tanımlamada önemli bir basamaktır.</a:t>
            </a:r>
          </a:p>
          <a:p>
            <a:pPr algn="just"/>
            <a:r>
              <a:rPr lang="tr-TR" sz="11200" cap="none" dirty="0" smtClean="0"/>
              <a:t>Çocuğunuzla kaliteli zaman geçirin. Çocuğunuzun fiziksel ve duygusal ihtiyaçlarını destekleyici, beraber yapacağınız aktiviteler hem anne-baba-çocuk ilişkisini hem de aradaki güven bağını güçlendirecektir. Ailesiyle kaliteli zaman geçirerek bu bağları güçlendiren çocuk problemlerle baş etme ve çözüm yolları bulma konusunda çok daha başarılı olacaktır.</a:t>
            </a:r>
          </a:p>
          <a:p>
            <a:endParaRPr lang="tr-TR" cap="none" dirty="0"/>
          </a:p>
          <a:p>
            <a:pPr marL="0" indent="0">
              <a:buNone/>
            </a:pPr>
            <a:endParaRPr lang="tr-TR" cap="none" dirty="0" smtClean="0"/>
          </a:p>
        </p:txBody>
      </p:sp>
      <p:pic>
        <p:nvPicPr>
          <p:cNvPr id="1026" name="Picture 2" descr="C:\Users\sinan turan\Desktop\images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4665140"/>
            <a:ext cx="5070764" cy="215463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2480" y="137053"/>
            <a:ext cx="11727686" cy="3801902"/>
          </a:xfrm>
          <a:prstGeom prst="rect">
            <a:avLst/>
          </a:prstGeom>
        </p:spPr>
        <p:txBody>
          <a:bodyPr>
            <a:normAutofit fontScale="77500" lnSpcReduction="20000"/>
          </a:bodyPr>
          <a:lstStyle/>
          <a:p>
            <a:r>
              <a:rPr lang="tr-TR" cap="none" dirty="0" smtClean="0"/>
              <a:t>Çocuğunuza çeşitli kitaplar okuyun ve kitapta olan karakterlerle ilgili sorular sorun. Örneğin kitaptaki karakter bir sorunla karşılaşmıştır, siz de çocuğunuza “eğer, sen onun yerinde olsaydın ne yapardın?” Diye sorabilirsiniz. Böylece çocuğunuza farklı sorunlar hakkında düşünme fırsatı vermiş olursunuz.</a:t>
            </a:r>
          </a:p>
          <a:p>
            <a:endParaRPr lang="tr-TR" cap="none" dirty="0"/>
          </a:p>
          <a:p>
            <a:r>
              <a:rPr lang="tr-TR" cap="none" dirty="0"/>
              <a:t>Çocuğunuza kendi fikirlerini sorun, fikirlerini öğrendikten sonra neden böyle düşündüğünü anlamaya çalışın. Yine onları düşünmeye itecek sorular sorun Örneğin “Yerin neden ıslak olduğunu düşünüyorsun?” “Yeni doğan yavru kedi gözleri kapalı olduğu halde annesini nasıl buluyor acaba? ne düşünüyorsun?” gibi. Fikirlerini özgürce belirtebilen bir çocuk, sorun çözerken kendi kararlarının önemini anlayabilecek ve kendi kararları ile sorunu çözmeye çalışacaktır. </a:t>
            </a:r>
          </a:p>
          <a:p>
            <a:endParaRPr lang="tr-TR" cap="none" dirty="0" smtClean="0"/>
          </a:p>
          <a:p>
            <a:pPr marL="0" indent="0">
              <a:buNone/>
            </a:pPr>
            <a:endParaRPr lang="tr-TR" cap="none" dirty="0" smtClean="0"/>
          </a:p>
          <a:p>
            <a:endParaRPr lang="tr-TR" cap="none" dirty="0" smtClean="0"/>
          </a:p>
          <a:p>
            <a:endParaRPr lang="tr-TR" cap="none" dirty="0"/>
          </a:p>
        </p:txBody>
      </p:sp>
      <p:pic>
        <p:nvPicPr>
          <p:cNvPr id="4" name="Picture 2" descr="D:\Users\Hp\Desktop\como-hacer-crecer-negocio-ideas-rentables-cognitive-psychology-ideas-png-860_58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886" y="3938955"/>
            <a:ext cx="6158911" cy="270308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43098" y="353297"/>
            <a:ext cx="10972800" cy="6230383"/>
          </a:xfrm>
        </p:spPr>
        <p:txBody>
          <a:bodyPr/>
          <a:lstStyle/>
          <a:p>
            <a:pPr algn="just"/>
            <a:r>
              <a:rPr lang="tr-TR" sz="2800" dirty="0" smtClean="0"/>
              <a:t>Sorunları kişisel gelişim adına fırsat olarak görün;</a:t>
            </a:r>
            <a:r>
              <a:rPr lang="tr-TR" sz="2800" i="1" dirty="0" smtClean="0"/>
              <a:t> </a:t>
            </a:r>
            <a:r>
              <a:rPr lang="tr-TR" sz="2800" dirty="0" smtClean="0"/>
              <a:t>Anne babalar olarak sorun durumlarına karşı takındığımız tutum ve davranışlar, çocuklarımızın bakış açısının temelini oluşturur. Eğer biz yetişkinler sorunlar karşısında telaşlanır, kaygılanır ya da öfkelenirsek, çocuğumuz da böyle davranmayı öğrenir. Çocukların, sorun çözme deneyimleri arttıkça, psikolojik olarak da güçlenir ve yapabileceklerine olan inançları artar.</a:t>
            </a:r>
          </a:p>
          <a:p>
            <a:endParaRPr lang="tr-TR" dirty="0"/>
          </a:p>
        </p:txBody>
      </p:sp>
      <p:pic>
        <p:nvPicPr>
          <p:cNvPr id="1026" name="Picture 2" descr="C:\Users\RehberlikA\Desktop\indir.jpg"/>
          <p:cNvPicPr>
            <a:picLocks noChangeAspect="1" noChangeArrowheads="1"/>
          </p:cNvPicPr>
          <p:nvPr/>
        </p:nvPicPr>
        <p:blipFill>
          <a:blip r:embed="rId2"/>
          <a:srcRect/>
          <a:stretch>
            <a:fillRect/>
          </a:stretch>
        </p:blipFill>
        <p:spPr bwMode="auto">
          <a:xfrm>
            <a:off x="3391592" y="3643786"/>
            <a:ext cx="5233959" cy="275204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11914" y="833410"/>
            <a:ext cx="10972800" cy="3199329"/>
          </a:xfrm>
          <a:prstGeom prst="rect">
            <a:avLst/>
          </a:prstGeom>
        </p:spPr>
        <p:txBody>
          <a:bodyPr>
            <a:normAutofit fontScale="92500" lnSpcReduction="10000"/>
          </a:bodyPr>
          <a:lstStyle/>
          <a:p>
            <a:pPr algn="just"/>
            <a:r>
              <a:rPr lang="tr-TR" cap="none" dirty="0" smtClean="0"/>
              <a:t>Çocuğunuzun sorunlarını üstlenmek, onu sorun çıkabilecek ortamlardan korumak veya uzaklaştırmak, ortamı önceden sorunsuz hâle getirmeye çalışmak, sorunu onlar adına çözmektir. </a:t>
            </a:r>
          </a:p>
          <a:p>
            <a:pPr algn="just"/>
            <a:endParaRPr lang="tr-TR" cap="none" dirty="0" smtClean="0"/>
          </a:p>
          <a:p>
            <a:pPr algn="just"/>
            <a:r>
              <a:rPr lang="tr-TR" cap="none" dirty="0" smtClean="0"/>
              <a:t>Bu durum görünürde çocuğu sorundan uzaklaştırsa da onun farklı sorunlar yaşamasını engellemez ve ileride yaşamında çözemediği birçok sorunla karşılaşmasına neden olur. </a:t>
            </a:r>
            <a:endParaRPr lang="tr-TR" cap="none" dirty="0"/>
          </a:p>
        </p:txBody>
      </p:sp>
      <p:pic>
        <p:nvPicPr>
          <p:cNvPr id="6146" name="Picture 2" descr="D:\rehberlik faaliyetleri\resimler\helikopter-ebeveynlik-nedir-300x225.jpg"/>
          <p:cNvPicPr>
            <a:picLocks noChangeAspect="1" noChangeArrowheads="1"/>
          </p:cNvPicPr>
          <p:nvPr/>
        </p:nvPicPr>
        <p:blipFill>
          <a:blip r:embed="rId2" cstate="print"/>
          <a:srcRect/>
          <a:stretch>
            <a:fillRect/>
          </a:stretch>
        </p:blipFill>
        <p:spPr bwMode="auto">
          <a:xfrm>
            <a:off x="2105545" y="4318545"/>
            <a:ext cx="7385538" cy="253945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1411" y="847897"/>
            <a:ext cx="10972800" cy="3374967"/>
          </a:xfrm>
          <a:prstGeom prst="rect">
            <a:avLst/>
          </a:prstGeom>
        </p:spPr>
        <p:txBody>
          <a:bodyPr>
            <a:normAutofit fontScale="92500" lnSpcReduction="10000"/>
          </a:bodyPr>
          <a:lstStyle/>
          <a:p>
            <a:pPr algn="just"/>
            <a:r>
              <a:rPr lang="tr-TR" cap="none" dirty="0" smtClean="0"/>
              <a:t>Çocuklar başkalarının çözüm önerilerini benimsemeye pek istekli değildir. Eğer çocuklar çözümü kendileri bulurlarsa, bunu uygulamaya koyma olasılıkları da daha fazladır. </a:t>
            </a:r>
          </a:p>
          <a:p>
            <a:pPr algn="just"/>
            <a:r>
              <a:rPr lang="tr-TR" dirty="0" smtClean="0"/>
              <a:t>Çocukluğunuzdan anılar paylaşın; Kendi yaşam deneyimlerinizden ve anılarınızdan örnekler paylaşmanız çocuğunuz üzerinde “</a:t>
            </a:r>
            <a:r>
              <a:rPr lang="tr-TR" i="1" dirty="0" smtClean="0"/>
              <a:t>Annemin de / babamın da başına benzer şeyler gelmiş.</a:t>
            </a:r>
            <a:r>
              <a:rPr lang="tr-TR" dirty="0" smtClean="0"/>
              <a:t>” duygusu yaratarak onu rahatlatır, durumu normalleştirmesini kolaylaştırır.</a:t>
            </a:r>
          </a:p>
          <a:p>
            <a:endParaRPr lang="tr-TR" cap="none" dirty="0"/>
          </a:p>
        </p:txBody>
      </p:sp>
      <p:pic>
        <p:nvPicPr>
          <p:cNvPr id="1026" name="Picture 2" descr="D:\rehberlik faaliyetleri\resimler\ozguven_cocuk.jpg"/>
          <p:cNvPicPr>
            <a:picLocks noChangeAspect="1" noChangeArrowheads="1"/>
          </p:cNvPicPr>
          <p:nvPr/>
        </p:nvPicPr>
        <p:blipFill>
          <a:blip r:embed="rId2" cstate="print"/>
          <a:srcRect/>
          <a:stretch>
            <a:fillRect/>
          </a:stretch>
        </p:blipFill>
        <p:spPr bwMode="auto">
          <a:xfrm>
            <a:off x="2949794" y="4358567"/>
            <a:ext cx="5978075" cy="219751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sinan turan\Desktop\indir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13774" y="1194785"/>
            <a:ext cx="10363826" cy="3424107"/>
          </a:xfrm>
        </p:spPr>
        <p:txBody>
          <a:bodyPr>
            <a:normAutofit fontScale="92500" lnSpcReduction="10000"/>
          </a:bodyPr>
          <a:lstStyle/>
          <a:p>
            <a:pPr algn="just"/>
            <a:r>
              <a:rPr lang="tr-TR" cap="none" dirty="0"/>
              <a:t>Çocuğunuzla beraber beyin fırtınası yaparak çözümler bulmaya çalışın. </a:t>
            </a:r>
          </a:p>
          <a:p>
            <a:pPr algn="just"/>
            <a:endParaRPr lang="tr-TR" cap="none" dirty="0"/>
          </a:p>
          <a:p>
            <a:pPr algn="just"/>
            <a:r>
              <a:rPr lang="tr-TR" cap="none" dirty="0"/>
              <a:t>Bulduğunuz tüm fikirleri not edin (gerçekçi olmayanları bile!!!). </a:t>
            </a:r>
          </a:p>
          <a:p>
            <a:pPr algn="just"/>
            <a:endParaRPr lang="tr-TR" cap="none" dirty="0"/>
          </a:p>
          <a:p>
            <a:pPr algn="just"/>
            <a:r>
              <a:rPr lang="tr-TR" cap="none" dirty="0"/>
              <a:t>Çocuğunuzla birlikte listenizi gözden geçirin ve en uygun çözümü bulun. </a:t>
            </a:r>
          </a:p>
          <a:p>
            <a:pPr marL="0" indent="0">
              <a:buNone/>
            </a:pPr>
            <a:endParaRPr lang="tr-TR" cap="none" dirty="0"/>
          </a:p>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7373" y="4414058"/>
            <a:ext cx="5080164" cy="2443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6196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31767" y="714896"/>
            <a:ext cx="10645833" cy="5076304"/>
          </a:xfrm>
        </p:spPr>
        <p:txBody>
          <a:bodyPr>
            <a:normAutofit fontScale="92500" lnSpcReduction="20000"/>
          </a:bodyPr>
          <a:lstStyle/>
          <a:p>
            <a:pPr marL="0" indent="0">
              <a:buNone/>
            </a:pPr>
            <a:r>
              <a:rPr lang="tr-TR" b="1" i="1" u="sng" cap="none" dirty="0">
                <a:solidFill>
                  <a:srgbClr val="FF0000"/>
                </a:solidFill>
              </a:rPr>
              <a:t>P</a:t>
            </a:r>
            <a:r>
              <a:rPr lang="tr-TR" b="1" i="1" u="sng" cap="none" dirty="0" smtClean="0">
                <a:solidFill>
                  <a:srgbClr val="FF0000"/>
                </a:solidFill>
              </a:rPr>
              <a:t>roblem çözme becerisi kazandıracak alıştırmalar planlayın:</a:t>
            </a:r>
          </a:p>
          <a:p>
            <a:pPr marL="0" indent="0" algn="just">
              <a:buNone/>
            </a:pPr>
            <a:r>
              <a:rPr lang="tr-TR" cap="none" dirty="0"/>
              <a:t>Ç</a:t>
            </a:r>
            <a:r>
              <a:rPr lang="tr-TR" cap="none" dirty="0" smtClean="0"/>
              <a:t>ocuklara, içinde problem çözme becerisini gerektiren oyunlar verin. Tüm bulmacalar, problem-çözme türü oyunlardır. Şakalar, beyin jimnastiği ve sihirbazlık oyunları gibi faaliyetler çocukların düşünmesine yardımcı olur</a:t>
            </a:r>
          </a:p>
          <a:p>
            <a:pPr marL="0" indent="0" algn="just">
              <a:buNone/>
            </a:pPr>
            <a:r>
              <a:rPr lang="tr-TR" cap="none" dirty="0" smtClean="0"/>
              <a:t>“Bir ayakkabı kutusunu kaç türlü değerlendirebilirsiniz (kullanabilirsiniz)? ya bir kahverengi çantayı? ya bir çam kozalağını? ya bir kürek kumu?” </a:t>
            </a:r>
          </a:p>
          <a:p>
            <a:pPr marL="0" indent="0" algn="just">
              <a:buNone/>
            </a:pPr>
            <a:r>
              <a:rPr lang="tr-TR" cap="none" dirty="0" smtClean="0"/>
              <a:t> “Kapı aniden kapanır ve biz dışarda kalırsak ne yapabiliriz? İçeriye girebilmek için kaç değişik yol bulabiliriz?” </a:t>
            </a:r>
          </a:p>
          <a:p>
            <a:pPr marL="0" indent="0" algn="just">
              <a:buNone/>
            </a:pPr>
            <a:r>
              <a:rPr lang="tr-TR" cap="none" dirty="0" smtClean="0"/>
              <a:t> “Okula yeni gelmiş bir arkadaşımıza nasıl yardım edebiliriz? Kaç türlü yardım edebiliriz?”</a:t>
            </a:r>
            <a:endParaRPr lang="tr-TR" cap="none" dirty="0"/>
          </a:p>
        </p:txBody>
      </p:sp>
    </p:spTree>
    <p:extLst>
      <p:ext uri="{BB962C8B-B14F-4D97-AF65-F5344CB8AC3E}">
        <p14:creationId xmlns:p14="http://schemas.microsoft.com/office/powerpoint/2010/main" val="2697758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9629" y="216131"/>
            <a:ext cx="11444493" cy="6055715"/>
          </a:xfrm>
        </p:spPr>
        <p:txBody>
          <a:bodyPr>
            <a:noAutofit/>
          </a:bodyPr>
          <a:lstStyle/>
          <a:p>
            <a:pPr marL="0" indent="0">
              <a:buNone/>
            </a:pPr>
            <a:r>
              <a:rPr lang="tr-TR" sz="2800" b="1" i="1" u="sng" cap="none" dirty="0">
                <a:solidFill>
                  <a:srgbClr val="FF0000"/>
                </a:solidFill>
              </a:rPr>
              <a:t>K</a:t>
            </a:r>
            <a:r>
              <a:rPr lang="tr-TR" sz="2800" b="1" i="1" u="sng" cap="none" dirty="0" smtClean="0">
                <a:solidFill>
                  <a:srgbClr val="FF0000"/>
                </a:solidFill>
              </a:rPr>
              <a:t>endi problemlerinizin çözümlerini çocuklarla paylaşın:</a:t>
            </a:r>
          </a:p>
          <a:p>
            <a:pPr marL="0" indent="0" algn="just">
              <a:buNone/>
            </a:pPr>
            <a:r>
              <a:rPr lang="tr-TR" sz="2800" cap="none" dirty="0" smtClean="0"/>
              <a:t>	</a:t>
            </a:r>
            <a:r>
              <a:rPr lang="tr-TR" sz="2800" cap="none" dirty="0"/>
              <a:t> Tüm </a:t>
            </a:r>
            <a:r>
              <a:rPr lang="tr-TR" sz="2800" cap="none" dirty="0" smtClean="0"/>
              <a:t>alanlardaki </a:t>
            </a:r>
            <a:r>
              <a:rPr lang="tr-TR" sz="2800" cap="none" dirty="0"/>
              <a:t>gibi sorun çözme konusunda da siz çocuklarınıza bir modelsiniz</a:t>
            </a:r>
            <a:r>
              <a:rPr lang="tr-TR" sz="2800" cap="none" dirty="0" smtClean="0"/>
              <a:t>. </a:t>
            </a:r>
            <a:r>
              <a:rPr lang="tr-TR" sz="2800" cap="none" dirty="0"/>
              <a:t> </a:t>
            </a:r>
            <a:r>
              <a:rPr lang="tr-TR" sz="2800" cap="none" dirty="0" smtClean="0"/>
              <a:t>Günlük yaşamınız içinde çeşitli problemlerle karşılaşıyorsunuz. Çocuklara, ne kadar küçük olurlarsa olsunlar, ne yaptığınızı ve neden yaptığınızı anlatınız. Yetişkinlerin yaptıklarının bir nedeni olduğunu bilmek, çocuklara mantıklı düşünme yolunu öğretecektir. </a:t>
            </a:r>
          </a:p>
          <a:p>
            <a:pPr marL="0" indent="0" algn="just">
              <a:buNone/>
            </a:pPr>
            <a:endParaRPr lang="tr-TR" sz="2800" cap="none" dirty="0" smtClean="0"/>
          </a:p>
          <a:p>
            <a:pPr algn="just">
              <a:buFont typeface="Wingdings" panose="05000000000000000000" pitchFamily="2" charset="2"/>
              <a:buChar char="v"/>
            </a:pPr>
            <a:r>
              <a:rPr lang="tr-TR" sz="2800" cap="none" dirty="0"/>
              <a:t>Aile toplantıları yoluyla evinizde bir sorun çözme ortamı yaratın. Bu süreçte, çocuklarınız isterlerse bir sorunu tartışma fırsatına sahip olabilirler</a:t>
            </a:r>
          </a:p>
          <a:p>
            <a:pPr marL="0" indent="0" algn="just">
              <a:buNone/>
            </a:pPr>
            <a:endParaRPr lang="tr-TR" sz="2800" cap="none" dirty="0" smtClean="0"/>
          </a:p>
          <a:p>
            <a:pPr algn="just">
              <a:buFont typeface="Wingdings" panose="05000000000000000000" pitchFamily="2" charset="2"/>
              <a:buChar char="v"/>
            </a:pPr>
            <a:r>
              <a:rPr lang="tr-TR" sz="2800" cap="none" dirty="0" smtClean="0"/>
              <a:t>Düşüncelerinizi paylaşın, yüksek sesle düşünün; böylece çocuklar, probleminizi çözerken (çatlamış bir lavaboyu nasıl onaracağınızı ya da yeni gelen bir oyun aracını nereye yerleştirebileceğinizi düşünürken...), sizin kafanızdan nelerin geçtiğini anlayabilsinler. </a:t>
            </a:r>
          </a:p>
        </p:txBody>
      </p:sp>
    </p:spTree>
    <p:extLst>
      <p:ext uri="{BB962C8B-B14F-4D97-AF65-F5344CB8AC3E}">
        <p14:creationId xmlns:p14="http://schemas.microsoft.com/office/powerpoint/2010/main" val="230523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0677" y="398585"/>
            <a:ext cx="11805138" cy="5814646"/>
          </a:xfrm>
        </p:spPr>
        <p:txBody>
          <a:bodyPr>
            <a:normAutofit fontScale="85000" lnSpcReduction="10000"/>
          </a:bodyPr>
          <a:lstStyle/>
          <a:p>
            <a:pPr algn="just">
              <a:buFont typeface="Wingdings" panose="05000000000000000000" pitchFamily="2" charset="2"/>
              <a:buChar char="v"/>
            </a:pPr>
            <a:r>
              <a:rPr lang="tr-TR" cap="none" dirty="0" smtClean="0"/>
              <a:t>Bazen</a:t>
            </a:r>
            <a:r>
              <a:rPr lang="tr-TR" cap="none" dirty="0"/>
              <a:t>, bulduğunuz çözüm yolu probleminizi çözemez. Yetişkinler bile yanlış yapabilir. Böyle bir durumda iyi bir “problem çözücünün” yapması gerekenleri çocuklara gösterin. İyi bir “problem çözücü”; * başka yollar dener. * yeni bilgiler araştırır. * denemedikçe vazgeçmez. * ihtiyacı olduğunu hissettiğinde yardım ister. Çocuklar, </a:t>
            </a:r>
            <a:r>
              <a:rPr lang="tr-TR" cap="none" dirty="0" smtClean="0"/>
              <a:t>bilmelidirler</a:t>
            </a:r>
            <a:r>
              <a:rPr lang="tr-TR" cap="none" dirty="0"/>
              <a:t>. </a:t>
            </a:r>
            <a:endParaRPr lang="tr-TR" cap="none" dirty="0" smtClean="0"/>
          </a:p>
          <a:p>
            <a:pPr marL="0" indent="0" algn="just">
              <a:buNone/>
            </a:pPr>
            <a:endParaRPr lang="tr-TR" cap="none" dirty="0" smtClean="0"/>
          </a:p>
          <a:p>
            <a:pPr algn="just">
              <a:buFont typeface="Wingdings" panose="05000000000000000000" pitchFamily="2" charset="2"/>
              <a:buChar char="v"/>
            </a:pPr>
            <a:r>
              <a:rPr lang="tr-TR" cap="none" dirty="0"/>
              <a:t>Çocuklara, yanlışların da iyi bir öğrenme deneyimi </a:t>
            </a:r>
            <a:r>
              <a:rPr lang="tr-TR" cap="none" dirty="0" smtClean="0"/>
              <a:t>olduğunu, </a:t>
            </a:r>
            <a:r>
              <a:rPr lang="tr-TR" cap="none" dirty="0"/>
              <a:t>buldukları çözüm yolları uygun olmadığı takdirde, bunun muhakkak bir başarısızlık anlamına gelmediğini de </a:t>
            </a:r>
            <a:r>
              <a:rPr lang="tr-TR" cap="none" dirty="0" smtClean="0"/>
              <a:t>göstermek gerekir. Örneğin “bu </a:t>
            </a:r>
            <a:r>
              <a:rPr lang="tr-TR" cap="none" dirty="0"/>
              <a:t>zamk, oyuncak arabanın tekerini yapıştıramaz, çünkü teker plastikten yapılmış; bu zamk da plastiği yapıştırmaz.” </a:t>
            </a:r>
            <a:endParaRPr lang="tr-TR" cap="none" dirty="0" smtClean="0"/>
          </a:p>
          <a:p>
            <a:pPr algn="just">
              <a:buFont typeface="Wingdings" panose="05000000000000000000" pitchFamily="2" charset="2"/>
              <a:buChar char="v"/>
            </a:pPr>
            <a:endParaRPr lang="tr-TR" cap="none" dirty="0"/>
          </a:p>
          <a:p>
            <a:pPr algn="just">
              <a:buFont typeface="Wingdings" panose="05000000000000000000" pitchFamily="2" charset="2"/>
              <a:buChar char="v"/>
            </a:pPr>
            <a:r>
              <a:rPr lang="tr-TR" cap="none" dirty="0"/>
              <a:t> Kafanızdaki çözümün aynısını çocuklardan beklemeyin. Çocukların, yetişkin gibi düşünmeye ve problem çözme becerileri göstermeye başlayana kadar daha çok büyümeleri gerektiği unutulmamalıdır. </a:t>
            </a:r>
          </a:p>
          <a:p>
            <a:pPr>
              <a:buFont typeface="Wingdings" panose="05000000000000000000" pitchFamily="2" charset="2"/>
              <a:buChar char="v"/>
            </a:pPr>
            <a:endParaRPr lang="tr-TR" cap="none" dirty="0"/>
          </a:p>
          <a:p>
            <a:pPr marL="0" indent="0">
              <a:buNone/>
            </a:pPr>
            <a:endParaRPr lang="tr-TR" cap="none" dirty="0"/>
          </a:p>
          <a:p>
            <a:endParaRPr lang="tr-TR" dirty="0"/>
          </a:p>
        </p:txBody>
      </p:sp>
    </p:spTree>
    <p:extLst>
      <p:ext uri="{BB962C8B-B14F-4D97-AF65-F5344CB8AC3E}">
        <p14:creationId xmlns:p14="http://schemas.microsoft.com/office/powerpoint/2010/main" val="1000310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3241" y="4309593"/>
            <a:ext cx="10795072" cy="2350371"/>
          </a:xfrm>
        </p:spPr>
        <p:txBody>
          <a:bodyPr>
            <a:normAutofit/>
          </a:bodyPr>
          <a:lstStyle/>
          <a:p>
            <a:pPr marL="0" indent="0" algn="just">
              <a:buNone/>
            </a:pPr>
            <a:r>
              <a:rPr lang="tr-TR" cap="none" dirty="0" smtClean="0"/>
              <a:t>	</a:t>
            </a:r>
            <a:r>
              <a:rPr lang="tr-TR" cap="none" dirty="0"/>
              <a:t> </a:t>
            </a:r>
            <a:r>
              <a:rPr lang="tr-TR" sz="3000" cap="none" dirty="0" smtClean="0"/>
              <a:t>Problem çözme, öğrenmenin temelini oluşturur. Çünkü problem çözme, çocuğun öğrenmek ve yapmak istediklerini nasıl yapacağını öğrenmesine yardımcı olur. </a:t>
            </a:r>
            <a:endParaRPr lang="tr-TR" sz="3000" cap="none" dirty="0"/>
          </a:p>
        </p:txBody>
      </p:sp>
      <p:sp>
        <p:nvSpPr>
          <p:cNvPr id="4" name="Metin kutusu 3"/>
          <p:cNvSpPr txBox="1"/>
          <p:nvPr/>
        </p:nvSpPr>
        <p:spPr>
          <a:xfrm>
            <a:off x="643241" y="523941"/>
            <a:ext cx="7054344" cy="3785652"/>
          </a:xfrm>
          <a:prstGeom prst="rect">
            <a:avLst/>
          </a:prstGeom>
          <a:noFill/>
        </p:spPr>
        <p:txBody>
          <a:bodyPr wrap="square" rtlCol="0">
            <a:spAutoFit/>
          </a:bodyPr>
          <a:lstStyle/>
          <a:p>
            <a:pPr algn="just"/>
            <a:r>
              <a:rPr lang="tr-TR" sz="2000" dirty="0" smtClean="0"/>
              <a:t>	        </a:t>
            </a:r>
            <a:r>
              <a:rPr lang="tr-TR" sz="3000" dirty="0" smtClean="0"/>
              <a:t>Problem; kişinin hedeflenen sonuca ulaşmasını engelleyen ya da aksatan çözümlenmesi gereken durumlardır. Problem çözme ise, </a:t>
            </a:r>
            <a:r>
              <a:rPr lang="tr-TR" sz="3000" dirty="0"/>
              <a:t>belli bir durum çerçevesinde düşünebilme, ne yapılacağına ve nasıl yapılacağına karar verebilme, eldeki imkanları kullanabilme ve bu yolla çözüme ulaşmaktır</a:t>
            </a:r>
            <a:r>
              <a:rPr lang="tr-TR" sz="2800" dirty="0"/>
              <a:t>. </a:t>
            </a:r>
          </a:p>
        </p:txBody>
      </p:sp>
      <p:pic>
        <p:nvPicPr>
          <p:cNvPr id="2050" name="Picture 2" descr="C:\Users\sinan turan\Desktop\indi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2572" y="964276"/>
            <a:ext cx="3712882" cy="2470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31083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138" y="515390"/>
            <a:ext cx="10712335" cy="5292435"/>
          </a:xfrm>
        </p:spPr>
        <p:txBody>
          <a:bodyPr>
            <a:normAutofit fontScale="85000" lnSpcReduction="10000"/>
          </a:bodyPr>
          <a:lstStyle/>
          <a:p>
            <a:pPr marL="0" indent="0">
              <a:buNone/>
            </a:pPr>
            <a:r>
              <a:rPr lang="tr-TR" b="1" i="1" u="sng" cap="none" dirty="0">
                <a:solidFill>
                  <a:srgbClr val="FF0000"/>
                </a:solidFill>
              </a:rPr>
              <a:t>Ç</a:t>
            </a:r>
            <a:r>
              <a:rPr lang="tr-TR" b="1" i="1" u="sng" cap="none" dirty="0" smtClean="0">
                <a:solidFill>
                  <a:srgbClr val="FF0000"/>
                </a:solidFill>
              </a:rPr>
              <a:t>ocukları problem çözmeye doğru yönlendirin:</a:t>
            </a:r>
          </a:p>
          <a:p>
            <a:pPr marL="0" indent="0" algn="just">
              <a:buNone/>
            </a:pPr>
            <a:r>
              <a:rPr lang="tr-TR" cap="none" dirty="0" smtClean="0"/>
              <a:t>*Çocukların yaşamına, getirebildiğiniz kadar yeni yaşantılar getirin. Fırsat buldukça onları gezilere (müzeler, hayvanat bahçeleri, yeni açılan bir alışveriş merkezi, yeni bir bina, bir tamirhane, havaalanı, kayık ya da motor gezileri vb.) götürün. Bu tür deneyimler, çocuklara düşünmeleri için yeni materyaller sunacaktır. Yeni deneyimleri hakkında onlara sorular sorun; “neden kayığın tam ortasına oturmak gerekir?”, “müzede gördüklerimiz neden değerlidir ve özenle saklanmaktadır?”, “tamirhanede çalışanlar neden tulum giyerler?”... </a:t>
            </a:r>
          </a:p>
          <a:p>
            <a:pPr marL="0" indent="0" algn="just">
              <a:buNone/>
            </a:pPr>
            <a:r>
              <a:rPr lang="tr-TR" cap="none" dirty="0" smtClean="0"/>
              <a:t>*Çocukları çok fazla da zorlamayın. Yetişkinden gelen bir baskı ve zorlama, onları problem çözmeden alıkoyabilir; çünkü bu baskıdan kurtulmak da bir kaygıdır. Problemi çözmeye çalışacaklarına, sizi memnun etme yollarını aramaya başlayabilirler. </a:t>
            </a:r>
            <a:endParaRPr lang="tr-TR" cap="none" dirty="0"/>
          </a:p>
        </p:txBody>
      </p:sp>
    </p:spTree>
    <p:extLst>
      <p:ext uri="{BB962C8B-B14F-4D97-AF65-F5344CB8AC3E}">
        <p14:creationId xmlns:p14="http://schemas.microsoft.com/office/powerpoint/2010/main" val="1124700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İçerik Yer Tutucusu"/>
          <p:cNvSpPr txBox="1">
            <a:spLocks/>
          </p:cNvSpPr>
          <p:nvPr/>
        </p:nvSpPr>
        <p:spPr>
          <a:xfrm>
            <a:off x="1" y="249382"/>
            <a:ext cx="12192000" cy="3275214"/>
          </a:xfrm>
          <a:prstGeom prst="rect">
            <a:avLst/>
          </a:prstGeom>
          <a:ln w="63500" cap="rnd" cmpd="dbl">
            <a:solidFill>
              <a:srgbClr val="1F497D">
                <a:lumMod val="75000"/>
              </a:srgb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None/>
              <a:tabLst/>
              <a:defRPr/>
            </a:pPr>
            <a:r>
              <a:rPr lang="tr-TR" sz="3600" b="1" baseline="0" dirty="0" smtClean="0">
                <a:solidFill>
                  <a:srgbClr val="FF99CC"/>
                </a:solidFill>
              </a:rPr>
              <a:t>DÜŞÜN </a:t>
            </a:r>
            <a:r>
              <a:rPr lang="tr-TR" sz="3600" b="1" dirty="0" smtClean="0">
                <a:solidFill>
                  <a:sysClr val="windowText" lastClr="000000"/>
                </a:solidFill>
              </a:rPr>
              <a:t>- </a:t>
            </a:r>
            <a:r>
              <a:rPr lang="tr-TR" sz="3600" b="1" baseline="0" dirty="0" smtClean="0">
                <a:solidFill>
                  <a:sysClr val="windowText" lastClr="000000"/>
                </a:solidFill>
              </a:rPr>
              <a:t>KARAR VER - </a:t>
            </a:r>
            <a:r>
              <a:rPr lang="tr-TR" sz="3600" b="1" baseline="0" dirty="0" smtClean="0">
                <a:solidFill>
                  <a:srgbClr val="00B050"/>
                </a:solidFill>
              </a:rPr>
              <a:t>HAREKETE</a:t>
            </a:r>
            <a:r>
              <a:rPr lang="tr-TR" sz="3600" b="1" dirty="0" smtClean="0">
                <a:solidFill>
                  <a:srgbClr val="00B050"/>
                </a:solidFill>
              </a:rPr>
              <a:t> GEÇ </a:t>
            </a:r>
            <a:r>
              <a:rPr lang="tr-TR" sz="3600" b="1" dirty="0" smtClean="0">
                <a:solidFill>
                  <a:sysClr val="windowText" lastClr="000000"/>
                </a:solidFill>
              </a:rPr>
              <a:t>- </a:t>
            </a:r>
            <a:r>
              <a:rPr lang="tr-TR" sz="3600" b="1" dirty="0" smtClean="0">
                <a:solidFill>
                  <a:srgbClr val="0070C0"/>
                </a:solidFill>
              </a:rPr>
              <a:t>DEĞERLENDİR</a:t>
            </a:r>
            <a:endParaRPr kumimoji="0" lang="tr-TR" sz="3600" b="1" u="none" strike="noStrike" kern="1200" cap="none" spc="0" normalizeH="0" baseline="0" noProof="0" dirty="0" smtClean="0">
              <a:ln>
                <a:noFill/>
              </a:ln>
              <a:solidFill>
                <a:srgbClr val="0070C0"/>
              </a:solidFill>
              <a:effectLst/>
              <a:uLnTx/>
              <a:uFillTx/>
            </a:endParaRPr>
          </a:p>
        </p:txBody>
      </p:sp>
      <p:pic>
        <p:nvPicPr>
          <p:cNvPr id="1026" name="Picture 2" descr="D:\Users\Hp\Desktop\1753487-question-mark-png-question-png-768_1024_previe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2852" y="1272985"/>
            <a:ext cx="1890317" cy="171959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Users\Hp\Desktop\3-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9796" y="1400759"/>
            <a:ext cx="2569978" cy="15836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Users\Hp\Desktop\6537467_preview.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95507" y="1233728"/>
            <a:ext cx="2235128" cy="18994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D:\Users\Hp\Desktop\kisspng-vector-graphics-evaluation-stock-illustration-educ-spoke-live-chat-inc-online-chat-support-software-5bf42c7a17f139.603564681542728826098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88123" y="1400759"/>
            <a:ext cx="2249942" cy="1660997"/>
          </a:xfrm>
          <a:prstGeom prst="rect">
            <a:avLst/>
          </a:prstGeom>
          <a:noFill/>
          <a:extLst>
            <a:ext uri="{909E8E84-426E-40DD-AFC4-6F175D3DCCD1}">
              <a14:hiddenFill xmlns:a14="http://schemas.microsoft.com/office/drawing/2010/main">
                <a:solidFill>
                  <a:srgbClr val="FFFFFF"/>
                </a:solidFill>
              </a14:hiddenFill>
            </a:ext>
          </a:extLst>
        </p:spPr>
      </p:pic>
      <p:sp>
        <p:nvSpPr>
          <p:cNvPr id="8" name="Alt Başlık 7"/>
          <p:cNvSpPr>
            <a:spLocks noGrp="1"/>
          </p:cNvSpPr>
          <p:nvPr>
            <p:ph type="subTitle" idx="1"/>
          </p:nvPr>
        </p:nvSpPr>
        <p:spPr>
          <a:xfrm>
            <a:off x="322851" y="3773978"/>
            <a:ext cx="11580973" cy="2859578"/>
          </a:xfrm>
        </p:spPr>
        <p:txBody>
          <a:bodyPr>
            <a:normAutofit lnSpcReduction="10000"/>
          </a:bodyPr>
          <a:lstStyle/>
          <a:p>
            <a:endParaRPr lang="tr-TR" sz="4800" dirty="0" smtClean="0">
              <a:solidFill>
                <a:schemeClr val="tx1"/>
              </a:solidFill>
            </a:endParaRPr>
          </a:p>
          <a:p>
            <a:r>
              <a:rPr lang="tr-TR" sz="4800" dirty="0" smtClean="0">
                <a:solidFill>
                  <a:schemeClr val="tx1"/>
                </a:solidFill>
              </a:rPr>
              <a:t>Beni dinlediğiniz için teşekkür ederim </a:t>
            </a:r>
            <a:r>
              <a:rPr lang="tr-TR" sz="4800" dirty="0" smtClean="0">
                <a:solidFill>
                  <a:schemeClr val="tx1"/>
                </a:solidFill>
                <a:sym typeface="Wingdings" pitchFamily="2" charset="2"/>
              </a:rPr>
              <a:t></a:t>
            </a:r>
            <a:endParaRPr lang="tr-TR" sz="4800" dirty="0" smtClean="0">
              <a:solidFill>
                <a:schemeClr val="tx1"/>
              </a:solidFill>
            </a:endParaRPr>
          </a:p>
          <a:p>
            <a:endParaRPr lang="tr-TR" dirty="0"/>
          </a:p>
          <a:p>
            <a:r>
              <a:rPr lang="tr-TR" dirty="0" smtClean="0"/>
              <a:t>			</a:t>
            </a:r>
            <a:endParaRPr lang="tr-TR" sz="2400" dirty="0"/>
          </a:p>
        </p:txBody>
      </p:sp>
    </p:spTree>
    <p:extLst>
      <p:ext uri="{BB962C8B-B14F-4D97-AF65-F5344CB8AC3E}">
        <p14:creationId xmlns:p14="http://schemas.microsoft.com/office/powerpoint/2010/main" val="1025693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37705" y="764345"/>
            <a:ext cx="10972800" cy="2757486"/>
          </a:xfrm>
          <a:prstGeom prst="rect">
            <a:avLst/>
          </a:prstGeom>
        </p:spPr>
        <p:txBody>
          <a:bodyPr>
            <a:normAutofit fontScale="92500" lnSpcReduction="20000"/>
          </a:bodyPr>
          <a:lstStyle/>
          <a:p>
            <a:endParaRPr lang="tr-TR" dirty="0" smtClean="0"/>
          </a:p>
          <a:p>
            <a:pPr algn="just"/>
            <a:r>
              <a:rPr lang="tr-TR" cap="none" dirty="0" smtClean="0"/>
              <a:t> Problemlerin çözümleri, problemin türü ve karmaşıklığına göre değişir. Bazı problemler tamamıyla mantık yoluyla çözülür, bazı problemler duygusal olgunluğu gerektirir. Bazı problemler ise olaylara yeni bir algılama açısından bakmayı gerektirir. Problem çözümleri arasındaki ortak yan amaca ulaşmaya ket vuran engeli ortadan kaldırmaktır.</a:t>
            </a:r>
            <a:endParaRPr lang="tr-TR" cap="none" dirty="0"/>
          </a:p>
        </p:txBody>
      </p:sp>
      <p:pic>
        <p:nvPicPr>
          <p:cNvPr id="2" name="Picture 2" descr="C:\Users\sinan turan\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8218" y="3940896"/>
            <a:ext cx="5651158" cy="26614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78516" y="300793"/>
            <a:ext cx="11658559" cy="5632311"/>
          </a:xfrm>
          <a:prstGeom prst="rect">
            <a:avLst/>
          </a:prstGeom>
        </p:spPr>
        <p:txBody>
          <a:bodyPr wrap="square">
            <a:spAutoFit/>
          </a:bodyPr>
          <a:lstStyle/>
          <a:p>
            <a:r>
              <a:rPr lang="tr-TR" sz="3600" b="1" dirty="0"/>
              <a:t>Problem çözme süreci ana hatlarıyla şu basamaklardan oluşmaktadır</a:t>
            </a:r>
            <a:r>
              <a:rPr lang="tr-TR" sz="3600" b="1" dirty="0" smtClean="0"/>
              <a:t>:</a:t>
            </a:r>
          </a:p>
          <a:p>
            <a:endParaRPr lang="tr-TR" sz="3600" b="1" dirty="0"/>
          </a:p>
          <a:p>
            <a:r>
              <a:rPr lang="tr-TR" sz="3600" b="1" dirty="0" smtClean="0">
                <a:solidFill>
                  <a:srgbClr val="FF0000"/>
                </a:solidFill>
              </a:rPr>
              <a:t>1-Problemin belirlenmesi</a:t>
            </a:r>
          </a:p>
          <a:p>
            <a:endParaRPr lang="tr-TR" sz="3600" b="1" dirty="0"/>
          </a:p>
          <a:p>
            <a:r>
              <a:rPr lang="tr-TR" sz="3600" b="1" dirty="0" smtClean="0"/>
              <a:t>2-Çözüm </a:t>
            </a:r>
            <a:r>
              <a:rPr lang="tr-TR" sz="3600" b="1" dirty="0"/>
              <a:t>yollarının </a:t>
            </a:r>
            <a:r>
              <a:rPr lang="tr-TR" sz="3600" b="1" dirty="0" smtClean="0"/>
              <a:t>belirlenmesi</a:t>
            </a:r>
          </a:p>
          <a:p>
            <a:endParaRPr lang="tr-TR" sz="3600" b="1" dirty="0"/>
          </a:p>
          <a:p>
            <a:r>
              <a:rPr lang="tr-TR" sz="3600" b="1" dirty="0" smtClean="0">
                <a:solidFill>
                  <a:srgbClr val="7030A0"/>
                </a:solidFill>
              </a:rPr>
              <a:t>3-Çözüm </a:t>
            </a:r>
            <a:r>
              <a:rPr lang="tr-TR" sz="3600" b="1" dirty="0">
                <a:solidFill>
                  <a:srgbClr val="7030A0"/>
                </a:solidFill>
              </a:rPr>
              <a:t>yoluna karar </a:t>
            </a:r>
            <a:r>
              <a:rPr lang="tr-TR" sz="3600" b="1" dirty="0" smtClean="0">
                <a:solidFill>
                  <a:srgbClr val="7030A0"/>
                </a:solidFill>
              </a:rPr>
              <a:t>verilmesi</a:t>
            </a:r>
          </a:p>
          <a:p>
            <a:endParaRPr lang="tr-TR" sz="3600" dirty="0"/>
          </a:p>
          <a:p>
            <a:r>
              <a:rPr lang="tr-TR" sz="3600" b="1" dirty="0" smtClean="0">
                <a:solidFill>
                  <a:srgbClr val="002060"/>
                </a:solidFill>
              </a:rPr>
              <a:t>4-Çözümün </a:t>
            </a:r>
            <a:r>
              <a:rPr lang="tr-TR" sz="3600" b="1" dirty="0">
                <a:solidFill>
                  <a:srgbClr val="002060"/>
                </a:solidFill>
              </a:rPr>
              <a:t>uygulanması ve </a:t>
            </a:r>
            <a:r>
              <a:rPr lang="tr-TR" sz="3600" b="1" dirty="0" smtClean="0">
                <a:solidFill>
                  <a:srgbClr val="002060"/>
                </a:solidFill>
              </a:rPr>
              <a:t>sonuçların değerlendirilmesi</a:t>
            </a:r>
            <a:endParaRPr lang="tr-TR" sz="3600" b="1" dirty="0">
              <a:solidFill>
                <a:srgbClr val="002060"/>
              </a:solidFill>
            </a:endParaRPr>
          </a:p>
        </p:txBody>
      </p:sp>
      <p:pic>
        <p:nvPicPr>
          <p:cNvPr id="2050" name="Picture 2" descr="C:\Users\sinan turan\Desktop\k_26150903_AdsY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262" y="1396538"/>
            <a:ext cx="5043209" cy="3591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815913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sz="4000" dirty="0" smtClean="0">
                <a:solidFill>
                  <a:srgbClr val="FF0000"/>
                </a:solidFill>
                <a:latin typeface="+mn-lt"/>
              </a:rPr>
              <a:t>Problem Çözmede Karşılaşılan Güçlükler </a:t>
            </a:r>
            <a:r>
              <a:rPr lang="tr-TR" dirty="0" smtClean="0">
                <a:solidFill>
                  <a:schemeClr val="accent2">
                    <a:lumMod val="60000"/>
                    <a:lumOff val="40000"/>
                  </a:schemeClr>
                </a:solidFill>
              </a:rPr>
              <a:t/>
            </a:r>
            <a:br>
              <a:rPr lang="tr-TR" dirty="0" smtClean="0">
                <a:solidFill>
                  <a:schemeClr val="accent2">
                    <a:lumMod val="60000"/>
                    <a:lumOff val="40000"/>
                  </a:schemeClr>
                </a:solidFill>
              </a:rPr>
            </a:br>
            <a:endParaRPr lang="tr-TR" dirty="0">
              <a:solidFill>
                <a:schemeClr val="accent2">
                  <a:lumMod val="60000"/>
                  <a:lumOff val="40000"/>
                </a:schemeClr>
              </a:solidFill>
            </a:endParaRPr>
          </a:p>
        </p:txBody>
      </p:sp>
      <p:sp>
        <p:nvSpPr>
          <p:cNvPr id="3" name="2 İçerik Yer Tutucusu"/>
          <p:cNvSpPr>
            <a:spLocks noGrp="1"/>
          </p:cNvSpPr>
          <p:nvPr>
            <p:ph idx="1"/>
          </p:nvPr>
        </p:nvSpPr>
        <p:spPr>
          <a:xfrm>
            <a:off x="609600" y="2276872"/>
            <a:ext cx="10972800" cy="2952328"/>
          </a:xfrm>
          <a:prstGeom prst="rect">
            <a:avLst/>
          </a:prstGeom>
        </p:spPr>
        <p:txBody>
          <a:bodyPr>
            <a:normAutofit/>
          </a:bodyPr>
          <a:lstStyle/>
          <a:p>
            <a:pPr>
              <a:buNone/>
            </a:pPr>
            <a:r>
              <a:rPr lang="tr-TR" cap="none" dirty="0" smtClean="0"/>
              <a:t>	Problem çözme durumuyla karşılaştığımızda, önceki bilgi ve denemelerimizden faydalanırız. Önceki deneyimlerimiz problem çözmede bize yardımcı olabildikleri gibi, bazı güçlükler ve engeller de yaratabilirler. Bu güçlükleri aşağıdaki biçimde özetleyebiliriz.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16523" y="597877"/>
            <a:ext cx="11265877" cy="5711483"/>
          </a:xfrm>
          <a:prstGeom prst="rect">
            <a:avLst/>
          </a:prstGeom>
        </p:spPr>
        <p:txBody>
          <a:bodyPr>
            <a:normAutofit/>
          </a:bodyPr>
          <a:lstStyle/>
          <a:p>
            <a:pPr algn="just"/>
            <a:r>
              <a:rPr lang="tr-TR" cap="none" dirty="0" smtClean="0">
                <a:solidFill>
                  <a:srgbClr val="FF0000"/>
                </a:solidFill>
              </a:rPr>
              <a:t>İşleve takılma: </a:t>
            </a:r>
            <a:r>
              <a:rPr lang="tr-TR" dirty="0" smtClean="0"/>
              <a:t>K</a:t>
            </a:r>
            <a:r>
              <a:rPr lang="tr-TR" cap="none" dirty="0" smtClean="0"/>
              <a:t>alem yazı yazmak için, çanta kitap taşımak içindir. Yorgun olan bir kimse otobüs durağında beklerken çantasını iskemle gibi kullanıp oturarak dinlenebileceğini akıl edemez. Çünkü çantayı kitap taşımak için gerekli bir araç olarak öğrenmiştir. Yani işleve takılır. </a:t>
            </a:r>
          </a:p>
          <a:p>
            <a:pPr>
              <a:buNone/>
            </a:pPr>
            <a:endParaRPr lang="tr-TR" cap="none" dirty="0" smtClean="0"/>
          </a:p>
          <a:p>
            <a:pPr algn="just"/>
            <a:r>
              <a:rPr lang="tr-TR" cap="none" dirty="0" smtClean="0">
                <a:solidFill>
                  <a:srgbClr val="FF0000"/>
                </a:solidFill>
              </a:rPr>
              <a:t>Zihinsel kurgu: </a:t>
            </a:r>
            <a:r>
              <a:rPr lang="tr-TR" dirty="0"/>
              <a:t>B</a:t>
            </a:r>
            <a:r>
              <a:rPr lang="tr-TR" cap="none" dirty="0" smtClean="0"/>
              <a:t>ir sorunu belirli bir yöntemle çözdükten sonra o yönteme bağlanırız. Zihinsel kurgu benzer problemlerde yeni çözüm yöntemleri uygulamamızı engeller, sürekli daha önce kullanmış olduğumuz yöntemleri uygulamaya yöneliriz.</a:t>
            </a:r>
          </a:p>
          <a:p>
            <a:endParaRPr lang="tr-TR" cap="non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91663" y="785446"/>
            <a:ext cx="10210798" cy="2846754"/>
          </a:xfrm>
          <a:prstGeom prst="rect">
            <a:avLst/>
          </a:prstGeom>
        </p:spPr>
        <p:txBody>
          <a:bodyPr>
            <a:normAutofit/>
          </a:bodyPr>
          <a:lstStyle/>
          <a:p>
            <a:pPr algn="just"/>
            <a:r>
              <a:rPr lang="tr-TR" cap="none" dirty="0" err="1" smtClean="0"/>
              <a:t>M.Enç</a:t>
            </a:r>
            <a:r>
              <a:rPr lang="tr-TR" cap="none" dirty="0" smtClean="0"/>
              <a:t> (1982), problemin çözümünün öğrenilmesini etkileyen etmenlerin; bireyin gelişimi ve olgunlaşma düzeyi, bireylerin yetenek düzeylerindeki farklılıklar, güdülenme, bireyin yetiştiği sosyokültürel çevre, alınan eğitim ve öğretim olduğunu tespit etmiştir. </a:t>
            </a:r>
          </a:p>
          <a:p>
            <a:endParaRPr lang="tr-TR" cap="none" dirty="0"/>
          </a:p>
        </p:txBody>
      </p:sp>
      <p:pic>
        <p:nvPicPr>
          <p:cNvPr id="5122" name="Picture 2" descr="D:\rehberlik faaliyetleri\resimler\Aile-sevgisi.jpg"/>
          <p:cNvPicPr>
            <a:picLocks noChangeAspect="1" noChangeArrowheads="1"/>
          </p:cNvPicPr>
          <p:nvPr/>
        </p:nvPicPr>
        <p:blipFill>
          <a:blip r:embed="rId2" cstate="print"/>
          <a:srcRect/>
          <a:stretch>
            <a:fillRect/>
          </a:stretch>
        </p:blipFill>
        <p:spPr bwMode="auto">
          <a:xfrm>
            <a:off x="5482363" y="3632200"/>
            <a:ext cx="6345899" cy="2743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3791" y="434717"/>
            <a:ext cx="10972800" cy="1143000"/>
          </a:xfrm>
        </p:spPr>
        <p:txBody>
          <a:bodyPr>
            <a:normAutofit/>
          </a:bodyPr>
          <a:lstStyle/>
          <a:p>
            <a:r>
              <a:rPr lang="tr-TR" sz="2800" dirty="0" smtClean="0">
                <a:solidFill>
                  <a:srgbClr val="FF0000"/>
                </a:solidFill>
                <a:latin typeface="+mn-lt"/>
              </a:rPr>
              <a:t>Aİleler olarak küçük yaşlardan itibaren problem çözme becerisini çocuğumuza nasıl kazandırabiliriz? </a:t>
            </a:r>
            <a:endParaRPr lang="tr-TR" sz="2800" dirty="0">
              <a:solidFill>
                <a:srgbClr val="FF0000"/>
              </a:solidFill>
              <a:latin typeface="+mn-lt"/>
            </a:endParaRPr>
          </a:p>
        </p:txBody>
      </p:sp>
      <p:sp>
        <p:nvSpPr>
          <p:cNvPr id="3" name="2 İçerik Yer Tutucusu"/>
          <p:cNvSpPr>
            <a:spLocks noGrp="1"/>
          </p:cNvSpPr>
          <p:nvPr>
            <p:ph idx="1"/>
          </p:nvPr>
        </p:nvSpPr>
        <p:spPr>
          <a:xfrm>
            <a:off x="498763" y="1524749"/>
            <a:ext cx="10972800" cy="3130061"/>
          </a:xfrm>
          <a:prstGeom prst="rect">
            <a:avLst/>
          </a:prstGeom>
        </p:spPr>
        <p:txBody>
          <a:bodyPr>
            <a:normAutofit fontScale="77500" lnSpcReduction="20000"/>
          </a:bodyPr>
          <a:lstStyle/>
          <a:p>
            <a:pPr>
              <a:buNone/>
            </a:pPr>
            <a:endParaRPr lang="tr-TR" cap="none" dirty="0" smtClean="0"/>
          </a:p>
          <a:p>
            <a:pPr algn="just"/>
            <a:r>
              <a:rPr lang="tr-TR" cap="none" dirty="0" smtClean="0"/>
              <a:t>Problem çözme becerisinin bir kişilik özelliği olarak gelişebilmesi için erken yaşlarda edinilmesi çok önemlidir. </a:t>
            </a:r>
          </a:p>
          <a:p>
            <a:pPr algn="just"/>
            <a:r>
              <a:rPr lang="tr-TR" cap="none" dirty="0" smtClean="0"/>
              <a:t>Çocuğun tüm gelişim alanlarında olduğu gibi problem çözme becerisinin gelişiminde de ana baba tutumları etkili olmaktadır. Çocuğun problem durumlarıyla karşılaştığında anne babaların aşırı koruyucu tutumları çocuğun problem  çözme becerisinin gelişimini engellerken ilgisiz anne baba tutumları da hem çocuğun problem durumları karşısındaki çözme becerilerini köreltirken bir yandan da anne-baba-çocuk ilişkisini zedelemektedir.</a:t>
            </a:r>
          </a:p>
        </p:txBody>
      </p:sp>
      <p:pic>
        <p:nvPicPr>
          <p:cNvPr id="4098" name="Picture 2" descr="C:\Users\sinan turan\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6843" y="4391518"/>
            <a:ext cx="3474720" cy="217781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004" y="365760"/>
            <a:ext cx="11925993" cy="1463040"/>
          </a:xfrm>
        </p:spPr>
        <p:txBody>
          <a:bodyPr>
            <a:normAutofit fontScale="90000"/>
          </a:bodyPr>
          <a:lstStyle/>
          <a:p>
            <a:r>
              <a:rPr lang="tr-TR" dirty="0" smtClean="0">
                <a:solidFill>
                  <a:srgbClr val="FF0000"/>
                </a:solidFill>
              </a:rPr>
              <a:t>Çocuğunuza problem çözme becerisi kazandırmak için;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a:xfrm>
            <a:off x="562708" y="1359877"/>
            <a:ext cx="10972800" cy="4609514"/>
          </a:xfrm>
          <a:prstGeom prst="rect">
            <a:avLst/>
          </a:prstGeom>
        </p:spPr>
        <p:txBody>
          <a:bodyPr>
            <a:normAutofit fontScale="92500" lnSpcReduction="10000"/>
          </a:bodyPr>
          <a:lstStyle/>
          <a:p>
            <a:pPr algn="just"/>
            <a:r>
              <a:rPr lang="tr-TR" cap="none" dirty="0" smtClean="0"/>
              <a:t>Çocuğunuzu bir sorun anında mutlaka dinleyin ve onun ihtiyaçlarını, isteklerini anlamaya çalışın. </a:t>
            </a:r>
          </a:p>
          <a:p>
            <a:pPr algn="just"/>
            <a:endParaRPr lang="tr-TR" cap="none" dirty="0" smtClean="0"/>
          </a:p>
          <a:p>
            <a:pPr algn="just"/>
            <a:r>
              <a:rPr lang="tr-TR" cap="none" dirty="0" smtClean="0"/>
              <a:t>Çocuğunuza onu anladığınızı belirtin, onun düşüncelerini özetleyerek doğru anlayıp anlamadığınızı ona gösterin. </a:t>
            </a:r>
          </a:p>
          <a:p>
            <a:pPr algn="just"/>
            <a:endParaRPr lang="tr-TR" cap="none" dirty="0" smtClean="0"/>
          </a:p>
          <a:p>
            <a:pPr algn="just"/>
            <a:r>
              <a:rPr lang="tr-TR" cap="none" dirty="0" smtClean="0"/>
              <a:t>Çocuklarınız bir sorunla karşılaşınca ya çözüm girişiminde bulunur ya şikâyette bulunur ya da problemi yok sayar, üstünde durmaktan kaçınırlar. Çocuklarınızı cesaretlendirerek onların sorunlarını kendilerinin çözmelerine fırsat verebilmelisiniz. </a:t>
            </a:r>
          </a:p>
          <a:p>
            <a:pPr marL="0" indent="0">
              <a:buNone/>
            </a:pPr>
            <a:endParaRPr lang="tr-TR" cap="none" dirty="0" smtClean="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1161</TotalTime>
  <Words>1039</Words>
  <Application>Microsoft Office PowerPoint</Application>
  <PresentationFormat>Özel</PresentationFormat>
  <Paragraphs>74</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Ofis Teması</vt:lpstr>
      <vt:lpstr>PROBLEM ÇÖZME BECERİLERİ  İLKOKUL VELİ SUNUSU</vt:lpstr>
      <vt:lpstr>PowerPoint Sunusu</vt:lpstr>
      <vt:lpstr>PowerPoint Sunusu</vt:lpstr>
      <vt:lpstr>PowerPoint Sunusu</vt:lpstr>
      <vt:lpstr> Problem Çözmede Karşılaşılan Güçlükler  </vt:lpstr>
      <vt:lpstr>PowerPoint Sunusu</vt:lpstr>
      <vt:lpstr>PowerPoint Sunusu</vt:lpstr>
      <vt:lpstr>Aİleler olarak küçük yaşlardan itibaren problem çözme becerisini çocuğumuza nasıl kazandırabiliriz? </vt:lpstr>
      <vt:lpstr>Çocuğunuza problem çözme becerisi kazandırmak için;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Team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ÇOCUKLARDA PROBLEM ÇÖZME BECERİLERİNİN GELİŞTİRİLMESİ</dc:title>
  <dc:creator>HP</dc:creator>
  <cp:lastModifiedBy>ram</cp:lastModifiedBy>
  <cp:revision>89</cp:revision>
  <dcterms:created xsi:type="dcterms:W3CDTF">2020-01-02T10:14:56Z</dcterms:created>
  <dcterms:modified xsi:type="dcterms:W3CDTF">2021-11-24T07:17:18Z</dcterms:modified>
</cp:coreProperties>
</file>