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65" r:id="rId4"/>
    <p:sldId id="279" r:id="rId5"/>
    <p:sldId id="280" r:id="rId6"/>
    <p:sldId id="281" r:id="rId7"/>
    <p:sldId id="284" r:id="rId8"/>
    <p:sldId id="266" r:id="rId9"/>
    <p:sldId id="283" r:id="rId10"/>
    <p:sldId id="267" r:id="rId11"/>
    <p:sldId id="268" r:id="rId12"/>
    <p:sldId id="269" r:id="rId13"/>
    <p:sldId id="270" r:id="rId14"/>
    <p:sldId id="271" r:id="rId15"/>
    <p:sldId id="273" r:id="rId16"/>
    <p:sldId id="272" r:id="rId17"/>
    <p:sldId id="275" r:id="rId18"/>
    <p:sldId id="274" r:id="rId19"/>
    <p:sldId id="278" r:id="rId20"/>
    <p:sldId id="276" r:id="rId21"/>
    <p:sldId id="257" r:id="rId22"/>
    <p:sldId id="258" r:id="rId23"/>
    <p:sldId id="259" r:id="rId24"/>
    <p:sldId id="260" r:id="rId25"/>
    <p:sldId id="261" r:id="rId26"/>
    <p:sldId id="262" r:id="rId27"/>
    <p:sldId id="263" r:id="rId28"/>
    <p:sldId id="264" r:id="rId29"/>
    <p:sldId id="285"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B00"/>
    <a:srgbClr val="FF3B0D"/>
    <a:srgbClr val="CC3300"/>
    <a:srgbClr val="E8610E"/>
    <a:srgbClr val="EB6E19"/>
    <a:srgbClr val="E82CE8"/>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F2C8429-0E66-4343-97B2-ADE81B5A3D1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5441D86A-1E13-4BDB-B8AE-B4AECC52C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5E8E7169-90B7-4FD7-8757-3419877E78C9}"/>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5" name="Alt Bilgi Yer Tutucusu 4">
            <a:extLst>
              <a:ext uri="{FF2B5EF4-FFF2-40B4-BE49-F238E27FC236}">
                <a16:creationId xmlns="" xmlns:a16="http://schemas.microsoft.com/office/drawing/2014/main" id="{04970FA8-681E-49FE-89D3-BB5B259C7F0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677A8A5-D993-4730-BA49-810C0CD79847}"/>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356473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D8C5D7C-0D24-41CC-8730-8A11B610890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9FEEDF05-01AC-402E-8725-FAAF2E5DCE8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F32C6587-0AB9-429E-88F6-55B202BF165E}"/>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5" name="Alt Bilgi Yer Tutucusu 4">
            <a:extLst>
              <a:ext uri="{FF2B5EF4-FFF2-40B4-BE49-F238E27FC236}">
                <a16:creationId xmlns="" xmlns:a16="http://schemas.microsoft.com/office/drawing/2014/main" id="{8874D980-9E6E-4557-A4F5-6F73F33169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7FF2DFE-910F-4714-862C-83E5CD1C2FF3}"/>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94750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F39FF132-DDE8-4E6D-8992-A649F9BE755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F183B03C-6497-4EC8-8E3C-AFA9997D06B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DF2070F-3FC6-4948-9902-00868B57E7DA}"/>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5" name="Alt Bilgi Yer Tutucusu 4">
            <a:extLst>
              <a:ext uri="{FF2B5EF4-FFF2-40B4-BE49-F238E27FC236}">
                <a16:creationId xmlns="" xmlns:a16="http://schemas.microsoft.com/office/drawing/2014/main" id="{5CDD4E64-EB22-4B0E-A6C8-B73D4D1A65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ABCE3FA-9CE7-410D-A163-D2439576BE79}"/>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283039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F6061E0-0D6F-4718-9881-B2D4E3D1227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2BEFE358-E57B-416A-A7D8-6264F802579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D4AF8B0-706F-4775-B53A-EA9C7E2E515C}"/>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5" name="Alt Bilgi Yer Tutucusu 4">
            <a:extLst>
              <a:ext uri="{FF2B5EF4-FFF2-40B4-BE49-F238E27FC236}">
                <a16:creationId xmlns="" xmlns:a16="http://schemas.microsoft.com/office/drawing/2014/main" id="{B77A900C-36A4-4E3F-B69C-89625938B5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C2E44E4-AAED-4CD0-AE2D-78A29CEBDDBD}"/>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44848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71795C9-3D67-427C-9148-55DB2CCCA34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302350DC-7960-4FA0-B10D-A0F62ED2B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F49A1614-472A-4D2C-95F9-CB3168545B03}"/>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5" name="Alt Bilgi Yer Tutucusu 4">
            <a:extLst>
              <a:ext uri="{FF2B5EF4-FFF2-40B4-BE49-F238E27FC236}">
                <a16:creationId xmlns="" xmlns:a16="http://schemas.microsoft.com/office/drawing/2014/main" id="{D5DEA192-98C3-4683-B67B-F373AAEFF1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6EADE72-AA49-43A8-902A-163217A70E14}"/>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264728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E2E1B0E-1275-40E0-B115-2A9975D24C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097440DF-9CA0-4A91-A741-81C30D912AE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1E5200A6-55F3-409F-BDD4-5624D2F3017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91811D7B-F22E-449A-9385-411A5F5E0722}"/>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6" name="Alt Bilgi Yer Tutucusu 5">
            <a:extLst>
              <a:ext uri="{FF2B5EF4-FFF2-40B4-BE49-F238E27FC236}">
                <a16:creationId xmlns="" xmlns:a16="http://schemas.microsoft.com/office/drawing/2014/main" id="{48E7D81A-0990-4601-A6F3-4CF106C980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EEFB0966-B286-4690-937A-58EAB02E01A5}"/>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57480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CD3305-60FE-483B-BB72-7B35E7202F2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EB9FEBEF-0F81-4B19-B695-4F67BF75B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C3F89858-ACD8-4F41-A9E5-E4EBABE1ADF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C8F9AFDE-8863-460A-AF9D-B3A182095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C7D3B36F-CB38-4FBE-A595-528E377D9D9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A27F8E56-F89E-4696-9C52-D53BAF2E9A72}"/>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8" name="Alt Bilgi Yer Tutucusu 7">
            <a:extLst>
              <a:ext uri="{FF2B5EF4-FFF2-40B4-BE49-F238E27FC236}">
                <a16:creationId xmlns="" xmlns:a16="http://schemas.microsoft.com/office/drawing/2014/main" id="{0F2EF740-282C-4BFF-84A3-57B33F8C472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EF82B802-0527-4150-AB2C-BA0F8279FA59}"/>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159475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583DCDD-6B23-4C95-B107-F136B3524BF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3BDE5A57-1462-4FAE-B9C2-550D5EE00F67}"/>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4" name="Alt Bilgi Yer Tutucusu 3">
            <a:extLst>
              <a:ext uri="{FF2B5EF4-FFF2-40B4-BE49-F238E27FC236}">
                <a16:creationId xmlns="" xmlns:a16="http://schemas.microsoft.com/office/drawing/2014/main" id="{7E5F7738-65B0-4620-83E3-15CC91DAD32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28BBDAF0-BEEE-487A-A5FE-EA324268BAC2}"/>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163732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C57A155B-CF5E-4979-8479-D7939E4AABFF}"/>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3" name="Alt Bilgi Yer Tutucusu 2">
            <a:extLst>
              <a:ext uri="{FF2B5EF4-FFF2-40B4-BE49-F238E27FC236}">
                <a16:creationId xmlns="" xmlns:a16="http://schemas.microsoft.com/office/drawing/2014/main" id="{C1DE1A42-5DA8-45BB-BEF5-6E2921B5017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041337EA-9EAB-4853-9C32-FEE21957904C}"/>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159438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C76574A-8021-4FEC-A6C8-0C4B5A71FA4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12B8481-5E05-48BF-BFCC-D63B81147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685E6B58-B3CB-486B-BE53-7BE9D53B3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AAE028B8-5FC8-4374-9B81-FAC2B01E32B7}"/>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6" name="Alt Bilgi Yer Tutucusu 5">
            <a:extLst>
              <a:ext uri="{FF2B5EF4-FFF2-40B4-BE49-F238E27FC236}">
                <a16:creationId xmlns="" xmlns:a16="http://schemas.microsoft.com/office/drawing/2014/main" id="{237DFA51-1AA8-447A-B3CD-DCC9256ACE5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93D1696E-DE84-4EA2-A539-D8D9544615EA}"/>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290722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0A07BC1-4785-4106-9CF2-B265E46A518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679BDAA4-300D-4B55-BF33-C055A17CE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4FAEBE48-669C-4C98-9960-AF2C26AE5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F6532367-51B3-4D2D-83B6-FC7F902246BD}"/>
              </a:ext>
            </a:extLst>
          </p:cNvPr>
          <p:cNvSpPr>
            <a:spLocks noGrp="1"/>
          </p:cNvSpPr>
          <p:nvPr>
            <p:ph type="dt" sz="half" idx="10"/>
          </p:nvPr>
        </p:nvSpPr>
        <p:spPr/>
        <p:txBody>
          <a:bodyPr/>
          <a:lstStyle/>
          <a:p>
            <a:fld id="{10AA770E-FAAE-4211-91FF-1AA7869C0196}" type="datetimeFigureOut">
              <a:rPr lang="tr-TR" smtClean="0"/>
              <a:pPr/>
              <a:t>25.11.2021</a:t>
            </a:fld>
            <a:endParaRPr lang="tr-TR"/>
          </a:p>
        </p:txBody>
      </p:sp>
      <p:sp>
        <p:nvSpPr>
          <p:cNvPr id="6" name="Alt Bilgi Yer Tutucusu 5">
            <a:extLst>
              <a:ext uri="{FF2B5EF4-FFF2-40B4-BE49-F238E27FC236}">
                <a16:creationId xmlns="" xmlns:a16="http://schemas.microsoft.com/office/drawing/2014/main" id="{4BF19FD0-B9D7-451E-8F84-FE2DB4E4D62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7A312B15-E047-46DF-AB95-9B724C44B31E}"/>
              </a:ext>
            </a:extLst>
          </p:cNvPr>
          <p:cNvSpPr>
            <a:spLocks noGrp="1"/>
          </p:cNvSpPr>
          <p:nvPr>
            <p:ph type="sldNum" sz="quarter" idx="12"/>
          </p:nvPr>
        </p:nvSpPr>
        <p:spPr/>
        <p:txBody>
          <a:bodyPr/>
          <a:lstStyle/>
          <a:p>
            <a:fld id="{775F6F92-1608-4663-88D1-B7C054DD0A2C}" type="slidenum">
              <a:rPr lang="tr-TR" smtClean="0"/>
              <a:pPr/>
              <a:t>‹#›</a:t>
            </a:fld>
            <a:endParaRPr lang="tr-TR"/>
          </a:p>
        </p:txBody>
      </p:sp>
    </p:spTree>
    <p:extLst>
      <p:ext uri="{BB962C8B-B14F-4D97-AF65-F5344CB8AC3E}">
        <p14:creationId xmlns:p14="http://schemas.microsoft.com/office/powerpoint/2010/main" val="344992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4BD54D45-D721-4E76-AD5E-2BD6DFE41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F678DB67-D96D-445A-95E4-9EB1355070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1CFBE94-9FA2-4010-8225-048E5D8E6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770E-FAAE-4211-91FF-1AA7869C0196}" type="datetimeFigureOut">
              <a:rPr lang="tr-TR" smtClean="0"/>
              <a:pPr/>
              <a:t>25.11.2021</a:t>
            </a:fld>
            <a:endParaRPr lang="tr-TR"/>
          </a:p>
        </p:txBody>
      </p:sp>
      <p:sp>
        <p:nvSpPr>
          <p:cNvPr id="5" name="Alt Bilgi Yer Tutucusu 4">
            <a:extLst>
              <a:ext uri="{FF2B5EF4-FFF2-40B4-BE49-F238E27FC236}">
                <a16:creationId xmlns="" xmlns:a16="http://schemas.microsoft.com/office/drawing/2014/main" id="{DED331F9-4E8F-43D1-BB70-B698D0F26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F878A1A0-85F8-4DAB-99E7-36B618CD4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F6F92-1608-4663-88D1-B7C054DD0A2C}" type="slidenum">
              <a:rPr lang="tr-TR" smtClean="0"/>
              <a:pPr/>
              <a:t>‹#›</a:t>
            </a:fld>
            <a:endParaRPr lang="tr-TR"/>
          </a:p>
        </p:txBody>
      </p:sp>
    </p:spTree>
    <p:extLst>
      <p:ext uri="{BB962C8B-B14F-4D97-AF65-F5344CB8AC3E}">
        <p14:creationId xmlns:p14="http://schemas.microsoft.com/office/powerpoint/2010/main" val="349373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D234AAED-257B-4860-84EB-CF126CC3DE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98" y="259474"/>
            <a:ext cx="3878317" cy="1979229"/>
          </a:xfrm>
          <a:prstGeom prst="rect">
            <a:avLst/>
          </a:prstGeom>
        </p:spPr>
      </p:pic>
      <p:sp>
        <p:nvSpPr>
          <p:cNvPr id="2" name="Başlık 1">
            <a:extLst>
              <a:ext uri="{FF2B5EF4-FFF2-40B4-BE49-F238E27FC236}">
                <a16:creationId xmlns="" xmlns:a16="http://schemas.microsoft.com/office/drawing/2014/main" id="{3993C473-0E56-4065-B0D2-23212CEE9156}"/>
              </a:ext>
            </a:extLst>
          </p:cNvPr>
          <p:cNvSpPr>
            <a:spLocks noGrp="1"/>
          </p:cNvSpPr>
          <p:nvPr>
            <p:ph type="ctrTitle"/>
          </p:nvPr>
        </p:nvSpPr>
        <p:spPr>
          <a:xfrm>
            <a:off x="1871916" y="356032"/>
            <a:ext cx="10045148" cy="2387600"/>
          </a:xfrm>
        </p:spPr>
        <p:txBody>
          <a:bodyPr>
            <a:normAutofit fontScale="90000"/>
          </a:bodyPr>
          <a:lstStyle/>
          <a:p>
            <a: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t>PANDEMİ SONRASI</a:t>
            </a:r>
            <a:b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br>
            <a: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t>OKULA VE ÇEVREYE </a:t>
            </a:r>
            <a:b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br>
            <a: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t>PSİKOLOJİK - AKADEMİK UYUM</a:t>
            </a:r>
            <a:b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br>
            <a: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t> </a:t>
            </a:r>
            <a:br>
              <a:rPr lang="tr-TR" sz="4000" dirty="0" smtClean="0">
                <a:solidFill>
                  <a:srgbClr val="0070C0"/>
                </a:solidFill>
                <a:effectLst>
                  <a:outerShdw blurRad="38100" dist="38100" dir="2700000" algn="tl">
                    <a:srgbClr val="000000">
                      <a:alpha val="43137"/>
                    </a:srgbClr>
                  </a:outerShdw>
                </a:effectLst>
                <a:latin typeface="Arial Black" panose="020B0A04020102020204" pitchFamily="34" charset="0"/>
              </a:rPr>
            </a:br>
            <a:r>
              <a:rPr lang="tr-TR" sz="2400" dirty="0">
                <a:solidFill>
                  <a:srgbClr val="0070C0"/>
                </a:solidFill>
                <a:effectLst>
                  <a:outerShdw blurRad="38100" dist="38100" dir="2700000" algn="tl">
                    <a:srgbClr val="000000">
                      <a:alpha val="43137"/>
                    </a:srgbClr>
                  </a:outerShdw>
                </a:effectLst>
                <a:latin typeface="Arial Black" panose="020B0A04020102020204" pitchFamily="34" charset="0"/>
              </a:rPr>
              <a:t>(</a:t>
            </a:r>
            <a:r>
              <a:rPr lang="tr-TR" sz="2400" dirty="0" smtClean="0">
                <a:solidFill>
                  <a:srgbClr val="0070C0"/>
                </a:solidFill>
                <a:effectLst>
                  <a:outerShdw blurRad="38100" dist="38100" dir="2700000" algn="tl">
                    <a:srgbClr val="000000">
                      <a:alpha val="43137"/>
                    </a:srgbClr>
                  </a:outerShdw>
                </a:effectLst>
                <a:latin typeface="Arial Black" panose="020B0A04020102020204" pitchFamily="34" charset="0"/>
              </a:rPr>
              <a:t>VELİ OTURUMU ORTAOKUL-LİSE</a:t>
            </a:r>
            <a:r>
              <a:rPr lang="tr-TR" sz="2400" dirty="0">
                <a:solidFill>
                  <a:srgbClr val="0070C0"/>
                </a:solidFill>
                <a:effectLst>
                  <a:outerShdw blurRad="38100" dist="38100" dir="2700000" algn="tl">
                    <a:srgbClr val="000000">
                      <a:alpha val="43137"/>
                    </a:srgbClr>
                  </a:outerShdw>
                </a:effectLst>
                <a:latin typeface="Arial Black" panose="020B0A04020102020204" pitchFamily="34" charset="0"/>
              </a:rPr>
              <a:t>)</a:t>
            </a:r>
          </a:p>
        </p:txBody>
      </p:sp>
      <p:pic>
        <p:nvPicPr>
          <p:cNvPr id="9" name="Resim 8">
            <a:extLst>
              <a:ext uri="{FF2B5EF4-FFF2-40B4-BE49-F238E27FC236}">
                <a16:creationId xmlns="" xmlns:a16="http://schemas.microsoft.com/office/drawing/2014/main" id="{20702C4E-3910-4661-BABD-F6858A54C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096" y="3023086"/>
            <a:ext cx="3451123" cy="3225314"/>
          </a:xfrm>
          <a:prstGeom prst="rect">
            <a:avLst/>
          </a:prstGeom>
          <a:ln w="38100">
            <a:solidFill>
              <a:schemeClr val="accent1">
                <a:lumMod val="75000"/>
              </a:schemeClr>
            </a:solidFill>
          </a:ln>
        </p:spPr>
      </p:pic>
    </p:spTree>
    <p:extLst>
      <p:ext uri="{BB962C8B-B14F-4D97-AF65-F5344CB8AC3E}">
        <p14:creationId xmlns:p14="http://schemas.microsoft.com/office/powerpoint/2010/main" val="249893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E004FD5-67F5-433F-BE59-615A71E0A97B}"/>
              </a:ext>
            </a:extLst>
          </p:cNvPr>
          <p:cNvSpPr>
            <a:spLocks noGrp="1"/>
          </p:cNvSpPr>
          <p:nvPr>
            <p:ph idx="1"/>
          </p:nvPr>
        </p:nvSpPr>
        <p:spPr>
          <a:xfrm>
            <a:off x="3166281" y="369641"/>
            <a:ext cx="8024883" cy="2483984"/>
          </a:xfrm>
        </p:spPr>
        <p:txBody>
          <a:bodyPr>
            <a:normAutofit fontScale="92500"/>
          </a:bodyPr>
          <a:lstStyle/>
          <a:p>
            <a:pPr marL="0" indent="0">
              <a:buNone/>
            </a:pPr>
            <a:r>
              <a:rPr lang="tr-TR" dirty="0"/>
              <a:t>	</a:t>
            </a:r>
            <a:endParaRPr lang="tr-TR" dirty="0" smtClean="0"/>
          </a:p>
          <a:p>
            <a:pPr marL="0" indent="0">
              <a:buNone/>
            </a:pPr>
            <a:endParaRPr lang="tr-TR" sz="2200" dirty="0">
              <a:latin typeface="Times New Roman" panose="02020603050405020304" pitchFamily="18" charset="0"/>
              <a:cs typeface="Times New Roman" panose="02020603050405020304" pitchFamily="18" charset="0"/>
            </a:endParaRPr>
          </a:p>
          <a:p>
            <a:pPr marL="0" indent="0">
              <a:lnSpc>
                <a:spcPct val="150000"/>
              </a:lnSpc>
              <a:buNone/>
            </a:pPr>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Aileler </a:t>
            </a:r>
            <a:r>
              <a:rPr lang="tr-TR" sz="2400" b="1" dirty="0">
                <a:latin typeface="Times New Roman" panose="02020603050405020304" pitchFamily="18" charset="0"/>
                <a:cs typeface="Times New Roman" panose="02020603050405020304" pitchFamily="18" charset="0"/>
              </a:rPr>
              <a:t>okulun bir parçası olmaları sebebiyle </a:t>
            </a:r>
            <a:r>
              <a:rPr lang="tr-TR" sz="2400" b="1" dirty="0" smtClean="0">
                <a:latin typeface="Times New Roman" panose="02020603050405020304" pitchFamily="18" charset="0"/>
                <a:cs typeface="Times New Roman" panose="02020603050405020304" pitchFamily="18" charset="0"/>
              </a:rPr>
              <a:t>uyum </a:t>
            </a:r>
            <a:r>
              <a:rPr lang="tr-TR" sz="2400" b="1" dirty="0">
                <a:latin typeface="Times New Roman" panose="02020603050405020304" pitchFamily="18" charset="0"/>
                <a:cs typeface="Times New Roman" panose="02020603050405020304" pitchFamily="18" charset="0"/>
              </a:rPr>
              <a:t>çalışmaları kapsamında ailelere önemli görevler düşmektedir. </a:t>
            </a:r>
          </a:p>
        </p:txBody>
      </p:sp>
      <p:pic>
        <p:nvPicPr>
          <p:cNvPr id="1026" name="Picture 2" descr="Öğrenci ve Veli Bilgilendirme Rehberi - Genel - Özel Form Kampüs Koleji">
            <a:extLst>
              <a:ext uri="{FF2B5EF4-FFF2-40B4-BE49-F238E27FC236}">
                <a16:creationId xmlns="" xmlns:a16="http://schemas.microsoft.com/office/drawing/2014/main" id="{3343A68E-380E-4D5E-9615-9AD16911D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782" y="3088259"/>
            <a:ext cx="5163318" cy="26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8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 xmlns:a16="http://schemas.microsoft.com/office/drawing/2014/main" id="{2E858EC8-ACB6-4717-B76E-323968DED2CD}"/>
              </a:ext>
            </a:extLst>
          </p:cNvPr>
          <p:cNvSpPr>
            <a:spLocks noGrp="1"/>
          </p:cNvSpPr>
          <p:nvPr>
            <p:ph idx="1"/>
          </p:nvPr>
        </p:nvSpPr>
        <p:spPr>
          <a:xfrm>
            <a:off x="2579427" y="464366"/>
            <a:ext cx="8488907" cy="4639895"/>
          </a:xfrm>
        </p:spPr>
        <p:txBody>
          <a:bodyPr>
            <a:normAutofit/>
          </a:bodyPr>
          <a:lstStyle/>
          <a:p>
            <a:pPr marL="0" indent="0" algn="just">
              <a:lnSpc>
                <a:spcPct val="150000"/>
              </a:lnSpc>
              <a:buNone/>
            </a:pPr>
            <a:r>
              <a:rPr lang="tr-TR" sz="2200" dirty="0">
                <a:latin typeface="Times New Roman" panose="02020603050405020304" pitchFamily="18" charset="0"/>
                <a:cs typeface="Times New Roman" panose="02020603050405020304" pitchFamily="18" charset="0"/>
              </a:rPr>
              <a:t>	</a:t>
            </a:r>
            <a:r>
              <a:rPr lang="tr-TR" sz="2100" b="1" dirty="0">
                <a:latin typeface="Times New Roman" panose="02020603050405020304" pitchFamily="18" charset="0"/>
                <a:cs typeface="Times New Roman" panose="02020603050405020304" pitchFamily="18" charset="0"/>
              </a:rPr>
              <a:t>Okulun ilk zamanlarında arkadaş ortamı oluşmadığından kendisini okula ait hissetmeyebileceğinin bu durumun normal bir durum olduğunu zamanla yeni arkadaşlıklar edinerek okula ısınacağını anlatın.</a:t>
            </a:r>
          </a:p>
          <a:p>
            <a:pPr marL="0" indent="0" algn="just">
              <a:lnSpc>
                <a:spcPct val="150000"/>
              </a:lnSpc>
              <a:buNone/>
            </a:pPr>
            <a:r>
              <a:rPr lang="tr-TR" sz="2100" b="1" dirty="0">
                <a:latin typeface="Times New Roman" panose="02020603050405020304" pitchFamily="18" charset="0"/>
                <a:cs typeface="Times New Roman" panose="02020603050405020304" pitchFamily="18" charset="0"/>
              </a:rPr>
              <a:t> 	Çocuk farklı okul türüne başladığında yeni bir sosyal çevreyle karşılaşacağını, üst sınıfların yaşça büyük olmaları ve zaman zaman onlarla aynı ortamı paylaşacağını eğer sorun yaşarsa okul idaresine, öğretmenlerine veya okul rehber öğretmeninden birine ve sizlerle bu durumu paylaşmasını isteyiniz.</a:t>
            </a:r>
          </a:p>
          <a:p>
            <a:pPr marL="0" indent="0">
              <a:buNone/>
            </a:pPr>
            <a:endParaRPr lang="tr-TR" sz="2200" dirty="0">
              <a:latin typeface="Times New Roman" panose="02020603050405020304" pitchFamily="18" charset="0"/>
              <a:cs typeface="Times New Roman" panose="02020603050405020304" pitchFamily="18" charset="0"/>
            </a:endParaRPr>
          </a:p>
          <a:p>
            <a:pPr marL="0" indent="0">
              <a:buNone/>
            </a:pPr>
            <a:endParaRPr lang="tr-TR" sz="2200" dirty="0">
              <a:latin typeface="Times New Roman" panose="02020603050405020304" pitchFamily="18" charset="0"/>
              <a:cs typeface="Times New Roman" panose="02020603050405020304" pitchFamily="18" charset="0"/>
            </a:endParaRPr>
          </a:p>
        </p:txBody>
      </p:sp>
      <p:pic>
        <p:nvPicPr>
          <p:cNvPr id="10242" name="Picture 2" descr="Çocuklarda Arkadaşlık İlişkileri | | Nisanur Dergisi">
            <a:extLst>
              <a:ext uri="{FF2B5EF4-FFF2-40B4-BE49-F238E27FC236}">
                <a16:creationId xmlns="" xmlns:a16="http://schemas.microsoft.com/office/drawing/2014/main" id="{E3EE8C36-A90B-42BE-B628-DB7DA3538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602" y="4662711"/>
            <a:ext cx="4162567" cy="197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5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 xmlns:a16="http://schemas.microsoft.com/office/drawing/2014/main" id="{09E0BA49-CA98-4787-B1F8-801483B4B639}"/>
              </a:ext>
            </a:extLst>
          </p:cNvPr>
          <p:cNvSpPr>
            <a:spLocks noGrp="1"/>
          </p:cNvSpPr>
          <p:nvPr>
            <p:ph idx="1"/>
          </p:nvPr>
        </p:nvSpPr>
        <p:spPr>
          <a:xfrm>
            <a:off x="2455781" y="588410"/>
            <a:ext cx="9195445" cy="4351338"/>
          </a:xfrm>
        </p:spPr>
        <p:txBody>
          <a:bodyPr>
            <a:normAutofit/>
          </a:bodyPr>
          <a:lstStyle/>
          <a:p>
            <a:pPr marL="0" indent="0">
              <a:lnSpc>
                <a:spcPct val="150000"/>
              </a:lnSpc>
              <a:buNone/>
            </a:pPr>
            <a:r>
              <a:rPr lang="tr-TR" sz="2200" dirty="0">
                <a:latin typeface="Times New Roman" panose="02020603050405020304" pitchFamily="18" charset="0"/>
                <a:ea typeface="Yu Gothic" panose="020B0400000000000000" pitchFamily="34" charset="-128"/>
                <a:cs typeface="Times New Roman" panose="02020603050405020304" pitchFamily="18" charset="0"/>
              </a:rPr>
              <a:t>	 </a:t>
            </a:r>
            <a:r>
              <a:rPr lang="tr-TR" sz="2200" b="1" dirty="0">
                <a:latin typeface="Times New Roman" panose="02020603050405020304" pitchFamily="18" charset="0"/>
                <a:ea typeface="Yu Gothic" panose="020B0400000000000000" pitchFamily="34" charset="-128"/>
                <a:cs typeface="Times New Roman" panose="02020603050405020304" pitchFamily="18" charset="0"/>
              </a:rPr>
              <a:t>Okulumuzda her sınıfın bir rehber öğretmeni olacaktır. Bu öğretmenler, kendi sınıflarındaki öğrencilerin başarılarını, davranışlarını ve gelişimlerini yakından takip edeceklerdir. Dolayısıyla sınıf rehber öğretmenleri, diğer öğretmenlere göre çocuğunuzla ilgili daha fazla bilgiye sahip olacaktır. Çocuğunuzun okuldaki durumunu daha yakından takip edebilmek için sınıf   rehber öğretmeni ile iletişimde kalmaya özen gösteriniz.</a:t>
            </a:r>
          </a:p>
        </p:txBody>
      </p:sp>
      <p:pic>
        <p:nvPicPr>
          <p:cNvPr id="2050" name="Picture 2">
            <a:extLst>
              <a:ext uri="{FF2B5EF4-FFF2-40B4-BE49-F238E27FC236}">
                <a16:creationId xmlns="" xmlns:a16="http://schemas.microsoft.com/office/drawing/2014/main" id="{E4EAB887-687F-4050-A58E-09F99B02D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034" y="4039294"/>
            <a:ext cx="3861971" cy="225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5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2184D7AB-F002-4387-92B8-3DE42E148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4083202"/>
            <a:ext cx="5146446" cy="2301833"/>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 xmlns:a16="http://schemas.microsoft.com/office/drawing/2014/main" id="{1059BDCB-D287-4600-A540-1782BBFDD4B1}"/>
              </a:ext>
            </a:extLst>
          </p:cNvPr>
          <p:cNvSpPr>
            <a:spLocks noGrp="1"/>
          </p:cNvSpPr>
          <p:nvPr>
            <p:ph idx="1"/>
          </p:nvPr>
        </p:nvSpPr>
        <p:spPr>
          <a:xfrm>
            <a:off x="1201709" y="375829"/>
            <a:ext cx="9239534" cy="4351338"/>
          </a:xfrm>
        </p:spPr>
        <p:txBody>
          <a:bodyPr>
            <a:normAutofit/>
          </a:bodyPr>
          <a:lstStyle/>
          <a:p>
            <a:pPr marL="0" indent="0">
              <a:lnSpc>
                <a:spcPct val="150000"/>
              </a:lnSpc>
              <a:buNone/>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Veli toplantıları çocuğunuzun okul-aile arasındaki bağı güçlendireceğini unutmayınız, veli toplantılarında gerek branş öğretmenleri gerek idare gerekse okul rehber öğretmeniyle fikir alışverişi yapmanınız için en önemli fırsattır. Veli toplantıları sadece ders durumları değil çocuklarımızın sosyal çevrelerini öğrenme de size çok önemli katkılar sağlayacaktır. Sadece veli toplantılarında değil her zaman okulla gelip çocuklarının durumunu </a:t>
            </a:r>
            <a:r>
              <a:rPr lang="tr-TR" sz="2200" b="1" dirty="0" smtClean="0">
                <a:latin typeface="Times New Roman" panose="02020603050405020304" pitchFamily="18" charset="0"/>
                <a:cs typeface="Times New Roman" panose="02020603050405020304" pitchFamily="18" charset="0"/>
              </a:rPr>
              <a:t>öğrenebilirsiniz.</a:t>
            </a: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68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360EFB5-754F-4460-BE58-FDEB45EDFD6F}"/>
              </a:ext>
            </a:extLst>
          </p:cNvPr>
          <p:cNvSpPr>
            <a:spLocks noGrp="1"/>
          </p:cNvSpPr>
          <p:nvPr>
            <p:ph idx="1"/>
          </p:nvPr>
        </p:nvSpPr>
        <p:spPr>
          <a:xfrm>
            <a:off x="956034" y="400331"/>
            <a:ext cx="9156290" cy="4351338"/>
          </a:xfrm>
        </p:spPr>
        <p:txBody>
          <a:bodyPr/>
          <a:lstStyle/>
          <a:p>
            <a:pPr marL="0" indent="0">
              <a:lnSpc>
                <a:spcPct val="150000"/>
              </a:lnSpc>
              <a:buNone/>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Çocuğunuz evde kendine güvenli, konuşkan bir yapı sergilerken, okul ortamında sessiz ve çekingen davranıyor olabilir. Onun ev ve okuldaki farklı davranışlarının nedenlerini anlayabilmek önemlidir. Öğretmenlerden, sınıf rehber öğretmeninden ya da gerekirse okul rehber öğretmeninden (okul psikolojik danışmanı) bilgi ve yardım alarak çocuğunuzun her ortamda kendine güvenli davranışlar geliştirmesini pekiştiriniz.</a:t>
            </a:r>
          </a:p>
          <a:p>
            <a:endParaRPr lang="tr-TR" dirty="0"/>
          </a:p>
        </p:txBody>
      </p:sp>
      <p:pic>
        <p:nvPicPr>
          <p:cNvPr id="5" name="Resim 4">
            <a:extLst>
              <a:ext uri="{FF2B5EF4-FFF2-40B4-BE49-F238E27FC236}">
                <a16:creationId xmlns="" xmlns:a16="http://schemas.microsoft.com/office/drawing/2014/main" id="{B921FB25-BCA3-4837-BA15-550D6ECC7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475" y="3900624"/>
            <a:ext cx="4578680" cy="2289340"/>
          </a:xfrm>
          <a:prstGeom prst="rect">
            <a:avLst/>
          </a:prstGeom>
        </p:spPr>
      </p:pic>
    </p:spTree>
    <p:extLst>
      <p:ext uri="{BB962C8B-B14F-4D97-AF65-F5344CB8AC3E}">
        <p14:creationId xmlns:p14="http://schemas.microsoft.com/office/powerpoint/2010/main" val="225046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E122462-67A9-4158-8F49-0CD38C7792C9}"/>
              </a:ext>
            </a:extLst>
          </p:cNvPr>
          <p:cNvSpPr>
            <a:spLocks noGrp="1"/>
          </p:cNvSpPr>
          <p:nvPr>
            <p:ph idx="1"/>
          </p:nvPr>
        </p:nvSpPr>
        <p:spPr>
          <a:xfrm>
            <a:off x="1497153" y="455457"/>
            <a:ext cx="9185787" cy="4351338"/>
          </a:xfrm>
        </p:spPr>
        <p:txBody>
          <a:bodyPr/>
          <a:lstStyle/>
          <a:p>
            <a:pPr marL="0" indent="0">
              <a:lnSpc>
                <a:spcPct val="150000"/>
              </a:lnSpc>
              <a:buNone/>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E</a:t>
            </a:r>
            <a:r>
              <a:rPr lang="tr-TR" sz="2200" b="1" dirty="0" smtClean="0">
                <a:latin typeface="Times New Roman" panose="02020603050405020304" pitchFamily="18" charset="0"/>
                <a:cs typeface="Times New Roman" panose="02020603050405020304" pitchFamily="18" charset="0"/>
              </a:rPr>
              <a:t>beveynlerin </a:t>
            </a:r>
            <a:r>
              <a:rPr lang="tr-TR" sz="2200" b="1" dirty="0">
                <a:latin typeface="Times New Roman" panose="02020603050405020304" pitchFamily="18" charset="0"/>
                <a:cs typeface="Times New Roman" panose="02020603050405020304" pitchFamily="18" charset="0"/>
              </a:rPr>
              <a:t>iletişim becerilerini etkin kullanmaları çok önemlidir. İletişim becerisi Doğan </a:t>
            </a:r>
            <a:r>
              <a:rPr lang="tr-TR" sz="2200" b="1" dirty="0" err="1">
                <a:latin typeface="Times New Roman" panose="02020603050405020304" pitchFamily="18" charset="0"/>
                <a:cs typeface="Times New Roman" panose="02020603050405020304" pitchFamily="18" charset="0"/>
              </a:rPr>
              <a:t>Cüceloğlu’nun</a:t>
            </a:r>
            <a:r>
              <a:rPr lang="tr-TR" sz="2200" b="1" dirty="0">
                <a:latin typeface="Times New Roman" panose="02020603050405020304" pitchFamily="18" charset="0"/>
                <a:cs typeface="Times New Roman" panose="02020603050405020304" pitchFamily="18" charset="0"/>
              </a:rPr>
              <a:t> da belirttiği gibi hem kafa hem gönül zenginliğidir. </a:t>
            </a:r>
            <a:r>
              <a:rPr lang="tr-TR" sz="2200" b="1" dirty="0" smtClean="0">
                <a:latin typeface="Times New Roman" panose="02020603050405020304" pitchFamily="18" charset="0"/>
                <a:cs typeface="Times New Roman" panose="02020603050405020304" pitchFamily="18" charset="0"/>
              </a:rPr>
              <a:t>Çocuğunuzla salgın </a:t>
            </a:r>
            <a:r>
              <a:rPr lang="tr-TR" sz="2200" b="1" dirty="0">
                <a:latin typeface="Times New Roman" panose="02020603050405020304" pitchFamily="18" charset="0"/>
                <a:cs typeface="Times New Roman" panose="02020603050405020304" pitchFamily="18" charset="0"/>
              </a:rPr>
              <a:t>hakkında konuşurken onun duygu ve düşüncelerini dinlemek, bilimsel kaynakları temel alan bilgi paylaşımları yapmak onun dünyasında çok değerlidir</a:t>
            </a:r>
            <a:r>
              <a:rPr lang="tr-TR" sz="2200" dirty="0">
                <a:latin typeface="Times New Roman" panose="02020603050405020304" pitchFamily="18" charset="0"/>
                <a:cs typeface="Times New Roman" panose="02020603050405020304" pitchFamily="18" charset="0"/>
              </a:rPr>
              <a:t>. </a:t>
            </a:r>
          </a:p>
          <a:p>
            <a:endParaRPr lang="tr-TR" dirty="0"/>
          </a:p>
        </p:txBody>
      </p:sp>
      <p:pic>
        <p:nvPicPr>
          <p:cNvPr id="3074" name="Picture 2">
            <a:extLst>
              <a:ext uri="{FF2B5EF4-FFF2-40B4-BE49-F238E27FC236}">
                <a16:creationId xmlns="" xmlns:a16="http://schemas.microsoft.com/office/drawing/2014/main" id="{E7EED27D-44F5-4807-96E7-A9B257FB6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683" y="3363604"/>
            <a:ext cx="5076496" cy="2628182"/>
          </a:xfrm>
          <a:prstGeom prst="rect">
            <a:avLst/>
          </a:prstGeom>
          <a:noFill/>
          <a:ln w="3175">
            <a:solidFill>
              <a:schemeClr val="bg2">
                <a:lumMod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2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3FAE208-F811-4EF0-82C0-A776BF7902C7}"/>
              </a:ext>
            </a:extLst>
          </p:cNvPr>
          <p:cNvSpPr>
            <a:spLocks noGrp="1"/>
          </p:cNvSpPr>
          <p:nvPr>
            <p:ph type="title"/>
          </p:nvPr>
        </p:nvSpPr>
        <p:spPr/>
        <p:txBody>
          <a:bodyPr>
            <a:normAutofit/>
          </a:bodyPr>
          <a:lstStyle/>
          <a:p>
            <a:pPr algn="ctr"/>
            <a:r>
              <a:rPr lang="tr-TR" sz="2800" b="1" dirty="0">
                <a:solidFill>
                  <a:schemeClr val="accent1">
                    <a:lumMod val="50000"/>
                  </a:schemeClr>
                </a:solidFill>
                <a:latin typeface="Times New Roman" panose="02020603050405020304" pitchFamily="18" charset="0"/>
                <a:cs typeface="Times New Roman" panose="02020603050405020304" pitchFamily="18" charset="0"/>
              </a:rPr>
              <a:t>UYUM SÜRECİNDE İLETİŞİM BOYUTU</a:t>
            </a:r>
            <a:endParaRPr lang="tr-TR" sz="2800" dirty="0"/>
          </a:p>
        </p:txBody>
      </p:sp>
      <p:pic>
        <p:nvPicPr>
          <p:cNvPr id="5122" name="Picture 2" descr="okula-yeni-baslayacak-cocuklarin-okula-uyum-sureci-2">
            <a:extLst>
              <a:ext uri="{FF2B5EF4-FFF2-40B4-BE49-F238E27FC236}">
                <a16:creationId xmlns="" xmlns:a16="http://schemas.microsoft.com/office/drawing/2014/main" id="{C94F1E03-7752-45A6-9333-D3B37C183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232" y="1430594"/>
            <a:ext cx="7162493" cy="480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3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499357A-A62B-4DE2-92E8-F6633E7DEC7B}"/>
              </a:ext>
            </a:extLst>
          </p:cNvPr>
          <p:cNvSpPr>
            <a:spLocks noGrp="1"/>
          </p:cNvSpPr>
          <p:nvPr>
            <p:ph idx="1"/>
          </p:nvPr>
        </p:nvSpPr>
        <p:spPr>
          <a:xfrm>
            <a:off x="2392821" y="553911"/>
            <a:ext cx="5298398" cy="5702170"/>
          </a:xfrm>
        </p:spPr>
        <p:txBody>
          <a:bodyPr>
            <a:normAutofit fontScale="55000" lnSpcReduction="20000"/>
          </a:bodyPr>
          <a:lstStyle/>
          <a:p>
            <a:pPr marL="0" indent="0">
              <a:lnSpc>
                <a:spcPct val="170000"/>
              </a:lnSpc>
              <a:buNone/>
            </a:pPr>
            <a:r>
              <a:rPr lang="tr-TR" sz="2200" dirty="0">
                <a:latin typeface="Times New Roman" panose="02020603050405020304" pitchFamily="18" charset="0"/>
                <a:cs typeface="Times New Roman" panose="02020603050405020304" pitchFamily="18" charset="0"/>
              </a:rPr>
              <a:t>	</a:t>
            </a:r>
            <a:r>
              <a:rPr lang="tr-TR" sz="3600" b="1" dirty="0">
                <a:latin typeface="Times New Roman" panose="02020603050405020304" pitchFamily="18" charset="0"/>
                <a:cs typeface="Times New Roman" panose="02020603050405020304" pitchFamily="18" charset="0"/>
              </a:rPr>
              <a:t>Çocuğumuzla kuracağımız ,iletişim </a:t>
            </a:r>
            <a:r>
              <a:rPr lang="tr-TR" sz="3600" b="1" dirty="0" smtClean="0">
                <a:latin typeface="Times New Roman" panose="02020603050405020304" pitchFamily="18" charset="0"/>
                <a:cs typeface="Times New Roman" panose="02020603050405020304" pitchFamily="18" charset="0"/>
              </a:rPr>
              <a:t>çok önemlidir</a:t>
            </a:r>
            <a:r>
              <a:rPr lang="tr-TR" sz="3600" b="1" dirty="0">
                <a:latin typeface="Times New Roman" panose="02020603050405020304" pitchFamily="18" charset="0"/>
                <a:cs typeface="Times New Roman" panose="02020603050405020304" pitchFamily="18" charset="0"/>
              </a:rPr>
              <a:t>. </a:t>
            </a:r>
            <a:r>
              <a:rPr lang="tr-TR" sz="3600" b="1" dirty="0" smtClean="0">
                <a:latin typeface="Times New Roman" panose="02020603050405020304" pitchFamily="18" charset="0"/>
                <a:cs typeface="Times New Roman" panose="02020603050405020304" pitchFamily="18" charset="0"/>
              </a:rPr>
              <a:t>İletişimde </a:t>
            </a:r>
            <a:r>
              <a:rPr lang="tr-TR" sz="3600" b="1" dirty="0">
                <a:latin typeface="Times New Roman" panose="02020603050405020304" pitchFamily="18" charset="0"/>
                <a:cs typeface="Times New Roman" panose="02020603050405020304" pitchFamily="18" charset="0"/>
              </a:rPr>
              <a:t>değerlilik duygusu ve kabul</a:t>
            </a:r>
            <a:r>
              <a:rPr lang="tr-TR" sz="3600" b="1" dirty="0" smtClean="0">
                <a:latin typeface="Times New Roman" panose="02020603050405020304" pitchFamily="18" charset="0"/>
                <a:cs typeface="Times New Roman" panose="02020603050405020304" pitchFamily="18" charset="0"/>
              </a:rPr>
              <a:t>, </a:t>
            </a:r>
            <a:r>
              <a:rPr lang="tr-TR" sz="3600" b="1" dirty="0">
                <a:latin typeface="Times New Roman" panose="02020603050405020304" pitchFamily="18" charset="0"/>
                <a:cs typeface="Times New Roman" panose="02020603050405020304" pitchFamily="18" charset="0"/>
              </a:rPr>
              <a:t>dinleme becerisi özellikle etkin dinleme, </a:t>
            </a:r>
          </a:p>
          <a:p>
            <a:pPr marL="0" indent="0">
              <a:buNone/>
            </a:pPr>
            <a:r>
              <a:rPr lang="tr-TR" sz="3600" b="1" dirty="0">
                <a:latin typeface="Times New Roman" panose="02020603050405020304" pitchFamily="18" charset="0"/>
                <a:cs typeface="Times New Roman" panose="02020603050405020304" pitchFamily="18" charset="0"/>
              </a:rPr>
              <a:t>gerekirse bazen susmak onu cesaretlendirmek,</a:t>
            </a:r>
          </a:p>
          <a:p>
            <a:pPr marL="0" indent="0">
              <a:buNone/>
            </a:pPr>
            <a:r>
              <a:rPr lang="tr-TR" sz="3600" b="1" dirty="0">
                <a:latin typeface="Times New Roman" panose="02020603050405020304" pitchFamily="18" charset="0"/>
                <a:cs typeface="Times New Roman" panose="02020603050405020304" pitchFamily="18" charset="0"/>
              </a:rPr>
              <a:t> söylediklerini ona yansıtmak zaman zaman</a:t>
            </a:r>
          </a:p>
          <a:p>
            <a:pPr marL="0" indent="0">
              <a:buNone/>
            </a:pPr>
            <a:r>
              <a:rPr lang="tr-TR" sz="3600" b="1" dirty="0">
                <a:latin typeface="Times New Roman" panose="02020603050405020304" pitchFamily="18" charset="0"/>
                <a:cs typeface="Times New Roman" panose="02020603050405020304" pitchFamily="18" charset="0"/>
              </a:rPr>
              <a:t> ergene sorular yönlendirmek okul yaşantınızla</a:t>
            </a:r>
          </a:p>
          <a:p>
            <a:pPr marL="0" indent="0">
              <a:buNone/>
            </a:pPr>
            <a:r>
              <a:rPr lang="tr-TR" sz="3600" b="1" dirty="0">
                <a:latin typeface="Times New Roman" panose="02020603050405020304" pitchFamily="18" charset="0"/>
                <a:cs typeface="Times New Roman" panose="02020603050405020304" pitchFamily="18" charset="0"/>
              </a:rPr>
              <a:t> ilgili geçmişten bazı anıları paylaşmak ergenin</a:t>
            </a:r>
          </a:p>
          <a:p>
            <a:pPr marL="0" indent="0">
              <a:buNone/>
            </a:pPr>
            <a:r>
              <a:rPr lang="tr-TR" sz="3600" b="1" dirty="0">
                <a:latin typeface="Times New Roman" panose="02020603050405020304" pitchFamily="18" charset="0"/>
                <a:cs typeface="Times New Roman" panose="02020603050405020304" pitchFamily="18" charset="0"/>
              </a:rPr>
              <a:t> ruhuna da bedenine de iyi gelecektir. </a:t>
            </a:r>
          </a:p>
          <a:p>
            <a:pPr marL="0" indent="0">
              <a:buNone/>
            </a:pPr>
            <a:r>
              <a:rPr lang="tr-TR" sz="3600" b="1" dirty="0">
                <a:latin typeface="Times New Roman" panose="02020603050405020304" pitchFamily="18" charset="0"/>
                <a:cs typeface="Times New Roman" panose="02020603050405020304" pitchFamily="18" charset="0"/>
              </a:rPr>
              <a:t>Yalnız olmadığını, anlaşıldığını hissedecektir.</a:t>
            </a:r>
          </a:p>
          <a:p>
            <a:pPr marL="0" indent="0">
              <a:buNone/>
            </a:pPr>
            <a:endParaRPr lang="tr-TR" sz="3600" b="1" dirty="0">
              <a:latin typeface="Times New Roman" panose="02020603050405020304" pitchFamily="18" charset="0"/>
              <a:cs typeface="Times New Roman" panose="02020603050405020304" pitchFamily="18" charset="0"/>
            </a:endParaRPr>
          </a:p>
          <a:p>
            <a:pPr marL="0" indent="0">
              <a:buNone/>
            </a:pPr>
            <a:r>
              <a:rPr lang="tr-TR" sz="3600" b="1" dirty="0" err="1">
                <a:latin typeface="Times New Roman" panose="02020603050405020304" pitchFamily="18" charset="0"/>
                <a:cs typeface="Times New Roman" panose="02020603050405020304" pitchFamily="18" charset="0"/>
              </a:rPr>
              <a:t>Aristonun</a:t>
            </a:r>
            <a:r>
              <a:rPr lang="tr-TR" sz="3600" b="1" dirty="0">
                <a:latin typeface="Times New Roman" panose="02020603050405020304" pitchFamily="18" charset="0"/>
                <a:cs typeface="Times New Roman" panose="02020603050405020304" pitchFamily="18" charset="0"/>
              </a:rPr>
              <a:t> 2300 yıl önce bahsettiği ergende </a:t>
            </a:r>
          </a:p>
          <a:p>
            <a:pPr marL="0" indent="0">
              <a:buNone/>
            </a:pPr>
            <a:r>
              <a:rPr lang="tr-TR" sz="3600" b="1" dirty="0">
                <a:latin typeface="Times New Roman" panose="02020603050405020304" pitchFamily="18" charset="0"/>
                <a:cs typeface="Times New Roman" panose="02020603050405020304" pitchFamily="18" charset="0"/>
              </a:rPr>
              <a:t>günümüzdeki ergende özünde aynıdır. </a:t>
            </a:r>
          </a:p>
          <a:p>
            <a:pPr marL="0" indent="0">
              <a:buNone/>
            </a:pPr>
            <a:r>
              <a:rPr lang="tr-TR" sz="3600" b="1" dirty="0">
                <a:latin typeface="Times New Roman" panose="02020603050405020304" pitchFamily="18" charset="0"/>
                <a:cs typeface="Times New Roman" panose="02020603050405020304" pitchFamily="18" charset="0"/>
              </a:rPr>
              <a:t>Ergenle iletişim kurmak gerçekten sabır ve </a:t>
            </a:r>
          </a:p>
          <a:p>
            <a:pPr marL="0" indent="0">
              <a:buNone/>
            </a:pPr>
            <a:r>
              <a:rPr lang="tr-TR" sz="3600" b="1" dirty="0">
                <a:latin typeface="Times New Roman" panose="02020603050405020304" pitchFamily="18" charset="0"/>
                <a:cs typeface="Times New Roman" panose="02020603050405020304" pitchFamily="18" charset="0"/>
              </a:rPr>
              <a:t>biraz anlayış gerektirir.</a:t>
            </a:r>
          </a:p>
          <a:p>
            <a:pPr marL="0" indent="0">
              <a:buNone/>
            </a:pPr>
            <a:endParaRPr lang="tr-TR" sz="2600" dirty="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64522195-33C7-41A9-8C42-5F9E4B8CD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035" y="1610437"/>
            <a:ext cx="3820407" cy="3666318"/>
          </a:xfrm>
          <a:prstGeom prst="rect">
            <a:avLst/>
          </a:prstGeom>
        </p:spPr>
      </p:pic>
    </p:spTree>
    <p:extLst>
      <p:ext uri="{BB962C8B-B14F-4D97-AF65-F5344CB8AC3E}">
        <p14:creationId xmlns:p14="http://schemas.microsoft.com/office/powerpoint/2010/main" val="104241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BFBA033-AD2F-4A68-A9E7-97D7E9E6BC4E}"/>
              </a:ext>
            </a:extLst>
          </p:cNvPr>
          <p:cNvSpPr>
            <a:spLocks noGrp="1"/>
          </p:cNvSpPr>
          <p:nvPr>
            <p:ph idx="1"/>
          </p:nvPr>
        </p:nvSpPr>
        <p:spPr>
          <a:xfrm>
            <a:off x="2416439" y="614150"/>
            <a:ext cx="4926496" cy="5800298"/>
          </a:xfrm>
        </p:spPr>
        <p:txBody>
          <a:bodyPr>
            <a:normAutofit fontScale="92500" lnSpcReduction="10000"/>
          </a:bodyPr>
          <a:lstStyle/>
          <a:p>
            <a:pPr marL="0" indent="0">
              <a:lnSpc>
                <a:spcPct val="150000"/>
              </a:lnSpc>
              <a:buNone/>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Lütfen çocuğunuz eve geldiğinde onunla okulla ilgili en azından beş dakika bir sohbet ediniz. Unutmayınız her çocuk kendisini değerli hissetmek ister. Onunla kuracağımız sohbetin sadece akademik olmamasına dikkat edelim. Konuşmak istemediği zaman ısrarcı olmayıp, onun ilgisini çekecek konular üzerinde sohbeti başlatmaya çalışalım</a:t>
            </a:r>
          </a:p>
          <a:p>
            <a:pPr marL="0" indent="0">
              <a:lnSpc>
                <a:spcPct val="150000"/>
              </a:lnSpc>
              <a:buNone/>
            </a:pPr>
            <a:r>
              <a:rPr lang="tr-TR" sz="2200" b="1" dirty="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Okulun </a:t>
            </a:r>
            <a:r>
              <a:rPr lang="tr-TR" sz="2200" b="1" dirty="0">
                <a:latin typeface="Times New Roman" panose="02020603050405020304" pitchFamily="18" charset="0"/>
                <a:cs typeface="Times New Roman" panose="02020603050405020304" pitchFamily="18" charset="0"/>
              </a:rPr>
              <a:t>bu ortamda en güvenilir yer olduğu vurgulayarak okuldaki öğretmene, idareye, personele destek vermek bu sistemi güçlü kılacaktır.</a:t>
            </a:r>
          </a:p>
          <a:p>
            <a:endParaRPr lang="tr-TR" sz="2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8854262F-CDF6-4646-9071-D2C677A0F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030" y="1249829"/>
            <a:ext cx="3995716" cy="4358341"/>
          </a:xfrm>
          <a:prstGeom prst="rect">
            <a:avLst/>
          </a:prstGeom>
        </p:spPr>
      </p:pic>
    </p:spTree>
    <p:extLst>
      <p:ext uri="{BB962C8B-B14F-4D97-AF65-F5344CB8AC3E}">
        <p14:creationId xmlns:p14="http://schemas.microsoft.com/office/powerpoint/2010/main" val="152763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D51C1BB-85DA-4CB0-9126-A126EA4966AB}"/>
              </a:ext>
            </a:extLst>
          </p:cNvPr>
          <p:cNvSpPr>
            <a:spLocks noGrp="1"/>
          </p:cNvSpPr>
          <p:nvPr>
            <p:ph idx="1"/>
          </p:nvPr>
        </p:nvSpPr>
        <p:spPr>
          <a:xfrm>
            <a:off x="1659956" y="318304"/>
            <a:ext cx="8905567" cy="4351338"/>
          </a:xfrm>
        </p:spPr>
        <p:txBody>
          <a:bodyPr/>
          <a:lstStyle/>
          <a:p>
            <a:pPr marL="0" indent="0">
              <a:lnSpc>
                <a:spcPct val="150000"/>
              </a:lnSpc>
              <a:buNone/>
            </a:pPr>
            <a:r>
              <a:rPr lang="tr-TR" sz="2200" dirty="0">
                <a:latin typeface="Times New Roman" panose="02020603050405020304" pitchFamily="18" charset="0"/>
                <a:cs typeface="Times New Roman" panose="02020603050405020304" pitchFamily="18" charset="0"/>
              </a:rPr>
              <a:t>	</a:t>
            </a:r>
            <a:r>
              <a:rPr lang="tr-TR" sz="2200" b="1" dirty="0" err="1">
                <a:latin typeface="Times New Roman" panose="02020603050405020304" pitchFamily="18" charset="0"/>
                <a:cs typeface="Times New Roman" panose="02020603050405020304" pitchFamily="18" charset="0"/>
              </a:rPr>
              <a:t>Pandemi</a:t>
            </a:r>
            <a:r>
              <a:rPr lang="tr-TR" sz="2200" b="1" dirty="0">
                <a:latin typeface="Times New Roman" panose="02020603050405020304" pitchFamily="18" charset="0"/>
                <a:cs typeface="Times New Roman" panose="02020603050405020304" pitchFamily="18" charset="0"/>
              </a:rPr>
              <a:t> yaşadığımız bu dönemde duygusallıktan biraz daha uzaklaşarak onu okula motive etmek, kendi kaygınızı kontrol altına almaya çalışmak okulda uyum için önemli belirleyicidir.</a:t>
            </a:r>
          </a:p>
          <a:p>
            <a:pPr marL="0" indent="0">
              <a:lnSpc>
                <a:spcPct val="150000"/>
              </a:lnSpc>
              <a:buNone/>
            </a:pPr>
            <a:r>
              <a:rPr lang="tr-TR" sz="2200" b="1" dirty="0">
                <a:latin typeface="Times New Roman" panose="02020603050405020304" pitchFamily="18" charset="0"/>
                <a:cs typeface="Times New Roman" panose="02020603050405020304" pitchFamily="18" charset="0"/>
              </a:rPr>
              <a:t>	Zor duyguları yönetmek konusunda ona rol model olun. Strese maruz kaldığınızda başa çıkma yöntemlerini öğretin</a:t>
            </a:r>
            <a:r>
              <a:rPr lang="tr-TR" sz="2200" dirty="0">
                <a:latin typeface="Times New Roman" panose="02020603050405020304" pitchFamily="18" charset="0"/>
                <a:cs typeface="Times New Roman" panose="02020603050405020304" pitchFamily="18" charset="0"/>
              </a:rPr>
              <a:t>.</a:t>
            </a:r>
          </a:p>
          <a:p>
            <a:endParaRPr lang="tr-TR" dirty="0"/>
          </a:p>
        </p:txBody>
      </p:sp>
      <p:pic>
        <p:nvPicPr>
          <p:cNvPr id="6148" name="Picture 4" descr="TAPV, Ergen Gelişimi - Türkiye Aile Sağlığı ve Planlaması Vakfı">
            <a:extLst>
              <a:ext uri="{FF2B5EF4-FFF2-40B4-BE49-F238E27FC236}">
                <a16:creationId xmlns="" xmlns:a16="http://schemas.microsoft.com/office/drawing/2014/main" id="{06978296-2656-4F08-9F62-75A057531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4203" y="3622962"/>
            <a:ext cx="3987182" cy="281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2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65A181E-D539-46C5-8B11-A97D5A2727DA}"/>
              </a:ext>
            </a:extLst>
          </p:cNvPr>
          <p:cNvSpPr>
            <a:spLocks noGrp="1"/>
          </p:cNvSpPr>
          <p:nvPr>
            <p:ph type="title"/>
          </p:nvPr>
        </p:nvSpPr>
        <p:spPr>
          <a:xfrm>
            <a:off x="2558514" y="1417192"/>
            <a:ext cx="8890819" cy="2095238"/>
          </a:xfrm>
        </p:spPr>
        <p:txBody>
          <a:bodyPr>
            <a:noAutofit/>
          </a:bodyPr>
          <a:lstStyle/>
          <a:p>
            <a:pPr>
              <a:lnSpc>
                <a:spcPct val="150000"/>
              </a:lnSpc>
            </a:pPr>
            <a:r>
              <a:rPr lang="tr-TR" sz="2400"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Pandemi</a:t>
            </a:r>
            <a:r>
              <a:rPr lang="tr-TR" sz="2400" b="1" dirty="0">
                <a:latin typeface="Times New Roman" panose="02020603050405020304" pitchFamily="18" charset="0"/>
                <a:cs typeface="Times New Roman" panose="02020603050405020304" pitchFamily="18" charset="0"/>
              </a:rPr>
              <a:t> sürecinde yaşanılan zorluklar hepimizi etkilemiştir. Yaşantımızda olumlu-olumsuz değişiklikler meydana getirmiştir. Bu süreçte çocuklarımız daha çok etkilenmiştir. Bu sürecin çocukları etkileme oranları biz yetişkinlerin tutumuna </a:t>
            </a:r>
            <a:r>
              <a:rPr lang="tr-TR" sz="2400" b="1" dirty="0" smtClean="0">
                <a:latin typeface="Times New Roman" panose="02020603050405020304" pitchFamily="18" charset="0"/>
                <a:cs typeface="Times New Roman" panose="02020603050405020304" pitchFamily="18" charset="0"/>
              </a:rPr>
              <a:t>bağlıdır.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p>
        </p:txBody>
      </p:sp>
      <p:pic>
        <p:nvPicPr>
          <p:cNvPr id="5" name="İçerik Yer Tutucusu 4">
            <a:extLst>
              <a:ext uri="{FF2B5EF4-FFF2-40B4-BE49-F238E27FC236}">
                <a16:creationId xmlns="" xmlns:a16="http://schemas.microsoft.com/office/drawing/2014/main" id="{AF3129FB-930C-42D7-B337-CD9A2FDA65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3664" y="3522992"/>
            <a:ext cx="5005063" cy="2823368"/>
          </a:xfrm>
        </p:spPr>
      </p:pic>
    </p:spTree>
    <p:extLst>
      <p:ext uri="{BB962C8B-B14F-4D97-AF65-F5344CB8AC3E}">
        <p14:creationId xmlns:p14="http://schemas.microsoft.com/office/powerpoint/2010/main" val="2642683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0077893-8530-465B-BF1A-293068C5CFA5}"/>
              </a:ext>
            </a:extLst>
          </p:cNvPr>
          <p:cNvSpPr>
            <a:spLocks noGrp="1"/>
          </p:cNvSpPr>
          <p:nvPr>
            <p:ph idx="1"/>
          </p:nvPr>
        </p:nvSpPr>
        <p:spPr>
          <a:xfrm>
            <a:off x="2430621" y="1023582"/>
            <a:ext cx="5648853" cy="5254388"/>
          </a:xfrm>
        </p:spPr>
        <p:txBody>
          <a:bodyPr>
            <a:normAutofit fontScale="92500"/>
          </a:bodyPr>
          <a:lstStyle/>
          <a:p>
            <a:pPr marL="0" indent="0">
              <a:lnSpc>
                <a:spcPct val="150000"/>
              </a:lnSpc>
              <a:buNone/>
            </a:pPr>
            <a:r>
              <a:rPr lang="tr-TR" sz="24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Yaşanılan bu süreçte doğru ve güvenilir bilgi vermek, tutabileceğiniz sözlerin arkasında durmak net ve kesin bilgiden günümüz koşullarını dikkate alınarak uzak durmak önemlidir. Çocuğunuzun duygusal esnekliğini gelişmesi için başka ihtimallerinde olabileceği de söylenmelidir.</a:t>
            </a:r>
          </a:p>
          <a:p>
            <a:pPr marL="0" indent="0">
              <a:lnSpc>
                <a:spcPct val="150000"/>
              </a:lnSpc>
              <a:buNone/>
            </a:pPr>
            <a:r>
              <a:rPr lang="tr-TR" sz="2200" b="1" dirty="0">
                <a:latin typeface="Times New Roman" panose="02020603050405020304" pitchFamily="18" charset="0"/>
                <a:cs typeface="Times New Roman" panose="02020603050405020304" pitchFamily="18" charset="0"/>
              </a:rPr>
              <a:t>	Zor deneyimlerden ortak bir anlam çıkarmak kişilerin ve ilişkilerin dayanıklılığını artırır.</a:t>
            </a:r>
          </a:p>
          <a:p>
            <a:endParaRPr lang="tr-TR" sz="2800" dirty="0">
              <a:latin typeface="Times New Roman" panose="02020603050405020304" pitchFamily="18" charset="0"/>
              <a:cs typeface="Times New Roman" panose="02020603050405020304" pitchFamily="18" charset="0"/>
            </a:endParaRPr>
          </a:p>
          <a:p>
            <a:endParaRPr lang="tr-TR" dirty="0"/>
          </a:p>
        </p:txBody>
      </p:sp>
      <p:sp>
        <p:nvSpPr>
          <p:cNvPr id="4" name="AutoShape 2">
            <a:extLst>
              <a:ext uri="{FF2B5EF4-FFF2-40B4-BE49-F238E27FC236}">
                <a16:creationId xmlns="" xmlns:a16="http://schemas.microsoft.com/office/drawing/2014/main" id="{74EB9951-4AAA-41F0-A057-3D0007941E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a:extLst>
              <a:ext uri="{FF2B5EF4-FFF2-40B4-BE49-F238E27FC236}">
                <a16:creationId xmlns="" xmlns:a16="http://schemas.microsoft.com/office/drawing/2014/main" id="{12A7EE8C-C430-4FD6-BE95-D18CD080E81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a:extLst>
              <a:ext uri="{FF2B5EF4-FFF2-40B4-BE49-F238E27FC236}">
                <a16:creationId xmlns="" xmlns:a16="http://schemas.microsoft.com/office/drawing/2014/main" id="{58F833C8-6095-4A01-A199-A27F314CD61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a:extLst>
              <a:ext uri="{FF2B5EF4-FFF2-40B4-BE49-F238E27FC236}">
                <a16:creationId xmlns="" xmlns:a16="http://schemas.microsoft.com/office/drawing/2014/main" id="{0284D7A6-6881-4E85-B366-118B213FE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986" y="1460310"/>
            <a:ext cx="3602842" cy="3280886"/>
          </a:xfrm>
          <a:prstGeom prst="rect">
            <a:avLst/>
          </a:prstGeom>
        </p:spPr>
      </p:pic>
    </p:spTree>
    <p:extLst>
      <p:ext uri="{BB962C8B-B14F-4D97-AF65-F5344CB8AC3E}">
        <p14:creationId xmlns:p14="http://schemas.microsoft.com/office/powerpoint/2010/main" val="65856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A0F0386-8C3A-45F7-8725-ECB193BC0381}"/>
              </a:ext>
            </a:extLst>
          </p:cNvPr>
          <p:cNvSpPr>
            <a:spLocks noGrp="1"/>
          </p:cNvSpPr>
          <p:nvPr>
            <p:ph type="title"/>
          </p:nvPr>
        </p:nvSpPr>
        <p:spPr>
          <a:xfrm>
            <a:off x="1070212" y="0"/>
            <a:ext cx="10515600" cy="1325563"/>
          </a:xfrm>
        </p:spPr>
        <p:txBody>
          <a:bodyPr>
            <a:normAutofit/>
          </a:bodyPr>
          <a:lstStyle/>
          <a:p>
            <a:pPr algn="ctr"/>
            <a:r>
              <a:rPr lang="tr-TR" sz="3000" b="1" dirty="0">
                <a:solidFill>
                  <a:srgbClr val="5C1F7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OKULA </a:t>
            </a:r>
            <a:r>
              <a:rPr lang="tr-TR" sz="3000" b="1" dirty="0" smtClean="0">
                <a:solidFill>
                  <a:srgbClr val="5C1F7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AKADEMİK </a:t>
            </a:r>
            <a:r>
              <a:rPr lang="tr-TR" sz="3000" b="1" dirty="0">
                <a:solidFill>
                  <a:srgbClr val="5C1F7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UYUM SÜRECİ</a:t>
            </a:r>
            <a:endParaRPr lang="tr-TR"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 xmlns:a16="http://schemas.microsoft.com/office/drawing/2014/main" id="{584AA90D-F69A-41BC-9C36-8127E9FEF5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4206" y="1302328"/>
            <a:ext cx="7020234" cy="5153890"/>
          </a:xfrm>
        </p:spPr>
      </p:pic>
    </p:spTree>
    <p:extLst>
      <p:ext uri="{BB962C8B-B14F-4D97-AF65-F5344CB8AC3E}">
        <p14:creationId xmlns:p14="http://schemas.microsoft.com/office/powerpoint/2010/main" val="419582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FD02BA2-5369-4E43-8F6B-84D082C284EC}"/>
              </a:ext>
            </a:extLst>
          </p:cNvPr>
          <p:cNvSpPr>
            <a:spLocks noGrp="1"/>
          </p:cNvSpPr>
          <p:nvPr>
            <p:ph idx="1"/>
          </p:nvPr>
        </p:nvSpPr>
        <p:spPr>
          <a:xfrm>
            <a:off x="2717885" y="682388"/>
            <a:ext cx="5123947" cy="5576071"/>
          </a:xfrm>
        </p:spPr>
        <p:txBody>
          <a:bodyPr>
            <a:normAutofit fontScale="92500" lnSpcReduction="20000"/>
          </a:bodyPr>
          <a:lstStyle/>
          <a:p>
            <a:pPr marL="0" indent="0" algn="just">
              <a:lnSpc>
                <a:spcPct val="150000"/>
              </a:lnSpc>
              <a:buNone/>
            </a:pPr>
            <a:r>
              <a:rPr lang="tr-TR" sz="1800" spc="4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800" spc="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2200" b="1" spc="4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Pandemi</a:t>
            </a:r>
            <a:r>
              <a:rPr lang="tr-TR" sz="2200" b="1" spc="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b="1" spc="40" dirty="0">
                <a:effectLst/>
                <a:latin typeface="Times New Roman" panose="02020603050405020304" pitchFamily="18" charset="0"/>
                <a:ea typeface="Times New Roman" panose="02020603050405020304" pitchFamily="18" charset="0"/>
                <a:cs typeface="Times New Roman" panose="02020603050405020304" pitchFamily="18" charset="0"/>
              </a:rPr>
              <a:t>döneminde akademik uyum belki de en zorlanacağınız konulardan biri olarak karşınıza çıkacaktır. Buradaki tutumunuz çok naif ve normal düzeyde olmalıdır. Okulda öğretmenlerimize evde ailelerimize önemli işler düşmektedir.</a:t>
            </a:r>
            <a:r>
              <a:rPr lang="tr-TR" sz="2200" b="1" dirty="0">
                <a:effectLst/>
                <a:latin typeface="Times New Roman" panose="02020603050405020304" pitchFamily="18" charset="0"/>
                <a:ea typeface="Times New Roman" panose="02020603050405020304" pitchFamily="18" charset="0"/>
                <a:cs typeface="Times New Roman" panose="02020603050405020304" pitchFamily="18" charset="0"/>
              </a:rPr>
              <a:t> Sizler sakin kalarak, okul ve ders çalışma rutinini oluşturmasında, başarılarını takdir ederek kendine güvenini yeniden kazanmasına, virüs ve okuldaki hijyen konusunda çocuğunuzu korkutmadan bilgi vermeye çalışmalısınız.</a:t>
            </a:r>
            <a:r>
              <a:rPr lang="tr-TR" sz="2200" b="1" spc="40" dirty="0">
                <a:effectLst/>
                <a:latin typeface="Times New Roman" panose="02020603050405020304" pitchFamily="18" charset="0"/>
                <a:ea typeface="Times New Roman" panose="02020603050405020304" pitchFamily="18" charset="0"/>
                <a:cs typeface="Times New Roman" panose="02020603050405020304" pitchFamily="18" charset="0"/>
              </a:rPr>
              <a:t> Abartılı başarı ifadeleri ise çalışmasına gerek olmadığı düşüncesini doğurabilir.</a:t>
            </a:r>
            <a:endParaRPr lang="tr-TR" sz="2200" b="1"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03606ABA-F9D4-4AFD-8EC2-AEFD69DEB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566" y="2209100"/>
            <a:ext cx="3135429" cy="2861251"/>
          </a:xfrm>
          <a:prstGeom prst="rect">
            <a:avLst/>
          </a:prstGeom>
        </p:spPr>
      </p:pic>
    </p:spTree>
    <p:extLst>
      <p:ext uri="{BB962C8B-B14F-4D97-AF65-F5344CB8AC3E}">
        <p14:creationId xmlns:p14="http://schemas.microsoft.com/office/powerpoint/2010/main" val="208285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E90D01C-DC7D-4F34-A56A-9945B18906DA}"/>
              </a:ext>
            </a:extLst>
          </p:cNvPr>
          <p:cNvSpPr>
            <a:spLocks noGrp="1"/>
          </p:cNvSpPr>
          <p:nvPr>
            <p:ph type="title"/>
          </p:nvPr>
        </p:nvSpPr>
        <p:spPr>
          <a:xfrm>
            <a:off x="2357284" y="512609"/>
            <a:ext cx="10515600" cy="1325563"/>
          </a:xfrm>
        </p:spPr>
        <p:txBody>
          <a:bodyPr>
            <a:normAutofit/>
          </a:bodyPr>
          <a:lstStyle/>
          <a:p>
            <a:r>
              <a:rPr lang="tr-TR" sz="2800" b="1" spc="40" dirty="0">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Okulda Akademik ve Başarı Uyum İçin Neler Yapılmalıdır?</a:t>
            </a:r>
            <a:endParaRPr lang="tr-TR"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 xmlns:a16="http://schemas.microsoft.com/office/drawing/2014/main" id="{0AD28C6E-7A71-4F86-8215-25EC6B58E2A4}"/>
              </a:ext>
            </a:extLst>
          </p:cNvPr>
          <p:cNvSpPr>
            <a:spLocks noGrp="1"/>
          </p:cNvSpPr>
          <p:nvPr>
            <p:ph idx="1"/>
          </p:nvPr>
        </p:nvSpPr>
        <p:spPr>
          <a:xfrm>
            <a:off x="2340774" y="1690687"/>
            <a:ext cx="8320548" cy="4532691"/>
          </a:xfrm>
        </p:spPr>
        <p:txBody>
          <a:bodyPr>
            <a:normAutofit lnSpcReduction="10000"/>
          </a:bodyPr>
          <a:lstStyle/>
          <a:p>
            <a:pPr marL="342900" lvl="0" indent="-342900">
              <a:lnSpc>
                <a:spcPct val="115000"/>
              </a:lnSpc>
              <a:spcAft>
                <a:spcPts val="750"/>
              </a:spcAft>
              <a:buSzPts val="1000"/>
              <a:buFont typeface="Symbol" panose="05050102010706020507" pitchFamily="18" charset="2"/>
              <a:buChar char=""/>
              <a:tabLst>
                <a:tab pos="457200" algn="l"/>
              </a:tabLst>
            </a:pPr>
            <a:r>
              <a:rPr lang="tr-TR" sz="2200" b="1" spc="40" dirty="0">
                <a:effectLst/>
                <a:latin typeface="Times New Roman" pitchFamily="18" charset="0"/>
                <a:ea typeface="Times New Roman" panose="02020603050405020304" pitchFamily="18" charset="0"/>
                <a:cs typeface="Times New Roman" pitchFamily="18" charset="0"/>
              </a:rPr>
              <a:t>Çocuğunuzla ilgili beklentilerinizi gerçekçi seviyede tutun ona zaman tanıyın</a:t>
            </a:r>
            <a:endParaRPr lang="tr-TR" sz="2200" b="1" dirty="0">
              <a:effectLst/>
              <a:latin typeface="Times New Roman" pitchFamily="18" charset="0"/>
              <a:ea typeface="Times New Roman" panose="02020603050405020304" pitchFamily="18" charset="0"/>
              <a:cs typeface="Times New Roman"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tr-TR" sz="2200" b="1" spc="40" dirty="0">
                <a:effectLst/>
                <a:latin typeface="Times New Roman" pitchFamily="18" charset="0"/>
                <a:ea typeface="Times New Roman" panose="02020603050405020304" pitchFamily="18" charset="0"/>
                <a:cs typeface="Times New Roman" pitchFamily="18" charset="0"/>
              </a:rPr>
              <a:t>Kendini ölçmesine izin verin.</a:t>
            </a:r>
            <a:endParaRPr lang="tr-TR" sz="2200" b="1" dirty="0">
              <a:effectLst/>
              <a:latin typeface="Times New Roman" pitchFamily="18" charset="0"/>
              <a:ea typeface="Times New Roman" panose="02020603050405020304" pitchFamily="18" charset="0"/>
              <a:cs typeface="Times New Roman"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tr-TR" sz="2200" b="1" spc="40" dirty="0">
                <a:effectLst/>
                <a:latin typeface="Times New Roman" pitchFamily="18" charset="0"/>
                <a:ea typeface="Times New Roman" panose="02020603050405020304" pitchFamily="18" charset="0"/>
                <a:cs typeface="Times New Roman" pitchFamily="18" charset="0"/>
              </a:rPr>
              <a:t>Ders çalışma rutinleri belirlemek önemlidir. </a:t>
            </a:r>
            <a:endParaRPr lang="tr-TR" sz="2200" b="1" dirty="0">
              <a:effectLst/>
              <a:latin typeface="Times New Roman" pitchFamily="18" charset="0"/>
              <a:ea typeface="Times New Roman" panose="02020603050405020304" pitchFamily="18" charset="0"/>
              <a:cs typeface="Times New Roman"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tr-TR" sz="2200" b="1" spc="40" dirty="0">
                <a:effectLst/>
                <a:latin typeface="Times New Roman" pitchFamily="18" charset="0"/>
                <a:ea typeface="Times New Roman" panose="02020603050405020304" pitchFamily="18" charset="0"/>
                <a:cs typeface="Times New Roman" pitchFamily="18" charset="0"/>
              </a:rPr>
              <a:t>İlk sınavda yaptığı olumsuz sonuçlara gösterdiğiniz tepki diğerlerini de etkiler.</a:t>
            </a:r>
            <a:endParaRPr lang="tr-TR" sz="2200" b="1" dirty="0">
              <a:effectLst/>
              <a:latin typeface="Times New Roman" pitchFamily="18" charset="0"/>
              <a:ea typeface="Times New Roman" panose="02020603050405020304" pitchFamily="18" charset="0"/>
              <a:cs typeface="Times New Roman"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tr-TR" sz="2200" b="1" spc="40" dirty="0">
                <a:effectLst/>
                <a:latin typeface="Times New Roman" pitchFamily="18" charset="0"/>
                <a:ea typeface="Times New Roman" panose="02020603050405020304" pitchFamily="18" charset="0"/>
                <a:cs typeface="Times New Roman" pitchFamily="18" charset="0"/>
              </a:rPr>
              <a:t>Hep başarısızlıklarına vurgu yapmak motivasyonunu kıracak ve çaresizlik hissine kapılmasına yol açacaktır. Yapamıyorum ve başarısızlık algısına izin vermeyin onu anlamaya çalışın. </a:t>
            </a:r>
            <a:endParaRPr lang="tr-TR" sz="2200" b="1" dirty="0">
              <a:effectLst/>
              <a:latin typeface="Times New Roman" pitchFamily="18" charset="0"/>
              <a:ea typeface="Times New Roman" panose="02020603050405020304" pitchFamily="18" charset="0"/>
              <a:cs typeface="Times New Roman" pitchFamily="18" charset="0"/>
            </a:endParaRPr>
          </a:p>
          <a:p>
            <a:endParaRPr lang="tr-TR" dirty="0"/>
          </a:p>
        </p:txBody>
      </p:sp>
    </p:spTree>
    <p:extLst>
      <p:ext uri="{BB962C8B-B14F-4D97-AF65-F5344CB8AC3E}">
        <p14:creationId xmlns:p14="http://schemas.microsoft.com/office/powerpoint/2010/main" val="129880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FA823D2-689D-42A1-AA86-5BF738DE177B}"/>
              </a:ext>
            </a:extLst>
          </p:cNvPr>
          <p:cNvSpPr>
            <a:spLocks noGrp="1"/>
          </p:cNvSpPr>
          <p:nvPr>
            <p:ph type="title"/>
          </p:nvPr>
        </p:nvSpPr>
        <p:spPr>
          <a:xfrm>
            <a:off x="2595715" y="365126"/>
            <a:ext cx="10515600" cy="1325563"/>
          </a:xfrm>
        </p:spPr>
        <p:txBody>
          <a:bodyPr>
            <a:normAutofit/>
          </a:bodyPr>
          <a:lstStyle/>
          <a:p>
            <a:r>
              <a:rPr lang="tr-TR"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Teknolojiye Uyum </a:t>
            </a:r>
            <a:endParaRPr lang="tr-TR"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 xmlns:a16="http://schemas.microsoft.com/office/drawing/2014/main" id="{7FFE6668-1268-4F43-AA04-12CDBE9A60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5716" y="1690689"/>
            <a:ext cx="7503628" cy="4243285"/>
          </a:xfrm>
        </p:spPr>
      </p:pic>
    </p:spTree>
    <p:extLst>
      <p:ext uri="{BB962C8B-B14F-4D97-AF65-F5344CB8AC3E}">
        <p14:creationId xmlns:p14="http://schemas.microsoft.com/office/powerpoint/2010/main" val="2931094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FADC542-FD84-4110-8193-A9DB1C7038B6}"/>
              </a:ext>
            </a:extLst>
          </p:cNvPr>
          <p:cNvSpPr>
            <a:spLocks noGrp="1"/>
          </p:cNvSpPr>
          <p:nvPr>
            <p:ph idx="1"/>
          </p:nvPr>
        </p:nvSpPr>
        <p:spPr>
          <a:xfrm>
            <a:off x="2454552" y="859809"/>
            <a:ext cx="4819705" cy="5347029"/>
          </a:xfrm>
        </p:spPr>
        <p:txBody>
          <a:bodyPr>
            <a:normAutofit/>
          </a:bodyPr>
          <a:lstStyle/>
          <a:p>
            <a:pPr marL="0" indent="0">
              <a:lnSpc>
                <a:spcPct val="150000"/>
              </a:lnSpc>
              <a:buNone/>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r>
              <a:rPr lang="tr-T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Pandemi</a:t>
            </a:r>
            <a:r>
              <a:rPr lang="tr-T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rPr>
              <a:t>ile birlikte aslında teknoloji kullanımı yeni bir boyut kazanmış oldu. Hatta bu süreçte sosyal hayatın daha çok sanal ortamdan ve oyunlardaki konuşma bölümünden yürütüldüğü,  evde kalındığı için  daha fazla teknoloji kullanımının arttığını görüyoruz. </a:t>
            </a:r>
          </a:p>
          <a:p>
            <a:endParaRPr lang="tr-TR" dirty="0"/>
          </a:p>
        </p:txBody>
      </p:sp>
      <p:pic>
        <p:nvPicPr>
          <p:cNvPr id="5" name="Resim 4">
            <a:extLst>
              <a:ext uri="{FF2B5EF4-FFF2-40B4-BE49-F238E27FC236}">
                <a16:creationId xmlns="" xmlns:a16="http://schemas.microsoft.com/office/drawing/2014/main" id="{FF1B5E97-5949-4A0C-9EAA-C699867F9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967" y="1951629"/>
            <a:ext cx="3522871" cy="3548307"/>
          </a:xfrm>
          <a:prstGeom prst="rect">
            <a:avLst/>
          </a:prstGeom>
        </p:spPr>
      </p:pic>
    </p:spTree>
    <p:extLst>
      <p:ext uri="{BB962C8B-B14F-4D97-AF65-F5344CB8AC3E}">
        <p14:creationId xmlns:p14="http://schemas.microsoft.com/office/powerpoint/2010/main" val="2845472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FD76D18-2B21-4FE7-8EB2-CB91382F61D0}"/>
              </a:ext>
            </a:extLst>
          </p:cNvPr>
          <p:cNvSpPr>
            <a:spLocks noGrp="1"/>
          </p:cNvSpPr>
          <p:nvPr>
            <p:ph type="title"/>
          </p:nvPr>
        </p:nvSpPr>
        <p:spPr>
          <a:xfrm>
            <a:off x="2784987" y="348736"/>
            <a:ext cx="10515600" cy="1325563"/>
          </a:xfrm>
        </p:spPr>
        <p:txBody>
          <a:bodyPr>
            <a:normAutofit/>
          </a:bodyPr>
          <a:lstStyle/>
          <a:p>
            <a:r>
              <a:rPr lang="tr-TR" sz="3600" b="1" dirty="0">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Dijital </a:t>
            </a:r>
            <a:r>
              <a:rPr lang="tr-TR" sz="3600" b="1" dirty="0" err="1">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Detoks</a:t>
            </a:r>
            <a:r>
              <a:rPr lang="tr-TR" sz="3600" b="1" dirty="0">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Nasıl Yapılmalı?</a:t>
            </a:r>
            <a:endParaRPr lang="tr-TR"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 xmlns:a16="http://schemas.microsoft.com/office/drawing/2014/main" id="{1F3CDC55-3E8D-4CF8-9FC3-F025F1321B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2763" y="1674299"/>
            <a:ext cx="7881587" cy="4502664"/>
          </a:xfrm>
        </p:spPr>
      </p:pic>
    </p:spTree>
    <p:extLst>
      <p:ext uri="{BB962C8B-B14F-4D97-AF65-F5344CB8AC3E}">
        <p14:creationId xmlns:p14="http://schemas.microsoft.com/office/powerpoint/2010/main" val="121858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69107F5-9F21-46F8-A53B-3DA781CADBA2}"/>
              </a:ext>
            </a:extLst>
          </p:cNvPr>
          <p:cNvSpPr>
            <a:spLocks noGrp="1"/>
          </p:cNvSpPr>
          <p:nvPr>
            <p:ph idx="1"/>
          </p:nvPr>
        </p:nvSpPr>
        <p:spPr>
          <a:xfrm>
            <a:off x="2538485" y="862637"/>
            <a:ext cx="5901556" cy="5142378"/>
          </a:xfrm>
        </p:spPr>
        <p:txBody>
          <a:bodyPr>
            <a:normAutofit/>
          </a:bodyPr>
          <a:lstStyle/>
          <a:p>
            <a:pPr marL="0" lvl="0" indent="0">
              <a:lnSpc>
                <a:spcPct val="100000"/>
              </a:lnSpc>
              <a:buSzPts val="1000"/>
              <a:buNone/>
              <a:tabLst>
                <a:tab pos="457200" algn="l"/>
              </a:tabLst>
            </a:pPr>
            <a:r>
              <a:rPr lang="tr-TR" sz="2200"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200" b="1"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Okul açıldığı için çocuğumuzla ortak bir karar alarak telefon </a:t>
            </a:r>
            <a:r>
              <a:rPr lang="tr-TR" sz="2200" b="1" dirty="0" err="1">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pc</a:t>
            </a:r>
            <a:r>
              <a:rPr lang="tr-TR" sz="2200" b="1"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 kullanımı ile ilgili kurallar netleştirilmeli gerekirse yazılı bir anlaşma yaparak uygulanması noktasında net tavrımızı göstermeliyiz.</a:t>
            </a:r>
            <a:endParaRPr lang="tr-TR" sz="2200" b="1"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spcAft>
                <a:spcPts val="1000"/>
              </a:spcAft>
              <a:buSzPts val="1000"/>
              <a:buNone/>
              <a:tabLst>
                <a:tab pos="457200" algn="l"/>
              </a:tabLst>
            </a:pPr>
            <a:r>
              <a:rPr lang="tr-TR" sz="2200" b="1"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	Telefon, televizyon, bilgisayar ve tablet gibi cihazlar yatağa girmeden bir saat önce kapatılmalıdır.</a:t>
            </a:r>
            <a:endParaRPr lang="tr-TR" sz="2200" b="1"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spcBef>
                <a:spcPts val="1125"/>
              </a:spcBef>
              <a:spcAft>
                <a:spcPts val="1125"/>
              </a:spcAft>
              <a:buSzPts val="1000"/>
              <a:buNone/>
              <a:tabLst>
                <a:tab pos="457200" algn="l"/>
              </a:tabLst>
            </a:pPr>
            <a:r>
              <a:rPr lang="tr-TR" sz="2200" b="1"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	Sabah uyanır uyanmaz telefon açılmamalıdır.</a:t>
            </a:r>
          </a:p>
          <a:p>
            <a:pPr marL="0" lvl="0" indent="0">
              <a:lnSpc>
                <a:spcPct val="100000"/>
              </a:lnSpc>
              <a:spcBef>
                <a:spcPts val="1125"/>
              </a:spcBef>
              <a:spcAft>
                <a:spcPts val="1125"/>
              </a:spcAft>
              <a:buSzPts val="1000"/>
              <a:buNone/>
              <a:tabLst>
                <a:tab pos="457200" algn="l"/>
              </a:tabLst>
            </a:pPr>
            <a:r>
              <a:rPr lang="tr-TR" sz="2200" b="1"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rPr>
              <a:t>	Akşamları ailecek belirlenecek saatte dijital aletlerden uzak durulmalıdır.</a:t>
            </a:r>
          </a:p>
          <a:p>
            <a:endParaRPr lang="tr-TR" dirty="0"/>
          </a:p>
        </p:txBody>
      </p:sp>
      <p:pic>
        <p:nvPicPr>
          <p:cNvPr id="5" name="Resim 4">
            <a:extLst>
              <a:ext uri="{FF2B5EF4-FFF2-40B4-BE49-F238E27FC236}">
                <a16:creationId xmlns="" xmlns:a16="http://schemas.microsoft.com/office/drawing/2014/main" id="{A3771995-D913-434C-B708-53CDCD27D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984" y="2101755"/>
            <a:ext cx="3007676" cy="2544358"/>
          </a:xfrm>
          <a:prstGeom prst="rect">
            <a:avLst/>
          </a:prstGeom>
        </p:spPr>
      </p:pic>
    </p:spTree>
    <p:extLst>
      <p:ext uri="{BB962C8B-B14F-4D97-AF65-F5344CB8AC3E}">
        <p14:creationId xmlns:p14="http://schemas.microsoft.com/office/powerpoint/2010/main" val="138186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992894A-BC42-4937-B6C7-A63B01A5BEEA}"/>
              </a:ext>
            </a:extLst>
          </p:cNvPr>
          <p:cNvSpPr>
            <a:spLocks noGrp="1"/>
          </p:cNvSpPr>
          <p:nvPr>
            <p:ph idx="1"/>
          </p:nvPr>
        </p:nvSpPr>
        <p:spPr>
          <a:xfrm>
            <a:off x="1465862" y="237898"/>
            <a:ext cx="9603402" cy="4874636"/>
          </a:xfrm>
        </p:spPr>
        <p:txBody>
          <a:bodyPr>
            <a:normAutofit/>
          </a:bodyPr>
          <a:lstStyle/>
          <a:p>
            <a:pPr marL="0" lvl="0" indent="0">
              <a:lnSpc>
                <a:spcPct val="115000"/>
              </a:lnSpc>
              <a:spcBef>
                <a:spcPts val="1125"/>
              </a:spcBef>
              <a:spcAft>
                <a:spcPts val="1125"/>
              </a:spcAft>
              <a:buSzPts val="1000"/>
              <a:buNone/>
              <a:tabLst>
                <a:tab pos="457200" algn="l"/>
              </a:tabLst>
            </a:pPr>
            <a:r>
              <a:rPr lang="tr-TR" sz="2100" b="1" dirty="0" smtClean="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50" b="1" dirty="0" smtClean="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Çocuğumuzla </a:t>
            </a:r>
            <a:r>
              <a:rPr lang="tr-TR" sz="2050" b="1" dirty="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teknoloji dışında vakit geçirebileceğimiz eğlenceli </a:t>
            </a:r>
            <a:r>
              <a:rPr lang="tr-TR" sz="2050" b="1" dirty="0" smtClean="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ortamlar oluşturmalıyız.</a:t>
            </a:r>
            <a:endParaRPr lang="tr-TR" sz="2050" b="1" dirty="0">
              <a:solidFill>
                <a:srgbClr val="232E42"/>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Bef>
                <a:spcPts val="1125"/>
              </a:spcBef>
              <a:spcAft>
                <a:spcPts val="1125"/>
              </a:spcAft>
              <a:buSzPts val="1000"/>
              <a:buNone/>
              <a:tabLst>
                <a:tab pos="457200" algn="l"/>
              </a:tabLst>
            </a:pPr>
            <a:r>
              <a:rPr lang="tr-TR" sz="2050" b="1" dirty="0" smtClean="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	Çocuğun </a:t>
            </a:r>
            <a:r>
              <a:rPr lang="tr-TR" sz="2050" b="1" dirty="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okul düzenine alışması için yatış ve kalkış saatleri evde ayarlanmalıdır.</a:t>
            </a:r>
          </a:p>
          <a:p>
            <a:pPr marL="0" lvl="0" indent="0">
              <a:lnSpc>
                <a:spcPct val="115000"/>
              </a:lnSpc>
              <a:spcBef>
                <a:spcPts val="1125"/>
              </a:spcBef>
              <a:spcAft>
                <a:spcPts val="1125"/>
              </a:spcAft>
              <a:buSzPts val="1000"/>
              <a:buNone/>
              <a:tabLst>
                <a:tab pos="457200" algn="l"/>
              </a:tabLst>
            </a:pPr>
            <a:r>
              <a:rPr lang="tr-TR" sz="2050" b="1" dirty="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rPr>
              <a:t>	Uzun zamandır okuldan uzak olunduğu için  dikkatini toplamada </a:t>
            </a:r>
            <a:r>
              <a:rPr lang="tr-TR" sz="2050" b="1" dirty="0">
                <a:solidFill>
                  <a:srgbClr val="14233A"/>
                </a:solidFill>
                <a:effectLst/>
                <a:latin typeface="Times New Roman" panose="02020603050405020304" pitchFamily="18" charset="0"/>
                <a:ea typeface="Times New Roman" panose="02020603050405020304" pitchFamily="18" charset="0"/>
                <a:cs typeface="Times New Roman" panose="02020603050405020304" pitchFamily="18" charset="0"/>
              </a:rPr>
              <a:t>güçlük, ödev yapmada isteksizlik ve akademik başarıda düşüş, okula karşı isteksizlik görülebilir. Öncelikle ebeveynlerin bu konuda bilinçli olması, çocuğu suçlamaması, öğretmenle iş birliği içerisinde çocuğu desteklemesi gerekir. Gerekirse takviye derslerle   senenin eksiğini gidermek adına güçlendirme yapılmalıdır.</a:t>
            </a:r>
            <a:endParaRPr lang="tr-TR" sz="2050" b="1" dirty="0">
              <a:solidFill>
                <a:srgbClr val="232E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2100" b="1" dirty="0"/>
          </a:p>
        </p:txBody>
      </p:sp>
      <p:pic>
        <p:nvPicPr>
          <p:cNvPr id="1026" name="Picture 2" descr="İnternet bağımlılığı madde bağımlılığından farksız! - Psikoloji">
            <a:extLst>
              <a:ext uri="{FF2B5EF4-FFF2-40B4-BE49-F238E27FC236}">
                <a16:creationId xmlns="" xmlns:a16="http://schemas.microsoft.com/office/drawing/2014/main" id="{4B16D0BC-47B9-4CFD-94E8-39252D9B2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176" y="4220293"/>
            <a:ext cx="3896775" cy="211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3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 xmlns:a16="http://schemas.microsoft.com/office/drawing/2014/main" id="{DC468AA0-6D51-4D2E-B364-4C3C511D2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218" y="3421117"/>
            <a:ext cx="6159758" cy="2833370"/>
          </a:xfrm>
          <a:prstGeom prst="rect">
            <a:avLst/>
          </a:prstGeom>
        </p:spPr>
      </p:pic>
      <p:sp>
        <p:nvSpPr>
          <p:cNvPr id="5" name="Metin kutusu 4">
            <a:extLst>
              <a:ext uri="{FF2B5EF4-FFF2-40B4-BE49-F238E27FC236}">
                <a16:creationId xmlns="" xmlns:a16="http://schemas.microsoft.com/office/drawing/2014/main" id="{A7331E26-CC8F-4E1A-BEA0-34535BE2F543}"/>
              </a:ext>
            </a:extLst>
          </p:cNvPr>
          <p:cNvSpPr txBox="1"/>
          <p:nvPr/>
        </p:nvSpPr>
        <p:spPr>
          <a:xfrm>
            <a:off x="1668564" y="494747"/>
            <a:ext cx="9005065" cy="2795958"/>
          </a:xfrm>
          <a:prstGeom prst="rect">
            <a:avLst/>
          </a:prstGeom>
          <a:noFill/>
        </p:spPr>
        <p:txBody>
          <a:bodyPr wrap="square">
            <a:spAutoFit/>
          </a:bodyPr>
          <a:lstStyle/>
          <a:p>
            <a:pPr>
              <a:lnSpc>
                <a:spcPct val="150000"/>
              </a:lnSpc>
            </a:pPr>
            <a:r>
              <a:rPr lang="tr-TR" sz="2400" b="1" i="1" dirty="0">
                <a:latin typeface="Times New Roman" panose="02020603050405020304" pitchFamily="18" charset="0"/>
                <a:cs typeface="Times New Roman" panose="02020603050405020304" pitchFamily="18" charset="0"/>
              </a:rPr>
              <a:t>	Unutmayalım ki çocukların adaptasyon süreci yetişkinlerden daha iyidir. Eğer çocuğunuz dönemsel de olsa online eğitimle devam etmek zorunda kalırsa diye, okula gideceği sürelerde meydana gelebilecek değişiklikler ve eğitim yöntemleri hakkında onunla konuşabilmeniz faydalı olacaktır.</a:t>
            </a:r>
          </a:p>
        </p:txBody>
      </p:sp>
    </p:spTree>
    <p:extLst>
      <p:ext uri="{BB962C8B-B14F-4D97-AF65-F5344CB8AC3E}">
        <p14:creationId xmlns:p14="http://schemas.microsoft.com/office/powerpoint/2010/main" val="193696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 xmlns:a16="http://schemas.microsoft.com/office/drawing/2014/main" id="{BCC1470E-4000-4E4D-8B6F-10B7BB42B8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2258" y="1924333"/>
            <a:ext cx="5951984" cy="4490115"/>
          </a:xfrm>
          <a:ln w="76200">
            <a:solidFill>
              <a:schemeClr val="accent4">
                <a:lumMod val="75000"/>
              </a:schemeClr>
            </a:solidFill>
          </a:ln>
        </p:spPr>
      </p:pic>
      <p:sp>
        <p:nvSpPr>
          <p:cNvPr id="4" name="Başlık 1">
            <a:extLst>
              <a:ext uri="{FF2B5EF4-FFF2-40B4-BE49-F238E27FC236}">
                <a16:creationId xmlns="" xmlns:a16="http://schemas.microsoft.com/office/drawing/2014/main" id="{233EC148-A9AF-4EC9-987A-541718281BE0}"/>
              </a:ext>
            </a:extLst>
          </p:cNvPr>
          <p:cNvSpPr>
            <a:spLocks noGrp="1"/>
          </p:cNvSpPr>
          <p:nvPr>
            <p:ph type="title"/>
          </p:nvPr>
        </p:nvSpPr>
        <p:spPr>
          <a:xfrm>
            <a:off x="974678" y="362030"/>
            <a:ext cx="10515600" cy="1325563"/>
          </a:xfrm>
        </p:spPr>
        <p:txBody>
          <a:bodyPr>
            <a:normAutofit/>
          </a:bodyPr>
          <a:lstStyle/>
          <a:p>
            <a:pPr algn="ctr"/>
            <a:r>
              <a:rPr lang="tr-TR" sz="3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OKULA PSİKOLOJİK UYUM SÜRECİ</a:t>
            </a:r>
            <a:endParaRPr lang="tr-TR" sz="3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81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9FF91C8-7AB3-4DC8-A3CC-7782EA3447C6}"/>
              </a:ext>
            </a:extLst>
          </p:cNvPr>
          <p:cNvSpPr>
            <a:spLocks noGrp="1"/>
          </p:cNvSpPr>
          <p:nvPr>
            <p:ph idx="1"/>
          </p:nvPr>
        </p:nvSpPr>
        <p:spPr>
          <a:xfrm>
            <a:off x="2521975" y="628592"/>
            <a:ext cx="8718542" cy="2786823"/>
          </a:xfrm>
        </p:spPr>
        <p:txBody>
          <a:bodyPr>
            <a:noAutofit/>
          </a:bodyPr>
          <a:lstStyle/>
          <a:p>
            <a:pPr marL="0" indent="0">
              <a:lnSpc>
                <a:spcPct val="150000"/>
              </a:lnSpc>
              <a:buNone/>
            </a:pPr>
            <a:r>
              <a:rPr lang="tr-TR" sz="2200" dirty="0">
                <a:latin typeface="Times New Roman" panose="02020603050405020304" pitchFamily="18" charset="0"/>
                <a:cs typeface="Times New Roman" panose="02020603050405020304" pitchFamily="18" charset="0"/>
              </a:rPr>
              <a:t>	</a:t>
            </a:r>
            <a:r>
              <a:rPr lang="tr-TR" sz="2200" b="1" dirty="0" err="1">
                <a:latin typeface="Times New Roman" panose="02020603050405020304" pitchFamily="18" charset="0"/>
                <a:cs typeface="Times New Roman" panose="02020603050405020304" pitchFamily="18" charset="0"/>
              </a:rPr>
              <a:t>Pandeminin</a:t>
            </a:r>
            <a:r>
              <a:rPr lang="tr-TR" sz="2200" b="1" dirty="0">
                <a:latin typeface="Times New Roman" panose="02020603050405020304" pitchFamily="18" charset="0"/>
                <a:cs typeface="Times New Roman" panose="02020603050405020304" pitchFamily="18" charset="0"/>
              </a:rPr>
              <a:t> ne kadar süreceği ne zaman sonlanacağı bilinmemektedir.  Bu belirsizliği biz yetişkinler daha kolay anlamlandırırken, çocuklar anlamlandıramazlar. O yüzden kendi konuşmalarımıza ve davranışlarımıza dikkat ederek model olduğumuzu unutmayıp, her söylem ve davranışımızdan etkilendiklerini bilmeliyiz. Biz önce kendi beden ve ruh sağlığımıza dikkat ederek evdeki pozitif havayı korumalıyız. </a:t>
            </a:r>
          </a:p>
          <a:p>
            <a:pPr>
              <a:lnSpc>
                <a:spcPct val="150000"/>
              </a:lnSpc>
            </a:pPr>
            <a:endParaRPr lang="tr-TR" sz="2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F5DDD494-5944-4495-9AF7-972B0FE55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788" y="4339986"/>
            <a:ext cx="3803482" cy="2012253"/>
          </a:xfrm>
          <a:prstGeom prst="rect">
            <a:avLst/>
          </a:prstGeom>
        </p:spPr>
      </p:pic>
    </p:spTree>
    <p:extLst>
      <p:ext uri="{BB962C8B-B14F-4D97-AF65-F5344CB8AC3E}">
        <p14:creationId xmlns:p14="http://schemas.microsoft.com/office/powerpoint/2010/main" val="341397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71FEE60-ADE5-4354-B617-FB1F0176800D}"/>
              </a:ext>
            </a:extLst>
          </p:cNvPr>
          <p:cNvSpPr>
            <a:spLocks noGrp="1"/>
          </p:cNvSpPr>
          <p:nvPr>
            <p:ph idx="1"/>
          </p:nvPr>
        </p:nvSpPr>
        <p:spPr>
          <a:xfrm>
            <a:off x="3104054" y="1450510"/>
            <a:ext cx="8879919" cy="4351338"/>
          </a:xfrm>
        </p:spPr>
        <p:txBody>
          <a:bodyPr/>
          <a:lstStyle/>
          <a:p>
            <a:r>
              <a:rPr lang="tr-TR" b="1" dirty="0">
                <a:latin typeface="Times New Roman" pitchFamily="18" charset="0"/>
                <a:cs typeface="Times New Roman" pitchFamily="18" charset="0"/>
              </a:rPr>
              <a:t>Gelecek için iyimser ve umutlu olmaları,</a:t>
            </a:r>
          </a:p>
          <a:p>
            <a:r>
              <a:rPr lang="tr-TR" b="1" dirty="0">
                <a:latin typeface="Times New Roman" pitchFamily="18" charset="0"/>
                <a:cs typeface="Times New Roman" pitchFamily="18" charset="0"/>
              </a:rPr>
              <a:t>Sağlıklı düşünceler kurmaya teşvik edilmeleri,</a:t>
            </a:r>
          </a:p>
          <a:p>
            <a:r>
              <a:rPr lang="tr-TR" b="1" dirty="0">
                <a:latin typeface="Times New Roman" pitchFamily="18" charset="0"/>
                <a:cs typeface="Times New Roman" pitchFamily="18" charset="0"/>
              </a:rPr>
              <a:t>Küçük hedefler belirleyerek ilerlemeleri psikolojik sağlamlık için çok önemlidir.</a:t>
            </a:r>
          </a:p>
          <a:p>
            <a:endParaRPr lang="tr-TR" dirty="0"/>
          </a:p>
        </p:txBody>
      </p:sp>
      <p:sp>
        <p:nvSpPr>
          <p:cNvPr id="4" name="Unvan 1">
            <a:extLst>
              <a:ext uri="{FF2B5EF4-FFF2-40B4-BE49-F238E27FC236}">
                <a16:creationId xmlns="" xmlns:a16="http://schemas.microsoft.com/office/drawing/2014/main" id="{4BAFFD36-5BEA-4029-97B4-B5E999CB3DF4}"/>
              </a:ext>
            </a:extLst>
          </p:cNvPr>
          <p:cNvSpPr>
            <a:spLocks noGrp="1"/>
          </p:cNvSpPr>
          <p:nvPr>
            <p:ph type="title"/>
          </p:nvPr>
        </p:nvSpPr>
        <p:spPr>
          <a:xfrm>
            <a:off x="3465871" y="365125"/>
            <a:ext cx="8156286" cy="1325563"/>
          </a:xfrm>
        </p:spPr>
        <p:txBody>
          <a:bodyPr>
            <a:noAutofit/>
          </a:bodyPr>
          <a:lstStyle/>
          <a:p>
            <a:pPr algn="ctr"/>
            <a:r>
              <a:rPr lang="tr-TR" sz="3400" b="1" dirty="0">
                <a:solidFill>
                  <a:srgbClr val="C00000"/>
                </a:solidFill>
                <a:latin typeface="Times New Roman" panose="02020603050405020304" pitchFamily="18" charset="0"/>
                <a:cs typeface="Times New Roman" panose="02020603050405020304" pitchFamily="18" charset="0"/>
              </a:rPr>
              <a:t>Psikolojik Sağlamlığı Güçlendirmek İçin Neler Yapılmalı?</a:t>
            </a:r>
            <a:r>
              <a:rPr lang="tr-TR" sz="3400" dirty="0">
                <a:latin typeface="Times New Roman" panose="02020603050405020304" pitchFamily="18" charset="0"/>
                <a:cs typeface="Times New Roman" panose="02020603050405020304" pitchFamily="18" charset="0"/>
              </a:rPr>
              <a:t/>
            </a:r>
            <a:br>
              <a:rPr lang="tr-TR" sz="3400" dirty="0">
                <a:latin typeface="Times New Roman" panose="02020603050405020304" pitchFamily="18" charset="0"/>
                <a:cs typeface="Times New Roman" panose="02020603050405020304" pitchFamily="18" charset="0"/>
              </a:rPr>
            </a:br>
            <a:endParaRPr lang="tr-TR" sz="3400"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 xmlns:a16="http://schemas.microsoft.com/office/drawing/2014/main" id="{DC3B27D4-8BB9-4DF1-8C42-99DF1DC61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007" y="3592778"/>
            <a:ext cx="4616246" cy="2654341"/>
          </a:xfrm>
          <a:prstGeom prst="rect">
            <a:avLst/>
          </a:prstGeom>
          <a:ln w="57150">
            <a:noFill/>
            <a:prstDash val="solid"/>
          </a:ln>
        </p:spPr>
      </p:pic>
    </p:spTree>
    <p:extLst>
      <p:ext uri="{BB962C8B-B14F-4D97-AF65-F5344CB8AC3E}">
        <p14:creationId xmlns:p14="http://schemas.microsoft.com/office/powerpoint/2010/main" val="127628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B3E1307-8DF7-42BF-B765-45623A16608E}"/>
              </a:ext>
            </a:extLst>
          </p:cNvPr>
          <p:cNvSpPr>
            <a:spLocks noGrp="1"/>
          </p:cNvSpPr>
          <p:nvPr>
            <p:ph idx="1"/>
          </p:nvPr>
        </p:nvSpPr>
        <p:spPr>
          <a:xfrm>
            <a:off x="2492476" y="1088852"/>
            <a:ext cx="3908324" cy="5175902"/>
          </a:xfrm>
        </p:spPr>
        <p:txBody>
          <a:bodyPr>
            <a:normAutofit/>
          </a:bodyPr>
          <a:lstStyle/>
          <a:p>
            <a:r>
              <a:rPr lang="tr-TR" sz="2400" b="1" dirty="0">
                <a:latin typeface="Times New Roman" panose="02020603050405020304" pitchFamily="18" charset="0"/>
                <a:cs typeface="Times New Roman" panose="02020603050405020304" pitchFamily="18" charset="0"/>
              </a:rPr>
              <a:t>Çocuklarımızla ne yaşarsak yaşayalım bağımızı koparmamaya dikkat edelim.</a:t>
            </a:r>
          </a:p>
          <a:p>
            <a:r>
              <a:rPr lang="tr-TR" sz="2400" b="1" dirty="0">
                <a:latin typeface="Times New Roman" panose="02020603050405020304" pitchFamily="18" charset="0"/>
                <a:cs typeface="Times New Roman" panose="02020603050405020304" pitchFamily="18" charset="0"/>
              </a:rPr>
              <a:t>Çocuklarımızla akademik alan dışında hoşça vakit geçireceğimiz ortamlar oluşturalım.</a:t>
            </a:r>
          </a:p>
          <a:p>
            <a:r>
              <a:rPr lang="tr-TR" sz="2400" b="1" dirty="0">
                <a:latin typeface="Times New Roman" panose="02020603050405020304" pitchFamily="18" charset="0"/>
                <a:cs typeface="Times New Roman" panose="02020603050405020304" pitchFamily="18" charset="0"/>
              </a:rPr>
              <a:t>Evde kuracağımız düzen ve rutinler önemlidir.</a:t>
            </a:r>
          </a:p>
          <a:p>
            <a:r>
              <a:rPr lang="tr-TR" sz="2400" b="1" dirty="0">
                <a:latin typeface="Times New Roman" panose="02020603050405020304" pitchFamily="18" charset="0"/>
                <a:cs typeface="Times New Roman" panose="02020603050405020304" pitchFamily="18" charset="0"/>
              </a:rPr>
              <a:t>Evdeki beslenme ve uyku düzeni oluşturmaya çalışalım. </a:t>
            </a:r>
          </a:p>
          <a:p>
            <a:endParaRPr lang="tr-TR" sz="24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8194" name="Picture 2" descr="büyük aile ortamı faydası">
            <a:extLst>
              <a:ext uri="{FF2B5EF4-FFF2-40B4-BE49-F238E27FC236}">
                <a16:creationId xmlns="" xmlns:a16="http://schemas.microsoft.com/office/drawing/2014/main" id="{67C04714-5461-4BCE-B410-1B2F5B211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994" y="1296536"/>
            <a:ext cx="4389831" cy="447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3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EC779AC-085E-4795-BEC1-5772E15A694C}"/>
              </a:ext>
            </a:extLst>
          </p:cNvPr>
          <p:cNvSpPr>
            <a:spLocks noGrp="1"/>
          </p:cNvSpPr>
          <p:nvPr>
            <p:ph idx="1"/>
          </p:nvPr>
        </p:nvSpPr>
        <p:spPr>
          <a:xfrm>
            <a:off x="1843548" y="655053"/>
            <a:ext cx="5353663" cy="5945656"/>
          </a:xfrm>
        </p:spPr>
        <p:txBody>
          <a:bodyPr>
            <a:normAutofit/>
          </a:bodyPr>
          <a:lstStyle/>
          <a:p>
            <a:pPr lvl="1">
              <a:lnSpc>
                <a:spcPct val="100000"/>
              </a:lnSpc>
            </a:pPr>
            <a:r>
              <a:rPr lang="tr-TR" sz="2200" b="1" dirty="0">
                <a:latin typeface="Times New Roman" panose="02020603050405020304" pitchFamily="18" charset="0"/>
                <a:cs typeface="Times New Roman" panose="02020603050405020304" pitchFamily="18" charset="0"/>
              </a:rPr>
              <a:t>Çocuğunuzla kurulan iletişimde ebeveynler olarak olumlu ya da olumsuz abartılı anlatımlardan kaçınmalısınız. Örneğin; ebeveynin ‘okulda her şey çok güzel olacak</a:t>
            </a:r>
            <a:r>
              <a:rPr lang="tr-TR" sz="2200" b="1" dirty="0" smtClean="0">
                <a:latin typeface="Times New Roman" panose="02020603050405020304" pitchFamily="18" charset="0"/>
                <a:cs typeface="Times New Roman" panose="02020603050405020304" pitchFamily="18" charset="0"/>
              </a:rPr>
              <a:t>, çok </a:t>
            </a:r>
            <a:r>
              <a:rPr lang="tr-TR" sz="2200" b="1" dirty="0">
                <a:latin typeface="Times New Roman" panose="02020603050405020304" pitchFamily="18" charset="0"/>
                <a:cs typeface="Times New Roman" panose="02020603050405020304" pitchFamily="18" charset="0"/>
              </a:rPr>
              <a:t>eğleneceksin..’ gibi abartılı olumlu anlatımları çocuğun gerçekte yaşadığıyla eşleşmeyebilir ve ebeveyne karşı duyulan güven duygusunu sarsabilir.</a:t>
            </a:r>
          </a:p>
          <a:p>
            <a:pPr lvl="1">
              <a:lnSpc>
                <a:spcPct val="100000"/>
              </a:lnSpc>
            </a:pPr>
            <a:endParaRPr lang="tr-TR" sz="2200" b="1" dirty="0">
              <a:latin typeface="Times New Roman" panose="02020603050405020304" pitchFamily="18" charset="0"/>
              <a:cs typeface="Times New Roman" panose="02020603050405020304" pitchFamily="18" charset="0"/>
            </a:endParaRPr>
          </a:p>
          <a:p>
            <a:pPr lvl="1">
              <a:lnSpc>
                <a:spcPct val="100000"/>
              </a:lnSpc>
            </a:pPr>
            <a:r>
              <a:rPr lang="tr-TR" sz="2200" b="1" dirty="0">
                <a:latin typeface="Times New Roman" panose="02020603050405020304" pitchFamily="18" charset="0"/>
                <a:cs typeface="Times New Roman" panose="02020603050405020304" pitchFamily="18" charset="0"/>
              </a:rPr>
              <a:t> Ya da ‘maskeni sakın çıkarma yoksa hasta olursun hepimiz hasta oluruz sonra okula gidemezsin‘ gibi anlatımlar çocukta var olan kaygının daha çok artmasına neden olabilir.</a:t>
            </a:r>
          </a:p>
          <a:p>
            <a:pPr>
              <a:lnSpc>
                <a:spcPct val="100000"/>
              </a:lnSpc>
            </a:pPr>
            <a:endParaRPr lang="tr-TR" sz="2200" dirty="0">
              <a:latin typeface="Times New Roman" panose="02020603050405020304" pitchFamily="18" charset="0"/>
              <a:cs typeface="Times New Roman" panose="02020603050405020304" pitchFamily="18" charset="0"/>
            </a:endParaRPr>
          </a:p>
        </p:txBody>
      </p:sp>
      <p:pic>
        <p:nvPicPr>
          <p:cNvPr id="9218" name="Picture 2" descr="Kaygı Bozukluğu | EMDR Türkiye - EMDR Derneği">
            <a:extLst>
              <a:ext uri="{FF2B5EF4-FFF2-40B4-BE49-F238E27FC236}">
                <a16:creationId xmlns="" xmlns:a16="http://schemas.microsoft.com/office/drawing/2014/main" id="{35487C9D-5676-4B7D-B1A2-6B99CBBBF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47" y="1351254"/>
            <a:ext cx="3918735" cy="37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2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FA869A6-DDD8-41E5-A293-FD78648C3DFC}"/>
              </a:ext>
            </a:extLst>
          </p:cNvPr>
          <p:cNvSpPr>
            <a:spLocks noGrp="1"/>
          </p:cNvSpPr>
          <p:nvPr>
            <p:ph idx="1"/>
          </p:nvPr>
        </p:nvSpPr>
        <p:spPr>
          <a:xfrm>
            <a:off x="2704092" y="778701"/>
            <a:ext cx="4147084" cy="5529332"/>
          </a:xfrm>
        </p:spPr>
        <p:txBody>
          <a:bodyPr>
            <a:normAutofit fontScale="85000" lnSpcReduction="10000"/>
          </a:bodyPr>
          <a:lstStyle/>
          <a:p>
            <a:pPr marL="0" indent="0">
              <a:lnSpc>
                <a:spcPct val="150000"/>
              </a:lnSpc>
              <a:buNone/>
            </a:pPr>
            <a:r>
              <a:rPr lang="tr-TR" sz="2400" b="1" i="1" dirty="0">
                <a:latin typeface="Times New Roman" panose="02020603050405020304" pitchFamily="18" charset="0"/>
                <a:cs typeface="Times New Roman" panose="02020603050405020304" pitchFamily="18" charset="0"/>
              </a:rPr>
              <a:t> </a:t>
            </a:r>
            <a:r>
              <a:rPr lang="tr-TR" sz="2400" b="1" i="1"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Anne </a:t>
            </a:r>
            <a:r>
              <a:rPr lang="tr-TR" sz="2400" b="1" dirty="0">
                <a:latin typeface="Times New Roman" panose="02020603050405020304" pitchFamily="18" charset="0"/>
                <a:cs typeface="Times New Roman" panose="02020603050405020304" pitchFamily="18" charset="0"/>
              </a:rPr>
              <a:t>ve babaların çocuklarına karşı tutum ve davranışları çocukların okula olumlu – olumsuz uyumunu  etkilemektedir. </a:t>
            </a:r>
            <a:r>
              <a:rPr lang="tr-TR" sz="2400" b="1" dirty="0" smtClean="0">
                <a:latin typeface="Times New Roman" panose="02020603050405020304" pitchFamily="18" charset="0"/>
                <a:cs typeface="Times New Roman" panose="02020603050405020304" pitchFamily="18" charset="0"/>
              </a:rPr>
              <a:t> Bilmeliyiz </a:t>
            </a:r>
            <a:r>
              <a:rPr lang="tr-TR" sz="2400" b="1" dirty="0">
                <a:latin typeface="Times New Roman" panose="02020603050405020304" pitchFamily="18" charset="0"/>
                <a:cs typeface="Times New Roman" panose="02020603050405020304" pitchFamily="18" charset="0"/>
              </a:rPr>
              <a:t>ki okula uyumun, sadece öğretmenlerin, okul idaresinin</a:t>
            </a:r>
            <a:r>
              <a:rPr lang="tr-TR" sz="2400" b="1" dirty="0" smtClean="0">
                <a:latin typeface="Times New Roman" panose="02020603050405020304" pitchFamily="18" charset="0"/>
                <a:cs typeface="Times New Roman" panose="02020603050405020304" pitchFamily="18" charset="0"/>
              </a:rPr>
              <a:t>, rehberlik </a:t>
            </a:r>
            <a:r>
              <a:rPr lang="tr-TR" sz="2400" b="1" dirty="0">
                <a:latin typeface="Times New Roman" panose="02020603050405020304" pitchFamily="18" charset="0"/>
                <a:cs typeface="Times New Roman" panose="02020603050405020304" pitchFamily="18" charset="0"/>
              </a:rPr>
              <a:t>ve psikolojik danışma servisinin  ve çocuklarınızın çabasıyla değil, siz kıymetli velilerimizin de bu süreci sahiplenmesiyle mümkün olacaktır…</a:t>
            </a:r>
          </a:p>
          <a:p>
            <a:endParaRPr lang="tr-TR" dirty="0"/>
          </a:p>
        </p:txBody>
      </p:sp>
      <p:pic>
        <p:nvPicPr>
          <p:cNvPr id="6" name="İçerik Yer Tutucusu 5">
            <a:extLst>
              <a:ext uri="{FF2B5EF4-FFF2-40B4-BE49-F238E27FC236}">
                <a16:creationId xmlns="" xmlns:a16="http://schemas.microsoft.com/office/drawing/2014/main" id="{663C200E-B27A-4615-A5DE-207C67A02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053" y="1392072"/>
            <a:ext cx="3933006" cy="4061246"/>
          </a:xfrm>
          <a:prstGeom prst="rect">
            <a:avLst/>
          </a:prstGeom>
        </p:spPr>
      </p:pic>
    </p:spTree>
    <p:extLst>
      <p:ext uri="{BB962C8B-B14F-4D97-AF65-F5344CB8AC3E}">
        <p14:creationId xmlns:p14="http://schemas.microsoft.com/office/powerpoint/2010/main" val="18371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6DA068AB-6154-486D-9BC7-74CC26835920}"/>
              </a:ext>
            </a:extLst>
          </p:cNvPr>
          <p:cNvSpPr txBox="1">
            <a:spLocks/>
          </p:cNvSpPr>
          <p:nvPr/>
        </p:nvSpPr>
        <p:spPr>
          <a:xfrm>
            <a:off x="838200" y="3353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accent1">
                    <a:lumMod val="50000"/>
                  </a:schemeClr>
                </a:solidFill>
                <a:latin typeface="Times New Roman" panose="02020603050405020304" pitchFamily="18" charset="0"/>
                <a:cs typeface="Times New Roman" panose="02020603050405020304" pitchFamily="18" charset="0"/>
              </a:rPr>
              <a:t>UYUM SÜRECİNDE VELİ BOYUTU</a:t>
            </a:r>
          </a:p>
        </p:txBody>
      </p:sp>
      <p:pic>
        <p:nvPicPr>
          <p:cNvPr id="9" name="Resim 8">
            <a:extLst>
              <a:ext uri="{FF2B5EF4-FFF2-40B4-BE49-F238E27FC236}">
                <a16:creationId xmlns="" xmlns:a16="http://schemas.microsoft.com/office/drawing/2014/main" id="{B321470F-88CF-44EB-B541-2AE0A5DC1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194" y="1660954"/>
            <a:ext cx="6622025" cy="4680679"/>
          </a:xfrm>
          <a:prstGeom prst="rect">
            <a:avLst/>
          </a:prstGeom>
          <a:ln w="57150">
            <a:solidFill>
              <a:schemeClr val="accent4"/>
            </a:solidFill>
          </a:ln>
        </p:spPr>
      </p:pic>
    </p:spTree>
    <p:extLst>
      <p:ext uri="{BB962C8B-B14F-4D97-AF65-F5344CB8AC3E}">
        <p14:creationId xmlns:p14="http://schemas.microsoft.com/office/powerpoint/2010/main" val="8926994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310</Words>
  <Application>Microsoft Office PowerPoint</Application>
  <PresentationFormat>Özel</PresentationFormat>
  <Paragraphs>65</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Teması</vt:lpstr>
      <vt:lpstr>PANDEMİ SONRASI OKULA VE ÇEVREYE  PSİKOLOJİK - AKADEMİK UYUM   (VELİ OTURUMU ORTAOKUL-LİSE)</vt:lpstr>
      <vt:lpstr> Pandemi sürecinde yaşanılan zorluklar hepimizi etkilemiştir. Yaşantımızda olumlu-olumsuz değişiklikler meydana getirmiştir. Bu süreçte çocuklarımız daha çok etkilenmiştir. Bu sürecin çocukları etkileme oranları biz yetişkinlerin tutumuna bağlıdır. </vt:lpstr>
      <vt:lpstr>OKULA PSİKOLOJİK UYUM SÜRECİ</vt:lpstr>
      <vt:lpstr>PowerPoint Sunusu</vt:lpstr>
      <vt:lpstr>Psikolojik Sağlamlığı Güçlendirmek İçin Neler Yapılmalı?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UYUM SÜRECİNDE İLETİŞİM BOYUTU</vt:lpstr>
      <vt:lpstr>PowerPoint Sunusu</vt:lpstr>
      <vt:lpstr>PowerPoint Sunusu</vt:lpstr>
      <vt:lpstr>PowerPoint Sunusu</vt:lpstr>
      <vt:lpstr>PowerPoint Sunusu</vt:lpstr>
      <vt:lpstr>OKULA  AKADEMİK UYUM SÜRECİ</vt:lpstr>
      <vt:lpstr>PowerPoint Sunusu</vt:lpstr>
      <vt:lpstr>Okulda Akademik ve Başarı Uyum İçin Neler Yapılmalıdır?</vt:lpstr>
      <vt:lpstr>Teknolojiye Uyum </vt:lpstr>
      <vt:lpstr>PowerPoint Sunusu</vt:lpstr>
      <vt:lpstr>Dijital Detoks Nasıl Yapılmalı?</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 SONRASI PSİKOLOJİK VE AKADEMİK UYUM</dc:title>
  <dc:creator>muhammet</dc:creator>
  <cp:lastModifiedBy>exper</cp:lastModifiedBy>
  <cp:revision>27</cp:revision>
  <dcterms:created xsi:type="dcterms:W3CDTF">2021-09-15T10:39:50Z</dcterms:created>
  <dcterms:modified xsi:type="dcterms:W3CDTF">2021-11-25T10:52:03Z</dcterms:modified>
</cp:coreProperties>
</file>