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0" r:id="rId1"/>
  </p:sldMasterIdLst>
  <p:notesMasterIdLst>
    <p:notesMasterId r:id="rId31"/>
  </p:notesMasterIdLst>
  <p:sldIdLst>
    <p:sldId id="256" r:id="rId2"/>
    <p:sldId id="258" r:id="rId3"/>
    <p:sldId id="259" r:id="rId4"/>
    <p:sldId id="260" r:id="rId5"/>
    <p:sldId id="262" r:id="rId6"/>
    <p:sldId id="286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91" r:id="rId15"/>
    <p:sldId id="290" r:id="rId16"/>
    <p:sldId id="272" r:id="rId17"/>
    <p:sldId id="273" r:id="rId18"/>
    <p:sldId id="274" r:id="rId19"/>
    <p:sldId id="275" r:id="rId20"/>
    <p:sldId id="278" r:id="rId21"/>
    <p:sldId id="276" r:id="rId22"/>
    <p:sldId id="277" r:id="rId23"/>
    <p:sldId id="288" r:id="rId24"/>
    <p:sldId id="282" r:id="rId25"/>
    <p:sldId id="285" r:id="rId26"/>
    <p:sldId id="280" r:id="rId27"/>
    <p:sldId id="284" r:id="rId28"/>
    <p:sldId id="283" r:id="rId29"/>
    <p:sldId id="281" r:id="rId3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62F3C-56D4-4D5E-AE9D-CDB21817E641}" type="datetimeFigureOut">
              <a:rPr lang="tr-TR" smtClean="0"/>
              <a:t>30.12.2021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D822C-7011-491C-BA61-86105B5289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490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822C-7011-491C-BA61-86105B5289ED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0006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6637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0291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1001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9127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2890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3530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30.12.2021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9163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30.12.2021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135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30.12.2021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736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8232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9150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30.12.2021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46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ÇATIŞMA VE ÇATIŞMA ÇÖZME</a:t>
            </a:r>
            <a:endParaRPr lang="tr-T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ÇATIŞMA ÇÖZME</a:t>
            </a:r>
            <a:endParaRPr lang="tr-T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71728"/>
          </a:xfrm>
        </p:spPr>
        <p:txBody>
          <a:bodyPr/>
          <a:lstStyle/>
          <a:p>
            <a:r>
              <a:rPr lang="tr-TR" dirty="0" smtClean="0"/>
              <a:t>Kriz: şiddet krizin en kesin belirtisidir. Şiddeti bir tartışma, bağırma, itme, kişiye ya da eşyaya zarar verme gibi saldırgan davranışlara dek uzanabilen olumsuz durumlara yol açar.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3" y="3645024"/>
            <a:ext cx="7615758" cy="278777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54633" y="831942"/>
            <a:ext cx="7886700" cy="994172"/>
          </a:xfrm>
        </p:spPr>
        <p:txBody>
          <a:bodyPr/>
          <a:lstStyle/>
          <a:p>
            <a:r>
              <a:rPr lang="tr-T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ÇATIŞMA ÇÖZME</a:t>
            </a:r>
            <a:endParaRPr lang="tr-T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28650" y="1754814"/>
            <a:ext cx="7886700" cy="4842538"/>
          </a:xfrm>
        </p:spPr>
        <p:txBody>
          <a:bodyPr>
            <a:normAutofit/>
          </a:bodyPr>
          <a:lstStyle/>
          <a:p>
            <a:pPr algn="just"/>
            <a:r>
              <a:rPr lang="tr-TR" sz="2400" dirty="0" smtClean="0"/>
              <a:t>Çatışma çıktığında, ancak çözülmediğinde ya da kötü bir biçimde çözülmeye çalışıldığında ortaya şunlar çıkacaktır: «Kaygı, stres, erteleme, geri çekilme, çaresizlik, taşkınlık, yadsıma, öfke, kin, nefret, ayrılma, kutuplaşma, abartma, yalnızlık, üreticiliğin azalması, bastırılmış öfke, kırgınlık, yorgunluk, halsizlik, mide, deri, kalp hastalıkları, yüksek tansiyon ve kırılmış tabaklar.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584" y="4365104"/>
            <a:ext cx="7182798" cy="18190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91581" y="1071547"/>
            <a:ext cx="7290809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cherus Grotesque"/>
              </a:rPr>
              <a:t>Çatışma</a:t>
            </a:r>
            <a:endParaRPr lang="en-US" sz="2100" dirty="0">
              <a:solidFill>
                <a:schemeClr val="accent2">
                  <a:lumMod val="60000"/>
                  <a:lumOff val="40000"/>
                </a:schemeClr>
              </a:solidFill>
              <a:latin typeface="Acherus Grotesque"/>
            </a:endParaRPr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cherus Grotesque"/>
              </a:rPr>
              <a:t>Durumlarıyla</a:t>
            </a:r>
            <a:r>
              <a:rPr lang="en-US" sz="2100" dirty="0">
                <a:solidFill>
                  <a:schemeClr val="accent2">
                    <a:lumMod val="60000"/>
                    <a:lumOff val="40000"/>
                  </a:schemeClr>
                </a:solidFill>
                <a:latin typeface="Acherus Grotesque"/>
              </a:rPr>
              <a:t> </a:t>
            </a:r>
            <a:r>
              <a:rPr lang="en-US" sz="21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cherus Grotesque"/>
              </a:rPr>
              <a:t>Başa</a:t>
            </a:r>
            <a:r>
              <a:rPr lang="en-US" sz="2100" dirty="0">
                <a:solidFill>
                  <a:schemeClr val="accent2">
                    <a:lumMod val="60000"/>
                    <a:lumOff val="40000"/>
                  </a:schemeClr>
                </a:solidFill>
                <a:latin typeface="Acherus Grotesque"/>
              </a:rPr>
              <a:t> </a:t>
            </a:r>
            <a:r>
              <a:rPr lang="en-US" sz="21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cherus Grotesque"/>
              </a:rPr>
              <a:t>Çıkmada</a:t>
            </a:r>
            <a:r>
              <a:rPr lang="en-US" sz="2100" dirty="0">
                <a:solidFill>
                  <a:schemeClr val="accent2">
                    <a:lumMod val="60000"/>
                    <a:lumOff val="40000"/>
                  </a:schemeClr>
                </a:solidFill>
                <a:latin typeface="Acherus Grotesque"/>
              </a:rPr>
              <a:t> </a:t>
            </a:r>
            <a:r>
              <a:rPr lang="en-US" sz="21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cherus Grotesque"/>
              </a:rPr>
              <a:t>Kullanılan</a:t>
            </a:r>
            <a:r>
              <a:rPr lang="en-US" sz="2100" dirty="0">
                <a:solidFill>
                  <a:schemeClr val="accent2">
                    <a:lumMod val="60000"/>
                    <a:lumOff val="40000"/>
                  </a:schemeClr>
                </a:solidFill>
                <a:latin typeface="Acherus Grotesque"/>
              </a:rPr>
              <a:t> </a:t>
            </a:r>
            <a:r>
              <a:rPr lang="en-US" sz="21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cherus Grotesque"/>
              </a:rPr>
              <a:t>Yollar</a:t>
            </a:r>
            <a:endParaRPr lang="en-US" sz="2100" dirty="0">
              <a:solidFill>
                <a:schemeClr val="accent2">
                  <a:lumMod val="60000"/>
                  <a:lumOff val="40000"/>
                </a:schemeClr>
              </a:solidFill>
              <a:latin typeface="Acherus Grotesque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079530" y="2456892"/>
            <a:ext cx="4714908" cy="3000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64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Abril Fatface"/>
              </a:rPr>
              <a:t>Geri </a:t>
            </a:r>
            <a:r>
              <a:rPr lang="tr-TR" sz="2400" dirty="0">
                <a:solidFill>
                  <a:srgbClr val="000000"/>
                </a:solidFill>
                <a:latin typeface="Abril Fatface"/>
              </a:rPr>
              <a:t>Ç</a:t>
            </a:r>
            <a:r>
              <a:rPr lang="en-US" sz="2400" dirty="0" err="1">
                <a:solidFill>
                  <a:srgbClr val="000000"/>
                </a:solidFill>
                <a:latin typeface="Abril Fatface"/>
              </a:rPr>
              <a:t>ekilme</a:t>
            </a:r>
            <a:endParaRPr lang="tr-TR" sz="2400" dirty="0">
              <a:solidFill>
                <a:srgbClr val="000000"/>
              </a:solidFill>
              <a:latin typeface="Abril Fatface"/>
            </a:endParaRPr>
          </a:p>
          <a:p>
            <a:pPr algn="ctr">
              <a:lnSpc>
                <a:spcPts val="2564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Abril Fatface"/>
            </a:endParaRPr>
          </a:p>
          <a:p>
            <a:pPr algn="ctr">
              <a:lnSpc>
                <a:spcPts val="2564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000000"/>
                </a:solidFill>
                <a:latin typeface="Abril Fatface"/>
              </a:rPr>
              <a:t>Zorlama</a:t>
            </a:r>
            <a:endParaRPr lang="tr-TR" sz="2400" dirty="0">
              <a:solidFill>
                <a:srgbClr val="000000"/>
              </a:solidFill>
              <a:latin typeface="Abril Fatface"/>
            </a:endParaRPr>
          </a:p>
          <a:p>
            <a:pPr algn="ctr">
              <a:lnSpc>
                <a:spcPts val="2564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Abril Fatface"/>
            </a:endParaRPr>
          </a:p>
          <a:p>
            <a:pPr algn="ctr">
              <a:lnSpc>
                <a:spcPts val="2564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000000"/>
                </a:solidFill>
                <a:latin typeface="Abril Fatface"/>
              </a:rPr>
              <a:t>Alttan</a:t>
            </a:r>
            <a:r>
              <a:rPr lang="en-US" sz="2400" dirty="0">
                <a:solidFill>
                  <a:srgbClr val="000000"/>
                </a:solidFill>
                <a:latin typeface="Abril Fatface"/>
              </a:rPr>
              <a:t> alma</a:t>
            </a:r>
            <a:endParaRPr lang="tr-TR" sz="2400" dirty="0">
              <a:solidFill>
                <a:srgbClr val="000000"/>
              </a:solidFill>
              <a:latin typeface="Abril Fatface"/>
            </a:endParaRPr>
          </a:p>
          <a:p>
            <a:pPr algn="ctr">
              <a:lnSpc>
                <a:spcPts val="2564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Abril Fatface"/>
            </a:endParaRPr>
          </a:p>
          <a:p>
            <a:pPr algn="ctr">
              <a:lnSpc>
                <a:spcPts val="2564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000000"/>
                </a:solidFill>
                <a:latin typeface="Abril Fatface"/>
              </a:rPr>
              <a:t>Uzlaşma</a:t>
            </a:r>
            <a:endParaRPr lang="tr-TR" sz="2400" dirty="0">
              <a:solidFill>
                <a:srgbClr val="000000"/>
              </a:solidFill>
              <a:latin typeface="Abril Fatface"/>
            </a:endParaRPr>
          </a:p>
          <a:p>
            <a:pPr algn="ctr">
              <a:lnSpc>
                <a:spcPts val="2564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Abril Fatface"/>
            </a:endParaRPr>
          </a:p>
          <a:p>
            <a:pPr algn="ctr">
              <a:lnSpc>
                <a:spcPts val="2564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000000"/>
                </a:solidFill>
                <a:latin typeface="Abril Fatface"/>
              </a:rPr>
              <a:t>Yüzleşme</a:t>
            </a:r>
            <a:endParaRPr lang="en-US" sz="2400" dirty="0">
              <a:solidFill>
                <a:srgbClr val="000000"/>
              </a:solidFill>
              <a:latin typeface="Abril Fatface"/>
            </a:endParaRPr>
          </a:p>
        </p:txBody>
      </p:sp>
    </p:spTree>
    <p:extLst>
      <p:ext uri="{BB962C8B-B14F-4D97-AF65-F5344CB8AC3E}">
        <p14:creationId xmlns:p14="http://schemas.microsoft.com/office/powerpoint/2010/main" val="2069840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12166" y="1606669"/>
            <a:ext cx="4525927" cy="3808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4"/>
              </a:lnSpc>
              <a:spcBef>
                <a:spcPct val="0"/>
              </a:spcBef>
            </a:pPr>
            <a:r>
              <a:rPr lang="en-US" sz="1896" dirty="0" err="1">
                <a:solidFill>
                  <a:srgbClr val="000000"/>
                </a:solidFill>
                <a:latin typeface="Acherus Grotesque"/>
              </a:rPr>
              <a:t>Tarafların</a:t>
            </a:r>
            <a:r>
              <a:rPr lang="en-US" sz="1896" dirty="0">
                <a:solidFill>
                  <a:srgbClr val="000000"/>
                </a:solidFill>
                <a:latin typeface="Acherus Grotesque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Acherus Grotesque"/>
              </a:rPr>
              <a:t>ikisinin</a:t>
            </a:r>
            <a:r>
              <a:rPr lang="en-US" sz="1896" dirty="0">
                <a:solidFill>
                  <a:srgbClr val="000000"/>
                </a:solidFill>
                <a:latin typeface="Acherus Grotesque"/>
              </a:rPr>
              <a:t> de</a:t>
            </a:r>
          </a:p>
          <a:p>
            <a:pPr>
              <a:lnSpc>
                <a:spcPts val="2654"/>
              </a:lnSpc>
              <a:spcBef>
                <a:spcPct val="0"/>
              </a:spcBef>
            </a:pPr>
            <a:r>
              <a:rPr lang="en-US" sz="1896" dirty="0" err="1">
                <a:solidFill>
                  <a:srgbClr val="000000"/>
                </a:solidFill>
                <a:latin typeface="Acherus Grotesque"/>
              </a:rPr>
              <a:t>kaybettiği</a:t>
            </a:r>
            <a:r>
              <a:rPr lang="en-US" sz="1896" dirty="0">
                <a:solidFill>
                  <a:srgbClr val="000000"/>
                </a:solidFill>
                <a:latin typeface="Acherus Grotesque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Acherus Grotesque"/>
              </a:rPr>
              <a:t>dolayısıyla</a:t>
            </a:r>
            <a:r>
              <a:rPr lang="en-US" sz="1896" dirty="0">
                <a:solidFill>
                  <a:srgbClr val="000000"/>
                </a:solidFill>
                <a:latin typeface="Acherus Grotesque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Acherus Grotesque"/>
              </a:rPr>
              <a:t>ikisinin</a:t>
            </a:r>
            <a:r>
              <a:rPr lang="en-US" sz="1896" dirty="0">
                <a:solidFill>
                  <a:srgbClr val="000000"/>
                </a:solidFill>
                <a:latin typeface="Acherus Grotesque"/>
              </a:rPr>
              <a:t> de </a:t>
            </a:r>
            <a:r>
              <a:rPr lang="en-US" sz="1896" dirty="0" err="1">
                <a:solidFill>
                  <a:srgbClr val="000000"/>
                </a:solidFill>
                <a:latin typeface="Acherus Grotesque"/>
              </a:rPr>
              <a:t>mutsuz</a:t>
            </a:r>
            <a:r>
              <a:rPr lang="en-US" sz="1896" dirty="0">
                <a:solidFill>
                  <a:srgbClr val="000000"/>
                </a:solidFill>
                <a:latin typeface="Acherus Grotesque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Acherus Grotesque"/>
              </a:rPr>
              <a:t>hissettiği</a:t>
            </a:r>
            <a:r>
              <a:rPr lang="en-US" sz="1896" dirty="0">
                <a:solidFill>
                  <a:srgbClr val="000000"/>
                </a:solidFill>
                <a:latin typeface="Acherus Grotesque"/>
              </a:rPr>
              <a:t> </a:t>
            </a:r>
            <a:r>
              <a:rPr lang="en-US" sz="1896" dirty="0">
                <a:solidFill>
                  <a:srgbClr val="000000"/>
                </a:solidFill>
                <a:latin typeface="Acherus Grotesque Bold"/>
              </a:rPr>
              <a:t>(</a:t>
            </a:r>
            <a:r>
              <a:rPr lang="en-US" sz="1896" dirty="0" err="1">
                <a:solidFill>
                  <a:srgbClr val="000000"/>
                </a:solidFill>
                <a:latin typeface="Acherus Grotesque Bold"/>
              </a:rPr>
              <a:t>kaybet-kaybet</a:t>
            </a:r>
            <a:r>
              <a:rPr lang="en-US" sz="1896" dirty="0">
                <a:solidFill>
                  <a:srgbClr val="000000"/>
                </a:solidFill>
                <a:latin typeface="Acherus Grotesque Bold"/>
              </a:rPr>
              <a:t>) </a:t>
            </a:r>
          </a:p>
          <a:p>
            <a:pPr>
              <a:lnSpc>
                <a:spcPts val="2654"/>
              </a:lnSpc>
              <a:spcBef>
                <a:spcPct val="0"/>
              </a:spcBef>
            </a:pPr>
            <a:endParaRPr lang="en-US" sz="1896" dirty="0">
              <a:solidFill>
                <a:srgbClr val="000000"/>
              </a:solidFill>
              <a:latin typeface="Acherus Grotesque Bold"/>
            </a:endParaRPr>
          </a:p>
          <a:p>
            <a:pPr>
              <a:lnSpc>
                <a:spcPts val="2654"/>
              </a:lnSpc>
              <a:spcBef>
                <a:spcPct val="0"/>
              </a:spcBef>
            </a:pPr>
            <a:r>
              <a:rPr lang="en-US" sz="1896" dirty="0" err="1">
                <a:solidFill>
                  <a:srgbClr val="000000"/>
                </a:solidFill>
                <a:latin typeface="Acherus Grotesque"/>
              </a:rPr>
              <a:t>Taraflardan</a:t>
            </a:r>
            <a:r>
              <a:rPr lang="en-US" sz="1896" dirty="0">
                <a:solidFill>
                  <a:srgbClr val="000000"/>
                </a:solidFill>
                <a:latin typeface="Acherus Grotesque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Acherus Grotesque"/>
              </a:rPr>
              <a:t>birinin</a:t>
            </a:r>
            <a:r>
              <a:rPr lang="en-US" sz="1896" dirty="0">
                <a:solidFill>
                  <a:srgbClr val="000000"/>
                </a:solidFill>
                <a:latin typeface="Acherus Grotesque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Acherus Grotesque"/>
              </a:rPr>
              <a:t>kazanıp</a:t>
            </a:r>
            <a:r>
              <a:rPr lang="en-US" sz="1896" dirty="0">
                <a:solidFill>
                  <a:srgbClr val="000000"/>
                </a:solidFill>
                <a:latin typeface="Acherus Grotesque"/>
              </a:rPr>
              <a:t>,</a:t>
            </a:r>
          </a:p>
          <a:p>
            <a:pPr>
              <a:lnSpc>
                <a:spcPts val="2654"/>
              </a:lnSpc>
              <a:spcBef>
                <a:spcPct val="0"/>
              </a:spcBef>
            </a:pPr>
            <a:r>
              <a:rPr lang="en-US" sz="1896" dirty="0" err="1">
                <a:solidFill>
                  <a:srgbClr val="000000"/>
                </a:solidFill>
                <a:latin typeface="Acherus Grotesque"/>
              </a:rPr>
              <a:t>diğerinin</a:t>
            </a:r>
            <a:r>
              <a:rPr lang="en-US" sz="1896" dirty="0">
                <a:solidFill>
                  <a:srgbClr val="000000"/>
                </a:solidFill>
                <a:latin typeface="Acherus Grotesque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Acherus Grotesque"/>
              </a:rPr>
              <a:t>kaybettiği</a:t>
            </a:r>
            <a:r>
              <a:rPr lang="en-US" sz="1896" dirty="0">
                <a:solidFill>
                  <a:srgbClr val="000000"/>
                </a:solidFill>
                <a:latin typeface="Acherus Grotesque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Acherus Grotesque"/>
              </a:rPr>
              <a:t>kaybedenin</a:t>
            </a:r>
            <a:r>
              <a:rPr lang="en-US" sz="1896" dirty="0">
                <a:solidFill>
                  <a:srgbClr val="000000"/>
                </a:solidFill>
                <a:latin typeface="Acherus Grotesque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Acherus Grotesque"/>
              </a:rPr>
              <a:t>mutsuz</a:t>
            </a:r>
            <a:r>
              <a:rPr lang="en-US" sz="1896" dirty="0">
                <a:solidFill>
                  <a:srgbClr val="000000"/>
                </a:solidFill>
                <a:latin typeface="Acherus Grotesque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Acherus Grotesque"/>
              </a:rPr>
              <a:t>olduğu</a:t>
            </a:r>
            <a:r>
              <a:rPr lang="en-US" sz="1896" dirty="0">
                <a:solidFill>
                  <a:srgbClr val="000000"/>
                </a:solidFill>
                <a:latin typeface="Acherus Grotesque"/>
              </a:rPr>
              <a:t> </a:t>
            </a:r>
            <a:r>
              <a:rPr lang="en-US" sz="1896" dirty="0">
                <a:solidFill>
                  <a:srgbClr val="000000"/>
                </a:solidFill>
                <a:latin typeface="Acherus Grotesque Bold"/>
              </a:rPr>
              <a:t>(</a:t>
            </a:r>
            <a:r>
              <a:rPr lang="en-US" sz="1896" dirty="0" err="1">
                <a:solidFill>
                  <a:srgbClr val="000000"/>
                </a:solidFill>
                <a:latin typeface="Acherus Grotesque Bold"/>
              </a:rPr>
              <a:t>kazan-kaybet</a:t>
            </a:r>
            <a:r>
              <a:rPr lang="en-US" sz="1896" dirty="0">
                <a:solidFill>
                  <a:srgbClr val="000000"/>
                </a:solidFill>
                <a:latin typeface="Acherus Grotesque Bold"/>
              </a:rPr>
              <a:t>) </a:t>
            </a:r>
          </a:p>
          <a:p>
            <a:pPr>
              <a:lnSpc>
                <a:spcPts val="2654"/>
              </a:lnSpc>
              <a:spcBef>
                <a:spcPct val="0"/>
              </a:spcBef>
            </a:pPr>
            <a:endParaRPr lang="en-US" sz="1896" dirty="0">
              <a:solidFill>
                <a:srgbClr val="000000"/>
              </a:solidFill>
              <a:latin typeface="Acherus Grotesque Bold"/>
            </a:endParaRPr>
          </a:p>
          <a:p>
            <a:pPr>
              <a:lnSpc>
                <a:spcPts val="2654"/>
              </a:lnSpc>
              <a:spcBef>
                <a:spcPct val="0"/>
              </a:spcBef>
            </a:pPr>
            <a:r>
              <a:rPr lang="en-US" sz="1896" dirty="0" err="1">
                <a:solidFill>
                  <a:srgbClr val="000000"/>
                </a:solidFill>
                <a:latin typeface="Acherus Grotesque"/>
              </a:rPr>
              <a:t>Tarafların</a:t>
            </a:r>
            <a:r>
              <a:rPr lang="en-US" sz="1896" dirty="0">
                <a:solidFill>
                  <a:srgbClr val="000000"/>
                </a:solidFill>
                <a:latin typeface="Acherus Grotesque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Acherus Grotesque"/>
              </a:rPr>
              <a:t>ikisinin</a:t>
            </a:r>
            <a:r>
              <a:rPr lang="en-US" sz="1896" dirty="0">
                <a:solidFill>
                  <a:srgbClr val="000000"/>
                </a:solidFill>
                <a:latin typeface="Acherus Grotesque"/>
              </a:rPr>
              <a:t> de </a:t>
            </a:r>
            <a:r>
              <a:rPr lang="en-US" sz="1896" dirty="0" err="1">
                <a:solidFill>
                  <a:srgbClr val="000000"/>
                </a:solidFill>
                <a:latin typeface="Acherus Grotesque"/>
              </a:rPr>
              <a:t>kazandığı</a:t>
            </a:r>
            <a:endParaRPr lang="en-US" sz="1896" dirty="0">
              <a:solidFill>
                <a:srgbClr val="000000"/>
              </a:solidFill>
              <a:latin typeface="Acherus Grotesque"/>
            </a:endParaRPr>
          </a:p>
          <a:p>
            <a:pPr>
              <a:lnSpc>
                <a:spcPts val="2654"/>
              </a:lnSpc>
              <a:spcBef>
                <a:spcPct val="0"/>
              </a:spcBef>
            </a:pPr>
            <a:r>
              <a:rPr lang="en-US" sz="1896" dirty="0" err="1">
                <a:solidFill>
                  <a:srgbClr val="000000"/>
                </a:solidFill>
                <a:latin typeface="Acherus Grotesque"/>
              </a:rPr>
              <a:t>dolayısıyla</a:t>
            </a:r>
            <a:r>
              <a:rPr lang="en-US" sz="1896" dirty="0">
                <a:solidFill>
                  <a:srgbClr val="000000"/>
                </a:solidFill>
                <a:latin typeface="Acherus Grotesque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Acherus Grotesque"/>
              </a:rPr>
              <a:t>mutlu</a:t>
            </a:r>
            <a:r>
              <a:rPr lang="en-US" sz="1896" dirty="0">
                <a:solidFill>
                  <a:srgbClr val="000000"/>
                </a:solidFill>
                <a:latin typeface="Acherus Grotesque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Acherus Grotesque"/>
              </a:rPr>
              <a:t>hissettiği</a:t>
            </a:r>
            <a:endParaRPr lang="en-US" sz="1896" dirty="0">
              <a:solidFill>
                <a:srgbClr val="000000"/>
              </a:solidFill>
              <a:latin typeface="Acherus Grotesque"/>
            </a:endParaRPr>
          </a:p>
          <a:p>
            <a:pPr>
              <a:lnSpc>
                <a:spcPts val="2654"/>
              </a:lnSpc>
              <a:spcBef>
                <a:spcPct val="0"/>
              </a:spcBef>
            </a:pPr>
            <a:r>
              <a:rPr lang="en-US" sz="1896" dirty="0">
                <a:solidFill>
                  <a:srgbClr val="000000"/>
                </a:solidFill>
                <a:latin typeface="Acherus Grotesque"/>
              </a:rPr>
              <a:t> </a:t>
            </a:r>
            <a:r>
              <a:rPr lang="en-US" sz="1896" dirty="0">
                <a:solidFill>
                  <a:srgbClr val="000000"/>
                </a:solidFill>
                <a:latin typeface="Acherus Grotesque Bold"/>
              </a:rPr>
              <a:t>(</a:t>
            </a:r>
            <a:r>
              <a:rPr lang="en-US" sz="1896" dirty="0" err="1">
                <a:solidFill>
                  <a:srgbClr val="000000"/>
                </a:solidFill>
                <a:latin typeface="Acherus Grotesque Bold"/>
              </a:rPr>
              <a:t>kazan-kazan</a:t>
            </a:r>
            <a:r>
              <a:rPr lang="en-US" sz="1896" dirty="0">
                <a:solidFill>
                  <a:srgbClr val="000000"/>
                </a:solidFill>
                <a:latin typeface="Acherus Grotesque Bold"/>
              </a:rPr>
              <a:t>) 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06207" y="1500187"/>
            <a:ext cx="1215737" cy="121573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47122" y="2841589"/>
            <a:ext cx="1174823" cy="117482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47123" y="4118698"/>
            <a:ext cx="1239116" cy="123911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 rot="-5400000">
            <a:off x="-146100" y="3138607"/>
            <a:ext cx="3630714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5"/>
              </a:lnSpc>
              <a:spcBef>
                <a:spcPct val="0"/>
              </a:spcBef>
            </a:pPr>
            <a:r>
              <a:rPr lang="en-US" sz="1868" dirty="0">
                <a:solidFill>
                  <a:schemeClr val="accent2">
                    <a:lumMod val="60000"/>
                    <a:lumOff val="40000"/>
                  </a:schemeClr>
                </a:solidFill>
                <a:latin typeface="Acherus Grotesque"/>
              </a:rPr>
              <a:t>ÇATIŞMA SONUCUNDA</a:t>
            </a:r>
          </a:p>
          <a:p>
            <a:pPr algn="ctr">
              <a:lnSpc>
                <a:spcPts val="2615"/>
              </a:lnSpc>
              <a:spcBef>
                <a:spcPct val="0"/>
              </a:spcBef>
            </a:pPr>
            <a:r>
              <a:rPr lang="en-US" sz="1868" dirty="0">
                <a:solidFill>
                  <a:schemeClr val="accent2">
                    <a:lumMod val="60000"/>
                    <a:lumOff val="40000"/>
                  </a:schemeClr>
                </a:solidFill>
                <a:latin typeface="Acherus Grotesque"/>
              </a:rPr>
              <a:t> 3 DURUM OLUŞMAKTADIR</a:t>
            </a:r>
          </a:p>
        </p:txBody>
      </p:sp>
    </p:spTree>
    <p:extLst>
      <p:ext uri="{BB962C8B-B14F-4D97-AF65-F5344CB8AC3E}">
        <p14:creationId xmlns:p14="http://schemas.microsoft.com/office/powerpoint/2010/main" val="570574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43608" y="332656"/>
            <a:ext cx="6624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000" dirty="0">
              <a:solidFill>
                <a:srgbClr val="24254E"/>
              </a:solidFill>
              <a:latin typeface="Futura"/>
            </a:endParaRPr>
          </a:p>
          <a:p>
            <a:pPr algn="r"/>
            <a:endParaRPr lang="tr-TR" sz="2000" dirty="0">
              <a:solidFill>
                <a:srgbClr val="24254E"/>
              </a:solidFill>
              <a:latin typeface="Futura"/>
            </a:endParaRPr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xfrm>
            <a:off x="628650" y="332656"/>
            <a:ext cx="7886700" cy="5844307"/>
          </a:xfrm>
        </p:spPr>
        <p:txBody>
          <a:bodyPr>
            <a:normAutofit/>
          </a:bodyPr>
          <a:lstStyle/>
          <a:p>
            <a:r>
              <a:rPr lang="tr-TR" sz="2400" dirty="0"/>
              <a:t>  Çocukların sorumluluk duygusu gelişmiş, kendine güvenen, özgür düşüncelerini ifade edebilen, hakkını savunabilen, kendine ve çevresine duyarlı ve </a:t>
            </a:r>
            <a:r>
              <a:rPr lang="tr-TR" sz="2400" dirty="0" smtClean="0"/>
              <a:t>saygılı, sorunlarla başa çıkmada </a:t>
            </a:r>
            <a:r>
              <a:rPr lang="tr-TR" sz="2400" dirty="0"/>
              <a:t>çözüm odaklı bireyler olabilmelerine, çatışma çözme becerileri destek </a:t>
            </a:r>
            <a:r>
              <a:rPr lang="tr-TR" sz="2400" dirty="0" smtClean="0"/>
              <a:t>olacaktır.</a:t>
            </a:r>
            <a:endParaRPr lang="tr-TR" sz="2400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492896"/>
            <a:ext cx="6696744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9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475656" y="1988840"/>
            <a:ext cx="66064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/>
              <a:t>Çocuklara </a:t>
            </a:r>
            <a:r>
              <a:rPr lang="tr-TR" sz="2400" dirty="0"/>
              <a:t>özellikle işbirliğine yönelik çatışma çözme yönteminin ve bu yöntemin gerektirdiği becerilerin öğretilmesi gerekmektedir. Çatışma çözme becerisi çocuğun duygusal zeka gelişimi içinde önemli bir yer kaplamaktadır. </a:t>
            </a:r>
          </a:p>
          <a:p>
            <a:pPr algn="just"/>
            <a:r>
              <a:rPr lang="tr-TR" sz="2400" dirty="0"/>
              <a:t>   Çatışmayı çözümleme sürecinde aşamalar çeşitli kaynaklarda farklı biçimlerde sıralanmakla birlikte genel olarak aşağıda belirlenen eylem basamakları önerilebilir</a:t>
            </a:r>
          </a:p>
        </p:txBody>
      </p:sp>
    </p:spTree>
    <p:extLst>
      <p:ext uri="{BB962C8B-B14F-4D97-AF65-F5344CB8AC3E}">
        <p14:creationId xmlns:p14="http://schemas.microsoft.com/office/powerpoint/2010/main" val="3299789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ÇATIŞMA ÇÖZME EYLEM BASAMAKLARI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tr-TR" dirty="0" smtClean="0">
                <a:solidFill>
                  <a:schemeClr val="tx2">
                    <a:lumMod val="10000"/>
                  </a:schemeClr>
                </a:solidFill>
              </a:rPr>
              <a:t>1. Kızgınlığı kontrol altına almak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2">
                    <a:lumMod val="10000"/>
                  </a:schemeClr>
                </a:solidFill>
              </a:rPr>
              <a:t>	2. Karşı tarafa yaklaşmadan önce bir kez daha düşünmek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2">
                    <a:lumMod val="10000"/>
                  </a:schemeClr>
                </a:solidFill>
              </a:rPr>
              <a:t>	3. Olumlu bir hava oluşturmak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2">
                    <a:lumMod val="10000"/>
                  </a:schemeClr>
                </a:solidFill>
              </a:rPr>
              <a:t>	4. Temel bazı kurallara dikkat etmek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2">
                    <a:lumMod val="10000"/>
                  </a:schemeClr>
                </a:solidFill>
              </a:rPr>
              <a:t>	5. Sorunu tartışarak tanımlamak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2">
                    <a:lumMod val="10000"/>
                  </a:schemeClr>
                </a:solidFill>
              </a:rPr>
              <a:t>	6. Olası çözümler için beyin fırtınası yapmak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2">
                    <a:lumMod val="10000"/>
                  </a:schemeClr>
                </a:solidFill>
              </a:rPr>
              <a:t>	7. Olası çözümleri değerlendirmek ve uygun çözümleri belirlemek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2">
                    <a:lumMod val="10000"/>
                  </a:schemeClr>
                </a:solidFill>
              </a:rPr>
              <a:t>	8. Çözümlerin işlerliğini izlemek</a:t>
            </a:r>
          </a:p>
        </p:txBody>
      </p:sp>
    </p:spTree>
    <p:extLst>
      <p:ext uri="{BB962C8B-B14F-4D97-AF65-F5344CB8AC3E}">
        <p14:creationId xmlns:p14="http://schemas.microsoft.com/office/powerpoint/2010/main" val="397868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Çatışma çözme stratejileri</a:t>
            </a:r>
            <a:endParaRPr lang="tr-T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https://docplayer.biz.tr/docs-images/24/3899316/images/48-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2226469"/>
            <a:ext cx="6480721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931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>
          <a:xfrm>
            <a:off x="467544" y="260648"/>
            <a:ext cx="3240081" cy="120015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KÖPEK BALIĞI TAKTİĞİ ( Güç Kullanma, Rekabete Girme)</a:t>
            </a:r>
            <a:b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type="body" sz="half" idx="2"/>
          </p:nvPr>
        </p:nvSpPr>
        <p:spPr>
          <a:xfrm>
            <a:off x="629841" y="1268759"/>
            <a:ext cx="4950271" cy="4190927"/>
          </a:xfrm>
        </p:spPr>
        <p:txBody>
          <a:bodyPr>
            <a:normAutofit/>
          </a:bodyPr>
          <a:lstStyle/>
          <a:p>
            <a:pPr algn="just"/>
            <a:r>
              <a:rPr lang="tr-TR" b="1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endParaRPr lang="tr-TR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tr-TR" sz="1800" dirty="0">
                <a:solidFill>
                  <a:schemeClr val="tx2">
                    <a:lumMod val="10000"/>
                  </a:schemeClr>
                </a:solidFill>
              </a:rPr>
              <a:t>Bu taktiği kullananlar için kendi amaçları çok önemli, ilişkileri ise önemsizdir. Bu nedenle kendi çözüm önerilerini kabul etmesi için çatıştığı kişiyi zorlar ve karşısındaki kişi üzerinde güç kullanmayı dener.</a:t>
            </a:r>
          </a:p>
          <a:p>
            <a:pPr algn="just"/>
            <a:r>
              <a:rPr lang="tr-TR" sz="1800" dirty="0">
                <a:solidFill>
                  <a:schemeClr val="tx2">
                    <a:lumMod val="10000"/>
                  </a:schemeClr>
                </a:solidFill>
              </a:rPr>
              <a:t>	* Kesinlikle haklı olduğunuzu bildiğinizde,</a:t>
            </a:r>
          </a:p>
          <a:p>
            <a:pPr algn="just"/>
            <a:r>
              <a:rPr lang="tr-TR" sz="1800" dirty="0">
                <a:solidFill>
                  <a:schemeClr val="tx2">
                    <a:lumMod val="10000"/>
                  </a:schemeClr>
                </a:solidFill>
              </a:rPr>
              <a:t>	* Kısa süre içerisinde karar vermeniz gerektiğinde,</a:t>
            </a:r>
          </a:p>
          <a:p>
            <a:pPr algn="just"/>
            <a:r>
              <a:rPr lang="tr-TR" sz="1800" dirty="0">
                <a:solidFill>
                  <a:schemeClr val="tx2">
                    <a:lumMod val="10000"/>
                  </a:schemeClr>
                </a:solidFill>
              </a:rPr>
              <a:t>	* Muhaliflerini ezen bir kişi ile karşılaştığınızda köpek balığı taktiğini kullanmak uygun olabilir.</a:t>
            </a:r>
          </a:p>
        </p:txBody>
      </p:sp>
      <p:pic>
        <p:nvPicPr>
          <p:cNvPr id="3074" name="Picture 2" descr="C:\Users\win8\Desktop\Köpekbalığı-Yöntemi-150x1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156" y="1916832"/>
            <a:ext cx="2303876" cy="354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21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5130291" cy="699492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KAPLUMBAĞA TAKTİĞİ (Kaçınma)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type="body" sz="half" idx="2"/>
          </p:nvPr>
        </p:nvSpPr>
        <p:spPr>
          <a:xfrm>
            <a:off x="629841" y="960140"/>
            <a:ext cx="5238303" cy="4845124"/>
          </a:xfrm>
        </p:spPr>
        <p:txBody>
          <a:bodyPr>
            <a:normAutofit fontScale="92500" lnSpcReduction="10000"/>
          </a:bodyPr>
          <a:lstStyle/>
          <a:p>
            <a:pPr algn="just"/>
            <a:endParaRPr lang="tr-TR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tr-TR" sz="1800" dirty="0" smtClean="0">
                <a:solidFill>
                  <a:schemeClr val="tx2">
                    <a:lumMod val="10000"/>
                  </a:schemeClr>
                </a:solidFill>
              </a:rPr>
              <a:t>Bu taktiği kullananlar çatışmadan kaçınmak için geri çekilirler. Çatışma yaratan sorunlardan ve kişilerden uzak dururlar.</a:t>
            </a:r>
          </a:p>
          <a:p>
            <a:pPr algn="just"/>
            <a:r>
              <a:rPr lang="tr-TR" sz="1800" dirty="0" smtClean="0">
                <a:solidFill>
                  <a:schemeClr val="tx2">
                    <a:lumMod val="10000"/>
                  </a:schemeClr>
                </a:solidFill>
              </a:rPr>
              <a:t>	* Elde edilecek ödüller çok yüksek değilse ve kaybedeceğiniz bir şey yoksa yani bu sizin için sadece bir deneyim olacaksa,</a:t>
            </a:r>
          </a:p>
          <a:p>
            <a:pPr algn="just"/>
            <a:r>
              <a:rPr lang="tr-TR" sz="1800" dirty="0" smtClean="0">
                <a:solidFill>
                  <a:schemeClr val="tx2">
                    <a:lumMod val="10000"/>
                  </a:schemeClr>
                </a:solidFill>
              </a:rPr>
              <a:t>	* Çatışmayı ele alacak zamanınız yoksa,</a:t>
            </a:r>
          </a:p>
          <a:p>
            <a:pPr algn="just"/>
            <a:r>
              <a:rPr lang="tr-TR" sz="1800" dirty="0" smtClean="0">
                <a:solidFill>
                  <a:schemeClr val="tx2">
                    <a:lumMod val="10000"/>
                  </a:schemeClr>
                </a:solidFill>
              </a:rPr>
              <a:t>	* Ortam ve zaman uygun değilse,</a:t>
            </a:r>
          </a:p>
          <a:p>
            <a:pPr algn="just"/>
            <a:r>
              <a:rPr lang="tr-TR" sz="1800" dirty="0" smtClean="0">
                <a:solidFill>
                  <a:schemeClr val="tx2">
                    <a:lumMod val="10000"/>
                  </a:schemeClr>
                </a:solidFill>
              </a:rPr>
              <a:t>	* Daha önemli sorunların baskısını hissediyorsanız,</a:t>
            </a:r>
          </a:p>
          <a:p>
            <a:pPr algn="just"/>
            <a:r>
              <a:rPr lang="tr-TR" sz="1800" dirty="0" smtClean="0">
                <a:solidFill>
                  <a:schemeClr val="tx2">
                    <a:lumMod val="10000"/>
                  </a:schemeClr>
                </a:solidFill>
              </a:rPr>
              <a:t>	* Çok öfkeli bir kişiyle karşı karşıya iseniz,</a:t>
            </a:r>
          </a:p>
          <a:p>
            <a:pPr algn="just"/>
            <a:r>
              <a:rPr lang="tr-TR" sz="1800" dirty="0" smtClean="0">
                <a:solidFill>
                  <a:schemeClr val="tx2">
                    <a:lumMod val="10000"/>
                  </a:schemeClr>
                </a:solidFill>
              </a:rPr>
              <a:t>	* Tam olarak hazır değilseniz, bilgi edinmeye ve düşünmeye ihtiyaç duyuyorsanız,</a:t>
            </a:r>
          </a:p>
          <a:p>
            <a:pPr algn="just"/>
            <a:r>
              <a:rPr lang="tr-TR" sz="1800" dirty="0" smtClean="0">
                <a:solidFill>
                  <a:schemeClr val="tx2">
                    <a:lumMod val="10000"/>
                  </a:schemeClr>
                </a:solidFill>
              </a:rPr>
              <a:t>	* Duygusal olarak çok fazla yüklüyseniz,</a:t>
            </a:r>
          </a:p>
          <a:p>
            <a:pPr algn="just"/>
            <a:r>
              <a:rPr lang="tr-TR" sz="1800" dirty="0" smtClean="0">
                <a:solidFill>
                  <a:schemeClr val="tx2">
                    <a:lumMod val="10000"/>
                  </a:schemeClr>
                </a:solidFill>
              </a:rPr>
              <a:t>	* Çevrenizdeki diğer kişiler çatışmayı daha başarılı bir biçimde çözebileceklerse kaplumbağa taktiğini kullanmak uygun olabilir.</a:t>
            </a:r>
          </a:p>
        </p:txBody>
      </p:sp>
      <p:pic>
        <p:nvPicPr>
          <p:cNvPr id="2050" name="Picture 2" descr="C:\Users\win8\Desktop\Kaplumbağa-Yönte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08820"/>
            <a:ext cx="2357454" cy="369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18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ÇATIŞMA NEDİR?</a:t>
            </a:r>
            <a:endParaRPr lang="tr-T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Çatışma</a:t>
            </a:r>
            <a:r>
              <a:rPr lang="tr-TR" sz="2400" dirty="0" smtClean="0"/>
              <a:t>;</a:t>
            </a:r>
          </a:p>
          <a:p>
            <a:r>
              <a:rPr lang="tr-TR" sz="2400" dirty="0" smtClean="0"/>
              <a:t> </a:t>
            </a:r>
            <a:r>
              <a:rPr lang="tr-TR" sz="2400" dirty="0"/>
              <a:t>Bireyin istediği iki şey birbiriyle çatıştığında ve birini seçmek istediğinde, ya </a:t>
            </a:r>
            <a:r>
              <a:rPr lang="tr-TR" sz="2400" dirty="0" smtClean="0"/>
              <a:t>da aynı sosyal ortamda yaşayan karşılıklı ilişkilere sahip  kişiler arasında kaynakların sınırlı olması, değer, gereksinim ve çıkar durumlarının karşılıklı olarak uzlaşmaması neticesiyle kendini gösteren anlaşmazlık olarak tanımlanabilir.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41160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2949178" cy="608670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AYICIK TAKTİĞİ (Uyma)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type="body" sz="half" idx="2"/>
          </p:nvPr>
        </p:nvSpPr>
        <p:spPr>
          <a:xfrm>
            <a:off x="467544" y="1340768"/>
            <a:ext cx="4590231" cy="4392488"/>
          </a:xfrm>
        </p:spPr>
        <p:txBody>
          <a:bodyPr>
            <a:normAutofit/>
          </a:bodyPr>
          <a:lstStyle/>
          <a:p>
            <a:pPr algn="just"/>
            <a:r>
              <a:rPr lang="tr-TR" b="1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tr-TR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tr-TR" sz="1800" dirty="0" smtClean="0"/>
              <a:t>Bu taktiği kullananlar </a:t>
            </a:r>
            <a:r>
              <a:rPr lang="tr-TR" sz="1800" dirty="0"/>
              <a:t>için </a:t>
            </a:r>
            <a:r>
              <a:rPr lang="tr-TR" sz="1800" dirty="0" smtClean="0"/>
              <a:t>ilişkiler çok </a:t>
            </a:r>
            <a:r>
              <a:rPr lang="tr-TR" sz="1800" dirty="0"/>
              <a:t>önemli, amaç pek önemli değildir. İlişkilerin bozulmaması için çatışmayı yatıştırmaya çalışırlar.     </a:t>
            </a:r>
            <a:endParaRPr lang="tr-TR" sz="1800" dirty="0" smtClean="0"/>
          </a:p>
          <a:p>
            <a:pPr algn="just"/>
            <a:r>
              <a:rPr lang="tr-TR" sz="1800" dirty="0" smtClean="0"/>
              <a:t>	* Sorun sizin için çok önemli değil, ama diğer kişi için çok önemliyse,</a:t>
            </a:r>
          </a:p>
          <a:p>
            <a:pPr algn="just"/>
            <a:r>
              <a:rPr lang="tr-TR" sz="1800" dirty="0" smtClean="0"/>
              <a:t>	* Üzüleceğinizi ya da çok yıpranacağınızı hissettiğinizde,</a:t>
            </a:r>
          </a:p>
          <a:p>
            <a:pPr algn="just"/>
            <a:r>
              <a:rPr lang="tr-TR" sz="1800" dirty="0" smtClean="0"/>
              <a:t>	* Kazanamayacağınızı bildiğiniz bir konuda sürekli bir rekabet halinde olmak sizin için zararlı olacaksa,</a:t>
            </a:r>
          </a:p>
          <a:p>
            <a:pPr algn="just"/>
            <a:r>
              <a:rPr lang="tr-TR" sz="1800" dirty="0" smtClean="0"/>
              <a:t>	* Mevcut uyumu korumak çok önemliyse ve ‘şimdi zamanı değil.’ diyorsanız ayıcık taktiğini kullanmak uygun olabilir.</a:t>
            </a:r>
          </a:p>
          <a:p>
            <a:pPr algn="just"/>
            <a:endParaRPr lang="tr-TR" sz="1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algn="just"/>
            <a:endParaRPr lang="tr-TR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win8\Desktop\22bcday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84" y="2024844"/>
            <a:ext cx="2946818" cy="358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88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Unvan 12"/>
          <p:cNvSpPr>
            <a:spLocks noGrp="1"/>
          </p:cNvSpPr>
          <p:nvPr>
            <p:ph type="title"/>
          </p:nvPr>
        </p:nvSpPr>
        <p:spPr>
          <a:xfrm>
            <a:off x="539552" y="764704"/>
            <a:ext cx="2949178" cy="483468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TİLKİ TAKTİĞİ (Uzlaşma)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type="body" sz="half" idx="2"/>
          </p:nvPr>
        </p:nvSpPr>
        <p:spPr>
          <a:xfrm>
            <a:off x="549306" y="1628800"/>
            <a:ext cx="4536225" cy="4464496"/>
          </a:xfrm>
        </p:spPr>
        <p:txBody>
          <a:bodyPr>
            <a:noAutofit/>
          </a:bodyPr>
          <a:lstStyle/>
          <a:p>
            <a:endParaRPr lang="tr-TR" sz="18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tr-TR" sz="1800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tr-TR" sz="1800" dirty="0" smtClean="0">
                <a:solidFill>
                  <a:schemeClr val="tx2">
                    <a:lumMod val="10000"/>
                  </a:schemeClr>
                </a:solidFill>
              </a:rPr>
              <a:t>Orta derecede girişimcilik ve işbirliği içeren bu stratejiyi kullanan bir kişinin amacı, her iki tarafı da kısmen tatmin eden, karşılıklı olarak kabul edilebilir, uygun bazı çözümler bulmaktır.</a:t>
            </a:r>
          </a:p>
          <a:p>
            <a:r>
              <a:rPr lang="tr-TR" sz="1800" dirty="0" smtClean="0">
                <a:solidFill>
                  <a:schemeClr val="tx2">
                    <a:lumMod val="10000"/>
                  </a:schemeClr>
                </a:solidFill>
              </a:rPr>
              <a:t>	* Amaçlar orta derecede önemliyse,</a:t>
            </a:r>
          </a:p>
          <a:p>
            <a:r>
              <a:rPr lang="tr-TR" sz="1800" dirty="0" smtClean="0">
                <a:solidFill>
                  <a:schemeClr val="tx2">
                    <a:lumMod val="10000"/>
                  </a:schemeClr>
                </a:solidFill>
              </a:rPr>
              <a:t>	* Eşit statüdeki kişiler çatışmaya taraf olmuşlarsa,</a:t>
            </a:r>
          </a:p>
          <a:p>
            <a:r>
              <a:rPr lang="tr-TR" sz="1800" dirty="0" smtClean="0">
                <a:solidFill>
                  <a:schemeClr val="tx2">
                    <a:lumMod val="10000"/>
                  </a:schemeClr>
                </a:solidFill>
              </a:rPr>
              <a:t>	* Karmaşık bir sorun için geçici bir çözüme ulaşmak gerekiyorsa,</a:t>
            </a:r>
          </a:p>
          <a:p>
            <a:r>
              <a:rPr lang="tr-TR" sz="1800" dirty="0" smtClean="0">
                <a:solidFill>
                  <a:schemeClr val="tx2">
                    <a:lumMod val="10000"/>
                  </a:schemeClr>
                </a:solidFill>
              </a:rPr>
              <a:t>	* Önemli bir sorun için uygun çözümlerin ve rekabet ya da işbirliği stratejilerinin sonuç vermediği durumlarda tilki taktiğini kullanmak uygun olabilir.</a:t>
            </a:r>
            <a:endParaRPr lang="tr-TR" sz="18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098" name="Picture 2" descr="C:\Users\win8\Desktop\Tilki-Yöntemi-150x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33502"/>
            <a:ext cx="241103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07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14640" y="476672"/>
            <a:ext cx="4533424" cy="932656"/>
          </a:xfrm>
        </p:spPr>
        <p:txBody>
          <a:bodyPr>
            <a:normAutofit/>
          </a:bodyPr>
          <a:lstStyle/>
          <a:p>
            <a:pPr marL="0" indent="0"/>
            <a:r>
              <a:rPr lang="tr-T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BAYKUŞ ( İşbirliği Yapma)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type="body" sz="half" idx="2"/>
          </p:nvPr>
        </p:nvSpPr>
        <p:spPr>
          <a:xfrm>
            <a:off x="610746" y="1423012"/>
            <a:ext cx="4518223" cy="48863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tr-TR" sz="18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 algn="just">
              <a:buNone/>
            </a:pPr>
            <a:r>
              <a:rPr lang="tr-TR" sz="1800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tr-TR" sz="1800" dirty="0" smtClean="0">
                <a:solidFill>
                  <a:schemeClr val="tx2">
                    <a:lumMod val="10000"/>
                  </a:schemeClr>
                </a:solidFill>
              </a:rPr>
              <a:t>Bu taktiği kullananlar hem amaçlarına hem de ilişkilerine çok önem verirler. Çatışmaları çözülmesi gereken sorunlar olarak görürler, hem kendilerinin hem diğer kişinin amaçlarına ulaşabileceği bir çözüm ararlar.</a:t>
            </a:r>
          </a:p>
          <a:p>
            <a:pPr marL="0" indent="0" algn="just">
              <a:buNone/>
            </a:pPr>
            <a:r>
              <a:rPr lang="tr-TR" sz="1800" dirty="0" smtClean="0">
                <a:solidFill>
                  <a:schemeClr val="tx2">
                    <a:lumMod val="10000"/>
                  </a:schemeClr>
                </a:solidFill>
              </a:rPr>
              <a:t>	* Başkasının yaşamı söz konusu olduğunda,</a:t>
            </a:r>
          </a:p>
          <a:p>
            <a:pPr marL="0" indent="0" algn="just">
              <a:buNone/>
            </a:pPr>
            <a:r>
              <a:rPr lang="tr-TR" sz="1800" dirty="0" smtClean="0">
                <a:solidFill>
                  <a:schemeClr val="tx2">
                    <a:lumMod val="10000"/>
                  </a:schemeClr>
                </a:solidFill>
              </a:rPr>
              <a:t>	* Bütün sorumluluğu siz üstlenmek istemediğinizde,</a:t>
            </a:r>
          </a:p>
          <a:p>
            <a:pPr marL="0" indent="0" algn="just">
              <a:buNone/>
            </a:pPr>
            <a:r>
              <a:rPr lang="tr-TR" sz="1800" dirty="0" smtClean="0">
                <a:solidFill>
                  <a:schemeClr val="tx2">
                    <a:lumMod val="10000"/>
                  </a:schemeClr>
                </a:solidFill>
              </a:rPr>
              <a:t>	* Arada büyük bir güven duygusu varsa,</a:t>
            </a:r>
          </a:p>
          <a:p>
            <a:pPr marL="0" indent="0" algn="just">
              <a:buNone/>
            </a:pPr>
            <a:r>
              <a:rPr lang="tr-TR" sz="1800" dirty="0" smtClean="0">
                <a:solidFill>
                  <a:schemeClr val="tx2">
                    <a:lumMod val="10000"/>
                  </a:schemeClr>
                </a:solidFill>
              </a:rPr>
              <a:t>	* Karşınızdaki kişiyi kaybetmek yerine kazanmak istiyorsanız baykuş taktiğini kullanmak uygun olabilir.</a:t>
            </a:r>
          </a:p>
          <a:p>
            <a:pPr marL="0" indent="0" algn="just">
              <a:buNone/>
            </a:pPr>
            <a:endParaRPr lang="tr-TR" sz="1800" dirty="0" smtClean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5122" name="Picture 2" descr="C:\Users\win8\Desktop\Baykuş-Taktiği-150x1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92896"/>
            <a:ext cx="2303876" cy="312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24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>
          <a:xfrm>
            <a:off x="628650" y="1106743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Ebeveyn- </a:t>
            </a:r>
            <a:r>
              <a:rPr lang="tr-T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Çocuk Çatışmalarının </a:t>
            </a:r>
            <a:r>
              <a:rPr lang="tr-T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</a:t>
            </a:r>
            <a:r>
              <a:rPr lang="tr-T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edenleri</a:t>
            </a:r>
            <a:r>
              <a:rPr lang="tr-T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tr-TR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tr-T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259559"/>
          </a:xfrm>
        </p:spPr>
        <p:txBody>
          <a:bodyPr>
            <a:normAutofit/>
          </a:bodyPr>
          <a:lstStyle/>
          <a:p>
            <a:r>
              <a:rPr lang="tr-TR" dirty="0"/>
              <a:t>Çocuk- ebeveyn çatışmaları, çocukların ebeveynlerine karşı sergilediği davranışlar veya ebeveynlerin çocukları ile iletişime geçerken tercih ettiği yöntemler sebebiyle ortaya çıkabilir. </a:t>
            </a:r>
          </a:p>
          <a:p>
            <a:r>
              <a:rPr lang="tr-TR" dirty="0" smtClean="0"/>
              <a:t>Çocuğun </a:t>
            </a:r>
            <a:r>
              <a:rPr lang="tr-TR" dirty="0"/>
              <a:t>ebeveynlerin koyduğu kurallara uymak istememesi</a:t>
            </a:r>
          </a:p>
          <a:p>
            <a:r>
              <a:rPr lang="tr-TR" dirty="0" smtClean="0"/>
              <a:t>Ebeveynler </a:t>
            </a:r>
            <a:r>
              <a:rPr lang="tr-TR" dirty="0"/>
              <a:t>ve çocuk arasında iletişim sorunlarının olması (Örneğin; her iki tarafında sürekli “sen” dili ile konuşması ve iletişime geçerken genel olarak suçlayıcı ifadeler kullanması)</a:t>
            </a:r>
          </a:p>
        </p:txBody>
      </p:sp>
    </p:spTree>
    <p:extLst>
      <p:ext uri="{BB962C8B-B14F-4D97-AF65-F5344CB8AC3E}">
        <p14:creationId xmlns:p14="http://schemas.microsoft.com/office/powerpoint/2010/main" val="3663708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90010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Ebeveyn-Çocuk Çatışmalarının Nedenleri</a:t>
            </a:r>
            <a:endParaRPr lang="tr-T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5184576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tr-TR" dirty="0" smtClean="0"/>
          </a:p>
          <a:p>
            <a:pPr algn="just"/>
            <a:r>
              <a:rPr lang="tr-TR" sz="2000" dirty="0" smtClean="0"/>
              <a:t>Ebeveynlerin çocuklarından beklentilerinin yüksek olması</a:t>
            </a:r>
          </a:p>
          <a:p>
            <a:pPr algn="just"/>
            <a:r>
              <a:rPr lang="tr-TR" sz="2000" dirty="0" smtClean="0"/>
              <a:t>Ailede birden fazla çocuk var ise çocuklar arasında dengenin kurulamaması, çocukların birbirlerini kıskanmaları</a:t>
            </a:r>
          </a:p>
          <a:p>
            <a:pPr algn="just"/>
            <a:r>
              <a:rPr lang="tr-TR" sz="2000" dirty="0" smtClean="0"/>
              <a:t>Teknolojik aletlerle çok fazla zaman geçirmek istemesi</a:t>
            </a:r>
            <a:endParaRPr lang="tr-TR" sz="20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610" y="3861048"/>
            <a:ext cx="7020780" cy="251774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123728" y="2492896"/>
            <a:ext cx="6000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7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Çocuk-Ebeveyn </a:t>
            </a:r>
            <a:r>
              <a:rPr lang="tr-TR" sz="27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Çatışmalarının Çözümünde Neler Yapılmalı</a:t>
            </a:r>
            <a:endParaRPr lang="tr-TR" sz="27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28650" y="1754814"/>
            <a:ext cx="7886700" cy="4050450"/>
          </a:xfrm>
        </p:spPr>
        <p:txBody>
          <a:bodyPr>
            <a:normAutofit/>
          </a:bodyPr>
          <a:lstStyle/>
          <a:p>
            <a:r>
              <a:rPr lang="tr-TR" dirty="0" smtClean="0"/>
              <a:t>1. </a:t>
            </a:r>
            <a:r>
              <a:rPr lang="tr-TR" sz="2400" dirty="0"/>
              <a:t>Ebeveynlerin çatışmaya sebep olan sorunu çocuklarından dinlemeleri ve anlamaya çalışmaları sorunun çözümü için ilk adımdır.</a:t>
            </a:r>
          </a:p>
          <a:p>
            <a:pPr>
              <a:buNone/>
            </a:pPr>
            <a:endParaRPr lang="tr-TR" b="1" dirty="0"/>
          </a:p>
          <a:p>
            <a:pPr>
              <a:buNone/>
            </a:pPr>
            <a:endParaRPr lang="tr-TR" b="1" dirty="0"/>
          </a:p>
          <a:p>
            <a:pPr>
              <a:buNone/>
            </a:pP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6146" name="AutoShape 2" descr="data:image/jpeg;base64,/9j/4AAQSkZJRgABAQAAAQABAAD/2wCEAAkGBxIQEhUQExMWFhUXGBYWGBgYGRkYFxgXFxUYGRoYGhgYICggGhomIBYWITEhJSkrLi8uFx8zODMtNygtLisBCgoKDg0OGxAQGi0lHyUtLSsvLS0tLS0tLS8tLSstLS0tLS0tLS0tLS0tLS0tLS0tLS0tLS0tLS0tLS0tLS0tLf/AABEIAMkA+wMBIgACEQEDEQH/xAAcAAEAAgIDAQAAAAAAAAAAAAAABgcEBQIDCAH/xABOEAABAwIDBAcDBgsECAcAAAABAAIDBBEFEiEGMUFRBxMiYXGBkTKhsRQjQlKS0RUzVGJyk6KywcLSFkPh8BckNFNkgrPDCCVjc4Oj8f/EABkBAQADAQEAAAAAAAAAAAAAAAACAwQFAf/EADIRAAIBAgQCCQQBBQEAAAAAAAABAgMRBBIhMUFREyJhcZGhscHwBRSB0VIjMjNC4fH/2gAMAwEAAhEDEQA/ALxREQBERAEREAREQBERAEREAREQBERAEREAREQBERAEREAREQBERAEREAREQBERAEREARF8JQH1FBsZ6SqaB5jjY+YtNnOaQGXG+zj7Vu4W71jYh0nwCEOhje6U3GR/ZDe9zhcEdw18FDpI8y1UKjt1SwkVU0/StKD85TMLfzHkH3ghSjZ7bylrHiKzopD7Ifazjya4bz42uiqRfE9lh6kVdolyIimUhERAFr6jE2MJaAXEb8trDxJIF+4XKxsfxdtM1o1zSHK0/VGgLzfeG3HqFhMaALD/AD3k8T3rPXrunZLcvo0s+5sWYv8AWjIHNpzW8RofQFbGOQOAc0gg6gjUFR9cKbFmwTNgde0pFrbmvJyg+DieG4i/ElV0MQ5PLInWoKKzIk6Ii2GUIiIAi0lftVRQMdJJUxANJBGYF1wS0tyDtXuCLWUNqOmWkDrMgne257RyN0HEAm+vfZAWaijGyu29JiRLIXObIBcxyDK/L9YWJDhu3E2vqpOgCIiAIiIAiIgCIiAIiIAoz0hYiaehlc02c+0bdbHtmxt3huY+Skyr7phqGinhj4ulzDlZjHA3+2FGbtFssoq9RLtKywihNRPFTg2zvay/IX1PkLnyXXWBokeGCzQ9waN+gcQNfJbnYEf+Y036bv8ApPWJjND8lrZI5Bo2XMfzmF2YHvBBWO3VudW/Xt2X89TU3W0w7AqmoaXwtsQW5CdCXZhbKe7ffuU/joaaXLMIo3XALXZBu4cFlUrXtqI5DJaFu9gABzX04attfiNygpanspNLQnMQIAubmwueZ4rsXwL6uicUIiICG7YdqppmkGzSNRbe94cLg8LQO9fI4EolfMYzUFhN8oYxtgM+UauJJPH32spPtBRZg2YW+bsTpwDhc37m9Z9orTYxiPUR33vdcMbvzOtxtw5+Kx1Xapqr32NNNXhdO3Mx8Zn0D2TPYBYWDWm5dlse1qdHA6cDqsOsa9r6d73Z3tc5wIaGgtjc2Ql3atfsEXbcHMCO/twvGAX5HxGEPyBgIOr7WN3aDd1bRp9HvAW6ioetmab6Mac2l9HvYbefVuHhdQjo1FRs+fzl5k5K6cpPQlCIi3mMLhILgi9u9c0QHnLaHYXEYqh4MfXlzi/rWujGfM49pwJFnHedFFp4HRvdG8FrmkhwO8EL0Djckj6oFjgYgCHggb2jSxve5J7xoeai+1eyEdaRKH9XKBYutmDmjgRcajgbrN06U7PY1/btwutyqKWqkheJI3Fj27iCW+RLSDY8Rdentl68VNJBOL/ORscbm5uRqCeJBuF522rwVlJKyON7n5mg2NswJJAGnPgvQ2yOGmloqend7TImB36Vru95Kvi01dGepFxdnwNyiIpEAiIgCIiAIiIAiIgOuV9gTYmwvYbz3C/FUdtliFRXVVzBIwN+bjYWOzDX6Vh7RJHuV6ooThmVi2jV6N3tcrjo32Pkgf8ALJ25HZS2Nh9oB29zuRtoBvGt+Skm1+y8VfEb2bK0HJJbUdx5tPJSNR7HcTI+ajNnA6u4fo9/eqqtSnQp3lt6k4upVq3W/oR+je0NDN2UAC/IDRbfBIs8o10aCSNDfh/FY2F1MQkb1rAHbg4ezc6aj7lMGRgbgB4LPhlGraUXsasVVcLxy7r8HNERdA5oWDiWKRU4vI7U7gNXHwCy3vsCeSpTbPaGQynK6znG5O8tb9Fovu01uovPKShDd89lbdssioJOc9lbbd32SJ9UbdQs0Mbr8G3bcjnbgPFa6eklnbDWwgNBDiyN3aDASRYE6G40LeHA6KrMMms8lx3g6k7zcbyVcWwNeJKMsdY9W8sb3ggOH7xHkr62Ey0dXeV97afhdveZoYrNWso2jba/nf8A4amhwapmyxPdlaHZ8zrF4cG2vodd5sDa1+OgWfh+2EUV4nRObJmLXdppzPGhs42vuNhYaDct/UVbYIJZAAHMY5w7zY2HqqOxiUFti67swJ1uSdbk+qjhsLmhK7s+DS/e5LEYnJOOl1xTf434fNy+8NxWKoByHUb2nRw8uS2CoHZjaWWCaO7rtuBc7wDpa/EHdrz7lfUTw4Bw3EA+oUHCcHlnvzWzXt3fstbhJZqd7du6fvvv+jsREQiRXGYssxtYAgGwFlrpXhouVJdoayGniM8rQ4NsGtsC5znGzWNvxJWikpQI/lFRlhB1IGpufot58vJYatJ5rr/zvOjQrJxSlw07+40uyWxsL66Wuks/Llcxhucspvd9zv3Cw4eis1VdDtnFSyta0BsZcA/MS55buubaMAvdWbHIHAEG4IBBG4g7itFCeaPcZsTDLO6VkzsRF0zVDGe05rfEgfFXGc7kXFrgdy5IAiIgCIiAIiICm+l7airp6yOGKR0bGRh5DTbrC4m+busLW7ypjsRib5D1bnFzSwSNub23XFzrbtD0UG6eae1TTSfWic37D7/zrd9GFR/s1tc0RY497Rr+01Z62k4S7beJoodaFSL5XXZYsitm6tjn8gT58FDCeKl2LtvC/wAL+mqiBC5X1ZvPFcLe5qwKWVvtPjmg6FbbD8ZdG0McMwGgN+1bz3rTOBG7XuK7KNrpXZGjtWJtztyWChUq05XpPXlz/BqqU4yj19l5EupsVik0DrHkdCs5QWWJzTZzSD3hfRI61sxtyubLow+rOOlSOvZp4qxjlgk9Yy08fNEtxaqZDBLK82a1jnE9wBXnSoMkjjIY3kuN9AfTdwGits677n3r6FOP1xQvlpq70vm/PIjL6c5WTlpva3458ioC1zO26F2Uby8ENF9BckW3kLf7N7UVcYcymhbJexIDXOtYHkQBv+Cseoxulp6R4nlZcODslw55F22Ij9o7jw4LGwzF6acF0Ja4aXA7JFxxYRoV0fvak6Sk9mr9np+jPHCU+kaXC/f6/siGMbWYiYzFNShrZGn+7fewI3anuWh2gw2emMZqIQwyAublcDcC172/SHqrEx3aKkpWuvKDIM1o2HM4ubfsnLfJqLG+5aTpcnbK6jc1wPzUt7EG1zFobKcMRVjF20PftqUqiW+5AHeQV77M7W0s1PFmnibLkaHsc8BzXAWNwfBUQhCTxcppJpaFkcBCLdm9e79Ho2rx6lhZ1j54mt552+gsdSoZjPSrCy4ponSn6z+wz09o+gVRhgGtgvsEMkzuqhY6Rx4MaXHlw3DUanRVuq3sWRw0I6vUlR2uqq+ojZLIA0OzBjGgNDrEA63JIvxJW225xkklgJyxjq2C/wBICzn+Oh9AtfguwtbTZa2VrGCMteWE5nlpcA4kN0FgSTr9Fafaia87mcGlw8ybn+CqqRlez428iynkb6vC/malxubnUnert6Kahz8PbmdfK97G34NBFh5XVIq1Oharuyph+q5jx4PaW/FnvVlN9YjiVemWaqp6Q8Qc35TIHasGRndubp5lxVqqkOkWpvFKfry+7OXfAJiNXCPNlGGeWM5rgjYdA1RIXVUZcTGBG8A6gPcXhx14kAX8FcCq3oGpyKepk4Ola0f8jBf94K0lpMi2CIiHoREQBERAVR09046qkl4iSSP7TM3/AG1r+i6o7NPbTLK9hPO7iT+8pN02w5sOzWuWTRHwBu0n9pQTo4nsw30DJmm/jlJ+Cz4r+xPk0aMJ/ka5povHEvxUn6LvgVDlLcYd8y893xKiS5P1Z/1Irs9zVgf7H3+wXCGp6uVr/qkX8OPuR7w0XJAHEncFHqnaKBr3dmYNzENJid2hzWGhTm3mgtjb1dpFlHGaZ4sXgjkWm3vC5to6YtD8rMp1vwsqvbtJTni/9W77luqvbGD5PDGxk0jmntARlthldrd9gdbbjxXZpVp1G+lgtFpp5amGeHjC3Ryer1+Ihe0UlaaiX22N6x+RrXFrMgdZuUg6i1j5rS10tQ0ASPlsfz3EH3qc4u17o2zmF7GOdYOeGguuDYaEngfRR3FMFqaiMSQQvlEbjmy5dLtvfUgncN3Nb44pv+nkSXcKn06EcO66nKTvzVt7cr3s9r37CLWX238R5EWIW0odmK+cExUrnAEA9uMWJ3b3LIGxeJklvyQ5hvHWQ3HlnVid9Uc9xa0aNGAvsUd3BuguQL8Bc2ue4XW+/sNin5E/7cX9axMR2WxCBuaWke0G4HajOtt2jkvYJN6Im8fRowAXrIifID4rUO2fZSYjTU7nRVDJHNu0aiziW2drv3kHuUqwTD4mRDNFHI5wFyQTbubut4jVbXZfBYGTCQRtL2tdleR2hcjd5G199lVSxV3lmrppq2/r7akpYWolnWnHd+GhlzdH+HPcHGnAtwDntafFoNiO4rfYdh0NOwRwxsjaODGho929UdV7bYnmcPlTm2JFmsjAFja2rSseTbDEHb6uXyyt/daF50kVw9DS8NUlvL1Lr2uqIo6KodNfIY3tNtCcwygA8ySAvPLnF3adqTqT3rOrsZqZ25JZ5ZG3ByueS243G25a57rC6rnJSZdRp9GnqfQVN+iOqyVxZ/vInjzaQ6/oD6qDsFgtzshVdVXUz9fxrW6ae2cnp2r+S8i7SROos0Gj0JO/K1x5An0CoLb+X5uJvN5d6NI/nV544/LTym9uw74KgekB/bhZya4+rgP5VKetaC5XZjhph5vnZfPEtLoVpsmGNd/vJZX+jsn8inii/RpT9XhdIOcQefF5Lz+8pQtJlWwREQ9CIiAIiICK9J9OZMLqgBchgf8AYe1x9wKp3YB+s7L6WYbcycwJ9AFfG01L11HUxDQvhlaPEsIXnvYKQdedfaidYczdp+AKpxCvSl84ouwztXi/mzL+xSfNStcPphnvsVE8RrBBG+VwJDRcgWv71uZ6jNS045j93s/ctbNE14LXNDmnQhwBBHeDoVwsfUUq6vslH9+50cNDLBrtf69iD1e1LJTqH24NAbYftalY/wCHouT/AEb/AFKX1NFSU7TM6kp3hgJyuiZZx3Bt8ptckcFyrK2hjpYaw4ZS3lJaI8kWgGbtZur19kcPpLpYKnHEU7wjZJ28r+hViMY6DtLlf8XsQ/8AD8XKT0b/AFJ+HouUno3+pbODaKia573YXTuDtzcsVmjkPm1N46TDza+HUw8IYj/KFpq4ZUrZ9L/OFyFLHyrXyK9vnGxXMG1GQZWSVAF75bhzdeTHuLR6JNtTnGV0tQWm1wCGNNjfVsbmg7hwVuU+zeHSNDm0VKQf/Qi/pUB6UcCp6ZjZII42EvGdjGtaWjK7tWaNGkgd117Gi5NJPfTcg8VFXbgtNdjWUe2jYozEI2ubnbJ2mXOdpBabtkG4tBCyz0jEvEpjjLxucYySNCNPndNCRoq/63/NljVlZbs7ieN7eitWHstKm3eQeJTd5U9+OnnqWdJ0oPda7GGxDh82dCNx/GrGxTpBdUs6uRoy3DuyyxBHeZCOJ4KtKSssbEl192tyth1vh6J9vp1p/gLEJS0p7cdF7kwpNsmxNyhjncs3AchZ25ZOE9Ij4Zc7og5lnDKOy7W1u0XEW05LC6N8Pinqvn42uiDHfjA0sL7jKLO0J36K3v7KUH5FS/qIv6VW8MoS0fge/dZo2cXrcoCvqWyyySgFoe978tgcuZxNt/C66exzd6D716F/spQfkVL+oi/pUciw7DKeWdtRDRsYDdplZCABc6DMOVk6HtJfd9hTt2c3eg+9dcrWm1idOBAt7lcWLVeCUbI5JqanLZQXRFlMx+Zotcizd3aG/mq/2wxjD6p7PkMHU5Q4OIjbE14NrdlvEG+pHFRlTy8S2FaU3toR5M1tddNdNDproURVGgv/AB6rD6ESbusbEQOPayut6XVD7eSXqSBwjb5E3Ks/D63rMIpG2OhLNTf8UXtv52VV403rsQLBrmljjHicjLet1OHWxF+UTBVWTDW5y9L/AKPR+AwCOmgYBYNijFvBgWwXyy+rUZQiIgCIiAIiIDhIzMCDxBHqvMezbWw1zWDc18kQ8szB8F6fXmfHiKXFZjazWVLjb80vuT6OJUZq8WuxnsXlnF8mi2hMG0jJnuDWML2EnQNu7s3Pfe3otPU7U0bBfr2u7mAuPuC1o2xpupfTmZjopLhzSxxvcW35dNwURfSUN+zWEDgDG5x8zYfBc2GBoVHmrZ1tw02tybN9WtUjfo3Bq7/2V9780ja4xtI6rNmgshZrY+053AutoANdFv8AbsGKGipz9CK5PM2Y3+U+qh1Dh0D5Y42VbXFz2tDerkBddwGXdxUh6S5Y31pb8qbH1cbGZCJDY6u+iCNQ5q7dGWHoxjGmrRV+Et/C7fN+iscirSrVHJzabdv9o8PzY09DEXyRsAuS9otz7Q0VqFQPZTZuS8Ne2qY9jZQABmu4ga2vutfjyU7AWP6hWjUlHK9l89Df9Nw86UZZlu/nqZuAzPE+QXylpLhwHI+O4KttvtqGisq6XqyTfq8xduzRN4W3DMrdwGmDWZ+L9T4DQD+PmuOLYJTStkkfTwueWu7bo2OdcN0OYi+ihTpJwSlrxJVa7VRuGnDv5nm5Z+HYsymDg+ESZrEXtpa994O+49Frad12tPNoPqFIdn6BlRTYgwhuZlO2dji0EgwvzEA7xmAym3PuV8oKasypTcOtHcxqvaCKZjo20zWF30uzprfg0LVLLwekaaKeqJF+tip2NIF7kCZzr/ottYd6xV5GEYK0R0kqmsvb2Nph+04pYzGYy7UuvmA3jw7l6Cgr2spW1D9GiJsjr77ZA4+aiXRpgNLJh8UklPC9zjIS58bHO0kcBqRe2ilG1FK2SiqIjo0wyDTlkO5eKnGLcktXueSqSlaMnoij9oekauq3OySGCI+yyPR2X85/tE87EBRKRxccziXOO8uJc4+Z1XFjrgHuXGWUNFzzt68+5Vas3pKG2hPtoPnsDoZR/dSGNx4/TZ8Q30UHgkym6tobPyUGDSx1bWy5Xde1jO0GgubprYEglzr7tVA/wxR/k/7LPvXlTPfSLeiK6dSmr3klqzBBS62DcapBug9zfvXw43Sn+4Po371Xap/Bl3TUv5IluzTXtomNc0hrppXtvcXGWNtxf6N7+9Q/ZpnyjF4B9aqz/Yc6T+VbF22YIAPWnKMrQSCGgbgNdBoF86IqYy4pG618jZZCeRy5RfxLlZh4SU5SkrbIyYqrGUYxi76ts9DIiLSZQiIgCIiAIiIAodtN0eUdfN8okD2SEAOdG62ewsC4EEXA0vytyCmKICt5Oh6hsbST3sbXe21+F+yqZxbDpKSZ9PNl6yM2dlN23sDcHlYhejpds8NY4tdW04IJBHWt0I0I3qg+kCrjmxCqlie17HOBa5pu0jq2jQjfqCvURaLD2G6OGMjhrqhzuuDmzMaxwyZdCwOuNTxNlnbYbA00zzVufKZZnsBAcA0WYGiwtyaFMsJP+p0w5xQ/9Nq68XGaemj5HMfK1vgvUe2Iy3BoaDJSQZsjDnJcbuc99rknwDRossrorpc9Q5w1u828jb+Cy6ZmZ7W8yB5XXKm80mztRiqdOK5L/pLKNmVjW8mj4LucLi3NckXTtY4x5bqWhsj2jc172jwa4gfBbzZCaza9n1qCq/ZAP8VrtoqcRVdRGNzZpR/9jl27Pyhrp7m2akrGesDnAePZCFj2MXCSPwW4f8c0+lGR/MsRfcMf/qgb/wARIbf/AAQAH3OXwr1kaf8Aaj0J0dQ5MNpRzZm+25z/AOZbzEIOsikj+sxzftNI/itfsdCWUFIx28QQg+PVtutwV4RZ5LDMvZ5aemixcRbdh/z3LY4hTmKWWI72SPYfFryP4LCrB2Cs63OnLWLPSWCSMrsNpnSDMyaBrZASRcOYGvFwbjjqCsb/AEXYT+TH9dP/AFrVdDdb12Esbe5hkkjPcM2Zo9HBWIw3A8Fo4HMaKm6ROjmkgpHVNKOpMV3PBdJJ1jd2XtuOUgkG6gOwuAtr62Onc7KzWR+85mMILmAggi4Nr8FefSQwuwyrABJ6snTXQEE+4KqOheMnEgQCQ2GQk8r5QPevSL3LM/0XYT+TH9dP/Wt1gWzdLQNc2miEYcbuN3OcfFziXEd11uEXhIIiIAiIgCIiAIiIAoFtVt3TsFRRhspkDXxZmhuUOLLb819CbbuCnq8+7X/7dVf+8/4qqrNxV0a8JRjVk1Ll7mz2axPCIKWGGpoWyzMbZ8nVROzOudczjc+a020PySorYZaanbFADFniyNbmyyZn9lt2m7dNVrV3Untt8VS60zesDRb4+JeOG7QxVTS6Nr2iMgEODQdRpaxI4ELHqMSaagzWNmxkAae0f/1RfZWqbDTVMj/ZBjv+1bzvYea7KWuMzesy5Q83Avc2BI19Faq6VJOW7TMlTBt15RguqmvRO3mbPBi0PL3gmwNrfWcLX181mUEoY9rjew108FiUjbMHfqu1qqVNLo78f+Ep1M0qr5aeF/ckX4bj+q73feuubH4WNc9+ZrWguc42sGgXJOu4AFaRR/bnDqmppHRUxs4kZm3Dc7NbszHQcN+htZb8qOaVtjdeypqJqiPNklke9uYWdZzidRwWEad8vzcbS97rBrRa5N9wusmsweakDI5m5XFuYWOYWLjpmGlxxAvvCzNlYi6spw3eJGu/5WHM79lpUCzeOvI1j8LnpjlnjMbnDM0G2rd19CeN1xe24I5i3qpn0mxESwv4Fjmjxa65H7TVFMPpXzSsijHbc4Ad3G57gASe4FHuIqySLs2K24p6ynGRj2ujDWPYcpLSBoQb6tNtD3FSD8OR/Vd7vvVP7CbM11JVySS5WxFrg6zmnrTe7SAN1iSdbWuRxVhKSiipNtalI7TtIram/GeV3k6Rzh7iFp6gdl3gVINuAfl9R+k23h1TP8VoZBofA/BZHudSOsV3exZPQLioayqpnX1dHI0cswyE/ssVsnFGx9ghxI5Wt8V586I6zq64sJsJInC3NzCHNH7x8leGJDtB3MD/AD71qiro50tzNr8XY6KRuV2rHjh9U96rT/w9DWq/Qp/+6phUew/9F37pUE6DKvqjUHgW04Ph85uRrkQe6LxRcI3hwBBuDuXNRJBERAEREAREQBERAF5/6QKZ0eI1Aa7QuD9Rxe1riPer2rqsRNud/Acz9yoja+sE1ZLIDftBpO7tMaGO8rtKprrq3N30/wDyPu90fR8h+S75PlWTkcme/ha1lpKXOHtJI3hfVzh9pviPiFnlK/BHUhDLxb14u5LmRZoGQB4Dp5SSN3YgZv366vGngu3ZqpzR9Wd7CfQn77qD7cVDT8mjcCWtErzuGj5GggOPG0fLTTmvuK0wwySmmp5pCJYxLke0Nc1ht2XW0J1PDeFNUM9NNPh89zHVx/R1pwktE977dtuOlvC5a1XiLYRED9MgX5NG93v96zmqEQPmqo43PByveOreRYZZBuA4t0CzqPF5KYmGVpcGm35w8Dxaq6lSWZS4K3t6l0cLFwag027t2e6u7NdytoS1Fp6XaCOSQRgOAdYNcfrciP4rcLpU6kaivE49ahOjLLNWK+6THXmp25rAMect993gXt5WUewB4ZV0z72IlY3xznIR4kOI81a+I4ZBUgNmiZIBuD2g28F0Uez9HA7PFTQsdzawXHhyOm9QdNuV7k41ko5cv5Id0mOBngaXbo3G19936n3BaHZ+wrKY5rHrWDfvuQCPMEjzVq4hhcFQAJoY5AN2doNvPeumi2fo4HdZFTQsd9ZrACPDkkqTcs1xGulDLY2SIoRtHt02GWWkZGMzczHF0mVwJb7TQATbW43K5soSI70lC1e7S3zUXmbHVRdc3SC4Mkr5HaAF7i9x5AA3J8F0VFW25iIyu9mzrAgnmN4WaVO7vc1xrZYpWO/YiRzMQpnNBNpQDoXWa4FjibcLOOqv7HcShp4o5ZpGxg9nM46F1r2046H0VU4LgdbgxlrpWRua2FzQI3k9pzm5S640aN5K3NBes2eLnRdfJDLIWjM67nZyTIchBcQJnnKN9lbFWMkpXM/HduaRsMnUzsfJlIaA1xBJ010HC6hXR9tFHRSubI4Nie0BxylxzMvk3bh2jfyW06NNnYpWzOqaXNYtDHShwG65AYbajTtd9lOJdlqFwsaWHdb2bEDuI3eKkVq71MvBukHD2nIauPKd1yRY+Y3Kb0lXHM0SRva9h3OaQ5p8CNF5v2YwDrK51PPSSdVeS4PWDqmtzFtpGkZ/ot3m91IOhrHuor5aJrX9TMXlrXG5icwmxcOZFmndqAotHqk+JfCIiiTCIiAIiIAuL3WF1yRARKrqTI7M7yHIcloa/ZmlneZHMIcbklhy3J4kDj3qy0Xrs1ZolGUou8XYqv8AsZScpPt/4L6NjqQa2k+3/grTRRyw/ivAs+4q/wA34sr9mEwBrWGJrgw5m52h5DvrAuGh8FwxbBKary9fE2QtvlJuCL7xdpBt3blYaKaaSskVSbk25a35kI6hlmtytyttlFhYW3WHCy6qqijl9tgd3nf6jVTxEbT4BScXdP1IBT4XBG7M2MBw3HUkeFzosy6maLxNLZHspym7ybfeQy6KZopZiJDEUzRMwIZddNVSRSjLJGx4O8Pa1w94U5ReZgV9RYPTQnNFTwxu5sjY0+oCyzG065W352F1NkXuYEMK5wyZGFjQADroLW8LKYImYENJuvimaJmBDc3BcBG0EkAAneQLE+JU1RMwNdg9U6Rna3t0vz/xWxRFABERAEREAREQBERAEREAREQBERAEREAREQBERAEREAREQBERAEREAREQBERAEREB/9k=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sp>
        <p:nvSpPr>
          <p:cNvPr id="6148" name="AutoShape 4" descr="data:image/jpeg;base64,/9j/4AAQSkZJRgABAQAAAQABAAD/2wCEAAkGBxIQEhUQExMWFhUXGBYWGBgYGRkYFxgXFxUYGRoYGhgYICggGhomIBYWITEhJSkrLi8uFx8zODMtNygtLisBCgoKDg0OGxAQGi0lHyUtLSsvLS0tLS0tLS8tLSstLS0tLS0tLS0tLS0tLS0tLS0tLS0tLS0tLS0tLS0tLS0tLf/AABEIAMkA+wMBIgACEQEDEQH/xAAcAAEAAgIDAQAAAAAAAAAAAAAABgcEBQIDCAH/xABOEAABAwIDBAcDBgsECAcAAAABAAIDBBEFEiEGMUFRBxMiYXGBkTKhsRQjQlKS0RUzVGJyk6KywcLSFkPh8BckNFNkgrPDCCVjc4Oj8f/EABkBAQADAQEAAAAAAAAAAAAAAAACAwQFAf/EADIRAAIBAgQCCQQBBQEAAAAAAAABAgMRBBIhMUFREyJhcZGhscHwBRSB0VIjMjNC4fH/2gAMAwEAAhEDEQA/ALxREQBERAEREAREQBERAEREAREQBERAEREAREQBERAEREAREQBERAEREAREQBERAEREARF8JQH1FBsZ6SqaB5jjY+YtNnOaQGXG+zj7Vu4W71jYh0nwCEOhje6U3GR/ZDe9zhcEdw18FDpI8y1UKjt1SwkVU0/StKD85TMLfzHkH3ghSjZ7bylrHiKzopD7Ifazjya4bz42uiqRfE9lh6kVdolyIimUhERAFr6jE2MJaAXEb8trDxJIF+4XKxsfxdtM1o1zSHK0/VGgLzfeG3HqFhMaALD/AD3k8T3rPXrunZLcvo0s+5sWYv8AWjIHNpzW8RofQFbGOQOAc0gg6gjUFR9cKbFmwTNgde0pFrbmvJyg+DieG4i/ElV0MQ5PLInWoKKzIk6Ii2GUIiIAi0lftVRQMdJJUxANJBGYF1wS0tyDtXuCLWUNqOmWkDrMgne257RyN0HEAm+vfZAWaijGyu29JiRLIXObIBcxyDK/L9YWJDhu3E2vqpOgCIiAIiIAiIgCIiAIiIAoz0hYiaehlc02c+0bdbHtmxt3huY+Skyr7phqGinhj4ulzDlZjHA3+2FGbtFssoq9RLtKywihNRPFTg2zvay/IX1PkLnyXXWBokeGCzQ9waN+gcQNfJbnYEf+Y036bv8ApPWJjND8lrZI5Bo2XMfzmF2YHvBBWO3VudW/Xt2X89TU3W0w7AqmoaXwtsQW5CdCXZhbKe7ffuU/joaaXLMIo3XALXZBu4cFlUrXtqI5DJaFu9gABzX04attfiNygpanspNLQnMQIAubmwueZ4rsXwL6uicUIiICG7YdqppmkGzSNRbe94cLg8LQO9fI4EolfMYzUFhN8oYxtgM+UauJJPH32spPtBRZg2YW+bsTpwDhc37m9Z9orTYxiPUR33vdcMbvzOtxtw5+Kx1Xapqr32NNNXhdO3Mx8Zn0D2TPYBYWDWm5dlse1qdHA6cDqsOsa9r6d73Z3tc5wIaGgtjc2Ql3atfsEXbcHMCO/twvGAX5HxGEPyBgIOr7WN3aDd1bRp9HvAW6ioetmab6Mac2l9HvYbefVuHhdQjo1FRs+fzl5k5K6cpPQlCIi3mMLhILgi9u9c0QHnLaHYXEYqh4MfXlzi/rWujGfM49pwJFnHedFFp4HRvdG8FrmkhwO8EL0Djckj6oFjgYgCHggb2jSxve5J7xoeai+1eyEdaRKH9XKBYutmDmjgRcajgbrN06U7PY1/btwutyqKWqkheJI3Fj27iCW+RLSDY8Rdentl68VNJBOL/ORscbm5uRqCeJBuF522rwVlJKyON7n5mg2NswJJAGnPgvQ2yOGmloqend7TImB36Vru95Kvi01dGepFxdnwNyiIpEAiIgCIiAIiIAiIgOuV9gTYmwvYbz3C/FUdtliFRXVVzBIwN+bjYWOzDX6Vh7RJHuV6ooThmVi2jV6N3tcrjo32Pkgf8ALJ25HZS2Nh9oB29zuRtoBvGt+Skm1+y8VfEb2bK0HJJbUdx5tPJSNR7HcTI+ajNnA6u4fo9/eqqtSnQp3lt6k4upVq3W/oR+je0NDN2UAC/IDRbfBIs8o10aCSNDfh/FY2F1MQkb1rAHbg4ezc6aj7lMGRgbgB4LPhlGraUXsasVVcLxy7r8HNERdA5oWDiWKRU4vI7U7gNXHwCy3vsCeSpTbPaGQynK6znG5O8tb9Fovu01uovPKShDd89lbdssioJOc9lbbd32SJ9UbdQs0Mbr8G3bcjnbgPFa6eklnbDWwgNBDiyN3aDASRYE6G40LeHA6KrMMms8lx3g6k7zcbyVcWwNeJKMsdY9W8sb3ggOH7xHkr62Ey0dXeV97afhdveZoYrNWso2jba/nf8A4amhwapmyxPdlaHZ8zrF4cG2vodd5sDa1+OgWfh+2EUV4nRObJmLXdppzPGhs42vuNhYaDct/UVbYIJZAAHMY5w7zY2HqqOxiUFti67swJ1uSdbk+qjhsLmhK7s+DS/e5LEYnJOOl1xTf434fNy+8NxWKoByHUb2nRw8uS2CoHZjaWWCaO7rtuBc7wDpa/EHdrz7lfUTw4Bw3EA+oUHCcHlnvzWzXt3fstbhJZqd7du6fvvv+jsREQiRXGYssxtYAgGwFlrpXhouVJdoayGniM8rQ4NsGtsC5znGzWNvxJWikpQI/lFRlhB1IGpufot58vJYatJ5rr/zvOjQrJxSlw07+40uyWxsL66Wuks/Llcxhucspvd9zv3Cw4eis1VdDtnFSyta0BsZcA/MS55buubaMAvdWbHIHAEG4IBBG4g7itFCeaPcZsTDLO6VkzsRF0zVDGe05rfEgfFXGc7kXFrgdy5IAiIgCIiAIiICm+l7airp6yOGKR0bGRh5DTbrC4m+busLW7ypjsRib5D1bnFzSwSNub23XFzrbtD0UG6eae1TTSfWic37D7/zrd9GFR/s1tc0RY497Rr+01Z62k4S7beJoodaFSL5XXZYsitm6tjn8gT58FDCeKl2LtvC/wAL+mqiBC5X1ZvPFcLe5qwKWVvtPjmg6FbbD8ZdG0McMwGgN+1bz3rTOBG7XuK7KNrpXZGjtWJtztyWChUq05XpPXlz/BqqU4yj19l5EupsVik0DrHkdCs5QWWJzTZzSD3hfRI61sxtyubLow+rOOlSOvZp4qxjlgk9Yy08fNEtxaqZDBLK82a1jnE9wBXnSoMkjjIY3kuN9AfTdwGits677n3r6FOP1xQvlpq70vm/PIjL6c5WTlpva3458ioC1zO26F2Uby8ENF9BckW3kLf7N7UVcYcymhbJexIDXOtYHkQBv+Cseoxulp6R4nlZcODslw55F22Ij9o7jw4LGwzF6acF0Ja4aXA7JFxxYRoV0fvak6Sk9mr9np+jPHCU+kaXC/f6/siGMbWYiYzFNShrZGn+7fewI3anuWh2gw2emMZqIQwyAublcDcC172/SHqrEx3aKkpWuvKDIM1o2HM4ubfsnLfJqLG+5aTpcnbK6jc1wPzUt7EG1zFobKcMRVjF20PftqUqiW+5AHeQV77M7W0s1PFmnibLkaHsc8BzXAWNwfBUQhCTxcppJpaFkcBCLdm9e79Ho2rx6lhZ1j54mt552+gsdSoZjPSrCy4ponSn6z+wz09o+gVRhgGtgvsEMkzuqhY6Rx4MaXHlw3DUanRVuq3sWRw0I6vUlR2uqq+ojZLIA0OzBjGgNDrEA63JIvxJW225xkklgJyxjq2C/wBICzn+Oh9AtfguwtbTZa2VrGCMteWE5nlpcA4kN0FgSTr9Fafaia87mcGlw8ybn+CqqRlez428iynkb6vC/malxubnUnert6Kahz8PbmdfK97G34NBFh5XVIq1Oharuyph+q5jx4PaW/FnvVlN9YjiVemWaqp6Q8Qc35TIHasGRndubp5lxVqqkOkWpvFKfry+7OXfAJiNXCPNlGGeWM5rgjYdA1RIXVUZcTGBG8A6gPcXhx14kAX8FcCq3oGpyKepk4Ola0f8jBf94K0lpMi2CIiHoREQBERAVR09046qkl4iSSP7TM3/AG1r+i6o7NPbTLK9hPO7iT+8pN02w5sOzWuWTRHwBu0n9pQTo4nsw30DJmm/jlJ+Cz4r+xPk0aMJ/ka5povHEvxUn6LvgVDlLcYd8y893xKiS5P1Z/1Irs9zVgf7H3+wXCGp6uVr/qkX8OPuR7w0XJAHEncFHqnaKBr3dmYNzENJid2hzWGhTm3mgtjb1dpFlHGaZ4sXgjkWm3vC5to6YtD8rMp1vwsqvbtJTni/9W77luqvbGD5PDGxk0jmntARlthldrd9gdbbjxXZpVp1G+lgtFpp5amGeHjC3Ryer1+Ihe0UlaaiX22N6x+RrXFrMgdZuUg6i1j5rS10tQ0ASPlsfz3EH3qc4u17o2zmF7GOdYOeGguuDYaEngfRR3FMFqaiMSQQvlEbjmy5dLtvfUgncN3Nb44pv+nkSXcKn06EcO66nKTvzVt7cr3s9r37CLWX238R5EWIW0odmK+cExUrnAEA9uMWJ3b3LIGxeJklvyQ5hvHWQ3HlnVid9Uc9xa0aNGAvsUd3BuguQL8Bc2ue4XW+/sNin5E/7cX9axMR2WxCBuaWke0G4HajOtt2jkvYJN6Im8fRowAXrIifID4rUO2fZSYjTU7nRVDJHNu0aiziW2drv3kHuUqwTD4mRDNFHI5wFyQTbubut4jVbXZfBYGTCQRtL2tdleR2hcjd5G199lVSxV3lmrppq2/r7akpYWolnWnHd+GhlzdH+HPcHGnAtwDntafFoNiO4rfYdh0NOwRwxsjaODGho929UdV7bYnmcPlTm2JFmsjAFja2rSseTbDEHb6uXyyt/daF50kVw9DS8NUlvL1Lr2uqIo6KodNfIY3tNtCcwygA8ySAvPLnF3adqTqT3rOrsZqZ25JZ5ZG3ByueS243G25a57rC6rnJSZdRp9GnqfQVN+iOqyVxZ/vInjzaQ6/oD6qDsFgtzshVdVXUz9fxrW6ae2cnp2r+S8i7SROos0Gj0JO/K1x5An0CoLb+X5uJvN5d6NI/nV544/LTym9uw74KgekB/bhZya4+rgP5VKetaC5XZjhph5vnZfPEtLoVpsmGNd/vJZX+jsn8inii/RpT9XhdIOcQefF5Lz+8pQtJlWwREQ9CIiAIiICK9J9OZMLqgBchgf8AYe1x9wKp3YB+s7L6WYbcycwJ9AFfG01L11HUxDQvhlaPEsIXnvYKQdedfaidYczdp+AKpxCvSl84ouwztXi/mzL+xSfNStcPphnvsVE8RrBBG+VwJDRcgWv71uZ6jNS045j93s/ctbNE14LXNDmnQhwBBHeDoVwsfUUq6vslH9+50cNDLBrtf69iD1e1LJTqH24NAbYftalY/wCHouT/AEb/AFKX1NFSU7TM6kp3hgJyuiZZx3Bt8ptckcFyrK2hjpYaw4ZS3lJaI8kWgGbtZur19kcPpLpYKnHEU7wjZJ28r+hViMY6DtLlf8XsQ/8AD8XKT0b/AFJ+HouUno3+pbODaKia573YXTuDtzcsVmjkPm1N46TDza+HUw8IYj/KFpq4ZUrZ9L/OFyFLHyrXyK9vnGxXMG1GQZWSVAF75bhzdeTHuLR6JNtTnGV0tQWm1wCGNNjfVsbmg7hwVuU+zeHSNDm0VKQf/Qi/pUB6UcCp6ZjZII42EvGdjGtaWjK7tWaNGkgd117Gi5NJPfTcg8VFXbgtNdjWUe2jYozEI2ubnbJ2mXOdpBabtkG4tBCyz0jEvEpjjLxucYySNCNPndNCRoq/63/NljVlZbs7ieN7eitWHstKm3eQeJTd5U9+OnnqWdJ0oPda7GGxDh82dCNx/GrGxTpBdUs6uRoy3DuyyxBHeZCOJ4KtKSssbEl192tyth1vh6J9vp1p/gLEJS0p7cdF7kwpNsmxNyhjncs3AchZ25ZOE9Ij4Zc7og5lnDKOy7W1u0XEW05LC6N8Pinqvn42uiDHfjA0sL7jKLO0J36K3v7KUH5FS/qIv6VW8MoS0fge/dZo2cXrcoCvqWyyySgFoe978tgcuZxNt/C66exzd6D716F/spQfkVL+oi/pUciw7DKeWdtRDRsYDdplZCABc6DMOVk6HtJfd9hTt2c3eg+9dcrWm1idOBAt7lcWLVeCUbI5JqanLZQXRFlMx+Zotcizd3aG/mq/2wxjD6p7PkMHU5Q4OIjbE14NrdlvEG+pHFRlTy8S2FaU3toR5M1tddNdNDproURVGgv/AB6rD6ESbusbEQOPayut6XVD7eSXqSBwjb5E3Ks/D63rMIpG2OhLNTf8UXtv52VV403rsQLBrmljjHicjLet1OHWxF+UTBVWTDW5y9L/AKPR+AwCOmgYBYNijFvBgWwXyy+rUZQiIgCIiAIiIDhIzMCDxBHqvMezbWw1zWDc18kQ8szB8F6fXmfHiKXFZjazWVLjb80vuT6OJUZq8WuxnsXlnF8mi2hMG0jJnuDWML2EnQNu7s3Pfe3otPU7U0bBfr2u7mAuPuC1o2xpupfTmZjopLhzSxxvcW35dNwURfSUN+zWEDgDG5x8zYfBc2GBoVHmrZ1tw02tybN9WtUjfo3Bq7/2V9780ja4xtI6rNmgshZrY+053AutoANdFv8AbsGKGipz9CK5PM2Y3+U+qh1Dh0D5Y42VbXFz2tDerkBddwGXdxUh6S5Y31pb8qbH1cbGZCJDY6u+iCNQ5q7dGWHoxjGmrRV+Et/C7fN+iscirSrVHJzabdv9o8PzY09DEXyRsAuS9otz7Q0VqFQPZTZuS8Ne2qY9jZQABmu4ga2vutfjyU7AWP6hWjUlHK9l89Df9Nw86UZZlu/nqZuAzPE+QXylpLhwHI+O4KttvtqGisq6XqyTfq8xduzRN4W3DMrdwGmDWZ+L9T4DQD+PmuOLYJTStkkfTwueWu7bo2OdcN0OYi+ihTpJwSlrxJVa7VRuGnDv5nm5Z+HYsymDg+ESZrEXtpa994O+49Frad12tPNoPqFIdn6BlRTYgwhuZlO2dji0EgwvzEA7xmAym3PuV8oKasypTcOtHcxqvaCKZjo20zWF30uzprfg0LVLLwekaaKeqJF+tip2NIF7kCZzr/ottYd6xV5GEYK0R0kqmsvb2Nph+04pYzGYy7UuvmA3jw7l6Cgr2spW1D9GiJsjr77ZA4+aiXRpgNLJh8UklPC9zjIS58bHO0kcBqRe2ilG1FK2SiqIjo0wyDTlkO5eKnGLcktXueSqSlaMnoij9oekauq3OySGCI+yyPR2X85/tE87EBRKRxccziXOO8uJc4+Z1XFjrgHuXGWUNFzzt68+5Vas3pKG2hPtoPnsDoZR/dSGNx4/TZ8Q30UHgkym6tobPyUGDSx1bWy5Xde1jO0GgubprYEglzr7tVA/wxR/k/7LPvXlTPfSLeiK6dSmr3klqzBBS62DcapBug9zfvXw43Sn+4Po371Xap/Bl3TUv5IluzTXtomNc0hrppXtvcXGWNtxf6N7+9Q/ZpnyjF4B9aqz/Yc6T+VbF22YIAPWnKMrQSCGgbgNdBoF86IqYy4pG618jZZCeRy5RfxLlZh4SU5SkrbIyYqrGUYxi76ts9DIiLSZQiIgCIiAIiIAodtN0eUdfN8okD2SEAOdG62ewsC4EEXA0vytyCmKICt5Oh6hsbST3sbXe21+F+yqZxbDpKSZ9PNl6yM2dlN23sDcHlYhejpds8NY4tdW04IJBHWt0I0I3qg+kCrjmxCqlie17HOBa5pu0jq2jQjfqCvURaLD2G6OGMjhrqhzuuDmzMaxwyZdCwOuNTxNlnbYbA00zzVufKZZnsBAcA0WYGiwtyaFMsJP+p0w5xQ/9Nq68XGaemj5HMfK1vgvUe2Iy3BoaDJSQZsjDnJcbuc99rknwDRossrorpc9Q5w1u828jb+Cy6ZmZ7W8yB5XXKm80mztRiqdOK5L/pLKNmVjW8mj4LucLi3NckXTtY4x5bqWhsj2jc172jwa4gfBbzZCaza9n1qCq/ZAP8VrtoqcRVdRGNzZpR/9jl27Pyhrp7m2akrGesDnAePZCFj2MXCSPwW4f8c0+lGR/MsRfcMf/qgb/wARIbf/AAQAH3OXwr1kaf8Aaj0J0dQ5MNpRzZm+25z/AOZbzEIOsikj+sxzftNI/itfsdCWUFIx28QQg+PVtutwV4RZ5LDMvZ5aemixcRbdh/z3LY4hTmKWWI72SPYfFryP4LCrB2Cs63OnLWLPSWCSMrsNpnSDMyaBrZASRcOYGvFwbjjqCsb/AEXYT+TH9dP/AFrVdDdb12Esbe5hkkjPcM2Zo9HBWIw3A8Fo4HMaKm6ROjmkgpHVNKOpMV3PBdJJ1jd2XtuOUgkG6gOwuAtr62Onc7KzWR+85mMILmAggi4Nr8FefSQwuwyrABJ6snTXQEE+4KqOheMnEgQCQ2GQk8r5QPevSL3LM/0XYT+TH9dP/Wt1gWzdLQNc2miEYcbuN3OcfFziXEd11uEXhIIiIAiIgCIiAIiIAoFtVt3TsFRRhspkDXxZmhuUOLLb819CbbuCnq8+7X/7dVf+8/4qqrNxV0a8JRjVk1Ll7mz2axPCIKWGGpoWyzMbZ8nVROzOudczjc+a020PySorYZaanbFADFniyNbmyyZn9lt2m7dNVrV3Untt8VS60zesDRb4+JeOG7QxVTS6Nr2iMgEODQdRpaxI4ELHqMSaagzWNmxkAae0f/1RfZWqbDTVMj/ZBjv+1bzvYea7KWuMzesy5Q83Avc2BI19Faq6VJOW7TMlTBt15RguqmvRO3mbPBi0PL3gmwNrfWcLX181mUEoY9rjew108FiUjbMHfqu1qqVNLo78f+Ep1M0qr5aeF/ckX4bj+q73feuubH4WNc9+ZrWguc42sGgXJOu4AFaRR/bnDqmppHRUxs4kZm3Dc7NbszHQcN+htZb8qOaVtjdeypqJqiPNklke9uYWdZzidRwWEad8vzcbS97rBrRa5N9wusmsweakDI5m5XFuYWOYWLjpmGlxxAvvCzNlYi6spw3eJGu/5WHM79lpUCzeOvI1j8LnpjlnjMbnDM0G2rd19CeN1xe24I5i3qpn0mxESwv4Fjmjxa65H7TVFMPpXzSsijHbc4Ad3G57gASe4FHuIqySLs2K24p6ynGRj2ujDWPYcpLSBoQb6tNtD3FSD8OR/Vd7vvVP7CbM11JVySS5WxFrg6zmnrTe7SAN1iSdbWuRxVhKSiipNtalI7TtIram/GeV3k6Rzh7iFp6gdl3gVINuAfl9R+k23h1TP8VoZBofA/BZHudSOsV3exZPQLioayqpnX1dHI0cswyE/ssVsnFGx9ghxI5Wt8V586I6zq64sJsJInC3NzCHNH7x8leGJDtB3MD/AD71qiro50tzNr8XY6KRuV2rHjh9U96rT/w9DWq/Qp/+6phUew/9F37pUE6DKvqjUHgW04Ph85uRrkQe6LxRcI3hwBBuDuXNRJBERAEREAREQBERAF5/6QKZ0eI1Aa7QuD9Rxe1riPer2rqsRNud/Acz9yoja+sE1ZLIDftBpO7tMaGO8rtKprrq3N30/wDyPu90fR8h+S75PlWTkcme/ha1lpKXOHtJI3hfVzh9pviPiFnlK/BHUhDLxb14u5LmRZoGQB4Dp5SSN3YgZv366vGngu3ZqpzR9Wd7CfQn77qD7cVDT8mjcCWtErzuGj5GggOPG0fLTTmvuK0wwySmmp5pCJYxLke0Nc1ht2XW0J1PDeFNUM9NNPh89zHVx/R1pwktE977dtuOlvC5a1XiLYRED9MgX5NG93v96zmqEQPmqo43PByveOreRYZZBuA4t0CzqPF5KYmGVpcGm35w8Dxaq6lSWZS4K3t6l0cLFwag027t2e6u7NdytoS1Fp6XaCOSQRgOAdYNcfrciP4rcLpU6kaivE49ahOjLLNWK+6THXmp25rAMect993gXt5WUewB4ZV0z72IlY3xznIR4kOI81a+I4ZBUgNmiZIBuD2g28F0Uez9HA7PFTQsdzawXHhyOm9QdNuV7k41ko5cv5Id0mOBngaXbo3G19936n3BaHZ+wrKY5rHrWDfvuQCPMEjzVq4hhcFQAJoY5AN2doNvPeumi2fo4HdZFTQsd9ZrACPDkkqTcs1xGulDLY2SIoRtHt02GWWkZGMzczHF0mVwJb7TQATbW43K5soSI70lC1e7S3zUXmbHVRdc3SC4Mkr5HaAF7i9x5AA3J8F0VFW25iIyu9mzrAgnmN4WaVO7vc1xrZYpWO/YiRzMQpnNBNpQDoXWa4FjibcLOOqv7HcShp4o5ZpGxg9nM46F1r2046H0VU4LgdbgxlrpWRua2FzQI3k9pzm5S640aN5K3NBes2eLnRdfJDLIWjM67nZyTIchBcQJnnKN9lbFWMkpXM/HduaRsMnUzsfJlIaA1xBJ010HC6hXR9tFHRSubI4Nie0BxylxzMvk3bh2jfyW06NNnYpWzOqaXNYtDHShwG65AYbajTtd9lOJdlqFwsaWHdb2bEDuI3eKkVq71MvBukHD2nIauPKd1yRY+Y3Kb0lXHM0SRva9h3OaQ5p8CNF5v2YwDrK51PPSSdVeS4PWDqmtzFtpGkZ/ot3m91IOhrHuor5aJrX9TMXlrXG5icwmxcOZFmndqAotHqk+JfCIiiTCIiAIiIAuL3WF1yRARKrqTI7M7yHIcloa/ZmlneZHMIcbklhy3J4kDj3qy0Xrs1ZolGUou8XYqv8AsZScpPt/4L6NjqQa2k+3/grTRRyw/ivAs+4q/wA34sr9mEwBrWGJrgw5m52h5DvrAuGh8FwxbBKary9fE2QtvlJuCL7xdpBt3blYaKaaSskVSbk25a35kI6hlmtytyttlFhYW3WHCy6qqijl9tgd3nf6jVTxEbT4BScXdP1IBT4XBG7M2MBw3HUkeFzosy6maLxNLZHspym7ybfeQy6KZopZiJDEUzRMwIZddNVSRSjLJGx4O8Pa1w94U5ReZgV9RYPTQnNFTwxu5sjY0+oCyzG065W352F1NkXuYEMK5wyZGFjQADroLW8LKYImYENJuvimaJmBDc3BcBG0EkAAneQLE+JU1RMwNdg9U6Rna3t0vz/xWxRFABERAEREAREQBERAEREAREQBERAEREAREQBERAEREAREQBERAEREAREQBERAEREB/9k=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924944"/>
            <a:ext cx="7884876" cy="238143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4294967295"/>
          </p:nvPr>
        </p:nvSpPr>
        <p:spPr>
          <a:xfrm>
            <a:off x="684213" y="319088"/>
            <a:ext cx="8459787" cy="1454150"/>
          </a:xfrm>
        </p:spPr>
        <p:txBody>
          <a:bodyPr>
            <a:normAutofit/>
          </a:bodyPr>
          <a:lstStyle/>
          <a:p>
            <a:pPr algn="just"/>
            <a:r>
              <a:rPr lang="tr-TR" dirty="0" smtClean="0"/>
              <a:t>2. Ebeveynler çocuklarıyla iletişime geçerken suçlamak, bağırmak, cezalandırmak yerine sakin bir dille konuşmalı ve kendilerinin ne düşündüğünü, ortaya çıkan bu sorunun onlara ne hissettirdiğini güzel bir dille anlatmalıdır.</a:t>
            </a:r>
            <a:endParaRPr lang="tr-TR" dirty="0"/>
          </a:p>
        </p:txBody>
      </p:sp>
      <p:sp>
        <p:nvSpPr>
          <p:cNvPr id="2050" name="AutoShape 2" descr="data:image/jpeg;base64,/9j/4AAQSkZJRgABAQAAAQABAAD/2wCEAAkGBxIQEhUQExMWFhUXGBYWGBgYGRkYFxgXFxUYGRoYGhgYICggGhomIBYWITEhJSkrLi8uFx8zODMtNygtLisBCgoKDg0OGxAQGi0lHyUtLSsvLS0tLS0tLS8tLSstLS0tLS0tLS0tLS0tLS0tLS0tLS0tLS0tLS0tLS0tLS0tLf/AABEIAMkA+wMBIgACEQEDEQH/xAAcAAEAAgIDAQAAAAAAAAAAAAAABgcEBQIDCAH/xABOEAABAwIDBAcDBgsECAcAAAABAAIDBBEFEiEGMUFRBxMiYXGBkTKhsRQjQlKS0RUzVGJyk6KywcLSFkPh8BckNFNkgrPDCCVjc4Oj8f/EABkBAQADAQEAAAAAAAAAAAAAAAACAwQFAf/EADIRAAIBAgQCCQQBBQEAAAAAAAABAgMRBBIhMUFREyJhcZGhscHwBRSB0VIjMjNC4fH/2gAMAwEAAhEDEQA/ALxREQBERAEREAREQBERAEREAREQBERAEREAREQBERAEREAREQBERAEREAREQBERAEREARF8JQH1FBsZ6SqaB5jjY+YtNnOaQGXG+zj7Vu4W71jYh0nwCEOhje6U3GR/ZDe9zhcEdw18FDpI8y1UKjt1SwkVU0/StKD85TMLfzHkH3ghSjZ7bylrHiKzopD7Ifazjya4bz42uiqRfE9lh6kVdolyIimUhERAFr6jE2MJaAXEb8trDxJIF+4XKxsfxdtM1o1zSHK0/VGgLzfeG3HqFhMaALD/AD3k8T3rPXrunZLcvo0s+5sWYv8AWjIHNpzW8RofQFbGOQOAc0gg6gjUFR9cKbFmwTNgde0pFrbmvJyg+DieG4i/ElV0MQ5PLInWoKKzIk6Ii2GUIiIAi0lftVRQMdJJUxANJBGYF1wS0tyDtXuCLWUNqOmWkDrMgne257RyN0HEAm+vfZAWaijGyu29JiRLIXObIBcxyDK/L9YWJDhu3E2vqpOgCIiAIiIAiIgCIiAIiIAoz0hYiaehlc02c+0bdbHtmxt3huY+Skyr7phqGinhj4ulzDlZjHA3+2FGbtFssoq9RLtKywihNRPFTg2zvay/IX1PkLnyXXWBokeGCzQ9waN+gcQNfJbnYEf+Y036bv8ApPWJjND8lrZI5Bo2XMfzmF2YHvBBWO3VudW/Xt2X89TU3W0w7AqmoaXwtsQW5CdCXZhbKe7ffuU/joaaXLMIo3XALXZBu4cFlUrXtqI5DJaFu9gABzX04attfiNygpanspNLQnMQIAubmwueZ4rsXwL6uicUIiICG7YdqppmkGzSNRbe94cLg8LQO9fI4EolfMYzUFhN8oYxtgM+UauJJPH32spPtBRZg2YW+bsTpwDhc37m9Z9orTYxiPUR33vdcMbvzOtxtw5+Kx1Xapqr32NNNXhdO3Mx8Zn0D2TPYBYWDWm5dlse1qdHA6cDqsOsa9r6d73Z3tc5wIaGgtjc2Ql3atfsEXbcHMCO/twvGAX5HxGEPyBgIOr7WN3aDd1bRp9HvAW6ioetmab6Mac2l9HvYbefVuHhdQjo1FRs+fzl5k5K6cpPQlCIi3mMLhILgi9u9c0QHnLaHYXEYqh4MfXlzi/rWujGfM49pwJFnHedFFp4HRvdG8FrmkhwO8EL0Djckj6oFjgYgCHggb2jSxve5J7xoeai+1eyEdaRKH9XKBYutmDmjgRcajgbrN06U7PY1/btwutyqKWqkheJI3Fj27iCW+RLSDY8Rdentl68VNJBOL/ORscbm5uRqCeJBuF522rwVlJKyON7n5mg2NswJJAGnPgvQ2yOGmloqend7TImB36Vru95Kvi01dGepFxdnwNyiIpEAiIgCIiAIiIAiIgOuV9gTYmwvYbz3C/FUdtliFRXVVzBIwN+bjYWOzDX6Vh7RJHuV6ooThmVi2jV6N3tcrjo32Pkgf8ALJ25HZS2Nh9oB29zuRtoBvGt+Skm1+y8VfEb2bK0HJJbUdx5tPJSNR7HcTI+ajNnA6u4fo9/eqqtSnQp3lt6k4upVq3W/oR+je0NDN2UAC/IDRbfBIs8o10aCSNDfh/FY2F1MQkb1rAHbg4ezc6aj7lMGRgbgB4LPhlGraUXsasVVcLxy7r8HNERdA5oWDiWKRU4vI7U7gNXHwCy3vsCeSpTbPaGQynK6znG5O8tb9Fovu01uovPKShDd89lbdssioJOc9lbbd32SJ9UbdQs0Mbr8G3bcjnbgPFa6eklnbDWwgNBDiyN3aDASRYE6G40LeHA6KrMMms8lx3g6k7zcbyVcWwNeJKMsdY9W8sb3ggOH7xHkr62Ey0dXeV97afhdveZoYrNWso2jba/nf8A4amhwapmyxPdlaHZ8zrF4cG2vodd5sDa1+OgWfh+2EUV4nRObJmLXdppzPGhs42vuNhYaDct/UVbYIJZAAHMY5w7zY2HqqOxiUFti67swJ1uSdbk+qjhsLmhK7s+DS/e5LEYnJOOl1xTf434fNy+8NxWKoByHUb2nRw8uS2CoHZjaWWCaO7rtuBc7wDpa/EHdrz7lfUTw4Bw3EA+oUHCcHlnvzWzXt3fstbhJZqd7du6fvvv+jsREQiRXGYssxtYAgGwFlrpXhouVJdoayGniM8rQ4NsGtsC5znGzWNvxJWikpQI/lFRlhB1IGpufot58vJYatJ5rr/zvOjQrJxSlw07+40uyWxsL66Wuks/Llcxhucspvd9zv3Cw4eis1VdDtnFSyta0BsZcA/MS55buubaMAvdWbHIHAEG4IBBG4g7itFCeaPcZsTDLO6VkzsRF0zVDGe05rfEgfFXGc7kXFrgdy5IAiIgCIiAIiICm+l7airp6yOGKR0bGRh5DTbrC4m+busLW7ypjsRib5D1bnFzSwSNub23XFzrbtD0UG6eae1TTSfWic37D7/zrd9GFR/s1tc0RY497Rr+01Z62k4S7beJoodaFSL5XXZYsitm6tjn8gT58FDCeKl2LtvC/wAL+mqiBC5X1ZvPFcLe5qwKWVvtPjmg6FbbD8ZdG0McMwGgN+1bz3rTOBG7XuK7KNrpXZGjtWJtztyWChUq05XpPXlz/BqqU4yj19l5EupsVik0DrHkdCs5QWWJzTZzSD3hfRI61sxtyubLow+rOOlSOvZp4qxjlgk9Yy08fNEtxaqZDBLK82a1jnE9wBXnSoMkjjIY3kuN9AfTdwGits677n3r6FOP1xQvlpq70vm/PIjL6c5WTlpva3458ioC1zO26F2Uby8ENF9BckW3kLf7N7UVcYcymhbJexIDXOtYHkQBv+Cseoxulp6R4nlZcODslw55F22Ij9o7jw4LGwzF6acF0Ja4aXA7JFxxYRoV0fvak6Sk9mr9np+jPHCU+kaXC/f6/siGMbWYiYzFNShrZGn+7fewI3anuWh2gw2emMZqIQwyAublcDcC172/SHqrEx3aKkpWuvKDIM1o2HM4ubfsnLfJqLG+5aTpcnbK6jc1wPzUt7EG1zFobKcMRVjF20PftqUqiW+5AHeQV77M7W0s1PFmnibLkaHsc8BzXAWNwfBUQhCTxcppJpaFkcBCLdm9e79Ho2rx6lhZ1j54mt552+gsdSoZjPSrCy4ponSn6z+wz09o+gVRhgGtgvsEMkzuqhY6Rx4MaXHlw3DUanRVuq3sWRw0I6vUlR2uqq+ojZLIA0OzBjGgNDrEA63JIvxJW225xkklgJyxjq2C/wBICzn+Oh9AtfguwtbTZa2VrGCMteWE5nlpcA4kN0FgSTr9Fafaia87mcGlw8ybn+CqqRlez428iynkb6vC/malxubnUnert6Kahz8PbmdfK97G34NBFh5XVIq1Oharuyph+q5jx4PaW/FnvVlN9YjiVemWaqp6Q8Qc35TIHasGRndubp5lxVqqkOkWpvFKfry+7OXfAJiNXCPNlGGeWM5rgjYdA1RIXVUZcTGBG8A6gPcXhx14kAX8FcCq3oGpyKepk4Ola0f8jBf94K0lpMi2CIiHoREQBERAVR09046qkl4iSSP7TM3/AG1r+i6o7NPbTLK9hPO7iT+8pN02w5sOzWuWTRHwBu0n9pQTo4nsw30DJmm/jlJ+Cz4r+xPk0aMJ/ka5povHEvxUn6LvgVDlLcYd8y893xKiS5P1Z/1Irs9zVgf7H3+wXCGp6uVr/qkX8OPuR7w0XJAHEncFHqnaKBr3dmYNzENJid2hzWGhTm3mgtjb1dpFlHGaZ4sXgjkWm3vC5to6YtD8rMp1vwsqvbtJTni/9W77luqvbGD5PDGxk0jmntARlthldrd9gdbbjxXZpVp1G+lgtFpp5amGeHjC3Ryer1+Ihe0UlaaiX22N6x+RrXFrMgdZuUg6i1j5rS10tQ0ASPlsfz3EH3qc4u17o2zmF7GOdYOeGguuDYaEngfRR3FMFqaiMSQQvlEbjmy5dLtvfUgncN3Nb44pv+nkSXcKn06EcO66nKTvzVt7cr3s9r37CLWX238R5EWIW0odmK+cExUrnAEA9uMWJ3b3LIGxeJklvyQ5hvHWQ3HlnVid9Uc9xa0aNGAvsUd3BuguQL8Bc2ue4XW+/sNin5E/7cX9axMR2WxCBuaWke0G4HajOtt2jkvYJN6Im8fRowAXrIifID4rUO2fZSYjTU7nRVDJHNu0aiziW2drv3kHuUqwTD4mRDNFHI5wFyQTbubut4jVbXZfBYGTCQRtL2tdleR2hcjd5G199lVSxV3lmrppq2/r7akpYWolnWnHd+GhlzdH+HPcHGnAtwDntafFoNiO4rfYdh0NOwRwxsjaODGho929UdV7bYnmcPlTm2JFmsjAFja2rSseTbDEHb6uXyyt/daF50kVw9DS8NUlvL1Lr2uqIo6KodNfIY3tNtCcwygA8ySAvPLnF3adqTqT3rOrsZqZ25JZ5ZG3ByueS243G25a57rC6rnJSZdRp9GnqfQVN+iOqyVxZ/vInjzaQ6/oD6qDsFgtzshVdVXUz9fxrW6ae2cnp2r+S8i7SROos0Gj0JO/K1x5An0CoLb+X5uJvN5d6NI/nV544/LTym9uw74KgekB/bhZya4+rgP5VKetaC5XZjhph5vnZfPEtLoVpsmGNd/vJZX+jsn8inii/RpT9XhdIOcQefF5Lz+8pQtJlWwREQ9CIiAIiICK9J9OZMLqgBchgf8AYe1x9wKp3YB+s7L6WYbcycwJ9AFfG01L11HUxDQvhlaPEsIXnvYKQdedfaidYczdp+AKpxCvSl84ouwztXi/mzL+xSfNStcPphnvsVE8RrBBG+VwJDRcgWv71uZ6jNS045j93s/ctbNE14LXNDmnQhwBBHeDoVwsfUUq6vslH9+50cNDLBrtf69iD1e1LJTqH24NAbYftalY/wCHouT/AEb/AFKX1NFSU7TM6kp3hgJyuiZZx3Bt8ptckcFyrK2hjpYaw4ZS3lJaI8kWgGbtZur19kcPpLpYKnHEU7wjZJ28r+hViMY6DtLlf8XsQ/8AD8XKT0b/AFJ+HouUno3+pbODaKia573YXTuDtzcsVmjkPm1N46TDza+HUw8IYj/KFpq4ZUrZ9L/OFyFLHyrXyK9vnGxXMG1GQZWSVAF75bhzdeTHuLR6JNtTnGV0tQWm1wCGNNjfVsbmg7hwVuU+zeHSNDm0VKQf/Qi/pUB6UcCp6ZjZII42EvGdjGtaWjK7tWaNGkgd117Gi5NJPfTcg8VFXbgtNdjWUe2jYozEI2ubnbJ2mXOdpBabtkG4tBCyz0jEvEpjjLxucYySNCNPndNCRoq/63/NljVlZbs7ieN7eitWHstKm3eQeJTd5U9+OnnqWdJ0oPda7GGxDh82dCNx/GrGxTpBdUs6uRoy3DuyyxBHeZCOJ4KtKSssbEl192tyth1vh6J9vp1p/gLEJS0p7cdF7kwpNsmxNyhjncs3AchZ25ZOE9Ij4Zc7og5lnDKOy7W1u0XEW05LC6N8Pinqvn42uiDHfjA0sL7jKLO0J36K3v7KUH5FS/qIv6VW8MoS0fge/dZo2cXrcoCvqWyyySgFoe978tgcuZxNt/C66exzd6D716F/spQfkVL+oi/pUciw7DKeWdtRDRsYDdplZCABc6DMOVk6HtJfd9hTt2c3eg+9dcrWm1idOBAt7lcWLVeCUbI5JqanLZQXRFlMx+Zotcizd3aG/mq/2wxjD6p7PkMHU5Q4OIjbE14NrdlvEG+pHFRlTy8S2FaU3toR5M1tddNdNDproURVGgv/AB6rD6ESbusbEQOPayut6XVD7eSXqSBwjb5E3Ks/D63rMIpG2OhLNTf8UXtv52VV403rsQLBrmljjHicjLet1OHWxF+UTBVWTDW5y9L/AKPR+AwCOmgYBYNijFvBgWwXyy+rUZQiIgCIiAIiIDhIzMCDxBHqvMezbWw1zWDc18kQ8szB8F6fXmfHiKXFZjazWVLjb80vuT6OJUZq8WuxnsXlnF8mi2hMG0jJnuDWML2EnQNu7s3Pfe3otPU7U0bBfr2u7mAuPuC1o2xpupfTmZjopLhzSxxvcW35dNwURfSUN+zWEDgDG5x8zYfBc2GBoVHmrZ1tw02tybN9WtUjfo3Bq7/2V9780ja4xtI6rNmgshZrY+053AutoANdFv8AbsGKGipz9CK5PM2Y3+U+qh1Dh0D5Y42VbXFz2tDerkBddwGXdxUh6S5Y31pb8qbH1cbGZCJDY6u+iCNQ5q7dGWHoxjGmrRV+Et/C7fN+iscirSrVHJzabdv9o8PzY09DEXyRsAuS9otz7Q0VqFQPZTZuS8Ne2qY9jZQABmu4ga2vutfjyU7AWP6hWjUlHK9l89Df9Nw86UZZlu/nqZuAzPE+QXylpLhwHI+O4KttvtqGisq6XqyTfq8xduzRN4W3DMrdwGmDWZ+L9T4DQD+PmuOLYJTStkkfTwueWu7bo2OdcN0OYi+ihTpJwSlrxJVa7VRuGnDv5nm5Z+HYsymDg+ESZrEXtpa994O+49Frad12tPNoPqFIdn6BlRTYgwhuZlO2dji0EgwvzEA7xmAym3PuV8oKasypTcOtHcxqvaCKZjo20zWF30uzprfg0LVLLwekaaKeqJF+tip2NIF7kCZzr/ottYd6xV5GEYK0R0kqmsvb2Nph+04pYzGYy7UuvmA3jw7l6Cgr2spW1D9GiJsjr77ZA4+aiXRpgNLJh8UklPC9zjIS58bHO0kcBqRe2ilG1FK2SiqIjo0wyDTlkO5eKnGLcktXueSqSlaMnoij9oekauq3OySGCI+yyPR2X85/tE87EBRKRxccziXOO8uJc4+Z1XFjrgHuXGWUNFzzt68+5Vas3pKG2hPtoPnsDoZR/dSGNx4/TZ8Q30UHgkym6tobPyUGDSx1bWy5Xde1jO0GgubprYEglzr7tVA/wxR/k/7LPvXlTPfSLeiK6dSmr3klqzBBS62DcapBug9zfvXw43Sn+4Po371Xap/Bl3TUv5IluzTXtomNc0hrppXtvcXGWNtxf6N7+9Q/ZpnyjF4B9aqz/Yc6T+VbF22YIAPWnKMrQSCGgbgNdBoF86IqYy4pG618jZZCeRy5RfxLlZh4SU5SkrbIyYqrGUYxi76ts9DIiLSZQiIgCIiAIiIAodtN0eUdfN8okD2SEAOdG62ewsC4EEXA0vytyCmKICt5Oh6hsbST3sbXe21+F+yqZxbDpKSZ9PNl6yM2dlN23sDcHlYhejpds8NY4tdW04IJBHWt0I0I3qg+kCrjmxCqlie17HOBa5pu0jq2jQjfqCvURaLD2G6OGMjhrqhzuuDmzMaxwyZdCwOuNTxNlnbYbA00zzVufKZZnsBAcA0WYGiwtyaFMsJP+p0w5xQ/9Nq68XGaemj5HMfK1vgvUe2Iy3BoaDJSQZsjDnJcbuc99rknwDRossrorpc9Q5w1u828jb+Cy6ZmZ7W8yB5XXKm80mztRiqdOK5L/pLKNmVjW8mj4LucLi3NckXTtY4x5bqWhsj2jc172jwa4gfBbzZCaza9n1qCq/ZAP8VrtoqcRVdRGNzZpR/9jl27Pyhrp7m2akrGesDnAePZCFj2MXCSPwW4f8c0+lGR/MsRfcMf/qgb/wARIbf/AAQAH3OXwr1kaf8Aaj0J0dQ5MNpRzZm+25z/AOZbzEIOsikj+sxzftNI/itfsdCWUFIx28QQg+PVtutwV4RZ5LDMvZ5aemixcRbdh/z3LY4hTmKWWI72SPYfFryP4LCrB2Cs63OnLWLPSWCSMrsNpnSDMyaBrZASRcOYGvFwbjjqCsb/AEXYT+TH9dP/AFrVdDdb12Esbe5hkkjPcM2Zo9HBWIw3A8Fo4HMaKm6ROjmkgpHVNKOpMV3PBdJJ1jd2XtuOUgkG6gOwuAtr62Onc7KzWR+85mMILmAggi4Nr8FefSQwuwyrABJ6snTXQEE+4KqOheMnEgQCQ2GQk8r5QPevSL3LM/0XYT+TH9dP/Wt1gWzdLQNc2miEYcbuN3OcfFziXEd11uEXhIIiIAiIgCIiAIiIAoFtVt3TsFRRhspkDXxZmhuUOLLb819CbbuCnq8+7X/7dVf+8/4qqrNxV0a8JRjVk1Ll7mz2axPCIKWGGpoWyzMbZ8nVROzOudczjc+a020PySorYZaanbFADFniyNbmyyZn9lt2m7dNVrV3Untt8VS60zesDRb4+JeOG7QxVTS6Nr2iMgEODQdRpaxI4ELHqMSaagzWNmxkAae0f/1RfZWqbDTVMj/ZBjv+1bzvYea7KWuMzesy5Q83Avc2BI19Faq6VJOW7TMlTBt15RguqmvRO3mbPBi0PL3gmwNrfWcLX181mUEoY9rjew108FiUjbMHfqu1qqVNLo78f+Ep1M0qr5aeF/ckX4bj+q73feuubH4WNc9+ZrWguc42sGgXJOu4AFaRR/bnDqmppHRUxs4kZm3Dc7NbszHQcN+htZb8qOaVtjdeypqJqiPNklke9uYWdZzidRwWEad8vzcbS97rBrRa5N9wusmsweakDI5m5XFuYWOYWLjpmGlxxAvvCzNlYi6spw3eJGu/5WHM79lpUCzeOvI1j8LnpjlnjMbnDM0G2rd19CeN1xe24I5i3qpn0mxESwv4Fjmjxa65H7TVFMPpXzSsijHbc4Ad3G57gASe4FHuIqySLs2K24p6ynGRj2ujDWPYcpLSBoQb6tNtD3FSD8OR/Vd7vvVP7CbM11JVySS5WxFrg6zmnrTe7SAN1iSdbWuRxVhKSiipNtalI7TtIram/GeV3k6Rzh7iFp6gdl3gVINuAfl9R+k23h1TP8VoZBofA/BZHudSOsV3exZPQLioayqpnX1dHI0cswyE/ssVsnFGx9ghxI5Wt8V586I6zq64sJsJInC3NzCHNH7x8leGJDtB3MD/AD71qiro50tzNr8XY6KRuV2rHjh9U96rT/w9DWq/Qp/+6phUew/9F37pUE6DKvqjUHgW04Ph85uRrkQe6LxRcI3hwBBuDuXNRJBERAEREAREQBERAF5/6QKZ0eI1Aa7QuD9Rxe1riPer2rqsRNud/Acz9yoja+sE1ZLIDftBpO7tMaGO8rtKprrq3N30/wDyPu90fR8h+S75PlWTkcme/ha1lpKXOHtJI3hfVzh9pviPiFnlK/BHUhDLxb14u5LmRZoGQB4Dp5SSN3YgZv366vGngu3ZqpzR9Wd7CfQn77qD7cVDT8mjcCWtErzuGj5GggOPG0fLTTmvuK0wwySmmp5pCJYxLke0Nc1ht2XW0J1PDeFNUM9NNPh89zHVx/R1pwktE977dtuOlvC5a1XiLYRED9MgX5NG93v96zmqEQPmqo43PByveOreRYZZBuA4t0CzqPF5KYmGVpcGm35w8Dxaq6lSWZS4K3t6l0cLFwag027t2e6u7NdytoS1Fp6XaCOSQRgOAdYNcfrciP4rcLpU6kaivE49ahOjLLNWK+6THXmp25rAMect993gXt5WUewB4ZV0z72IlY3xznIR4kOI81a+I4ZBUgNmiZIBuD2g28F0Uez9HA7PFTQsdzawXHhyOm9QdNuV7k41ko5cv5Id0mOBngaXbo3G19936n3BaHZ+wrKY5rHrWDfvuQCPMEjzVq4hhcFQAJoY5AN2doNvPeumi2fo4HdZFTQsd9ZrACPDkkqTcs1xGulDLY2SIoRtHt02GWWkZGMzczHF0mVwJb7TQATbW43K5soSI70lC1e7S3zUXmbHVRdc3SC4Mkr5HaAF7i9x5AA3J8F0VFW25iIyu9mzrAgnmN4WaVO7vc1xrZYpWO/YiRzMQpnNBNpQDoXWa4FjibcLOOqv7HcShp4o5ZpGxg9nM46F1r2046H0VU4LgdbgxlrpWRua2FzQI3k9pzm5S640aN5K3NBes2eLnRdfJDLIWjM67nZyTIchBcQJnnKN9lbFWMkpXM/HduaRsMnUzsfJlIaA1xBJ010HC6hXR9tFHRSubI4Nie0BxylxzMvk3bh2jfyW06NNnYpWzOqaXNYtDHShwG65AYbajTtd9lOJdlqFwsaWHdb2bEDuI3eKkVq71MvBukHD2nIauPKd1yRY+Y3Kb0lXHM0SRva9h3OaQ5p8CNF5v2YwDrK51PPSSdVeS4PWDqmtzFtpGkZ/ot3m91IOhrHuor5aJrX9TMXlrXG5icwmxcOZFmndqAotHqk+JfCIiiTCIiAIiIAuL3WF1yRARKrqTI7M7yHIcloa/ZmlneZHMIcbklhy3J4kDj3qy0Xrs1ZolGUou8XYqv8AsZScpPt/4L6NjqQa2k+3/grTRRyw/ivAs+4q/wA34sr9mEwBrWGJrgw5m52h5DvrAuGh8FwxbBKary9fE2QtvlJuCL7xdpBt3blYaKaaSskVSbk25a35kI6hlmtytyttlFhYW3WHCy6qqijl9tgd3nf6jVTxEbT4BScXdP1IBT4XBG7M2MBw3HUkeFzosy6maLxNLZHspym7ybfeQy6KZopZiJDEUzRMwIZddNVSRSjLJGx4O8Pa1w94U5ReZgV9RYPTQnNFTwxu5sjY0+oCyzG065W352F1NkXuYEMK5wyZGFjQADroLW8LKYImYENJuvimaJmBDc3BcBG0EkAAneQLE+JU1RMwNdg9U6Rna3t0vz/xWxRFABERAEREAREQBERAEREAREQBERAEREAREQBERAEREAREQBERAEREAREQBERAEREB/9k=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04" y="2456892"/>
            <a:ext cx="6696744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4294967295"/>
          </p:nvPr>
        </p:nvSpPr>
        <p:spPr>
          <a:xfrm>
            <a:off x="0" y="765175"/>
            <a:ext cx="8748713" cy="5111750"/>
          </a:xfrm>
        </p:spPr>
        <p:txBody>
          <a:bodyPr/>
          <a:lstStyle/>
          <a:p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1357290" y="1553753"/>
            <a:ext cx="63222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dirty="0" smtClean="0"/>
              <a:t>3. Çatışmaya </a:t>
            </a:r>
            <a:r>
              <a:rPr lang="tr-TR" sz="2000" dirty="0"/>
              <a:t>sebep olan sorunun çözüm sürecine çocuğu dahil etmek ve çatışma anında arabulucu davranış biçimini tercih etmek çocuk ve ebeveynlerin iyi ilişkiler geliştirebilmesi için önemlidir.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3" y="3086025"/>
            <a:ext cx="6131889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4294967295"/>
          </p:nvPr>
        </p:nvSpPr>
        <p:spPr>
          <a:xfrm>
            <a:off x="306388" y="1285875"/>
            <a:ext cx="8837612" cy="4714875"/>
          </a:xfrm>
        </p:spPr>
        <p:txBody>
          <a:bodyPr>
            <a:noAutofit/>
          </a:bodyPr>
          <a:lstStyle/>
          <a:p>
            <a:r>
              <a:rPr lang="tr-TR" dirty="0"/>
              <a:t>4</a:t>
            </a:r>
            <a:r>
              <a:rPr lang="tr-TR" dirty="0" smtClean="0"/>
              <a:t>. </a:t>
            </a:r>
            <a:r>
              <a:rPr lang="tr-TR" sz="2400" dirty="0"/>
              <a:t>Ebeveynler çocuklarıyla çatışmayı tercih etmek yerine öncelikle empati yapmalıdır.</a:t>
            </a:r>
            <a:endParaRPr lang="tr-TR" sz="2400" b="1" dirty="0"/>
          </a:p>
          <a:p>
            <a:r>
              <a:rPr lang="tr-TR" sz="2400" dirty="0"/>
              <a:t>5. Çözüm konusunda çocuğa seçenekler sunmak çocukların çözüm sürecine daha fazla ilgi göstermesine ve sunulan seçenekleri kabul etmeye daha istekli </a:t>
            </a:r>
            <a:r>
              <a:rPr lang="tr-TR" sz="2400" dirty="0" smtClean="0"/>
              <a:t>olmasını sağlayacaktır.</a:t>
            </a:r>
            <a:endParaRPr lang="tr-TR" sz="2400" b="1" dirty="0"/>
          </a:p>
          <a:p>
            <a:pPr>
              <a:buNone/>
            </a:pPr>
            <a:r>
              <a:rPr lang="tr-TR" dirty="0"/>
              <a:t> </a:t>
            </a:r>
            <a:br>
              <a:rPr lang="tr-TR" dirty="0"/>
            </a:b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789040"/>
            <a:ext cx="7453690" cy="2628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ÇATIŞMA ÇÖZME</a:t>
            </a:r>
            <a:endParaRPr lang="tr-T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Çatışma kavramı bazen rekabet, saldırganlık gibi kavramlarla ilişkilendirilir. Ancak çatışmaların hepsi rekabet ve saldırganlık içermez. Çatışmaların kaynağına inildiğinde çatışma nedenleri üç temel grupta toplanabilir. 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574" y="3429000"/>
            <a:ext cx="7074786" cy="24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86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64447" y="1125125"/>
            <a:ext cx="6172200" cy="857250"/>
          </a:xfrm>
        </p:spPr>
        <p:txBody>
          <a:bodyPr/>
          <a:lstStyle/>
          <a:p>
            <a:r>
              <a:rPr lang="tr-T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ÇATIŞMA ÇÖZME</a:t>
            </a:r>
            <a:endParaRPr lang="tr-T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83568" y="1808821"/>
            <a:ext cx="7830870" cy="365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ÇATIŞMA ÇÖZME</a:t>
            </a:r>
            <a:endParaRPr lang="tr-T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Çatışmanın yaşanmadığı bir topluluk hayal etmek hemen hemen olanaksızdır.  Şu halde sorun  olumlu ve ya olumsuz olan çatışmanın kendisi değildir. Büyük, küçük, basit veya karmaşık olabilir; </a:t>
            </a:r>
          </a:p>
          <a:p>
            <a:pPr>
              <a:buNone/>
            </a:pPr>
            <a:r>
              <a:rPr lang="tr-TR" dirty="0" smtClean="0"/>
              <a:t>    SORUN ONUNLA NASIL BAŞA ÇIKTIĞIMIZDIR.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311742"/>
            <a:ext cx="5400600" cy="200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28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ÇATIŞMA ÇÖZME</a:t>
            </a:r>
            <a:endParaRPr lang="tr-T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6073" y="2226469"/>
            <a:ext cx="5751854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138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ÇATIŞMA ÇÖZME</a:t>
            </a:r>
            <a:endParaRPr lang="tr-T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28650" y="1808820"/>
            <a:ext cx="7886700" cy="4572507"/>
          </a:xfrm>
        </p:spPr>
        <p:txBody>
          <a:bodyPr/>
          <a:lstStyle/>
          <a:p>
            <a:pPr marL="0" indent="0" algn="just">
              <a:buNone/>
            </a:pPr>
            <a:r>
              <a:rPr lang="tr-TR" sz="2400" dirty="0" smtClean="0"/>
              <a:t>    Çatışmaya yol açan veya çatışmayı işaret eden belirtileri tanımak önemlidir. Basitten karmaşığa doğru çatışmanın ipuçları şöyle sıralanabilir.</a:t>
            </a:r>
          </a:p>
          <a:p>
            <a:pPr algn="just"/>
            <a:r>
              <a:rPr lang="tr-TR" sz="2400" dirty="0" smtClean="0"/>
              <a:t>Rahatsızlık: çatışma yaşayan kişi tam olarak ne olduğunu bilemez. Ancak sezgisel bir biçimde tedirginlik yaşar.</a:t>
            </a:r>
          </a:p>
          <a:p>
            <a:pPr algn="just"/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4328844"/>
            <a:ext cx="6426714" cy="23222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ÇATIŞMA ÇÖZME</a:t>
            </a:r>
            <a:endParaRPr lang="tr-T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/>
              <a:t>Tekrarlanan rastlantılar: bireyin eşinin veya arkadaşının istediği bir şeyi almayı unutması, söz verdiği halde telefon edememesi veya kısa bir süre sonra bunun tekrarı olayı çatışmaya dönüştürebilir.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3483006"/>
            <a:ext cx="7143750" cy="230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36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ÇATIŞMA ÇÖZME</a:t>
            </a:r>
            <a:endParaRPr lang="tr-T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915743"/>
          </a:xfrm>
        </p:spPr>
        <p:txBody>
          <a:bodyPr/>
          <a:lstStyle/>
          <a:p>
            <a:pPr algn="just"/>
            <a:r>
              <a:rPr lang="tr-TR" dirty="0" smtClean="0"/>
              <a:t>Yanlış Anlama: Yetersiz iletişim sonucu durum hakkında yanlış varsayımlar yapılmaya başlanır.</a:t>
            </a:r>
          </a:p>
          <a:p>
            <a:pPr algn="just"/>
            <a:r>
              <a:rPr lang="tr-TR" dirty="0" smtClean="0"/>
              <a:t>Gerilim: bireyin diğerini algılaması değişir. İlişki zayıflar, sabit fikirler, olumsuz tutumlar ortaya çıkar. Örneğin; kocası eşine «Saçların uzamış.» der eşi ise «Beğenmedin mi?» diye tepki verir.</a:t>
            </a:r>
          </a:p>
          <a:p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86" y="4509120"/>
            <a:ext cx="7452828" cy="199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75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</TotalTime>
  <Words>708</Words>
  <Application>Microsoft Office PowerPoint</Application>
  <PresentationFormat>Ekran Gösterisi (4:3)</PresentationFormat>
  <Paragraphs>115</Paragraphs>
  <Slides>29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0" baseType="lpstr">
      <vt:lpstr>Office Teması</vt:lpstr>
      <vt:lpstr>ÇATIŞMA VE ÇATIŞMA ÇÖZME</vt:lpstr>
      <vt:lpstr>ÇATIŞMA NEDİR?</vt:lpstr>
      <vt:lpstr>ÇATIŞMA ÇÖZME</vt:lpstr>
      <vt:lpstr>ÇATIŞMA ÇÖZME</vt:lpstr>
      <vt:lpstr>ÇATIŞMA ÇÖZME</vt:lpstr>
      <vt:lpstr> ÇATIŞMA ÇÖZME</vt:lpstr>
      <vt:lpstr>ÇATIŞMA ÇÖZME</vt:lpstr>
      <vt:lpstr>ÇATIŞMA ÇÖZME</vt:lpstr>
      <vt:lpstr>ÇATIŞMA ÇÖZME</vt:lpstr>
      <vt:lpstr>ÇATIŞMA ÇÖZME</vt:lpstr>
      <vt:lpstr>ÇATIŞMA ÇÖZME</vt:lpstr>
      <vt:lpstr>PowerPoint Sunusu</vt:lpstr>
      <vt:lpstr>PowerPoint Sunusu</vt:lpstr>
      <vt:lpstr>PowerPoint Sunusu</vt:lpstr>
      <vt:lpstr>PowerPoint Sunusu</vt:lpstr>
      <vt:lpstr>ÇATIŞMA ÇÖZME EYLEM BASAMAKLARI</vt:lpstr>
      <vt:lpstr>Çatışma çözme stratejileri</vt:lpstr>
      <vt:lpstr>KÖPEK BALIĞI TAKTİĞİ ( Güç Kullanma, Rekabete Girme) </vt:lpstr>
      <vt:lpstr>KAPLUMBAĞA TAKTİĞİ (Kaçınma)</vt:lpstr>
      <vt:lpstr>AYICIK TAKTİĞİ (Uyma)</vt:lpstr>
      <vt:lpstr>TİLKİ TAKTİĞİ (Uzlaşma)</vt:lpstr>
      <vt:lpstr>BAYKUŞ ( İşbirliği Yapma)</vt:lpstr>
      <vt:lpstr>Ebeveyn- Çocuk Çatışmalarının Nedenleri </vt:lpstr>
      <vt:lpstr>Ebeveyn-Çocuk Çatışmalarının Nedenleri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ÇATIŞMA VE ÇATIŞMA ÇÖZME</dc:title>
  <dc:creator>ceset</dc:creator>
  <cp:lastModifiedBy>ram</cp:lastModifiedBy>
  <cp:revision>90</cp:revision>
  <dcterms:created xsi:type="dcterms:W3CDTF">2021-09-23T07:31:44Z</dcterms:created>
  <dcterms:modified xsi:type="dcterms:W3CDTF">2021-12-30T07:31:36Z</dcterms:modified>
</cp:coreProperties>
</file>