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57" r:id="rId3"/>
    <p:sldId id="258" r:id="rId4"/>
    <p:sldId id="260" r:id="rId5"/>
    <p:sldId id="264" r:id="rId6"/>
    <p:sldId id="274" r:id="rId7"/>
    <p:sldId id="275" r:id="rId8"/>
    <p:sldId id="280" r:id="rId9"/>
    <p:sldId id="277" r:id="rId10"/>
    <p:sldId id="278" r:id="rId11"/>
    <p:sldId id="279" r:id="rId12"/>
    <p:sldId id="285" r:id="rId13"/>
    <p:sldId id="262" r:id="rId14"/>
    <p:sldId id="265" r:id="rId15"/>
    <p:sldId id="282" r:id="rId16"/>
    <p:sldId id="266" r:id="rId17"/>
    <p:sldId id="283" r:id="rId18"/>
    <p:sldId id="284" r:id="rId19"/>
    <p:sldId id="272"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340" autoAdjust="0"/>
    <p:restoredTop sz="94660"/>
  </p:normalViewPr>
  <p:slideViewPr>
    <p:cSldViewPr>
      <p:cViewPr varScale="1">
        <p:scale>
          <a:sx n="69" d="100"/>
          <a:sy n="69" d="100"/>
        </p:scale>
        <p:origin x="162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A23720DD-5B6D-40BF-8493-A6B52D484E6B}" type="datetimeFigureOut">
              <a:rPr lang="tr-TR" smtClean="0"/>
              <a:pPr/>
              <a:t>18.01.2024</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23720DD-5B6D-40BF-8493-A6B52D484E6B}" type="datetimeFigureOut">
              <a:rPr lang="tr-TR" smtClean="0"/>
              <a:pPr/>
              <a:t>18.01.2024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23720DD-5B6D-40BF-8493-A6B52D484E6B}" type="datetimeFigureOut">
              <a:rPr lang="tr-TR" smtClean="0"/>
              <a:pPr/>
              <a:t>18.01.2024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19"/>
        <p:cNvGrpSpPr/>
        <p:nvPr/>
      </p:nvGrpSpPr>
      <p:grpSpPr>
        <a:xfrm>
          <a:off x="0" y="0"/>
          <a:ext cx="0" cy="0"/>
          <a:chOff x="0" y="0"/>
          <a:chExt cx="0" cy="0"/>
        </a:xfrm>
      </p:grpSpPr>
      <p:sp>
        <p:nvSpPr>
          <p:cNvPr id="20" name="Google Shape;20;p5"/>
          <p:cNvSpPr txBox="1">
            <a:spLocks noGrp="1"/>
          </p:cNvSpPr>
          <p:nvPr>
            <p:ph type="title"/>
          </p:nvPr>
        </p:nvSpPr>
        <p:spPr>
          <a:xfrm>
            <a:off x="1411775" y="173024"/>
            <a:ext cx="7273800" cy="1143200"/>
          </a:xfrm>
          <a:prstGeom prst="rect">
            <a:avLst/>
          </a:prstGeom>
        </p:spPr>
        <p:txBody>
          <a:bodyPr spcFirstLastPara="1" wrap="square" lIns="0" tIns="0" rIns="0" bIns="0"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1" name="Google Shape;21;p5"/>
          <p:cNvSpPr txBox="1">
            <a:spLocks noGrp="1"/>
          </p:cNvSpPr>
          <p:nvPr>
            <p:ph type="body" idx="1"/>
          </p:nvPr>
        </p:nvSpPr>
        <p:spPr>
          <a:xfrm>
            <a:off x="1411775" y="1717275"/>
            <a:ext cx="7273800" cy="4361600"/>
          </a:xfrm>
          <a:prstGeom prst="rect">
            <a:avLst/>
          </a:prstGeom>
        </p:spPr>
        <p:txBody>
          <a:bodyPr spcFirstLastPara="1" wrap="square" lIns="0" tIns="0" rIns="0" bIns="0" anchor="t" anchorCtr="0">
            <a:noAutofit/>
          </a:bodyPr>
          <a:lstStyle>
            <a:lvl1pPr marL="457200" lvl="0" indent="-368300">
              <a:spcBef>
                <a:spcPts val="0"/>
              </a:spcBef>
              <a:spcAft>
                <a:spcPts val="0"/>
              </a:spcAft>
              <a:buSzPts val="2200"/>
              <a:buChar char="•"/>
              <a:defRPr/>
            </a:lvl1pPr>
            <a:lvl2pPr marL="914400" lvl="1" indent="-368300">
              <a:spcBef>
                <a:spcPts val="0"/>
              </a:spcBef>
              <a:spcAft>
                <a:spcPts val="0"/>
              </a:spcAft>
              <a:buSzPts val="2200"/>
              <a:buChar char="•"/>
              <a:defRPr/>
            </a:lvl2pPr>
            <a:lvl3pPr marL="1371600" lvl="2" indent="-368300">
              <a:spcBef>
                <a:spcPts val="0"/>
              </a:spcBef>
              <a:spcAft>
                <a:spcPts val="0"/>
              </a:spcAft>
              <a:buSzPts val="2200"/>
              <a:buChar char="•"/>
              <a:defRPr/>
            </a:lvl3pPr>
            <a:lvl4pPr marL="1828800" lvl="3" indent="-368300">
              <a:spcBef>
                <a:spcPts val="0"/>
              </a:spcBef>
              <a:spcAft>
                <a:spcPts val="0"/>
              </a:spcAft>
              <a:buSzPts val="2200"/>
              <a:buChar char="•"/>
              <a:defRPr/>
            </a:lvl4pPr>
            <a:lvl5pPr marL="2286000" lvl="4" indent="-368300">
              <a:spcBef>
                <a:spcPts val="0"/>
              </a:spcBef>
              <a:spcAft>
                <a:spcPts val="0"/>
              </a:spcAft>
              <a:buSzPts val="2200"/>
              <a:buChar char="•"/>
              <a:defRPr/>
            </a:lvl5pPr>
            <a:lvl6pPr marL="2743200" lvl="5" indent="-368300">
              <a:spcBef>
                <a:spcPts val="0"/>
              </a:spcBef>
              <a:spcAft>
                <a:spcPts val="0"/>
              </a:spcAft>
              <a:buSzPts val="2200"/>
              <a:buChar char="•"/>
              <a:defRPr/>
            </a:lvl6pPr>
            <a:lvl7pPr marL="3200400" lvl="6" indent="-368300">
              <a:spcBef>
                <a:spcPts val="0"/>
              </a:spcBef>
              <a:spcAft>
                <a:spcPts val="0"/>
              </a:spcAft>
              <a:buSzPts val="2200"/>
              <a:buChar char="•"/>
              <a:defRPr/>
            </a:lvl7pPr>
            <a:lvl8pPr marL="3657600" lvl="7" indent="-368300">
              <a:spcBef>
                <a:spcPts val="0"/>
              </a:spcBef>
              <a:spcAft>
                <a:spcPts val="0"/>
              </a:spcAft>
              <a:buSzPts val="2200"/>
              <a:buChar char="•"/>
              <a:defRPr/>
            </a:lvl8pPr>
            <a:lvl9pPr marL="4114800" lvl="8" indent="-368300">
              <a:spcBef>
                <a:spcPts val="0"/>
              </a:spcBef>
              <a:spcAft>
                <a:spcPts val="0"/>
              </a:spcAft>
              <a:buSzPts val="2200"/>
              <a:buChar char="•"/>
              <a:defRPr/>
            </a:lvl9pPr>
          </a:lstStyle>
          <a:p>
            <a:endParaRPr/>
          </a:p>
        </p:txBody>
      </p:sp>
      <p:sp>
        <p:nvSpPr>
          <p:cNvPr id="22" name="Google Shape;22;p5"/>
          <p:cNvSpPr txBox="1">
            <a:spLocks noGrp="1"/>
          </p:cNvSpPr>
          <p:nvPr>
            <p:ph type="sldNum" idx="12"/>
          </p:nvPr>
        </p:nvSpPr>
        <p:spPr>
          <a:xfrm>
            <a:off x="8404384" y="338735"/>
            <a:ext cx="548700" cy="5248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extLst>
      <p:ext uri="{BB962C8B-B14F-4D97-AF65-F5344CB8AC3E}">
        <p14:creationId xmlns:p14="http://schemas.microsoft.com/office/powerpoint/2010/main" val="2971220869"/>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23720DD-5B6D-40BF-8493-A6B52D484E6B}" type="datetimeFigureOut">
              <a:rPr lang="tr-TR" smtClean="0"/>
              <a:pPr/>
              <a:t>18.01.2024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pPr/>
              <a:t>18.01.2024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A23720DD-5B6D-40BF-8493-A6B52D484E6B}" type="datetimeFigureOut">
              <a:rPr lang="tr-TR" smtClean="0"/>
              <a:pPr/>
              <a:t>18.01.2024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A23720DD-5B6D-40BF-8493-A6B52D484E6B}" type="datetimeFigureOut">
              <a:rPr lang="tr-TR" smtClean="0"/>
              <a:pPr/>
              <a:t>18.01.2024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A23720DD-5B6D-40BF-8493-A6B52D484E6B}" type="datetimeFigureOut">
              <a:rPr lang="tr-TR" smtClean="0"/>
              <a:pPr/>
              <a:t>18.01.2024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pPr/>
              <a:t>18.01.2024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A23720DD-5B6D-40BF-8493-A6B52D484E6B}" type="datetimeFigureOut">
              <a:rPr lang="tr-TR" smtClean="0"/>
              <a:pPr/>
              <a:t>18.01.2024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18.01.2024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F302176B-0E47-46AC-8F43-DAB4B8A37D06}"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23720DD-5B6D-40BF-8493-A6B52D484E6B}" type="datetimeFigureOut">
              <a:rPr lang="tr-TR" smtClean="0"/>
              <a:pPr/>
              <a:t>18.01.2024</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02176B-0E47-46AC-8F43-DAB4B8A37D06}"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5"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307975" y="2276872"/>
            <a:ext cx="9018748" cy="1459633"/>
          </a:xfrm>
        </p:spPr>
        <p:txBody>
          <a:bodyPr>
            <a:normAutofit fontScale="90000"/>
          </a:bodyPr>
          <a:lstStyle/>
          <a:p>
            <a:pPr algn="ctr"/>
            <a:r>
              <a:rPr lang="tr-TR" sz="4800" b="1" dirty="0" smtClean="0">
                <a:solidFill>
                  <a:srgbClr val="00B050"/>
                </a:solidFill>
                <a:latin typeface="Arial Black" pitchFamily="34" charset="0"/>
                <a:cs typeface="Arial" pitchFamily="34" charset="0"/>
              </a:rPr>
              <a:t>OKUL BAŞARISINI ARTTIRMAK</a:t>
            </a:r>
            <a:br>
              <a:rPr lang="tr-TR" sz="4800" b="1" dirty="0" smtClean="0">
                <a:solidFill>
                  <a:srgbClr val="00B050"/>
                </a:solidFill>
                <a:latin typeface="Arial Black" pitchFamily="34" charset="0"/>
                <a:cs typeface="Arial" pitchFamily="34" charset="0"/>
              </a:rPr>
            </a:br>
            <a:endParaRPr lang="tr-TR" sz="4800" b="1" dirty="0">
              <a:solidFill>
                <a:schemeClr val="bg1"/>
              </a:solidFill>
              <a:latin typeface="Bahnschrift SemiLight Condensed" pitchFamily="34" charset="0"/>
              <a:cs typeface="Arial" pitchFamily="34" charset="0"/>
            </a:endParaRPr>
          </a:p>
        </p:txBody>
      </p:sp>
      <p:sp>
        <p:nvSpPr>
          <p:cNvPr id="3" name="Alt Başlık 2"/>
          <p:cNvSpPr>
            <a:spLocks noGrp="1"/>
          </p:cNvSpPr>
          <p:nvPr>
            <p:ph type="subTitle" idx="1"/>
          </p:nvPr>
        </p:nvSpPr>
        <p:spPr>
          <a:xfrm>
            <a:off x="1142976" y="4286256"/>
            <a:ext cx="6189583" cy="949569"/>
          </a:xfrm>
        </p:spPr>
        <p:txBody>
          <a:bodyPr>
            <a:normAutofit lnSpcReduction="10000"/>
          </a:bodyPr>
          <a:lstStyle/>
          <a:p>
            <a:pPr algn="ctr"/>
            <a:r>
              <a:rPr lang="tr-TR" dirty="0" smtClean="0">
                <a:solidFill>
                  <a:srgbClr val="FF0000"/>
                </a:solidFill>
              </a:rPr>
              <a:t> İLKOKUL</a:t>
            </a:r>
          </a:p>
          <a:p>
            <a:pPr algn="ctr"/>
            <a:r>
              <a:rPr lang="tr-TR" dirty="0" smtClean="0">
                <a:solidFill>
                  <a:srgbClr val="FF0000"/>
                </a:solidFill>
              </a:rPr>
              <a:t>ÖĞRETMEN SUNUMU</a:t>
            </a:r>
          </a:p>
        </p:txBody>
      </p:sp>
      <p:sp>
        <p:nvSpPr>
          <p:cNvPr id="4" name="AutoShape 2" descr="Çocukların Okul Başarısını Etkileyen 3 Faktör - Doğa Sigorta Blo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Tree>
    <p:extLst>
      <p:ext uri="{BB962C8B-B14F-4D97-AF65-F5344CB8AC3E}">
        <p14:creationId xmlns:p14="http://schemas.microsoft.com/office/powerpoint/2010/main" val="11024350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Metin Yer Tutucusu 2"/>
          <p:cNvSpPr>
            <a:spLocks noGrp="1"/>
          </p:cNvSpPr>
          <p:nvPr>
            <p:ph type="body" idx="1"/>
          </p:nvPr>
        </p:nvSpPr>
        <p:spPr>
          <a:xfrm>
            <a:off x="971600" y="1100304"/>
            <a:ext cx="5256584" cy="3537275"/>
          </a:xfrm>
        </p:spPr>
        <p:txBody>
          <a:bodyPr/>
          <a:lstStyle/>
          <a:p>
            <a:pPr marL="88900" indent="0">
              <a:lnSpc>
                <a:spcPct val="150000"/>
              </a:lnSpc>
              <a:buNone/>
            </a:pPr>
            <a:r>
              <a:rPr lang="tr-TR" sz="2400" dirty="0" smtClean="0">
                <a:latin typeface="Comic Sans MS" panose="030F0702030302020204" pitchFamily="66" charset="0"/>
              </a:rPr>
              <a:t>Fakat deney burada bitmez..</a:t>
            </a:r>
            <a:r>
              <a:rPr lang="tr-TR" sz="2400" dirty="0" smtClean="0"/>
              <a:t>.</a:t>
            </a:r>
            <a:r>
              <a:rPr lang="tr-TR" sz="2400" dirty="0">
                <a:latin typeface="Comic Sans MS" panose="030F0702030302020204" pitchFamily="66" charset="0"/>
              </a:rPr>
              <a:t> </a:t>
            </a:r>
            <a:endParaRPr lang="tr-TR" sz="2400" dirty="0" smtClean="0">
              <a:latin typeface="Comic Sans MS" panose="030F0702030302020204" pitchFamily="66" charset="0"/>
            </a:endParaRPr>
          </a:p>
          <a:p>
            <a:pPr marL="88900" indent="0">
              <a:lnSpc>
                <a:spcPct val="150000"/>
              </a:lnSpc>
              <a:buNone/>
            </a:pPr>
            <a:r>
              <a:rPr lang="tr-TR" sz="2400" dirty="0" smtClean="0">
                <a:latin typeface="Comic Sans MS" panose="030F0702030302020204" pitchFamily="66" charset="0"/>
              </a:rPr>
              <a:t>Deneyin </a:t>
            </a:r>
            <a:r>
              <a:rPr lang="tr-TR" sz="2400" dirty="0">
                <a:latin typeface="Comic Sans MS" panose="030F0702030302020204" pitchFamily="66" charset="0"/>
              </a:rPr>
              <a:t>ikinci aşamasında </a:t>
            </a:r>
            <a:r>
              <a:rPr lang="tr-TR" sz="2400" dirty="0" smtClean="0">
                <a:latin typeface="Comic Sans MS" panose="030F0702030302020204" pitchFamily="66" charset="0"/>
              </a:rPr>
              <a:t>pireler 30 </a:t>
            </a:r>
            <a:r>
              <a:rPr lang="tr-TR" sz="2400" dirty="0">
                <a:latin typeface="Comic Sans MS" panose="030F0702030302020204" pitchFamily="66" charset="0"/>
              </a:rPr>
              <a:t>cm zıplamayı alışkanlık haline getirdiğinde, tavandaki cam kaldırılır ve zemin tekrar ısıtılır</a:t>
            </a:r>
            <a:r>
              <a:rPr lang="tr-TR" sz="2400" dirty="0" smtClean="0">
                <a:latin typeface="Comic Sans MS" panose="030F0702030302020204" pitchFamily="66" charset="0"/>
              </a:rPr>
              <a:t>.</a:t>
            </a:r>
            <a:r>
              <a:rPr lang="tr-TR" sz="2400" dirty="0">
                <a:latin typeface="Comic Sans MS" panose="030F0702030302020204" pitchFamily="66" charset="0"/>
              </a:rPr>
              <a:t> Görülür ki pireler yine eşit yükseklikte yani </a:t>
            </a:r>
            <a:r>
              <a:rPr lang="tr-TR" sz="2400" dirty="0" smtClean="0">
                <a:latin typeface="Comic Sans MS" panose="030F0702030302020204" pitchFamily="66" charset="0"/>
              </a:rPr>
              <a:t>30 </a:t>
            </a:r>
            <a:r>
              <a:rPr lang="tr-TR" sz="2400" dirty="0">
                <a:latin typeface="Comic Sans MS" panose="030F0702030302020204" pitchFamily="66" charset="0"/>
              </a:rPr>
              <a:t>cm zıplamakta.</a:t>
            </a:r>
            <a:r>
              <a:rPr lang="tr-TR" sz="2400" dirty="0" smtClean="0">
                <a:latin typeface="Comic Sans MS" panose="030F0702030302020204" pitchFamily="66" charset="0"/>
              </a:rPr>
              <a:t> </a:t>
            </a:r>
          </a:p>
        </p:txBody>
      </p:sp>
      <p:sp>
        <p:nvSpPr>
          <p:cNvPr id="4" name="Slayt Numarası Yer Tutucusu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10</a:t>
            </a:fld>
            <a:endParaRPr lang="en"/>
          </a:p>
        </p:txBody>
      </p:sp>
      <p:pic>
        <p:nvPicPr>
          <p:cNvPr id="2050"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51274" y="548680"/>
            <a:ext cx="2165837" cy="4608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6" name="Düz Ok Bağlayıcısı 5"/>
          <p:cNvCxnSpPr/>
          <p:nvPr/>
        </p:nvCxnSpPr>
        <p:spPr>
          <a:xfrm>
            <a:off x="6732240" y="1100304"/>
            <a:ext cx="0" cy="3744416"/>
          </a:xfrm>
          <a:prstGeom prst="straightConnector1">
            <a:avLst/>
          </a:prstGeom>
          <a:ln w="762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 name="Metin kutusu 7"/>
          <p:cNvSpPr txBox="1"/>
          <p:nvPr/>
        </p:nvSpPr>
        <p:spPr>
          <a:xfrm>
            <a:off x="6811299" y="1336169"/>
            <a:ext cx="553998" cy="3456384"/>
          </a:xfrm>
          <a:prstGeom prst="rect">
            <a:avLst/>
          </a:prstGeom>
          <a:noFill/>
        </p:spPr>
        <p:txBody>
          <a:bodyPr vert="vert270" wrap="square" rtlCol="0">
            <a:spAutoFit/>
          </a:bodyPr>
          <a:lstStyle/>
          <a:p>
            <a:pPr algn="ctr"/>
            <a:r>
              <a:rPr lang="tr-TR" sz="2400" dirty="0" smtClean="0">
                <a:latin typeface="Comic Sans MS" panose="030F0702030302020204" pitchFamily="66" charset="0"/>
              </a:rPr>
              <a:t>30 cm</a:t>
            </a:r>
            <a:endParaRPr lang="tr-TR" sz="2400" dirty="0">
              <a:latin typeface="Comic Sans MS" panose="030F0702030302020204" pitchFamily="66" charset="0"/>
            </a:endParaRPr>
          </a:p>
        </p:txBody>
      </p:sp>
      <p:pic>
        <p:nvPicPr>
          <p:cNvPr id="17" name="Picture 3" descr="C:\Users\Salon\Desktop\okul başarısını arttırma çalışmları\sunu için\netclipart.com-fleas-clipart-197149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04843" y="3990840"/>
            <a:ext cx="554220" cy="576064"/>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p:cNvPicPr>
            <a:picLocks noChangeAspect="1" noChangeArrowheads="1"/>
          </p:cNvPicPr>
          <p:nvPr/>
        </p:nvPicPr>
        <p:blipFill rotWithShape="1">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b="6159"/>
          <a:stretch/>
        </p:blipFill>
        <p:spPr bwMode="auto">
          <a:xfrm>
            <a:off x="6917857" y="5253359"/>
            <a:ext cx="1728192" cy="15361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 name="Picture 3" descr="C:\Users\Salon\Desktop\okul başarısını arttırma çalışmları\sunu için\netclipart.com-fleas-clipart-197149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14157" y="3990840"/>
            <a:ext cx="554220" cy="576064"/>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3" descr="C:\Users\Salon\Desktop\okul başarısını arttırma çalışmları\sunu için\netclipart.com-fleas-clipart-197149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2280" y="3990840"/>
            <a:ext cx="554220" cy="576064"/>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3" descr="C:\Users\Salon\Desktop\okul başarısını arttırma çalışmları\sunu için\netclipart.com-fleas-clipart-197149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2792" y="4268656"/>
            <a:ext cx="554220"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9809247"/>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Metin Yer Tutucusu 2"/>
          <p:cNvSpPr>
            <a:spLocks noGrp="1"/>
          </p:cNvSpPr>
          <p:nvPr>
            <p:ph type="body" idx="1"/>
          </p:nvPr>
        </p:nvSpPr>
        <p:spPr>
          <a:xfrm>
            <a:off x="899592" y="1094802"/>
            <a:ext cx="4968551" cy="4862021"/>
          </a:xfrm>
        </p:spPr>
        <p:txBody>
          <a:bodyPr/>
          <a:lstStyle/>
          <a:p>
            <a:pPr marL="88900" indent="0" algn="just">
              <a:lnSpc>
                <a:spcPct val="150000"/>
              </a:lnSpc>
              <a:buNone/>
            </a:pPr>
            <a:r>
              <a:rPr lang="tr-TR" sz="2000" dirty="0" smtClean="0">
                <a:latin typeface="Comic Sans MS" panose="030F0702030302020204" pitchFamily="66" charset="0"/>
              </a:rPr>
              <a:t>	Yani </a:t>
            </a:r>
            <a:r>
              <a:rPr lang="tr-TR" sz="2000" dirty="0">
                <a:latin typeface="Comic Sans MS" panose="030F0702030302020204" pitchFamily="66" charset="0"/>
              </a:rPr>
              <a:t>tavandaki camın kaldırılması pirelerin daha yükseğe zıplamalarına olanak sağladığı halde hiçbiri buna cesaret edemez. “Cam” engel olmaktan çıksa da pireler artık zıplamaktan vazgeçmiştir. Belki 1-2 cm daha yükseğe zıplasalar, fanustan kurtulacakken </a:t>
            </a:r>
            <a:r>
              <a:rPr lang="tr-TR" sz="2000" dirty="0">
                <a:solidFill>
                  <a:srgbClr val="FF0000"/>
                </a:solidFill>
                <a:latin typeface="Comic Sans MS" panose="030F0702030302020204" pitchFamily="66" charset="0"/>
              </a:rPr>
              <a:t>sonucun bir şeyi değiştirmeyeceğine inandıklarından</a:t>
            </a:r>
            <a:r>
              <a:rPr lang="tr-TR" sz="2000" dirty="0">
                <a:latin typeface="Comic Sans MS" panose="030F0702030302020204" pitchFamily="66" charset="0"/>
              </a:rPr>
              <a:t> bunu denemezler bile!</a:t>
            </a:r>
            <a:endParaRPr lang="tr-TR" sz="2000" u="sng" dirty="0">
              <a:solidFill>
                <a:srgbClr val="FF0000"/>
              </a:solidFill>
              <a:latin typeface="Comic Sans MS" panose="030F0702030302020204" pitchFamily="66" charset="0"/>
            </a:endParaRPr>
          </a:p>
        </p:txBody>
      </p:sp>
      <p:sp>
        <p:nvSpPr>
          <p:cNvPr id="4" name="Slayt Numarası Yer Tutucusu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11</a:t>
            </a:fld>
            <a:endParaRPr lang="en"/>
          </a:p>
        </p:txBody>
      </p:sp>
      <p:pic>
        <p:nvPicPr>
          <p:cNvPr id="2050"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699034" y="644847"/>
            <a:ext cx="2165837" cy="4608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6" name="Düz Ok Bağlayıcısı 5"/>
          <p:cNvCxnSpPr/>
          <p:nvPr/>
        </p:nvCxnSpPr>
        <p:spPr>
          <a:xfrm>
            <a:off x="6732240" y="1100304"/>
            <a:ext cx="0" cy="3744416"/>
          </a:xfrm>
          <a:prstGeom prst="straightConnector1">
            <a:avLst/>
          </a:prstGeom>
          <a:ln w="762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 name="Metin kutusu 7"/>
          <p:cNvSpPr txBox="1"/>
          <p:nvPr/>
        </p:nvSpPr>
        <p:spPr>
          <a:xfrm>
            <a:off x="6788278" y="1388336"/>
            <a:ext cx="553998" cy="3456384"/>
          </a:xfrm>
          <a:prstGeom prst="rect">
            <a:avLst/>
          </a:prstGeom>
          <a:noFill/>
        </p:spPr>
        <p:txBody>
          <a:bodyPr vert="vert270" wrap="square" rtlCol="0">
            <a:spAutoFit/>
          </a:bodyPr>
          <a:lstStyle/>
          <a:p>
            <a:pPr algn="ctr"/>
            <a:r>
              <a:rPr lang="tr-TR" sz="2400" dirty="0" smtClean="0">
                <a:latin typeface="Comic Sans MS" panose="030F0702030302020204" pitchFamily="66" charset="0"/>
              </a:rPr>
              <a:t>30 cm</a:t>
            </a:r>
            <a:endParaRPr lang="tr-TR" sz="2400" dirty="0">
              <a:latin typeface="Comic Sans MS" panose="030F0702030302020204" pitchFamily="66" charset="0"/>
            </a:endParaRPr>
          </a:p>
        </p:txBody>
      </p:sp>
      <p:pic>
        <p:nvPicPr>
          <p:cNvPr id="17" name="Picture 3" descr="C:\Users\Salon\Desktop\okul başarısını arttırma çalışmları\sunu için\netclipart.com-fleas-clipart-197149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04843" y="3990840"/>
            <a:ext cx="554220" cy="576064"/>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p:cNvPicPr>
            <a:picLocks noChangeAspect="1" noChangeArrowheads="1"/>
          </p:cNvPicPr>
          <p:nvPr/>
        </p:nvPicPr>
        <p:blipFill rotWithShape="1">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b="6159"/>
          <a:stretch/>
        </p:blipFill>
        <p:spPr bwMode="auto">
          <a:xfrm>
            <a:off x="6917857" y="5253359"/>
            <a:ext cx="1728192" cy="15361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3" descr="C:\Users\Salon\Desktop\okul başarısını arttırma çalışmları\sunu için\netclipart.com-fleas-clipart-197149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04843" y="4293096"/>
            <a:ext cx="554220" cy="57606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3" descr="C:\Users\Salon\Desktop\okul başarısını arttırma çalışmları\sunu için\netclipart.com-fleas-clipart-197149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14157" y="3990840"/>
            <a:ext cx="554220" cy="57606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3" descr="C:\Users\Salon\Desktop\okul başarısını arttırma çalışmları\sunu için\netclipart.com-fleas-clipart-197149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2280" y="3990840"/>
            <a:ext cx="554220"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1491164"/>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866853" y="1600525"/>
            <a:ext cx="4896544" cy="3477875"/>
          </a:xfrm>
          <a:prstGeom prst="rect">
            <a:avLst/>
          </a:prstGeom>
          <a:noFill/>
        </p:spPr>
        <p:txBody>
          <a:bodyPr wrap="square" rtlCol="0">
            <a:spAutoFit/>
          </a:bodyPr>
          <a:lstStyle/>
          <a:p>
            <a:pPr algn="ctr"/>
            <a:r>
              <a:rPr lang="tr-TR" sz="4400" b="1" dirty="0" smtClean="0">
                <a:solidFill>
                  <a:srgbClr val="00B050"/>
                </a:solidFill>
              </a:rPr>
              <a:t>KENDİNE GÜVEN</a:t>
            </a:r>
          </a:p>
          <a:p>
            <a:pPr algn="ctr"/>
            <a:endParaRPr lang="tr-TR" sz="4400" b="1" dirty="0">
              <a:solidFill>
                <a:srgbClr val="00B050"/>
              </a:solidFill>
            </a:endParaRPr>
          </a:p>
          <a:p>
            <a:pPr algn="ctr"/>
            <a:r>
              <a:rPr lang="tr-TR" sz="4400" b="1" dirty="0" smtClean="0">
                <a:solidFill>
                  <a:srgbClr val="00B050"/>
                </a:solidFill>
              </a:rPr>
              <a:t>ERTELEME </a:t>
            </a:r>
          </a:p>
          <a:p>
            <a:pPr algn="ctr"/>
            <a:endParaRPr lang="tr-TR" sz="4400" b="1" dirty="0">
              <a:solidFill>
                <a:srgbClr val="00B050"/>
              </a:solidFill>
            </a:endParaRPr>
          </a:p>
          <a:p>
            <a:pPr algn="ctr"/>
            <a:r>
              <a:rPr lang="tr-TR" sz="4400" b="1" dirty="0" smtClean="0">
                <a:solidFill>
                  <a:srgbClr val="00B050"/>
                </a:solidFill>
              </a:rPr>
              <a:t>VAZGEÇME</a:t>
            </a:r>
          </a:p>
        </p:txBody>
      </p:sp>
    </p:spTree>
    <p:extLst>
      <p:ext uri="{BB962C8B-B14F-4D97-AF65-F5344CB8AC3E}">
        <p14:creationId xmlns:p14="http://schemas.microsoft.com/office/powerpoint/2010/main" val="208572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47664" y="260648"/>
            <a:ext cx="6683765" cy="1280890"/>
          </a:xfrm>
        </p:spPr>
        <p:txBody>
          <a:bodyPr>
            <a:normAutofit/>
          </a:bodyPr>
          <a:lstStyle/>
          <a:p>
            <a:r>
              <a:rPr lang="tr-TR" sz="5400" b="1" dirty="0" smtClean="0">
                <a:solidFill>
                  <a:srgbClr val="FFC000"/>
                </a:solidFill>
              </a:rPr>
              <a:t>Öğrenciler ne ister?</a:t>
            </a:r>
            <a:endParaRPr lang="tr-TR" sz="5400" b="1" dirty="0">
              <a:solidFill>
                <a:srgbClr val="FFC000"/>
              </a:solidFill>
            </a:endParaRPr>
          </a:p>
        </p:txBody>
      </p:sp>
      <p:sp>
        <p:nvSpPr>
          <p:cNvPr id="4" name="Rectangle 2"/>
          <p:cNvSpPr>
            <a:spLocks noChangeArrowheads="1"/>
          </p:cNvSpPr>
          <p:nvPr/>
        </p:nvSpPr>
        <p:spPr bwMode="auto">
          <a:xfrm>
            <a:off x="539552" y="415498"/>
            <a:ext cx="8280920" cy="6093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88963" algn="l"/>
              </a:tabLst>
              <a:defRPr>
                <a:solidFill>
                  <a:schemeClr val="tx1"/>
                </a:solidFill>
                <a:latin typeface="Arial" panose="020B0604020202020204" pitchFamily="34" charset="0"/>
              </a:defRPr>
            </a:lvl1pPr>
            <a:lvl2pPr eaLnBrk="0" fontAlgn="base" hangingPunct="0">
              <a:spcBef>
                <a:spcPct val="0"/>
              </a:spcBef>
              <a:spcAft>
                <a:spcPct val="0"/>
              </a:spcAft>
              <a:tabLst>
                <a:tab pos="588963" algn="l"/>
              </a:tabLst>
              <a:defRPr>
                <a:solidFill>
                  <a:schemeClr val="tx1"/>
                </a:solidFill>
                <a:latin typeface="Arial" panose="020B0604020202020204" pitchFamily="34" charset="0"/>
              </a:defRPr>
            </a:lvl2pPr>
            <a:lvl3pPr eaLnBrk="0" fontAlgn="base" hangingPunct="0">
              <a:spcBef>
                <a:spcPct val="0"/>
              </a:spcBef>
              <a:spcAft>
                <a:spcPct val="0"/>
              </a:spcAft>
              <a:tabLst>
                <a:tab pos="588963" algn="l"/>
              </a:tabLst>
              <a:defRPr>
                <a:solidFill>
                  <a:schemeClr val="tx1"/>
                </a:solidFill>
                <a:latin typeface="Arial" panose="020B0604020202020204" pitchFamily="34" charset="0"/>
              </a:defRPr>
            </a:lvl3pPr>
            <a:lvl4pPr eaLnBrk="0" fontAlgn="base" hangingPunct="0">
              <a:spcBef>
                <a:spcPct val="0"/>
              </a:spcBef>
              <a:spcAft>
                <a:spcPct val="0"/>
              </a:spcAft>
              <a:tabLst>
                <a:tab pos="588963" algn="l"/>
              </a:tabLst>
              <a:defRPr>
                <a:solidFill>
                  <a:schemeClr val="tx1"/>
                </a:solidFill>
                <a:latin typeface="Arial" panose="020B0604020202020204" pitchFamily="34" charset="0"/>
              </a:defRPr>
            </a:lvl4pPr>
            <a:lvl5pPr eaLnBrk="0" fontAlgn="base" hangingPunct="0">
              <a:spcBef>
                <a:spcPct val="0"/>
              </a:spcBef>
              <a:spcAft>
                <a:spcPct val="0"/>
              </a:spcAft>
              <a:tabLst>
                <a:tab pos="588963" algn="l"/>
              </a:tabLst>
              <a:defRPr>
                <a:solidFill>
                  <a:schemeClr val="tx1"/>
                </a:solidFill>
                <a:latin typeface="Arial" panose="020B0604020202020204" pitchFamily="34" charset="0"/>
              </a:defRPr>
            </a:lvl5pPr>
            <a:lvl6pPr eaLnBrk="0" fontAlgn="base" hangingPunct="0">
              <a:spcBef>
                <a:spcPct val="0"/>
              </a:spcBef>
              <a:spcAft>
                <a:spcPct val="0"/>
              </a:spcAft>
              <a:tabLst>
                <a:tab pos="588963" algn="l"/>
              </a:tabLst>
              <a:defRPr>
                <a:solidFill>
                  <a:schemeClr val="tx1"/>
                </a:solidFill>
                <a:latin typeface="Arial" panose="020B0604020202020204" pitchFamily="34" charset="0"/>
              </a:defRPr>
            </a:lvl6pPr>
            <a:lvl7pPr eaLnBrk="0" fontAlgn="base" hangingPunct="0">
              <a:spcBef>
                <a:spcPct val="0"/>
              </a:spcBef>
              <a:spcAft>
                <a:spcPct val="0"/>
              </a:spcAft>
              <a:tabLst>
                <a:tab pos="588963" algn="l"/>
              </a:tabLst>
              <a:defRPr>
                <a:solidFill>
                  <a:schemeClr val="tx1"/>
                </a:solidFill>
                <a:latin typeface="Arial" panose="020B0604020202020204" pitchFamily="34" charset="0"/>
              </a:defRPr>
            </a:lvl7pPr>
            <a:lvl8pPr eaLnBrk="0" fontAlgn="base" hangingPunct="0">
              <a:spcBef>
                <a:spcPct val="0"/>
              </a:spcBef>
              <a:spcAft>
                <a:spcPct val="0"/>
              </a:spcAft>
              <a:tabLst>
                <a:tab pos="588963" algn="l"/>
              </a:tabLst>
              <a:defRPr>
                <a:solidFill>
                  <a:schemeClr val="tx1"/>
                </a:solidFill>
                <a:latin typeface="Arial" panose="020B0604020202020204" pitchFamily="34" charset="0"/>
              </a:defRPr>
            </a:lvl8pPr>
            <a:lvl9pPr eaLnBrk="0" fontAlgn="base" hangingPunct="0">
              <a:spcBef>
                <a:spcPct val="0"/>
              </a:spcBef>
              <a:spcAft>
                <a:spcPct val="0"/>
              </a:spcAft>
              <a:tabLst>
                <a:tab pos="588963"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588963" algn="l"/>
              </a:tabLst>
            </a:pPr>
            <a:r>
              <a:rPr kumimoji="0" lang="tr-TR" altLang="tr-TR" sz="1600" b="1" i="0" u="sng" strike="noStrike" cap="none" normalizeH="0" baseline="0" dirty="0" smtClean="0">
                <a:ln>
                  <a:noFill/>
                </a:ln>
                <a:solidFill>
                  <a:schemeClr val="tx1"/>
                </a:solidFill>
                <a:effectLst/>
                <a:latin typeface="+mn-lt"/>
              </a:rPr>
              <a:t> </a:t>
            </a:r>
            <a:endParaRPr lang="tr-TR" altLang="tr-TR" sz="1600" b="1" dirty="0">
              <a:solidFill>
                <a:schemeClr val="tx2"/>
              </a:solidFill>
              <a:latin typeface="+mn-lt"/>
            </a:endParaRPr>
          </a:p>
          <a:p>
            <a:pPr marL="0" marR="0" lvl="0" indent="0" algn="ctr" defTabSz="914400" rtl="0" eaLnBrk="0" fontAlgn="base" latinLnBrk="0" hangingPunct="0">
              <a:lnSpc>
                <a:spcPct val="100000"/>
              </a:lnSpc>
              <a:spcBef>
                <a:spcPct val="0"/>
              </a:spcBef>
              <a:spcAft>
                <a:spcPct val="0"/>
              </a:spcAft>
              <a:buClrTx/>
              <a:buSzTx/>
              <a:buFontTx/>
              <a:buNone/>
              <a:tabLst>
                <a:tab pos="588963" algn="l"/>
              </a:tabLst>
            </a:pPr>
            <a:endParaRPr lang="tr-TR" altLang="tr-TR" sz="1600" b="1" dirty="0">
              <a:solidFill>
                <a:schemeClr val="tx2"/>
              </a:solidFill>
              <a:latin typeface="+mn-lt"/>
            </a:endParaRPr>
          </a:p>
          <a:p>
            <a:pPr marL="0" marR="0" lvl="0" indent="0" algn="ctr" defTabSz="914400" rtl="0" eaLnBrk="0" fontAlgn="base" latinLnBrk="0" hangingPunct="0">
              <a:lnSpc>
                <a:spcPct val="100000"/>
              </a:lnSpc>
              <a:spcBef>
                <a:spcPct val="0"/>
              </a:spcBef>
              <a:spcAft>
                <a:spcPct val="0"/>
              </a:spcAft>
              <a:buClrTx/>
              <a:buSzTx/>
              <a:buFontTx/>
              <a:buNone/>
              <a:tabLst>
                <a:tab pos="588963" algn="l"/>
              </a:tabLst>
            </a:pPr>
            <a:endParaRPr lang="tr-TR" altLang="tr-TR" sz="1600" b="1" dirty="0" smtClean="0">
              <a:solidFill>
                <a:schemeClr val="tx2"/>
              </a:solidFill>
              <a:latin typeface="+mn-lt"/>
            </a:endParaRPr>
          </a:p>
          <a:p>
            <a:pPr marL="0" marR="0" lvl="0" indent="0" algn="ctr" defTabSz="914400" rtl="0" eaLnBrk="0" fontAlgn="base" latinLnBrk="0" hangingPunct="0">
              <a:lnSpc>
                <a:spcPct val="100000"/>
              </a:lnSpc>
              <a:spcBef>
                <a:spcPct val="0"/>
              </a:spcBef>
              <a:spcAft>
                <a:spcPct val="0"/>
              </a:spcAft>
              <a:buClrTx/>
              <a:buSzTx/>
              <a:buFontTx/>
              <a:buNone/>
              <a:tabLst>
                <a:tab pos="588963" algn="l"/>
              </a:tabLst>
            </a:pPr>
            <a:endParaRPr kumimoji="0" lang="tr-TR" altLang="tr-TR" b="1" i="0" u="none" strike="noStrike" cap="none" normalizeH="0" baseline="0" dirty="0" smtClean="0">
              <a:ln>
                <a:noFill/>
              </a:ln>
              <a:solidFill>
                <a:schemeClr val="tx2"/>
              </a:solidFill>
              <a:effectLst/>
              <a:latin typeface="+mn-lt"/>
            </a:endParaRPr>
          </a:p>
          <a:p>
            <a:pPr marL="0" marR="0" lvl="0" indent="0" algn="ctr" defTabSz="914400" rtl="0" eaLnBrk="0" fontAlgn="base" latinLnBrk="0" hangingPunct="0">
              <a:lnSpc>
                <a:spcPct val="150000"/>
              </a:lnSpc>
              <a:spcBef>
                <a:spcPct val="0"/>
              </a:spcBef>
              <a:spcAft>
                <a:spcPct val="0"/>
              </a:spcAft>
              <a:buClrTx/>
              <a:buSzTx/>
              <a:tabLst>
                <a:tab pos="588963" algn="l"/>
              </a:tabLst>
            </a:pPr>
            <a:r>
              <a:rPr lang="tr-TR" altLang="tr-TR" b="1" dirty="0">
                <a:solidFill>
                  <a:schemeClr val="tx2"/>
                </a:solidFill>
                <a:latin typeface="+mn-lt"/>
                <a:cs typeface="Times New Roman" panose="02020603050405020304" pitchFamily="18" charset="0"/>
              </a:rPr>
              <a:t>*</a:t>
            </a:r>
            <a:r>
              <a:rPr kumimoji="0" lang="tr-TR" altLang="tr-TR" b="1" i="0" u="none" strike="noStrike" cap="none" normalizeH="0" baseline="0" dirty="0" smtClean="0">
                <a:ln>
                  <a:noFill/>
                </a:ln>
                <a:solidFill>
                  <a:schemeClr val="tx2"/>
                </a:solidFill>
                <a:effectLst/>
                <a:latin typeface="+mn-lt"/>
                <a:cs typeface="Times New Roman" panose="02020603050405020304" pitchFamily="18" charset="0"/>
              </a:rPr>
              <a:t>       </a:t>
            </a:r>
            <a:r>
              <a:rPr kumimoji="0" lang="tr-TR" altLang="tr-TR" b="1" i="0" u="none" strike="noStrike" cap="none" normalizeH="0" baseline="0" dirty="0" smtClean="0">
                <a:ln>
                  <a:noFill/>
                </a:ln>
                <a:effectLst/>
                <a:latin typeface="+mn-lt"/>
              </a:rPr>
              <a:t>Yakınlık. </a:t>
            </a:r>
          </a:p>
          <a:p>
            <a:pPr marL="0" marR="0" lvl="0" indent="0" algn="ctr" defTabSz="914400" rtl="0" eaLnBrk="0" fontAlgn="base" latinLnBrk="0" hangingPunct="0">
              <a:lnSpc>
                <a:spcPct val="150000"/>
              </a:lnSpc>
              <a:spcBef>
                <a:spcPct val="0"/>
              </a:spcBef>
              <a:spcAft>
                <a:spcPct val="0"/>
              </a:spcAft>
              <a:buClrTx/>
              <a:buSzTx/>
              <a:tabLst>
                <a:tab pos="588963" algn="l"/>
              </a:tabLst>
            </a:pPr>
            <a:r>
              <a:rPr kumimoji="0" lang="tr-TR" altLang="tr-TR" b="1" i="0" u="none" strike="noStrike" cap="none" normalizeH="0" baseline="0" dirty="0" smtClean="0">
                <a:ln>
                  <a:noFill/>
                </a:ln>
                <a:effectLst/>
                <a:latin typeface="+mn-lt"/>
                <a:cs typeface="Times New Roman" panose="02020603050405020304" pitchFamily="18" charset="0"/>
              </a:rPr>
              <a:t>*       </a:t>
            </a:r>
            <a:r>
              <a:rPr kumimoji="0" lang="tr-TR" altLang="tr-TR" b="1" i="0" u="none" strike="noStrike" cap="none" normalizeH="0" baseline="0" dirty="0" smtClean="0">
                <a:ln>
                  <a:noFill/>
                </a:ln>
                <a:effectLst/>
                <a:latin typeface="+mn-lt"/>
              </a:rPr>
              <a:t>Mizah anlayışı. </a:t>
            </a:r>
          </a:p>
          <a:p>
            <a:pPr marL="0" marR="0" lvl="0" indent="0" algn="ctr" defTabSz="914400" rtl="0" eaLnBrk="0" fontAlgn="base" latinLnBrk="0" hangingPunct="0">
              <a:lnSpc>
                <a:spcPct val="150000"/>
              </a:lnSpc>
              <a:spcBef>
                <a:spcPct val="0"/>
              </a:spcBef>
              <a:spcAft>
                <a:spcPct val="0"/>
              </a:spcAft>
              <a:buClrTx/>
              <a:buSzTx/>
              <a:tabLst>
                <a:tab pos="588963" algn="l"/>
              </a:tabLst>
            </a:pPr>
            <a:r>
              <a:rPr lang="tr-TR" altLang="tr-TR" b="1" dirty="0">
                <a:latin typeface="+mn-lt"/>
              </a:rPr>
              <a:t>*</a:t>
            </a:r>
            <a:r>
              <a:rPr kumimoji="0" lang="tr-TR" altLang="tr-TR" b="1" i="0" u="none" strike="noStrike" cap="none" normalizeH="0" baseline="0" dirty="0" smtClean="0">
                <a:ln>
                  <a:noFill/>
                </a:ln>
                <a:effectLst/>
                <a:latin typeface="+mn-lt"/>
                <a:cs typeface="Times New Roman" panose="02020603050405020304" pitchFamily="18" charset="0"/>
              </a:rPr>
              <a:t>       </a:t>
            </a:r>
            <a:r>
              <a:rPr kumimoji="0" lang="tr-TR" altLang="tr-TR" b="1" i="0" u="none" strike="noStrike" cap="none" normalizeH="0" baseline="0" dirty="0" smtClean="0">
                <a:ln>
                  <a:noFill/>
                </a:ln>
                <a:effectLst/>
                <a:latin typeface="+mn-lt"/>
              </a:rPr>
              <a:t>İnsancıl yaklaşım. </a:t>
            </a:r>
          </a:p>
          <a:p>
            <a:pPr marL="0" marR="0" lvl="0" indent="0" algn="ctr" defTabSz="914400" rtl="0" eaLnBrk="0" fontAlgn="base" latinLnBrk="0" hangingPunct="0">
              <a:lnSpc>
                <a:spcPct val="150000"/>
              </a:lnSpc>
              <a:spcBef>
                <a:spcPct val="0"/>
              </a:spcBef>
              <a:spcAft>
                <a:spcPct val="0"/>
              </a:spcAft>
              <a:buClrTx/>
              <a:buSzTx/>
              <a:tabLst>
                <a:tab pos="588963" algn="l"/>
              </a:tabLst>
            </a:pPr>
            <a:r>
              <a:rPr lang="tr-TR" altLang="tr-TR" b="1" dirty="0">
                <a:latin typeface="+mn-lt"/>
              </a:rPr>
              <a:t>*</a:t>
            </a:r>
            <a:r>
              <a:rPr kumimoji="0" lang="tr-TR" altLang="tr-TR" b="1" i="0" u="none" strike="noStrike" cap="none" normalizeH="0" baseline="0" dirty="0" smtClean="0">
                <a:ln>
                  <a:noFill/>
                </a:ln>
                <a:effectLst/>
                <a:latin typeface="+mn-lt"/>
                <a:cs typeface="Times New Roman" panose="02020603050405020304" pitchFamily="18" charset="0"/>
              </a:rPr>
              <a:t>        </a:t>
            </a:r>
            <a:r>
              <a:rPr kumimoji="0" lang="tr-TR" altLang="tr-TR" b="1" i="0" u="none" strike="noStrike" cap="none" normalizeH="0" baseline="0" dirty="0" smtClean="0">
                <a:ln>
                  <a:noFill/>
                </a:ln>
                <a:effectLst/>
                <a:latin typeface="+mn-lt"/>
              </a:rPr>
              <a:t>Sabırlı olması. </a:t>
            </a:r>
          </a:p>
          <a:p>
            <a:pPr marL="0" marR="0" lvl="0" indent="0" algn="ctr" defTabSz="914400" rtl="0" eaLnBrk="0" fontAlgn="base" latinLnBrk="0" hangingPunct="0">
              <a:lnSpc>
                <a:spcPct val="150000"/>
              </a:lnSpc>
              <a:spcBef>
                <a:spcPct val="0"/>
              </a:spcBef>
              <a:spcAft>
                <a:spcPct val="0"/>
              </a:spcAft>
              <a:buClrTx/>
              <a:buSzTx/>
              <a:tabLst>
                <a:tab pos="588963" algn="l"/>
              </a:tabLst>
            </a:pPr>
            <a:r>
              <a:rPr lang="tr-TR" altLang="tr-TR" b="1" dirty="0">
                <a:latin typeface="+mn-lt"/>
              </a:rPr>
              <a:t>*</a:t>
            </a:r>
            <a:r>
              <a:rPr kumimoji="0" lang="tr-TR" altLang="tr-TR" b="1" i="0" u="none" strike="noStrike" cap="none" normalizeH="0" baseline="0" dirty="0" smtClean="0">
                <a:ln>
                  <a:noFill/>
                </a:ln>
                <a:effectLst/>
                <a:latin typeface="+mn-lt"/>
                <a:cs typeface="Times New Roman" panose="02020603050405020304" pitchFamily="18" charset="0"/>
              </a:rPr>
              <a:t>        </a:t>
            </a:r>
            <a:r>
              <a:rPr kumimoji="0" lang="tr-TR" altLang="tr-TR" b="1" i="0" u="none" strike="noStrike" cap="none" normalizeH="0" baseline="0" dirty="0" smtClean="0">
                <a:ln>
                  <a:noFill/>
                </a:ln>
                <a:effectLst/>
                <a:latin typeface="+mn-lt"/>
              </a:rPr>
              <a:t>Dersi sevdirmesi. </a:t>
            </a:r>
          </a:p>
          <a:p>
            <a:pPr marL="0" marR="0" lvl="0" indent="0" algn="ctr" defTabSz="914400" rtl="0" eaLnBrk="0" fontAlgn="base" latinLnBrk="0" hangingPunct="0">
              <a:lnSpc>
                <a:spcPct val="150000"/>
              </a:lnSpc>
              <a:spcBef>
                <a:spcPct val="0"/>
              </a:spcBef>
              <a:spcAft>
                <a:spcPct val="0"/>
              </a:spcAft>
              <a:buClrTx/>
              <a:buSzTx/>
              <a:tabLst>
                <a:tab pos="588963" algn="l"/>
              </a:tabLst>
            </a:pPr>
            <a:r>
              <a:rPr lang="tr-TR" altLang="tr-TR" b="1" dirty="0">
                <a:latin typeface="+mn-lt"/>
              </a:rPr>
              <a:t>*</a:t>
            </a:r>
            <a:r>
              <a:rPr kumimoji="0" lang="tr-TR" altLang="tr-TR" b="1" i="0" u="none" strike="noStrike" cap="none" normalizeH="0" baseline="0" dirty="0" smtClean="0">
                <a:ln>
                  <a:noFill/>
                </a:ln>
                <a:effectLst/>
                <a:latin typeface="+mn-lt"/>
                <a:cs typeface="Times New Roman" panose="02020603050405020304" pitchFamily="18" charset="0"/>
              </a:rPr>
              <a:t>        </a:t>
            </a:r>
            <a:r>
              <a:rPr kumimoji="0" lang="tr-TR" altLang="tr-TR" b="1" i="0" u="none" strike="noStrike" cap="none" normalizeH="0" baseline="0" dirty="0" smtClean="0">
                <a:ln>
                  <a:noFill/>
                </a:ln>
                <a:effectLst/>
                <a:latin typeface="+mn-lt"/>
              </a:rPr>
              <a:t>Hoşgörülü olması. </a:t>
            </a:r>
          </a:p>
          <a:p>
            <a:pPr marL="0" marR="0" lvl="0" indent="0" algn="ctr" defTabSz="914400" rtl="0" eaLnBrk="0" fontAlgn="base" latinLnBrk="0" hangingPunct="0">
              <a:lnSpc>
                <a:spcPct val="150000"/>
              </a:lnSpc>
              <a:spcBef>
                <a:spcPct val="0"/>
              </a:spcBef>
              <a:spcAft>
                <a:spcPct val="0"/>
              </a:spcAft>
              <a:buClrTx/>
              <a:buSzTx/>
              <a:tabLst>
                <a:tab pos="588963" algn="l"/>
              </a:tabLst>
            </a:pPr>
            <a:r>
              <a:rPr lang="tr-TR" altLang="tr-TR" b="1" dirty="0">
                <a:latin typeface="+mn-lt"/>
              </a:rPr>
              <a:t>*</a:t>
            </a:r>
            <a:r>
              <a:rPr kumimoji="0" lang="tr-TR" altLang="tr-TR" b="1" i="0" u="none" strike="noStrike" cap="none" normalizeH="0" baseline="0" dirty="0" smtClean="0">
                <a:ln>
                  <a:noFill/>
                </a:ln>
                <a:effectLst/>
                <a:latin typeface="+mn-lt"/>
                <a:cs typeface="Times New Roman" panose="02020603050405020304" pitchFamily="18" charset="0"/>
              </a:rPr>
              <a:t>        </a:t>
            </a:r>
            <a:r>
              <a:rPr kumimoji="0" lang="tr-TR" altLang="tr-TR" b="1" i="0" u="none" strike="noStrike" cap="none" normalizeH="0" baseline="0" dirty="0" smtClean="0">
                <a:ln>
                  <a:noFill/>
                </a:ln>
                <a:effectLst/>
                <a:latin typeface="+mn-lt"/>
              </a:rPr>
              <a:t>Dersi iyi anlatması. </a:t>
            </a:r>
          </a:p>
          <a:p>
            <a:pPr marL="0" marR="0" lvl="0" indent="0" algn="ctr" defTabSz="914400" rtl="0" eaLnBrk="0" fontAlgn="base" latinLnBrk="0" hangingPunct="0">
              <a:lnSpc>
                <a:spcPct val="150000"/>
              </a:lnSpc>
              <a:spcBef>
                <a:spcPct val="0"/>
              </a:spcBef>
              <a:spcAft>
                <a:spcPct val="0"/>
              </a:spcAft>
              <a:buClrTx/>
              <a:buSzTx/>
              <a:tabLst>
                <a:tab pos="588963" algn="l"/>
              </a:tabLst>
            </a:pPr>
            <a:r>
              <a:rPr lang="tr-TR" altLang="tr-TR" b="1" dirty="0">
                <a:latin typeface="+mn-lt"/>
              </a:rPr>
              <a:t>*</a:t>
            </a:r>
            <a:r>
              <a:rPr kumimoji="0" lang="tr-TR" altLang="tr-TR" b="1" i="0" u="none" strike="noStrike" cap="none" normalizeH="0" baseline="0" dirty="0" smtClean="0">
                <a:ln>
                  <a:noFill/>
                </a:ln>
                <a:effectLst/>
                <a:latin typeface="+mn-lt"/>
                <a:cs typeface="Times New Roman" panose="02020603050405020304" pitchFamily="18" charset="0"/>
              </a:rPr>
              <a:t>        </a:t>
            </a:r>
            <a:r>
              <a:rPr kumimoji="0" lang="tr-TR" altLang="tr-TR" b="1" i="0" u="none" strike="noStrike" cap="none" normalizeH="0" baseline="0" dirty="0" smtClean="0">
                <a:ln>
                  <a:noFill/>
                </a:ln>
                <a:effectLst/>
                <a:latin typeface="+mn-lt"/>
              </a:rPr>
              <a:t>Dikkat ve ilgi çekmesi. </a:t>
            </a:r>
          </a:p>
          <a:p>
            <a:pPr marL="0" marR="0" lvl="0" indent="0" algn="ctr" defTabSz="914400" rtl="0" eaLnBrk="0" fontAlgn="base" latinLnBrk="0" hangingPunct="0">
              <a:lnSpc>
                <a:spcPct val="150000"/>
              </a:lnSpc>
              <a:spcBef>
                <a:spcPct val="0"/>
              </a:spcBef>
              <a:spcAft>
                <a:spcPct val="0"/>
              </a:spcAft>
              <a:buClrTx/>
              <a:buSzTx/>
              <a:tabLst>
                <a:tab pos="588963" algn="l"/>
              </a:tabLst>
            </a:pPr>
            <a:r>
              <a:rPr lang="tr-TR" altLang="tr-TR" b="1" dirty="0">
                <a:latin typeface="+mn-lt"/>
              </a:rPr>
              <a:t>*</a:t>
            </a:r>
            <a:r>
              <a:rPr kumimoji="0" lang="tr-TR" altLang="tr-TR" b="1" i="0" u="none" strike="noStrike" cap="none" normalizeH="0" baseline="0" dirty="0" smtClean="0">
                <a:ln>
                  <a:noFill/>
                </a:ln>
                <a:effectLst/>
                <a:latin typeface="+mn-lt"/>
                <a:cs typeface="Times New Roman" panose="02020603050405020304" pitchFamily="18" charset="0"/>
              </a:rPr>
              <a:t>        </a:t>
            </a:r>
            <a:r>
              <a:rPr kumimoji="0" lang="tr-TR" altLang="tr-TR" b="1" i="0" u="none" strike="noStrike" cap="none" normalizeH="0" baseline="0" dirty="0" smtClean="0">
                <a:ln>
                  <a:noFill/>
                </a:ln>
                <a:effectLst/>
                <a:latin typeface="+mn-lt"/>
              </a:rPr>
              <a:t>Adil olması (eşit davranma). </a:t>
            </a:r>
          </a:p>
          <a:p>
            <a:pPr marL="0" marR="0" lvl="0" indent="0" algn="ctr" defTabSz="914400" rtl="0" eaLnBrk="0" fontAlgn="base" latinLnBrk="0" hangingPunct="0">
              <a:lnSpc>
                <a:spcPct val="150000"/>
              </a:lnSpc>
              <a:spcBef>
                <a:spcPct val="0"/>
              </a:spcBef>
              <a:spcAft>
                <a:spcPct val="0"/>
              </a:spcAft>
              <a:buClrTx/>
              <a:buSzTx/>
              <a:tabLst>
                <a:tab pos="588963" algn="l"/>
              </a:tabLst>
            </a:pPr>
            <a:r>
              <a:rPr lang="tr-TR" altLang="tr-TR" b="1" dirty="0">
                <a:latin typeface="+mn-lt"/>
              </a:rPr>
              <a:t>*</a:t>
            </a:r>
            <a:r>
              <a:rPr kumimoji="0" lang="tr-TR" altLang="tr-TR" b="1" i="0" u="none" strike="noStrike" cap="none" normalizeH="0" baseline="0" dirty="0" smtClean="0">
                <a:ln>
                  <a:noFill/>
                </a:ln>
                <a:effectLst/>
                <a:latin typeface="+mn-lt"/>
                <a:cs typeface="Times New Roman" panose="02020603050405020304" pitchFamily="18" charset="0"/>
              </a:rPr>
              <a:t>        </a:t>
            </a:r>
            <a:r>
              <a:rPr kumimoji="0" lang="tr-TR" altLang="tr-TR" b="1" i="0" u="none" strike="noStrike" cap="none" normalizeH="0" baseline="0" dirty="0" smtClean="0">
                <a:ln>
                  <a:noFill/>
                </a:ln>
                <a:effectLst/>
                <a:latin typeface="+mn-lt"/>
              </a:rPr>
              <a:t>Güvenilir olması (sırdaşlık etmesi). </a:t>
            </a:r>
          </a:p>
          <a:p>
            <a:pPr marL="0" marR="0" lvl="0" indent="0" algn="ctr" defTabSz="914400" rtl="0" eaLnBrk="0" fontAlgn="base" latinLnBrk="0" hangingPunct="0">
              <a:lnSpc>
                <a:spcPct val="150000"/>
              </a:lnSpc>
              <a:spcBef>
                <a:spcPct val="0"/>
              </a:spcBef>
              <a:spcAft>
                <a:spcPct val="0"/>
              </a:spcAft>
              <a:buClrTx/>
              <a:buSzTx/>
              <a:tabLst>
                <a:tab pos="588963" algn="l"/>
              </a:tabLst>
            </a:pPr>
            <a:r>
              <a:rPr lang="tr-TR" altLang="tr-TR" b="1" dirty="0">
                <a:latin typeface="+mn-lt"/>
              </a:rPr>
              <a:t>*</a:t>
            </a:r>
            <a:r>
              <a:rPr kumimoji="0" lang="tr-TR" altLang="tr-TR" b="1" i="0" u="none" strike="noStrike" cap="none" normalizeH="0" baseline="0" dirty="0" smtClean="0">
                <a:ln>
                  <a:noFill/>
                </a:ln>
                <a:effectLst/>
                <a:latin typeface="+mn-lt"/>
                <a:cs typeface="Times New Roman" panose="02020603050405020304" pitchFamily="18" charset="0"/>
              </a:rPr>
              <a:t>        </a:t>
            </a:r>
            <a:r>
              <a:rPr kumimoji="0" lang="tr-TR" altLang="tr-TR" b="1" i="0" u="none" strike="noStrike" cap="none" normalizeH="0" baseline="0" dirty="0" smtClean="0">
                <a:ln>
                  <a:noFill/>
                </a:ln>
                <a:effectLst/>
                <a:latin typeface="+mn-lt"/>
              </a:rPr>
              <a:t>Örnek davranış göstermesi. </a:t>
            </a:r>
          </a:p>
          <a:p>
            <a:pPr marL="0" marR="0" lvl="0" indent="0" algn="ctr" defTabSz="914400" rtl="0" eaLnBrk="0" fontAlgn="base" latinLnBrk="0" hangingPunct="0">
              <a:lnSpc>
                <a:spcPct val="150000"/>
              </a:lnSpc>
              <a:spcBef>
                <a:spcPct val="0"/>
              </a:spcBef>
              <a:spcAft>
                <a:spcPct val="0"/>
              </a:spcAft>
              <a:buClrTx/>
              <a:buSzTx/>
              <a:tabLst>
                <a:tab pos="588963" algn="l"/>
              </a:tabLst>
            </a:pPr>
            <a:r>
              <a:rPr lang="tr-TR" altLang="tr-TR" b="1" dirty="0">
                <a:latin typeface="+mn-lt"/>
              </a:rPr>
              <a:t>*</a:t>
            </a:r>
            <a:r>
              <a:rPr kumimoji="0" lang="tr-TR" altLang="tr-TR" b="1" i="0" u="none" strike="noStrike" cap="none" normalizeH="0" baseline="0" dirty="0" smtClean="0">
                <a:ln>
                  <a:noFill/>
                </a:ln>
                <a:effectLst/>
                <a:latin typeface="+mn-lt"/>
                <a:cs typeface="Times New Roman" panose="02020603050405020304" pitchFamily="18" charset="0"/>
              </a:rPr>
              <a:t>        </a:t>
            </a:r>
            <a:r>
              <a:rPr kumimoji="0" lang="tr-TR" altLang="tr-TR" b="1" i="0" u="none" strike="noStrike" cap="none" normalizeH="0" baseline="0" dirty="0" smtClean="0">
                <a:ln>
                  <a:noFill/>
                </a:ln>
                <a:effectLst/>
                <a:latin typeface="+mn-lt"/>
              </a:rPr>
              <a:t>Sorunların çözülmesinde yardımcı olması. </a:t>
            </a:r>
          </a:p>
        </p:txBody>
      </p:sp>
    </p:spTree>
    <p:extLst>
      <p:ext uri="{BB962C8B-B14F-4D97-AF65-F5344CB8AC3E}">
        <p14:creationId xmlns:p14="http://schemas.microsoft.com/office/powerpoint/2010/main" val="16865417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548680"/>
            <a:ext cx="7239000" cy="1143000"/>
          </a:xfrm>
        </p:spPr>
        <p:txBody>
          <a:bodyPr>
            <a:normAutofit fontScale="90000"/>
          </a:bodyPr>
          <a:lstStyle/>
          <a:p>
            <a:pPr algn="ctr"/>
            <a:r>
              <a:rPr lang="tr-TR" b="1" dirty="0" smtClean="0"/>
              <a:t>Okul Başarısını </a:t>
            </a:r>
            <a:r>
              <a:rPr lang="tr-TR" b="1" dirty="0"/>
              <a:t>A</a:t>
            </a:r>
            <a:r>
              <a:rPr lang="tr-TR" b="1" dirty="0" smtClean="0"/>
              <a:t>rttırmaya Yönelik </a:t>
            </a:r>
            <a:r>
              <a:rPr lang="tr-TR" b="1" dirty="0"/>
              <a:t>Ö</a:t>
            </a:r>
            <a:r>
              <a:rPr lang="tr-TR" b="1" dirty="0" smtClean="0"/>
              <a:t>neriler</a:t>
            </a:r>
            <a:endParaRPr lang="tr-TR" b="1" dirty="0"/>
          </a:p>
        </p:txBody>
      </p:sp>
      <p:sp>
        <p:nvSpPr>
          <p:cNvPr id="5" name="İçerik Yer Tutucusu 4"/>
          <p:cNvSpPr>
            <a:spLocks noGrp="1"/>
          </p:cNvSpPr>
          <p:nvPr>
            <p:ph idx="1"/>
          </p:nvPr>
        </p:nvSpPr>
        <p:spPr>
          <a:xfrm>
            <a:off x="899592" y="1916832"/>
            <a:ext cx="7467600" cy="3637919"/>
          </a:xfrm>
          <a:prstGeom prst="rect">
            <a:avLst/>
          </a:prstGeom>
        </p:spPr>
        <p:txBody>
          <a:bodyPr>
            <a:spAutoFit/>
          </a:bodyPr>
          <a:lstStyle/>
          <a:p>
            <a:pPr>
              <a:lnSpc>
                <a:spcPct val="150000"/>
              </a:lnSpc>
            </a:pPr>
            <a:r>
              <a:rPr lang="tr-TR" b="1" dirty="0" smtClean="0"/>
              <a:t>DİKKAT</a:t>
            </a:r>
            <a:endParaRPr lang="tr-TR" b="1" dirty="0"/>
          </a:p>
          <a:p>
            <a:pPr marL="0" indent="0">
              <a:lnSpc>
                <a:spcPct val="150000"/>
              </a:lnSpc>
              <a:buNone/>
            </a:pPr>
            <a:r>
              <a:rPr lang="tr-TR" dirty="0" smtClean="0"/>
              <a:t>Öğrencileri </a:t>
            </a:r>
            <a:r>
              <a:rPr lang="tr-TR" dirty="0"/>
              <a:t>motive etmek için önce dikkatlerini çekmek ve bu dikkati uzun süre sürdürmek gerekir. </a:t>
            </a:r>
          </a:p>
          <a:p>
            <a:pPr>
              <a:lnSpc>
                <a:spcPct val="150000"/>
              </a:lnSpc>
            </a:pPr>
            <a:r>
              <a:rPr lang="tr-TR" b="1" dirty="0" smtClean="0"/>
              <a:t>SOMUTLUK</a:t>
            </a:r>
          </a:p>
          <a:p>
            <a:pPr marL="0" indent="0">
              <a:lnSpc>
                <a:spcPct val="150000"/>
              </a:lnSpc>
              <a:buNone/>
            </a:pPr>
            <a:r>
              <a:rPr lang="tr-TR" dirty="0" smtClean="0"/>
              <a:t>Hitap edilen kitle somut işlem döneminde (7-11 yaş) olduğundan derslerin somut örneklerle işlenmesi</a:t>
            </a:r>
          </a:p>
        </p:txBody>
      </p:sp>
    </p:spTree>
    <p:extLst>
      <p:ext uri="{BB962C8B-B14F-4D97-AF65-F5344CB8AC3E}">
        <p14:creationId xmlns:p14="http://schemas.microsoft.com/office/powerpoint/2010/main" val="18072804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99592" y="548680"/>
            <a:ext cx="7467600" cy="5957664"/>
          </a:xfrm>
        </p:spPr>
        <p:txBody>
          <a:bodyPr>
            <a:normAutofit/>
          </a:bodyPr>
          <a:lstStyle/>
          <a:p>
            <a:pPr marL="0" indent="0">
              <a:buNone/>
            </a:pPr>
            <a:endParaRPr lang="tr-TR" dirty="0" smtClean="0"/>
          </a:p>
          <a:p>
            <a:endParaRPr lang="tr-TR" dirty="0" smtClean="0"/>
          </a:p>
          <a:p>
            <a:endParaRPr lang="tr-TR" dirty="0"/>
          </a:p>
          <a:p>
            <a:r>
              <a:rPr lang="tr-TR" b="1" dirty="0"/>
              <a:t> </a:t>
            </a:r>
            <a:r>
              <a:rPr lang="tr-TR" b="1" dirty="0" smtClean="0"/>
              <a:t>      OYUN</a:t>
            </a:r>
          </a:p>
          <a:p>
            <a:pPr marL="0" indent="0">
              <a:buNone/>
            </a:pPr>
            <a:endParaRPr lang="tr-TR" dirty="0" smtClean="0"/>
          </a:p>
          <a:p>
            <a:pPr marL="0" indent="0">
              <a:buNone/>
            </a:pPr>
            <a:endParaRPr lang="tr-TR" dirty="0"/>
          </a:p>
          <a:p>
            <a:pPr marL="0" indent="0">
              <a:buNone/>
            </a:pPr>
            <a:endParaRPr lang="tr-TR" dirty="0" smtClean="0"/>
          </a:p>
          <a:p>
            <a:pPr marL="0" indent="0">
              <a:buNone/>
            </a:pPr>
            <a:r>
              <a:rPr lang="tr-TR" sz="2200" dirty="0"/>
              <a:t>Çocuk gelişiminin en önemli parçalarından biridir “oyun oynamak”. Çocuklarda duygusal, sosyal, bilişsel ve fiziksel gelişimin temelinde oyun oynamak vardır ve oyun çocuğun öğrenme yolculuğundaki en büyük destekçidir. Çocuklar gerçek hayatta uyguladığı pek çok bilgiyi oyun yolu ile deneyimler ya da öğrenir. </a:t>
            </a:r>
            <a:endParaRPr lang="tr-TR" sz="2200" dirty="0" smtClean="0"/>
          </a:p>
          <a:p>
            <a:pPr marL="0" indent="0">
              <a:buNone/>
            </a:pPr>
            <a:r>
              <a:rPr lang="tr-TR" sz="2200" dirty="0" smtClean="0"/>
              <a:t>Oyun yoluyla pek çok başarıyı yakalayabiliriz.</a:t>
            </a:r>
          </a:p>
          <a:p>
            <a:endParaRPr lang="tr-TR" sz="2200" dirty="0" smtClean="0"/>
          </a:p>
          <a:p>
            <a:endParaRPr lang="tr-TR" dirty="0"/>
          </a:p>
          <a:p>
            <a:endParaRPr lang="tr-T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764704"/>
            <a:ext cx="4071222" cy="2560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42170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txBox="1">
            <a:spLocks/>
          </p:cNvSpPr>
          <p:nvPr/>
        </p:nvSpPr>
        <p:spPr>
          <a:xfrm>
            <a:off x="827584" y="1268760"/>
            <a:ext cx="7467600" cy="4419600"/>
          </a:xfrm>
          <a:prstGeom prst="rect">
            <a:avLst/>
          </a:prstGeom>
        </p:spPr>
        <p:txBody>
          <a:bodyPr>
            <a:normAutofit fontScale="92500"/>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a:lnSpc>
                <a:spcPct val="150000"/>
              </a:lnSpc>
            </a:pPr>
            <a:r>
              <a:rPr lang="tr-TR" dirty="0" smtClean="0">
                <a:solidFill>
                  <a:schemeClr val="tx1"/>
                </a:solidFill>
              </a:rPr>
              <a:t>Defalarca başarısız olduğu halde çabanın başarıyı getirdiğine dair örnekler verilebilir.</a:t>
            </a:r>
          </a:p>
          <a:p>
            <a:pPr>
              <a:lnSpc>
                <a:spcPct val="150000"/>
              </a:lnSpc>
            </a:pPr>
            <a:r>
              <a:rPr lang="tr-TR" dirty="0" smtClean="0"/>
              <a:t>Başarı elde etmiş kişilerin hayat hikayeleri veya öyküler anlatılabilir.</a:t>
            </a:r>
          </a:p>
          <a:p>
            <a:pPr>
              <a:lnSpc>
                <a:spcPct val="150000"/>
              </a:lnSpc>
            </a:pPr>
            <a:r>
              <a:rPr lang="tr-TR" dirty="0" smtClean="0">
                <a:solidFill>
                  <a:schemeClr val="tx1"/>
                </a:solidFill>
              </a:rPr>
              <a:t>Kitap okumaya olan ilgilerini artırmak amacıyla yerel ve ulusal yazarlar öğrencilerle buluşturulabilir.</a:t>
            </a:r>
          </a:p>
          <a:p>
            <a:pPr>
              <a:lnSpc>
                <a:spcPct val="150000"/>
              </a:lnSpc>
            </a:pPr>
            <a:endParaRPr lang="tr-TR" dirty="0"/>
          </a:p>
        </p:txBody>
      </p:sp>
    </p:spTree>
    <p:extLst>
      <p:ext uri="{BB962C8B-B14F-4D97-AF65-F5344CB8AC3E}">
        <p14:creationId xmlns:p14="http://schemas.microsoft.com/office/powerpoint/2010/main" val="1468074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4"/>
          <p:cNvSpPr txBox="1">
            <a:spLocks/>
          </p:cNvSpPr>
          <p:nvPr/>
        </p:nvSpPr>
        <p:spPr>
          <a:xfrm>
            <a:off x="827584" y="476672"/>
            <a:ext cx="7467600" cy="6001836"/>
          </a:xfrm>
          <a:prstGeom prst="rect">
            <a:avLst/>
          </a:prstGeom>
        </p:spPr>
        <p:txBody>
          <a:bodyPr>
            <a:spAutoFit/>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a:lnSpc>
                <a:spcPct val="150000"/>
              </a:lnSpc>
            </a:pPr>
            <a:r>
              <a:rPr lang="tr-TR" dirty="0" smtClean="0"/>
              <a:t>Yaparak yaşayarak öğrenme modeli ile öğrencilerin derse aktif katılımı sağlanabilir. Başarıya kendilerinin ulaşmasını sağlayarak sorumluluk sahibi bireyler olmalarına da destek olabiliriz.</a:t>
            </a:r>
          </a:p>
          <a:p>
            <a:pPr>
              <a:lnSpc>
                <a:spcPct val="150000"/>
              </a:lnSpc>
            </a:pPr>
            <a:r>
              <a:rPr lang="tr-TR" dirty="0" smtClean="0">
                <a:solidFill>
                  <a:schemeClr val="tx1"/>
                </a:solidFill>
              </a:rPr>
              <a:t>Okul başarısını artırmaya yönelik projeler geliştirebiliriz.</a:t>
            </a:r>
          </a:p>
          <a:p>
            <a:pPr>
              <a:lnSpc>
                <a:spcPct val="150000"/>
              </a:lnSpc>
            </a:pPr>
            <a:r>
              <a:rPr lang="tr-TR" dirty="0" smtClean="0"/>
              <a:t>Öğrencinin yaşına uygun görevler verilerek başarı duygusunu tatmasını sağlayabiliriz.  </a:t>
            </a:r>
          </a:p>
        </p:txBody>
      </p:sp>
    </p:spTree>
    <p:extLst>
      <p:ext uri="{BB962C8B-B14F-4D97-AF65-F5344CB8AC3E}">
        <p14:creationId xmlns:p14="http://schemas.microsoft.com/office/powerpoint/2010/main" val="1369126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4"/>
          <p:cNvSpPr txBox="1">
            <a:spLocks/>
          </p:cNvSpPr>
          <p:nvPr/>
        </p:nvSpPr>
        <p:spPr>
          <a:xfrm>
            <a:off x="251520" y="523853"/>
            <a:ext cx="8640960" cy="6081665"/>
          </a:xfrm>
          <a:prstGeom prst="rect">
            <a:avLst/>
          </a:prstGeom>
        </p:spPr>
        <p:txBody>
          <a:bodyPr wrap="square">
            <a:spAutoFit/>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a:lnSpc>
                <a:spcPct val="150000"/>
              </a:lnSpc>
            </a:pPr>
            <a:r>
              <a:rPr lang="tr-TR" dirty="0" smtClean="0">
                <a:solidFill>
                  <a:schemeClr val="tx1"/>
                </a:solidFill>
              </a:rPr>
              <a:t>Öğrencinin merak duygusunu köreltmeyip merak kanallarından bir alan bularak anlatılacak konuyla bağdaştırabiliriz.</a:t>
            </a:r>
          </a:p>
          <a:p>
            <a:pPr>
              <a:lnSpc>
                <a:spcPct val="150000"/>
              </a:lnSpc>
            </a:pPr>
            <a:r>
              <a:rPr lang="tr-TR" dirty="0" smtClean="0"/>
              <a:t>Konuyu öğrencinin maksimum duyu organına hitap edecek şekilde vermemiz kalıcı öğrenmeyi dolayısıyla başarıyı getirecektir.</a:t>
            </a:r>
          </a:p>
          <a:p>
            <a:pPr>
              <a:lnSpc>
                <a:spcPct val="150000"/>
              </a:lnSpc>
            </a:pPr>
            <a:r>
              <a:rPr lang="tr-TR" dirty="0" smtClean="0">
                <a:solidFill>
                  <a:schemeClr val="tx1"/>
                </a:solidFill>
              </a:rPr>
              <a:t>Başarının takdir edilmesi daha sonraki başarı için bir alan oluşturacağından takdir edin, övün, yüreklendirin. </a:t>
            </a:r>
          </a:p>
        </p:txBody>
      </p:sp>
    </p:spTree>
    <p:extLst>
      <p:ext uri="{BB962C8B-B14F-4D97-AF65-F5344CB8AC3E}">
        <p14:creationId xmlns:p14="http://schemas.microsoft.com/office/powerpoint/2010/main" val="14702974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14414" y="3071810"/>
            <a:ext cx="6624736" cy="1200329"/>
          </a:xfrm>
          <a:prstGeom prst="rect">
            <a:avLst/>
          </a:prstGeom>
        </p:spPr>
        <p:txBody>
          <a:bodyPr wrap="square">
            <a:spAutoFit/>
          </a:bodyPr>
          <a:lstStyle/>
          <a:p>
            <a:pPr algn="ctr"/>
            <a:r>
              <a:rPr lang="tr-TR" sz="2400" b="1" dirty="0"/>
              <a:t>Öğrenci, sınıfında, okulunda ve öğretmeninin yanında mutlu ve güven içinde olduğu oranda başarılı olur.</a:t>
            </a:r>
          </a:p>
        </p:txBody>
      </p:sp>
      <p:sp>
        <p:nvSpPr>
          <p:cNvPr id="3" name="Dikdörtgen 2"/>
          <p:cNvSpPr/>
          <p:nvPr/>
        </p:nvSpPr>
        <p:spPr>
          <a:xfrm>
            <a:off x="571472" y="1285860"/>
            <a:ext cx="8084457" cy="646331"/>
          </a:xfrm>
          <a:prstGeom prst="rect">
            <a:avLst/>
          </a:prstGeom>
        </p:spPr>
        <p:txBody>
          <a:bodyPr wrap="none">
            <a:spAutoFit/>
          </a:bodyPr>
          <a:lstStyle/>
          <a:p>
            <a:pPr algn="ctr"/>
            <a:r>
              <a:rPr lang="tr-TR" altLang="tr-TR" sz="3600" b="1" dirty="0">
                <a:solidFill>
                  <a:srgbClr val="00B050"/>
                </a:solidFill>
              </a:rPr>
              <a:t>Ve en önemlisi öğrencilerinizi sevin.</a:t>
            </a:r>
          </a:p>
        </p:txBody>
      </p:sp>
    </p:spTree>
    <p:extLst>
      <p:ext uri="{BB962C8B-B14F-4D97-AF65-F5344CB8AC3E}">
        <p14:creationId xmlns:p14="http://schemas.microsoft.com/office/powerpoint/2010/main" val="17617441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404664"/>
            <a:ext cx="7239000" cy="1143000"/>
          </a:xfrm>
        </p:spPr>
        <p:txBody>
          <a:bodyPr/>
          <a:lstStyle/>
          <a:p>
            <a:pPr algn="ctr"/>
            <a:r>
              <a:rPr lang="tr-TR" dirty="0" smtClean="0">
                <a:solidFill>
                  <a:srgbClr val="FFC000"/>
                </a:solidFill>
                <a:effectLst/>
              </a:rPr>
              <a:t>BAŞARI</a:t>
            </a:r>
            <a:endParaRPr lang="tr-TR" dirty="0">
              <a:solidFill>
                <a:srgbClr val="FFC000"/>
              </a:solidFill>
              <a:effectLst/>
            </a:endParaRPr>
          </a:p>
        </p:txBody>
      </p:sp>
      <p:sp>
        <p:nvSpPr>
          <p:cNvPr id="3" name="İçerik Yer Tutucusu 2"/>
          <p:cNvSpPr>
            <a:spLocks noGrp="1"/>
          </p:cNvSpPr>
          <p:nvPr>
            <p:ph idx="1"/>
          </p:nvPr>
        </p:nvSpPr>
        <p:spPr>
          <a:xfrm>
            <a:off x="928662" y="2143116"/>
            <a:ext cx="7467600" cy="3286148"/>
          </a:xfrm>
        </p:spPr>
        <p:txBody>
          <a:bodyPr/>
          <a:lstStyle/>
          <a:p>
            <a:r>
              <a:rPr lang="tr-TR" dirty="0" smtClean="0"/>
              <a:t>Belirlenen amaç ve hedeflerin gerçekleştirilmesidir.</a:t>
            </a:r>
          </a:p>
          <a:p>
            <a:r>
              <a:rPr lang="tr-TR" dirty="0" smtClean="0"/>
              <a:t>Başarı hedefe ulaşmaktır.</a:t>
            </a:r>
            <a:endParaRPr lang="tr-TR" dirty="0"/>
          </a:p>
        </p:txBody>
      </p:sp>
    </p:spTree>
    <p:extLst>
      <p:ext uri="{BB962C8B-B14F-4D97-AF65-F5344CB8AC3E}">
        <p14:creationId xmlns:p14="http://schemas.microsoft.com/office/powerpoint/2010/main" val="26229841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94184" y="2276872"/>
            <a:ext cx="7467600" cy="4419600"/>
          </a:xfrm>
        </p:spPr>
        <p:txBody>
          <a:bodyPr>
            <a:normAutofit lnSpcReduction="10000"/>
          </a:bodyPr>
          <a:lstStyle/>
          <a:p>
            <a:endParaRPr lang="tr-TR" dirty="0" smtClean="0"/>
          </a:p>
          <a:p>
            <a:r>
              <a:rPr lang="tr-TR" dirty="0" smtClean="0">
                <a:solidFill>
                  <a:srgbClr val="7030A0"/>
                </a:solidFill>
              </a:rPr>
              <a:t>Okul başarısı yalnızca akademik başarı olarak ele alınmayıp öğrencinin gelişim alanlarıyla paralel düşünülmelidir.</a:t>
            </a:r>
          </a:p>
          <a:p>
            <a:r>
              <a:rPr lang="tr-TR" dirty="0" err="1"/>
              <a:t>Gestalt</a:t>
            </a:r>
            <a:r>
              <a:rPr lang="tr-TR" dirty="0"/>
              <a:t> teorinin temel taşını oluşturan bir ilkeye göre, “Bütün parçaların toplamından farklıdır.” Birey bir bütündür ve bir bütün olarak ele alınmalıdır. </a:t>
            </a:r>
            <a:endParaRPr lang="tr-TR" dirty="0" smtClean="0"/>
          </a:p>
          <a:p>
            <a:r>
              <a:rPr lang="tr-TR" dirty="0" smtClean="0">
                <a:solidFill>
                  <a:srgbClr val="7030A0"/>
                </a:solidFill>
              </a:rPr>
              <a:t>Başarıda öğrenmeyi etkileyen faktörler  (olgunlaşma, </a:t>
            </a:r>
            <a:r>
              <a:rPr lang="tr-TR" dirty="0" err="1" smtClean="0">
                <a:solidFill>
                  <a:srgbClr val="7030A0"/>
                </a:solidFill>
              </a:rPr>
              <a:t>hazırbulunuşluk</a:t>
            </a:r>
            <a:r>
              <a:rPr lang="tr-TR" dirty="0" smtClean="0">
                <a:solidFill>
                  <a:srgbClr val="7030A0"/>
                </a:solidFill>
              </a:rPr>
              <a:t>, zeka, dikkat, güdülenme, yaş) önemli rol oynamaktadır.</a:t>
            </a:r>
          </a:p>
        </p:txBody>
      </p:sp>
      <p:sp>
        <p:nvSpPr>
          <p:cNvPr id="5" name="Dikdörtgen 4"/>
          <p:cNvSpPr/>
          <p:nvPr/>
        </p:nvSpPr>
        <p:spPr>
          <a:xfrm>
            <a:off x="1043608" y="404663"/>
            <a:ext cx="6768752" cy="2092881"/>
          </a:xfrm>
          <a:prstGeom prst="rect">
            <a:avLst/>
          </a:prstGeom>
        </p:spPr>
        <p:txBody>
          <a:bodyPr wrap="square">
            <a:spAutoFit/>
          </a:bodyPr>
          <a:lstStyle/>
          <a:p>
            <a:r>
              <a:rPr lang="tr-TR" sz="2600" b="1" dirty="0" smtClean="0"/>
              <a:t>                         </a:t>
            </a:r>
          </a:p>
          <a:p>
            <a:r>
              <a:rPr lang="tr-TR" sz="2600" b="1" dirty="0" smtClean="0">
                <a:solidFill>
                  <a:srgbClr val="FFC000"/>
                </a:solidFill>
              </a:rPr>
              <a:t>                      OKUL </a:t>
            </a:r>
            <a:r>
              <a:rPr lang="tr-TR" sz="2600" b="1" dirty="0">
                <a:solidFill>
                  <a:srgbClr val="FFC000"/>
                </a:solidFill>
              </a:rPr>
              <a:t>BAŞARISI</a:t>
            </a:r>
            <a:endParaRPr lang="tr-TR" sz="2600" dirty="0">
              <a:solidFill>
                <a:srgbClr val="FFC000"/>
              </a:solidFill>
            </a:endParaRPr>
          </a:p>
          <a:p>
            <a:pPr algn="ctr"/>
            <a:r>
              <a:rPr lang="tr-TR" sz="2600" dirty="0" smtClean="0"/>
              <a:t>‘’Öğrencinin </a:t>
            </a:r>
            <a:r>
              <a:rPr lang="tr-TR" sz="2600" dirty="0"/>
              <a:t>bulunmuş olduğu okul, sınıf ve derse göre belirlenmiş sonuçlara ulaşmada göstermiş olduğu ilerlemedir</a:t>
            </a:r>
            <a:r>
              <a:rPr lang="tr-TR" sz="2600" dirty="0" smtClean="0"/>
              <a:t>.’’</a:t>
            </a:r>
            <a:endParaRPr lang="tr-TR" sz="2600" dirty="0"/>
          </a:p>
        </p:txBody>
      </p:sp>
    </p:spTree>
    <p:extLst>
      <p:ext uri="{BB962C8B-B14F-4D97-AF65-F5344CB8AC3E}">
        <p14:creationId xmlns:p14="http://schemas.microsoft.com/office/powerpoint/2010/main" val="16569781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31032" y="1268760"/>
            <a:ext cx="8712968" cy="1280890"/>
          </a:xfrm>
        </p:spPr>
        <p:txBody>
          <a:bodyPr>
            <a:normAutofit/>
          </a:bodyPr>
          <a:lstStyle/>
          <a:p>
            <a:r>
              <a:rPr lang="tr-TR" sz="4000" b="1" u="sng" dirty="0" smtClean="0">
                <a:solidFill>
                  <a:srgbClr val="FFC000"/>
                </a:solidFill>
                <a:effectLst/>
              </a:rPr>
              <a:t>Başarıyı Etkileyen Faktörlerden Bazıları</a:t>
            </a:r>
            <a:endParaRPr lang="tr-TR" sz="4000" b="1" u="sng" dirty="0">
              <a:solidFill>
                <a:srgbClr val="FFC000"/>
              </a:solidFill>
              <a:effectLst/>
            </a:endParaRPr>
          </a:p>
        </p:txBody>
      </p:sp>
      <p:sp>
        <p:nvSpPr>
          <p:cNvPr id="3" name="İçerik Yer Tutucusu 2"/>
          <p:cNvSpPr>
            <a:spLocks noGrp="1"/>
          </p:cNvSpPr>
          <p:nvPr>
            <p:ph idx="1"/>
          </p:nvPr>
        </p:nvSpPr>
        <p:spPr>
          <a:xfrm>
            <a:off x="539552" y="2636912"/>
            <a:ext cx="2610134" cy="4395151"/>
          </a:xfrm>
        </p:spPr>
        <p:txBody>
          <a:bodyPr/>
          <a:lstStyle/>
          <a:p>
            <a:pPr marL="0" indent="0">
              <a:buNone/>
            </a:pPr>
            <a:r>
              <a:rPr lang="tr-TR" sz="2800" b="1" dirty="0" smtClean="0">
                <a:solidFill>
                  <a:schemeClr val="accent1"/>
                </a:solidFill>
              </a:rPr>
              <a:t>1)Okul Ortamı</a:t>
            </a:r>
          </a:p>
          <a:p>
            <a:pPr marL="0" indent="0" algn="just">
              <a:buNone/>
            </a:pPr>
            <a:r>
              <a:rPr lang="tr-TR" sz="1600" b="1" dirty="0" smtClean="0">
                <a:solidFill>
                  <a:schemeClr val="tx1"/>
                </a:solidFill>
              </a:rPr>
              <a:t>*Öğretmen-sınıf yönetimi</a:t>
            </a:r>
          </a:p>
          <a:p>
            <a:pPr marL="0" indent="0" algn="just">
              <a:buNone/>
            </a:pPr>
            <a:r>
              <a:rPr lang="tr-TR" sz="1600" b="1" dirty="0" smtClean="0">
                <a:solidFill>
                  <a:schemeClr val="tx1"/>
                </a:solidFill>
              </a:rPr>
              <a:t>*İdareci</a:t>
            </a:r>
          </a:p>
          <a:p>
            <a:pPr marL="0" indent="0" algn="just">
              <a:buNone/>
            </a:pPr>
            <a:r>
              <a:rPr lang="tr-TR" sz="1600" b="1" dirty="0" smtClean="0">
                <a:solidFill>
                  <a:schemeClr val="tx1"/>
                </a:solidFill>
              </a:rPr>
              <a:t>*Akranları</a:t>
            </a:r>
          </a:p>
          <a:p>
            <a:pPr marL="0" indent="0" algn="just">
              <a:buNone/>
            </a:pPr>
            <a:r>
              <a:rPr lang="tr-TR" sz="1600" b="1" dirty="0" smtClean="0">
                <a:solidFill>
                  <a:schemeClr val="tx1"/>
                </a:solidFill>
              </a:rPr>
              <a:t>*Eğitim programları</a:t>
            </a:r>
          </a:p>
          <a:p>
            <a:pPr algn="just"/>
            <a:endParaRPr lang="tr-TR" b="1" dirty="0">
              <a:solidFill>
                <a:schemeClr val="tx1"/>
              </a:solidFill>
            </a:endParaRPr>
          </a:p>
        </p:txBody>
      </p:sp>
      <p:sp>
        <p:nvSpPr>
          <p:cNvPr id="4" name="İçerik Yer Tutucusu 2"/>
          <p:cNvSpPr txBox="1">
            <a:spLocks/>
          </p:cNvSpPr>
          <p:nvPr/>
        </p:nvSpPr>
        <p:spPr>
          <a:xfrm>
            <a:off x="3347863" y="2662519"/>
            <a:ext cx="2601515" cy="419548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tr-TR" sz="2800" b="1" dirty="0" smtClean="0">
                <a:solidFill>
                  <a:schemeClr val="accent1"/>
                </a:solidFill>
              </a:rPr>
              <a:t>2)Aile</a:t>
            </a:r>
          </a:p>
          <a:p>
            <a:pPr marL="0" indent="0" algn="just">
              <a:buFont typeface="Wingdings 3" charset="2"/>
              <a:buNone/>
            </a:pPr>
            <a:r>
              <a:rPr lang="tr-TR" sz="1600" b="1" dirty="0" smtClean="0">
                <a:solidFill>
                  <a:schemeClr val="tx1"/>
                </a:solidFill>
              </a:rPr>
              <a:t>*Sosyoekonomik durumu</a:t>
            </a:r>
          </a:p>
          <a:p>
            <a:pPr marL="0" indent="0" algn="just">
              <a:buFont typeface="Wingdings 3" charset="2"/>
              <a:buNone/>
            </a:pPr>
            <a:r>
              <a:rPr lang="tr-TR" sz="1600" b="1" dirty="0" smtClean="0">
                <a:solidFill>
                  <a:schemeClr val="tx1"/>
                </a:solidFill>
              </a:rPr>
              <a:t>*Ailenin eğitim düzeyi</a:t>
            </a:r>
          </a:p>
          <a:p>
            <a:pPr marL="0" indent="0" algn="just">
              <a:buFont typeface="Wingdings 3" charset="2"/>
              <a:buNone/>
            </a:pPr>
            <a:r>
              <a:rPr lang="tr-TR" sz="1600" b="1" dirty="0" smtClean="0">
                <a:solidFill>
                  <a:schemeClr val="tx1"/>
                </a:solidFill>
              </a:rPr>
              <a:t>*Anne-baba tutumu</a:t>
            </a:r>
          </a:p>
          <a:p>
            <a:pPr marL="0" indent="0" algn="just">
              <a:buFont typeface="Wingdings 3" charset="2"/>
              <a:buNone/>
            </a:pPr>
            <a:endParaRPr lang="tr-TR" sz="1600" b="1" dirty="0">
              <a:solidFill>
                <a:schemeClr val="tx1"/>
              </a:solidFill>
            </a:endParaRPr>
          </a:p>
        </p:txBody>
      </p:sp>
      <p:sp>
        <p:nvSpPr>
          <p:cNvPr id="5" name="İçerik Yer Tutucusu 2"/>
          <p:cNvSpPr txBox="1">
            <a:spLocks/>
          </p:cNvSpPr>
          <p:nvPr/>
        </p:nvSpPr>
        <p:spPr>
          <a:xfrm>
            <a:off x="5973105" y="2651110"/>
            <a:ext cx="2727754" cy="419548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tr-TR" sz="2800" b="1" dirty="0" smtClean="0">
                <a:solidFill>
                  <a:schemeClr val="accent1"/>
                </a:solidFill>
              </a:rPr>
              <a:t>3)Kişisel Özellikler</a:t>
            </a:r>
          </a:p>
          <a:p>
            <a:pPr marL="0" indent="0" algn="just">
              <a:buFont typeface="Wingdings 3" charset="2"/>
              <a:buNone/>
            </a:pPr>
            <a:r>
              <a:rPr lang="tr-TR" sz="1600" dirty="0" smtClean="0"/>
              <a:t>*</a:t>
            </a:r>
            <a:r>
              <a:rPr lang="tr-TR" sz="1600" b="1" dirty="0" smtClean="0">
                <a:solidFill>
                  <a:schemeClr val="tx1"/>
                </a:solidFill>
              </a:rPr>
              <a:t>Zeka </a:t>
            </a:r>
          </a:p>
          <a:p>
            <a:pPr marL="0" indent="0" algn="just">
              <a:buFont typeface="Wingdings 3" charset="2"/>
              <a:buNone/>
            </a:pPr>
            <a:r>
              <a:rPr lang="tr-TR" sz="1600" b="1" dirty="0" smtClean="0">
                <a:solidFill>
                  <a:schemeClr val="tx1"/>
                </a:solidFill>
              </a:rPr>
              <a:t>*İlgi, yetenek, değer, tutum</a:t>
            </a:r>
          </a:p>
          <a:p>
            <a:pPr marL="0" indent="0" algn="just">
              <a:buFont typeface="Wingdings 3" charset="2"/>
              <a:buNone/>
            </a:pPr>
            <a:r>
              <a:rPr lang="tr-TR" sz="1600" b="1" dirty="0" smtClean="0">
                <a:solidFill>
                  <a:schemeClr val="tx1"/>
                </a:solidFill>
              </a:rPr>
              <a:t>*Sağlık koşulları, beslenme</a:t>
            </a:r>
          </a:p>
          <a:p>
            <a:pPr marL="0" indent="0" algn="just">
              <a:buFont typeface="Wingdings 3" charset="2"/>
              <a:buNone/>
            </a:pPr>
            <a:r>
              <a:rPr lang="tr-TR" sz="1600" b="1" dirty="0" smtClean="0">
                <a:solidFill>
                  <a:schemeClr val="tx1"/>
                </a:solidFill>
              </a:rPr>
              <a:t>*Başarı algısı</a:t>
            </a:r>
          </a:p>
          <a:p>
            <a:pPr marL="0" indent="0" algn="just">
              <a:buFont typeface="Wingdings 3" charset="2"/>
              <a:buNone/>
            </a:pPr>
            <a:r>
              <a:rPr lang="tr-TR" sz="1600" b="1" dirty="0" smtClean="0">
                <a:solidFill>
                  <a:schemeClr val="tx1"/>
                </a:solidFill>
              </a:rPr>
              <a:t>*Öğrenme stili</a:t>
            </a:r>
          </a:p>
          <a:p>
            <a:pPr marL="0" indent="0" algn="just">
              <a:buFont typeface="Wingdings 3" charset="2"/>
              <a:buNone/>
            </a:pPr>
            <a:r>
              <a:rPr lang="tr-TR" sz="1600" b="1" dirty="0" smtClean="0">
                <a:solidFill>
                  <a:schemeClr val="tx1"/>
                </a:solidFill>
              </a:rPr>
              <a:t>*Başarı güdüsü</a:t>
            </a:r>
            <a:endParaRPr lang="tr-TR" sz="1600" b="1" dirty="0">
              <a:solidFill>
                <a:schemeClr val="tx1"/>
              </a:solidFill>
            </a:endParaRPr>
          </a:p>
        </p:txBody>
      </p:sp>
      <p:sp>
        <p:nvSpPr>
          <p:cNvPr id="6" name="Dikdörtgen 5"/>
          <p:cNvSpPr/>
          <p:nvPr/>
        </p:nvSpPr>
        <p:spPr>
          <a:xfrm>
            <a:off x="2362620" y="668895"/>
            <a:ext cx="4572000" cy="923330"/>
          </a:xfrm>
          <a:prstGeom prst="rect">
            <a:avLst/>
          </a:prstGeom>
        </p:spPr>
        <p:txBody>
          <a:bodyPr>
            <a:spAutoFit/>
          </a:bodyPr>
          <a:lstStyle/>
          <a:p>
            <a:pPr algn="ctr"/>
            <a:r>
              <a:rPr lang="tr-TR" altLang="tr-TR" b="1" dirty="0">
                <a:solidFill>
                  <a:srgbClr val="00B050"/>
                </a:solidFill>
                <a:latin typeface="Tahoma" panose="020B0604030504040204" pitchFamily="34" charset="0"/>
                <a:ea typeface="Tahoma" panose="020B0604030504040204" pitchFamily="34" charset="0"/>
                <a:cs typeface="Tahoma" panose="020B0604030504040204" pitchFamily="34" charset="0"/>
              </a:rPr>
              <a:t>Öğrencilerin başarı </a:t>
            </a:r>
            <a:r>
              <a:rPr lang="tr-TR" altLang="tr-TR" b="1" dirty="0" smtClean="0">
                <a:solidFill>
                  <a:srgbClr val="00B050"/>
                </a:solidFill>
                <a:latin typeface="Tahoma" panose="020B0604030504040204" pitchFamily="34" charset="0"/>
                <a:ea typeface="Tahoma" panose="020B0604030504040204" pitchFamily="34" charset="0"/>
                <a:cs typeface="Tahoma" panose="020B0604030504040204" pitchFamily="34" charset="0"/>
              </a:rPr>
              <a:t>ya da başarısızlıklarını etkileyen birden </a:t>
            </a:r>
            <a:r>
              <a:rPr lang="tr-TR" altLang="tr-TR" b="1" dirty="0">
                <a:solidFill>
                  <a:srgbClr val="00B050"/>
                </a:solidFill>
                <a:latin typeface="Tahoma" panose="020B0604030504040204" pitchFamily="34" charset="0"/>
                <a:ea typeface="Tahoma" panose="020B0604030504040204" pitchFamily="34" charset="0"/>
                <a:cs typeface="Tahoma" panose="020B0604030504040204" pitchFamily="34" charset="0"/>
              </a:rPr>
              <a:t>çok </a:t>
            </a:r>
            <a:r>
              <a:rPr lang="tr-TR" altLang="tr-TR" b="1" dirty="0" smtClean="0">
                <a:solidFill>
                  <a:srgbClr val="00B050"/>
                </a:solidFill>
                <a:latin typeface="Tahoma" panose="020B0604030504040204" pitchFamily="34" charset="0"/>
                <a:ea typeface="Tahoma" panose="020B0604030504040204" pitchFamily="34" charset="0"/>
                <a:cs typeface="Tahoma" panose="020B0604030504040204" pitchFamily="34" charset="0"/>
              </a:rPr>
              <a:t>faktör </a:t>
            </a:r>
            <a:r>
              <a:rPr lang="tr-TR" altLang="tr-TR" b="1" dirty="0">
                <a:solidFill>
                  <a:srgbClr val="00B050"/>
                </a:solidFill>
                <a:latin typeface="Tahoma" panose="020B0604030504040204" pitchFamily="34" charset="0"/>
                <a:ea typeface="Tahoma" panose="020B0604030504040204" pitchFamily="34" charset="0"/>
                <a:cs typeface="Tahoma" panose="020B0604030504040204" pitchFamily="34" charset="0"/>
              </a:rPr>
              <a:t>bulunmaktadır. </a:t>
            </a:r>
            <a:endParaRPr lang="tr-TR" b="1" dirty="0">
              <a:solidFill>
                <a:srgbClr val="00B050"/>
              </a:solidFill>
            </a:endParaRPr>
          </a:p>
        </p:txBody>
      </p:sp>
    </p:spTree>
    <p:extLst>
      <p:ext uri="{BB962C8B-B14F-4D97-AF65-F5344CB8AC3E}">
        <p14:creationId xmlns:p14="http://schemas.microsoft.com/office/powerpoint/2010/main" val="21615110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476672"/>
            <a:ext cx="7239000" cy="1143000"/>
          </a:xfrm>
        </p:spPr>
        <p:txBody>
          <a:bodyPr/>
          <a:lstStyle/>
          <a:p>
            <a:pPr algn="ctr"/>
            <a:r>
              <a:rPr lang="tr-TR" sz="6000" dirty="0" smtClean="0">
                <a:solidFill>
                  <a:srgbClr val="FFC000"/>
                </a:solidFill>
              </a:rPr>
              <a:t>Motivasyon </a:t>
            </a:r>
            <a:endParaRPr lang="tr-TR" sz="6000" dirty="0">
              <a:solidFill>
                <a:srgbClr val="FFC000"/>
              </a:solidFill>
            </a:endParaRPr>
          </a:p>
        </p:txBody>
      </p:sp>
      <p:sp>
        <p:nvSpPr>
          <p:cNvPr id="3" name="İçerik Yer Tutucusu 2"/>
          <p:cNvSpPr>
            <a:spLocks noGrp="1"/>
          </p:cNvSpPr>
          <p:nvPr>
            <p:ph idx="1"/>
          </p:nvPr>
        </p:nvSpPr>
        <p:spPr>
          <a:xfrm>
            <a:off x="755576" y="1700808"/>
            <a:ext cx="7467600" cy="4419600"/>
          </a:xfrm>
        </p:spPr>
        <p:txBody>
          <a:bodyPr>
            <a:normAutofit fontScale="92500" lnSpcReduction="10000"/>
          </a:bodyPr>
          <a:lstStyle/>
          <a:p>
            <a:pPr algn="ctr">
              <a:lnSpc>
                <a:spcPct val="150000"/>
              </a:lnSpc>
            </a:pPr>
            <a:r>
              <a:rPr lang="tr-TR" dirty="0" smtClean="0"/>
              <a:t>Davranışları yönlendiren, sürdürülmesini  sağlayan, enerji veren ve bireyi belirli bir amaca yönelik harekete geçiren güçtür.</a:t>
            </a:r>
          </a:p>
          <a:p>
            <a:pPr algn="ctr">
              <a:lnSpc>
                <a:spcPct val="150000"/>
              </a:lnSpc>
            </a:pPr>
            <a:r>
              <a:rPr lang="tr-TR" dirty="0" smtClean="0"/>
              <a:t>Motivasyon sadece öğrencilerin akademik etkinliklere katılmaları için önemli değildir, aynı zamanda ne kadar öğreneceklerini de belirler.</a:t>
            </a:r>
          </a:p>
          <a:p>
            <a:pPr algn="ctr">
              <a:lnSpc>
                <a:spcPct val="150000"/>
              </a:lnSpc>
            </a:pPr>
            <a:r>
              <a:rPr lang="tr-TR" dirty="0" smtClean="0"/>
              <a:t>Öğrenmeye motive olmuş bireyler daha üst düzey bilişsel süreçler kullanırlar. </a:t>
            </a:r>
            <a:endParaRPr lang="tr-TR" dirty="0"/>
          </a:p>
        </p:txBody>
      </p:sp>
    </p:spTree>
    <p:extLst>
      <p:ext uri="{BB962C8B-B14F-4D97-AF65-F5344CB8AC3E}">
        <p14:creationId xmlns:p14="http://schemas.microsoft.com/office/powerpoint/2010/main" val="4990379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187624" y="692696"/>
            <a:ext cx="7200800" cy="5740033"/>
          </a:xfrm>
          <a:prstGeom prst="rect">
            <a:avLst/>
          </a:prstGeom>
          <a:noFill/>
        </p:spPr>
        <p:txBody>
          <a:bodyPr wrap="square" rtlCol="0">
            <a:spAutoFit/>
          </a:bodyPr>
          <a:lstStyle/>
          <a:p>
            <a:pPr algn="ctr"/>
            <a:r>
              <a:rPr lang="tr-TR" sz="3200" b="1" dirty="0" smtClean="0">
                <a:solidFill>
                  <a:srgbClr val="00B050"/>
                </a:solidFill>
              </a:rPr>
              <a:t>SINIF İÇİ MOTİVASYON STRATEJİLERİ</a:t>
            </a:r>
          </a:p>
          <a:p>
            <a:pPr>
              <a:lnSpc>
                <a:spcPct val="150000"/>
              </a:lnSpc>
            </a:pPr>
            <a:endParaRPr lang="tr-TR" dirty="0">
              <a:solidFill>
                <a:srgbClr val="00B050"/>
              </a:solidFill>
            </a:endParaRPr>
          </a:p>
          <a:p>
            <a:pPr marL="285750" indent="-285750">
              <a:lnSpc>
                <a:spcPct val="150000"/>
              </a:lnSpc>
              <a:buFont typeface="Arial" pitchFamily="34" charset="0"/>
              <a:buChar char="•"/>
            </a:pPr>
            <a:r>
              <a:rPr lang="tr-TR" sz="2000" b="1" dirty="0" smtClean="0">
                <a:solidFill>
                  <a:srgbClr val="00B0F0"/>
                </a:solidFill>
              </a:rPr>
              <a:t>Öğrencilerin ilgilerini anlayabilme</a:t>
            </a:r>
          </a:p>
          <a:p>
            <a:pPr>
              <a:lnSpc>
                <a:spcPct val="150000"/>
              </a:lnSpc>
            </a:pPr>
            <a:r>
              <a:rPr lang="tr-TR" dirty="0" smtClean="0"/>
              <a:t>Öğrencinin merakını uyandırmak ve bu merakın devam etmesini sağlamak öncelik amacımız olmalı. Etkinliklerin öğrenci ilgilerine uygunluğu sağlanarak öğrenciler motive edilebilir.</a:t>
            </a:r>
          </a:p>
          <a:p>
            <a:pPr marL="285750" indent="-285750">
              <a:lnSpc>
                <a:spcPct val="150000"/>
              </a:lnSpc>
              <a:buFont typeface="Arial" pitchFamily="34" charset="0"/>
              <a:buChar char="•"/>
            </a:pPr>
            <a:r>
              <a:rPr lang="tr-TR" sz="2000" b="1" dirty="0" smtClean="0">
                <a:solidFill>
                  <a:srgbClr val="00B0F0"/>
                </a:solidFill>
              </a:rPr>
              <a:t>Konunun kullanılabilirliğini açıklama </a:t>
            </a:r>
          </a:p>
          <a:p>
            <a:pPr>
              <a:lnSpc>
                <a:spcPct val="150000"/>
              </a:lnSpc>
            </a:pPr>
            <a:r>
              <a:rPr lang="tr-TR" dirty="0" smtClean="0"/>
              <a:t>Öğrenciler, sunulacak konunun kişisel ihtiyaçlarına karşılık vereceğini düşünürlerse öğrenmeye motive olurlar. Bir listeyi ezberletmektense günlük hayatta nasıl kullanılabileceklerinin öğretilmesi daha verimli olacaktır.</a:t>
            </a:r>
          </a:p>
          <a:p>
            <a:pPr>
              <a:lnSpc>
                <a:spcPct val="150000"/>
              </a:lnSpc>
            </a:pPr>
            <a:endParaRPr lang="tr-TR" dirty="0"/>
          </a:p>
        </p:txBody>
      </p:sp>
    </p:spTree>
    <p:extLst>
      <p:ext uri="{BB962C8B-B14F-4D97-AF65-F5344CB8AC3E}">
        <p14:creationId xmlns:p14="http://schemas.microsoft.com/office/powerpoint/2010/main" val="37794112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11560" y="836712"/>
            <a:ext cx="8352928" cy="4985980"/>
          </a:xfrm>
          <a:prstGeom prst="rect">
            <a:avLst/>
          </a:prstGeom>
          <a:noFill/>
        </p:spPr>
        <p:txBody>
          <a:bodyPr wrap="square" rtlCol="0">
            <a:spAutoFit/>
          </a:bodyPr>
          <a:lstStyle/>
          <a:p>
            <a:pPr marL="285750" indent="-285750">
              <a:lnSpc>
                <a:spcPct val="150000"/>
              </a:lnSpc>
              <a:buFont typeface="Arial" pitchFamily="34" charset="0"/>
              <a:buChar char="•"/>
            </a:pPr>
            <a:r>
              <a:rPr lang="tr-TR" sz="2000" b="1" dirty="0" smtClean="0">
                <a:solidFill>
                  <a:srgbClr val="00B0F0"/>
                </a:solidFill>
              </a:rPr>
              <a:t>Öğrencilerin başarı beklentisi geliştirmelerine yardımcı olma</a:t>
            </a:r>
          </a:p>
          <a:p>
            <a:pPr>
              <a:lnSpc>
                <a:spcPct val="150000"/>
              </a:lnSpc>
            </a:pPr>
            <a:r>
              <a:rPr lang="tr-TR" dirty="0" smtClean="0"/>
              <a:t>Öğrenciler başarıya odaklandıklarında motive olurlar. </a:t>
            </a:r>
            <a:r>
              <a:rPr lang="tr-TR" dirty="0"/>
              <a:t>Ö</a:t>
            </a:r>
            <a:r>
              <a:rPr lang="tr-TR" dirty="0" smtClean="0"/>
              <a:t>ğrencilerin kısa dönemde ulaşabilecekleri amaçlar oluşturmalarına yardımcı olunmalıdır.</a:t>
            </a:r>
          </a:p>
          <a:p>
            <a:pPr>
              <a:lnSpc>
                <a:spcPct val="150000"/>
              </a:lnSpc>
            </a:pPr>
            <a:r>
              <a:rPr lang="tr-TR" dirty="0" smtClean="0"/>
              <a:t>Öğrencinin gösterdiği performansa anında ve bilgilendirici geribildirim sağlanması öğrencinin başarı beklentisini yükseltmesini sağlar. Bu da içsel motivasyonunun artmasına katkıda bulunur.</a:t>
            </a:r>
          </a:p>
          <a:p>
            <a:pPr marL="285750" indent="-285750">
              <a:lnSpc>
                <a:spcPct val="150000"/>
              </a:lnSpc>
              <a:buFont typeface="Arial" pitchFamily="34" charset="0"/>
              <a:buChar char="•"/>
            </a:pPr>
            <a:r>
              <a:rPr lang="tr-TR" sz="2000" b="1" dirty="0" smtClean="0">
                <a:solidFill>
                  <a:srgbClr val="00B0F0"/>
                </a:solidFill>
              </a:rPr>
              <a:t>Dersi ilginç hale getirme</a:t>
            </a:r>
          </a:p>
          <a:p>
            <a:pPr>
              <a:lnSpc>
                <a:spcPct val="150000"/>
              </a:lnSpc>
            </a:pPr>
            <a:r>
              <a:rPr lang="tr-TR" dirty="0" smtClean="0"/>
              <a:t>Dersin başında öğrencinin ilgisi çekildikten sonra anlatma, gösteri, panel, grup çalışmaları , problem çözme, simülasyon gibi teknikler kullanarak öğrencinin ilgisinin devam etmesi sağlanabilir. Uygulanan her teknikten sonra farklı ve yeni bir teknik kullanımı öğrencinin ilgisini uzatacaktır.</a:t>
            </a:r>
          </a:p>
          <a:p>
            <a:endParaRPr lang="tr-TR" dirty="0"/>
          </a:p>
        </p:txBody>
      </p:sp>
    </p:spTree>
    <p:extLst>
      <p:ext uri="{BB962C8B-B14F-4D97-AF65-F5344CB8AC3E}">
        <p14:creationId xmlns:p14="http://schemas.microsoft.com/office/powerpoint/2010/main" val="21325986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332656"/>
            <a:ext cx="7273800" cy="1143200"/>
          </a:xfrm>
        </p:spPr>
        <p:txBody>
          <a:bodyPr/>
          <a:lstStyle/>
          <a:p>
            <a:pPr algn="ctr"/>
            <a:r>
              <a:rPr lang="tr-TR" sz="4400" dirty="0" smtClean="0">
                <a:latin typeface="Comic Sans MS" panose="030F0702030302020204" pitchFamily="66" charset="0"/>
              </a:rPr>
              <a:t>BAŞARISIZLIK</a:t>
            </a:r>
            <a:endParaRPr lang="tr-TR" sz="4400" dirty="0">
              <a:latin typeface="Comic Sans MS" panose="030F0702030302020204" pitchFamily="66" charset="0"/>
            </a:endParaRPr>
          </a:p>
        </p:txBody>
      </p:sp>
      <p:sp>
        <p:nvSpPr>
          <p:cNvPr id="3" name="Metin Yer Tutucusu 2"/>
          <p:cNvSpPr>
            <a:spLocks noGrp="1"/>
          </p:cNvSpPr>
          <p:nvPr>
            <p:ph type="body" idx="1"/>
          </p:nvPr>
        </p:nvSpPr>
        <p:spPr>
          <a:xfrm>
            <a:off x="749203" y="1772816"/>
            <a:ext cx="7273800" cy="4361600"/>
          </a:xfrm>
        </p:spPr>
        <p:txBody>
          <a:bodyPr/>
          <a:lstStyle/>
          <a:p>
            <a:pPr marL="88900" indent="0" algn="ctr">
              <a:buNone/>
            </a:pPr>
            <a:r>
              <a:rPr lang="tr-TR" sz="2800" dirty="0" smtClean="0">
                <a:solidFill>
                  <a:srgbClr val="7030A0"/>
                </a:solidFill>
                <a:latin typeface="Comic Sans MS" panose="030F0702030302020204" pitchFamily="66" charset="0"/>
              </a:rPr>
              <a:t>«Öğrenilmiş Çaresizlik» </a:t>
            </a:r>
            <a:endParaRPr lang="tr-TR" dirty="0" smtClean="0">
              <a:latin typeface="Comic Sans MS" panose="030F0702030302020204" pitchFamily="66" charset="0"/>
            </a:endParaRPr>
          </a:p>
          <a:p>
            <a:pPr marL="88900" indent="0" algn="ctr">
              <a:lnSpc>
                <a:spcPct val="150000"/>
              </a:lnSpc>
              <a:buNone/>
            </a:pPr>
            <a:r>
              <a:rPr lang="tr-TR" dirty="0" smtClean="0">
                <a:latin typeface="Comic Sans MS" panose="030F0702030302020204" pitchFamily="66" charset="0"/>
              </a:rPr>
              <a:t>Amaca ulaşmak için yapılan faaliyetlerin sürekli başarısızlıkla sonuçlanmasından sonra artık faaliyeti yapmayı bırakma durumudur.</a:t>
            </a:r>
          </a:p>
          <a:p>
            <a:pPr marL="88900" indent="0">
              <a:buNone/>
            </a:pPr>
            <a:endParaRPr lang="tr-TR" dirty="0">
              <a:latin typeface="Comic Sans MS" panose="030F0702030302020204" pitchFamily="66" charset="0"/>
            </a:endParaRPr>
          </a:p>
          <a:p>
            <a:pPr marL="88900" indent="0" algn="ctr">
              <a:buNone/>
            </a:pPr>
            <a:r>
              <a:rPr lang="tr-TR" dirty="0" smtClean="0">
                <a:latin typeface="Comic Sans MS" panose="030F0702030302020204" pitchFamily="66" charset="0"/>
              </a:rPr>
              <a:t>KAVRAMI BİR DENEY İLE SOMUTLAŞTIRALIM….</a:t>
            </a:r>
            <a:endParaRPr lang="tr-TR" dirty="0">
              <a:latin typeface="Comic Sans MS" panose="030F0702030302020204" pitchFamily="66" charset="0"/>
            </a:endParaRPr>
          </a:p>
        </p:txBody>
      </p:sp>
      <p:sp>
        <p:nvSpPr>
          <p:cNvPr id="4" name="Slayt Numarası Yer Tutucusu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8</a:t>
            </a:fld>
            <a:endParaRPr lang="en"/>
          </a:p>
        </p:txBody>
      </p:sp>
      <p:sp>
        <p:nvSpPr>
          <p:cNvPr id="5" name="Sağ Ok 4"/>
          <p:cNvSpPr/>
          <p:nvPr/>
        </p:nvSpPr>
        <p:spPr>
          <a:xfrm>
            <a:off x="6804248" y="4365104"/>
            <a:ext cx="1080120"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65569831"/>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Metin Yer Tutucusu 2"/>
          <p:cNvSpPr>
            <a:spLocks noGrp="1"/>
          </p:cNvSpPr>
          <p:nvPr>
            <p:ph type="body" idx="1"/>
          </p:nvPr>
        </p:nvSpPr>
        <p:spPr>
          <a:xfrm>
            <a:off x="971600" y="764704"/>
            <a:ext cx="5256584" cy="5630105"/>
          </a:xfrm>
        </p:spPr>
        <p:txBody>
          <a:bodyPr/>
          <a:lstStyle/>
          <a:p>
            <a:pPr marL="88900" indent="0" algn="just">
              <a:lnSpc>
                <a:spcPct val="150000"/>
              </a:lnSpc>
              <a:buNone/>
            </a:pPr>
            <a:r>
              <a:rPr lang="tr-TR" sz="2000" dirty="0">
                <a:latin typeface="Comic Sans MS" panose="030F0702030302020204" pitchFamily="66" charset="0"/>
              </a:rPr>
              <a:t>	</a:t>
            </a:r>
            <a:r>
              <a:rPr lang="tr-TR" sz="2000" dirty="0" smtClean="0">
                <a:latin typeface="Comic Sans MS" panose="030F0702030302020204" pitchFamily="66" charset="0"/>
              </a:rPr>
              <a:t>Pireler</a:t>
            </a:r>
            <a:r>
              <a:rPr lang="tr-TR" sz="2000" dirty="0">
                <a:latin typeface="Comic Sans MS" panose="030F0702030302020204" pitchFamily="66" charset="0"/>
              </a:rPr>
              <a:t>, farklı yükseklikte zıplayabilen hayvanlar. Bilim insanları, pireleri 30 cm yüksekliğindeki cam bir fanusun içine koyar ve </a:t>
            </a:r>
            <a:r>
              <a:rPr lang="tr-TR" sz="2000" dirty="0" smtClean="0">
                <a:latin typeface="Comic Sans MS" panose="030F0702030302020204" pitchFamily="66" charset="0"/>
              </a:rPr>
              <a:t>zemin </a:t>
            </a:r>
            <a:r>
              <a:rPr lang="tr-TR" sz="2000" dirty="0">
                <a:latin typeface="Comic Sans MS" panose="030F0702030302020204" pitchFamily="66" charset="0"/>
              </a:rPr>
              <a:t>ısıtılır. Sıcaktan rahatsız olan pireler, zıplayarak kaçmaya çalışırken tavandaki cama çarparak düşerler. Zemin sıcaktır, tekrar zıplar ve tekrar cama vururlar. Defalarca tekrarlanır </a:t>
            </a:r>
            <a:r>
              <a:rPr lang="tr-TR" sz="2000" dirty="0" smtClean="0">
                <a:latin typeface="Comic Sans MS" panose="030F0702030302020204" pitchFamily="66" charset="0"/>
              </a:rPr>
              <a:t>bu… Sonuçta </a:t>
            </a:r>
            <a:r>
              <a:rPr lang="tr-TR" sz="2000" dirty="0">
                <a:latin typeface="Comic Sans MS" panose="030F0702030302020204" pitchFamily="66" charset="0"/>
              </a:rPr>
              <a:t>pireler, o zeminde 30 santimden fazla zıplamamayı öğrenir</a:t>
            </a:r>
            <a:r>
              <a:rPr lang="tr-TR" sz="2000" dirty="0" smtClean="0"/>
              <a:t>.</a:t>
            </a:r>
            <a:endParaRPr lang="tr-TR" sz="2000" dirty="0" smtClean="0">
              <a:latin typeface="Comic Sans MS" panose="030F0702030302020204" pitchFamily="66" charset="0"/>
            </a:endParaRPr>
          </a:p>
        </p:txBody>
      </p:sp>
      <p:sp>
        <p:nvSpPr>
          <p:cNvPr id="4" name="Slayt Numarası Yer Tutucusu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9</a:t>
            </a:fld>
            <a:endParaRPr lang="en"/>
          </a:p>
        </p:txBody>
      </p:sp>
      <p:pic>
        <p:nvPicPr>
          <p:cNvPr id="2050"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609873" y="678333"/>
            <a:ext cx="2165837" cy="4608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6" name="Düz Ok Bağlayıcısı 5"/>
          <p:cNvCxnSpPr/>
          <p:nvPr/>
        </p:nvCxnSpPr>
        <p:spPr>
          <a:xfrm>
            <a:off x="6732240" y="1100304"/>
            <a:ext cx="0" cy="3744416"/>
          </a:xfrm>
          <a:prstGeom prst="straightConnector1">
            <a:avLst/>
          </a:prstGeom>
          <a:ln w="762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 name="Metin kutusu 7"/>
          <p:cNvSpPr txBox="1"/>
          <p:nvPr/>
        </p:nvSpPr>
        <p:spPr>
          <a:xfrm>
            <a:off x="6811299" y="1336169"/>
            <a:ext cx="553998" cy="3456384"/>
          </a:xfrm>
          <a:prstGeom prst="rect">
            <a:avLst/>
          </a:prstGeom>
          <a:noFill/>
        </p:spPr>
        <p:txBody>
          <a:bodyPr vert="vert270" wrap="square" rtlCol="0">
            <a:spAutoFit/>
          </a:bodyPr>
          <a:lstStyle/>
          <a:p>
            <a:pPr algn="ctr"/>
            <a:r>
              <a:rPr lang="tr-TR" sz="2400" dirty="0" smtClean="0">
                <a:latin typeface="Comic Sans MS" panose="030F0702030302020204" pitchFamily="66" charset="0"/>
              </a:rPr>
              <a:t>30 cm</a:t>
            </a:r>
            <a:endParaRPr lang="tr-TR" sz="2400" dirty="0">
              <a:latin typeface="Comic Sans MS" panose="030F0702030302020204" pitchFamily="66" charset="0"/>
            </a:endParaRPr>
          </a:p>
        </p:txBody>
      </p:sp>
      <p:pic>
        <p:nvPicPr>
          <p:cNvPr id="17" name="Picture 3" descr="C:\Users\Salon\Desktop\okul başarısını arttırma çalışmları\sunu için\netclipart.com-fleas-clipart-197149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04843" y="3990840"/>
            <a:ext cx="554220" cy="576064"/>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p:cNvPicPr>
            <a:picLocks noChangeAspect="1" noChangeArrowheads="1"/>
          </p:cNvPicPr>
          <p:nvPr/>
        </p:nvPicPr>
        <p:blipFill rotWithShape="1">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b="6159"/>
          <a:stretch/>
        </p:blipFill>
        <p:spPr bwMode="auto">
          <a:xfrm>
            <a:off x="6834401" y="5286845"/>
            <a:ext cx="1728192" cy="15361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 name="Picture 3" descr="C:\Users\Salon\Desktop\okul başarısını arttırma çalışmları\sunu için\netclipart.com-fleas-clipart-197149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14157" y="3990840"/>
            <a:ext cx="554220" cy="576064"/>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3" descr="C:\Users\Salon\Desktop\okul başarısını arttırma çalışmları\sunu için\netclipart.com-fleas-clipart-197149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2280" y="3990840"/>
            <a:ext cx="554220" cy="576064"/>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3" descr="C:\Users\Salon\Desktop\okul başarısını arttırma çalışmları\sunu için\netclipart.com-fleas-clipart-197149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2792" y="4268656"/>
            <a:ext cx="554220"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2139592"/>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236</TotalTime>
  <Words>937</Words>
  <Application>Microsoft Office PowerPoint</Application>
  <PresentationFormat>Ekran Gösterisi (4:3)</PresentationFormat>
  <Paragraphs>110</Paragraphs>
  <Slides>19</Slides>
  <Notes>0</Notes>
  <HiddenSlides>0</HiddenSlides>
  <MMClips>0</MMClips>
  <ScaleCrop>false</ScaleCrop>
  <HeadingPairs>
    <vt:vector size="6" baseType="variant">
      <vt:variant>
        <vt:lpstr>Kullanılan Yazı Tipleri</vt:lpstr>
      </vt:variant>
      <vt:variant>
        <vt:i4>10</vt:i4>
      </vt:variant>
      <vt:variant>
        <vt:lpstr>Tema</vt:lpstr>
      </vt:variant>
      <vt:variant>
        <vt:i4>1</vt:i4>
      </vt:variant>
      <vt:variant>
        <vt:lpstr>Slayt Başlıkları</vt:lpstr>
      </vt:variant>
      <vt:variant>
        <vt:i4>19</vt:i4>
      </vt:variant>
    </vt:vector>
  </HeadingPairs>
  <TitlesOfParts>
    <vt:vector size="30" baseType="lpstr">
      <vt:lpstr>Arial</vt:lpstr>
      <vt:lpstr>Arial Black</vt:lpstr>
      <vt:lpstr>Bahnschrift SemiLight Condensed</vt:lpstr>
      <vt:lpstr>Calibri</vt:lpstr>
      <vt:lpstr>Comic Sans MS</vt:lpstr>
      <vt:lpstr>Constantia</vt:lpstr>
      <vt:lpstr>Tahoma</vt:lpstr>
      <vt:lpstr>Times New Roman</vt:lpstr>
      <vt:lpstr>Wingdings 2</vt:lpstr>
      <vt:lpstr>Wingdings 3</vt:lpstr>
      <vt:lpstr>Akış</vt:lpstr>
      <vt:lpstr>OKUL BAŞARISINI ARTTIRMAK </vt:lpstr>
      <vt:lpstr>BAŞARI</vt:lpstr>
      <vt:lpstr>PowerPoint Sunusu</vt:lpstr>
      <vt:lpstr>Başarıyı Etkileyen Faktörlerden Bazıları</vt:lpstr>
      <vt:lpstr>Motivasyon </vt:lpstr>
      <vt:lpstr>PowerPoint Sunusu</vt:lpstr>
      <vt:lpstr>PowerPoint Sunusu</vt:lpstr>
      <vt:lpstr>BAŞARISIZLIK</vt:lpstr>
      <vt:lpstr>PowerPoint Sunusu</vt:lpstr>
      <vt:lpstr>PowerPoint Sunusu</vt:lpstr>
      <vt:lpstr>PowerPoint Sunusu</vt:lpstr>
      <vt:lpstr>PowerPoint Sunusu</vt:lpstr>
      <vt:lpstr>Öğrenciler ne ister?</vt:lpstr>
      <vt:lpstr>Okul Başarısını Arttırmaya Yönelik Öneriler</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OKUL BAŞARISINI ARTTIRMAK</dc:title>
  <dc:creator>Ayse</dc:creator>
  <cp:lastModifiedBy>USER</cp:lastModifiedBy>
  <cp:revision>35</cp:revision>
  <dcterms:created xsi:type="dcterms:W3CDTF">2022-09-07T20:49:28Z</dcterms:created>
  <dcterms:modified xsi:type="dcterms:W3CDTF">2024-01-18T05:29:13Z</dcterms:modified>
</cp:coreProperties>
</file>