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19"/>
  </p:notesMasterIdLst>
  <p:handoutMasterIdLst>
    <p:handoutMasterId r:id="rId20"/>
  </p:handoutMasterIdLst>
  <p:sldIdLst>
    <p:sldId id="257" r:id="rId2"/>
    <p:sldId id="258" r:id="rId3"/>
    <p:sldId id="260" r:id="rId4"/>
    <p:sldId id="261" r:id="rId5"/>
    <p:sldId id="262" r:id="rId6"/>
    <p:sldId id="263" r:id="rId7"/>
    <p:sldId id="269" r:id="rId8"/>
    <p:sldId id="290" r:id="rId9"/>
    <p:sldId id="291" r:id="rId10"/>
    <p:sldId id="271" r:id="rId11"/>
    <p:sldId id="292" r:id="rId12"/>
    <p:sldId id="293" r:id="rId13"/>
    <p:sldId id="294" r:id="rId14"/>
    <p:sldId id="266" r:id="rId15"/>
    <p:sldId id="267" r:id="rId16"/>
    <p:sldId id="295" r:id="rId17"/>
    <p:sldId id="296" r:id="rId18"/>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notesViewPr>
    <p:cSldViewPr snapToGrid="0">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DCEF498-99A3-42FC-8C99-5D9EBE8F5D9F}" type="datetime1">
              <a:rPr lang="tr-TR" smtClean="0"/>
              <a:t>19.01.2024</a:t>
            </a:fld>
            <a:endParaRPr lang="en-US"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6193448-CC2D-4299-9E0C-71868B72063B}" type="datetime1">
              <a:rPr lang="tr-TR" smtClean="0"/>
              <a:t>19.01.2024</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
              <a:t>Asıl metin stillerini düzenlemek için tıklayın</a:t>
            </a:r>
            <a:endParaRPr lang="en-US"/>
          </a:p>
          <a:p>
            <a:pPr lvl="1" rtl="0"/>
            <a:r>
              <a:rPr lang="tr"/>
              <a:t>İkinci düzey</a:t>
            </a:r>
          </a:p>
          <a:p>
            <a:pPr lvl="2" rtl="0"/>
            <a:r>
              <a:rPr lang="tr"/>
              <a:t>Üçüncü düzey</a:t>
            </a:r>
          </a:p>
          <a:p>
            <a:pPr lvl="3" rtl="0"/>
            <a:r>
              <a:rPr lang="tr"/>
              <a:t>Dördüncü düzey</a:t>
            </a:r>
          </a:p>
          <a:p>
            <a:pPr lvl="4" rtl="0"/>
            <a:r>
              <a:rPr lang="tr"/>
              <a:t>Beşinci düzey</a:t>
            </a:r>
            <a:endParaRPr lang="en-US"/>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tr-TR"/>
              <a:t>Asıl başlık stilini düzenlemek için tıklayın</a:t>
            </a:r>
            <a:endParaRPr lang="en-US" dirty="0"/>
          </a:p>
        </p:txBody>
      </p:sp>
      <p:sp>
        <p:nvSpPr>
          <p:cNvPr id="3" name="Alt Başlık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tr-TR"/>
              <a:t>Asıl alt başlık stilini düzenlemek için tıklayın</a:t>
            </a:r>
            <a:endParaRPr lang="en-US" dirty="0"/>
          </a:p>
        </p:txBody>
      </p:sp>
      <p:cxnSp>
        <p:nvCxnSpPr>
          <p:cNvPr id="9" name="Düz Bağlayıcı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arih Yer Tutucusu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EE0AE17E-57CC-4046-BB97-65C2A83F5EC7}" type="datetime1">
              <a:rPr lang="tr-TR" smtClean="0"/>
              <a:t>19.01.2024</a:t>
            </a:fld>
            <a:endParaRPr lang="en-US" dirty="0"/>
          </a:p>
        </p:txBody>
      </p:sp>
      <p:sp>
        <p:nvSpPr>
          <p:cNvPr id="5" name="Alt Bilgi Yer Tutucusu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Slayt Numarası Yer Tutucusu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en-US" dirty="0"/>
          </a:p>
        </p:txBody>
      </p:sp>
      <p:sp>
        <p:nvSpPr>
          <p:cNvPr id="3" name="Dikey Metin Yer Tutucusu 2"/>
          <p:cNvSpPr>
            <a:spLocks noGrp="1"/>
          </p:cNvSpPr>
          <p:nvPr>
            <p:ph type="body" orient="vert" idx="1"/>
          </p:nvPr>
        </p:nvSpPr>
        <p:spPr/>
        <p:txBody>
          <a:bodyPr vert="eaVert" lIns="45720" tIns="0" rIns="45720" bIns="0"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en-US" dirty="0"/>
          </a:p>
        </p:txBody>
      </p:sp>
      <p:sp>
        <p:nvSpPr>
          <p:cNvPr id="7" name="Tarih Yer Tutucusu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388ABED7-75A7-4337-8539-39229310A32F}" type="datetime1">
              <a:rPr lang="tr-TR" smtClean="0"/>
              <a:t>19.01.2024</a:t>
            </a:fld>
            <a:endParaRPr lang="en-US" dirty="0"/>
          </a:p>
        </p:txBody>
      </p:sp>
      <p:sp>
        <p:nvSpPr>
          <p:cNvPr id="8" name="Alt Bilgi Yer Tutucusu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Slayt Numarası Yer Tutucusu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ikey Başlık 1"/>
          <p:cNvSpPr>
            <a:spLocks noGrp="1"/>
          </p:cNvSpPr>
          <p:nvPr>
            <p:ph type="title" orient="vert"/>
          </p:nvPr>
        </p:nvSpPr>
        <p:spPr>
          <a:xfrm>
            <a:off x="8724900" y="412302"/>
            <a:ext cx="2628900" cy="5759898"/>
          </a:xfrm>
        </p:spPr>
        <p:txBody>
          <a:bodyPr vert="eaVert" rtlCol="0"/>
          <a:lstStyle/>
          <a:p>
            <a:pPr rtl="0"/>
            <a:r>
              <a:rPr lang="tr-TR"/>
              <a:t>Asıl başlık stilini düzenlemek için tıklayın</a:t>
            </a:r>
            <a:endParaRPr lang="en-US" dirty="0"/>
          </a:p>
        </p:txBody>
      </p:sp>
      <p:sp>
        <p:nvSpPr>
          <p:cNvPr id="3" name="Dikey Metin Yer Tutucusu 2"/>
          <p:cNvSpPr>
            <a:spLocks noGrp="1"/>
          </p:cNvSpPr>
          <p:nvPr>
            <p:ph type="body" orient="vert" idx="1"/>
          </p:nvPr>
        </p:nvSpPr>
        <p:spPr>
          <a:xfrm>
            <a:off x="838200" y="412302"/>
            <a:ext cx="7734300" cy="5759898"/>
          </a:xfrm>
        </p:spPr>
        <p:txBody>
          <a:bodyPr vert="eaVert" lIns="45720" tIns="0" rIns="45720" bIns="0"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en-US" dirty="0"/>
          </a:p>
        </p:txBody>
      </p:sp>
      <p:sp>
        <p:nvSpPr>
          <p:cNvPr id="7" name="Tarih Yer Tutucusu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2D10E36F-8066-4E4E-B659-BD927AF700C4}" type="datetime1">
              <a:rPr lang="tr-TR" smtClean="0"/>
              <a:t>19.01.2024</a:t>
            </a:fld>
            <a:endParaRPr lang="en-US" dirty="0"/>
          </a:p>
        </p:txBody>
      </p:sp>
      <p:sp>
        <p:nvSpPr>
          <p:cNvPr id="8" name="Alt Bilgi Yer Tutucusu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Slayt Numarası Yer Tutucusu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en-US" dirty="0"/>
          </a:p>
        </p:txBody>
      </p:sp>
      <p:sp>
        <p:nvSpPr>
          <p:cNvPr id="3" name="İçerik Yer Tutucusu 2"/>
          <p:cNvSpPr>
            <a:spLocks noGrp="1"/>
          </p:cNvSpPr>
          <p:nvPr>
            <p:ph idx="1"/>
          </p:nvPr>
        </p:nvSpPr>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en-US" dirty="0"/>
          </a:p>
        </p:txBody>
      </p:sp>
      <p:sp>
        <p:nvSpPr>
          <p:cNvPr id="7" name="Tarih Yer Tutucusu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94E745DE-C81E-4AB0-A4DC-D933D3D60995}" type="datetime1">
              <a:rPr lang="tr-TR" smtClean="0"/>
              <a:t>19.01.2024</a:t>
            </a:fld>
            <a:endParaRPr lang="en-US" dirty="0"/>
          </a:p>
        </p:txBody>
      </p:sp>
      <p:sp>
        <p:nvSpPr>
          <p:cNvPr id="8" name="Alt Bilgi Yer Tutucusu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Slayt Numarası Yer Tutucusu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tr-TR"/>
              <a:t>Asıl başlık stilini düzenlemek için tıklayın</a:t>
            </a:r>
            <a:endParaRPr lang="en-US" dirty="0"/>
          </a:p>
        </p:txBody>
      </p:sp>
      <p:sp>
        <p:nvSpPr>
          <p:cNvPr id="3" name="Metin Yer Tutucusu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a:t>Asıl metin stillerini düzenlemek için tıklayın</a:t>
            </a:r>
          </a:p>
        </p:txBody>
      </p:sp>
      <p:cxnSp>
        <p:nvCxnSpPr>
          <p:cNvPr id="9" name="Düz Bağlayıcı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Tarih Yer Tutucusu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32C5FEE0-998F-4936-A0AA-C60707409371}" type="datetime1">
              <a:rPr lang="tr-TR" smtClean="0"/>
              <a:t>19.01.2024</a:t>
            </a:fld>
            <a:endParaRPr lang="en-US" dirty="0"/>
          </a:p>
        </p:txBody>
      </p:sp>
      <p:sp>
        <p:nvSpPr>
          <p:cNvPr id="8" name="Alt Bilgi Yer Tutucusu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Slayt Numarası Yer Tutucusu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Başlık 7"/>
          <p:cNvSpPr>
            <a:spLocks noGrp="1"/>
          </p:cNvSpPr>
          <p:nvPr>
            <p:ph type="title"/>
          </p:nvPr>
        </p:nvSpPr>
        <p:spPr>
          <a:xfrm>
            <a:off x="1097280" y="286603"/>
            <a:ext cx="10058400" cy="1450757"/>
          </a:xfrm>
        </p:spPr>
        <p:txBody>
          <a:bodyPr rtlCol="0"/>
          <a:lstStyle/>
          <a:p>
            <a:pPr rtl="0"/>
            <a:r>
              <a:rPr lang="tr-TR"/>
              <a:t>Asıl başlık stilini düzenlemek için tıklayın</a:t>
            </a:r>
            <a:endParaRPr lang="en-US" dirty="0"/>
          </a:p>
        </p:txBody>
      </p:sp>
      <p:sp>
        <p:nvSpPr>
          <p:cNvPr id="3" name="İçerik Yer Tutucusu 2"/>
          <p:cNvSpPr>
            <a:spLocks noGrp="1"/>
          </p:cNvSpPr>
          <p:nvPr>
            <p:ph sz="half" idx="1"/>
          </p:nvPr>
        </p:nvSpPr>
        <p:spPr>
          <a:xfrm>
            <a:off x="1097280" y="2120900"/>
            <a:ext cx="4639736" cy="3748193"/>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en-US" dirty="0"/>
          </a:p>
        </p:txBody>
      </p:sp>
      <p:sp>
        <p:nvSpPr>
          <p:cNvPr id="4" name="İçerik Yer Tutucusu 3"/>
          <p:cNvSpPr>
            <a:spLocks noGrp="1"/>
          </p:cNvSpPr>
          <p:nvPr>
            <p:ph sz="half" idx="2"/>
          </p:nvPr>
        </p:nvSpPr>
        <p:spPr>
          <a:xfrm>
            <a:off x="6515944" y="2120900"/>
            <a:ext cx="4639736" cy="3748194"/>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en-US" dirty="0"/>
          </a:p>
        </p:txBody>
      </p:sp>
      <p:sp>
        <p:nvSpPr>
          <p:cNvPr id="2" name="Tarih Yer Tutucusu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F358F89C-E02C-47E7-AE2C-E7D5D56A7D38}" type="datetime1">
              <a:rPr lang="tr-TR" smtClean="0"/>
              <a:t>19.01.2024</a:t>
            </a:fld>
            <a:endParaRPr lang="en-US" dirty="0"/>
          </a:p>
        </p:txBody>
      </p:sp>
      <p:sp>
        <p:nvSpPr>
          <p:cNvPr id="9" name="Alt Bilgi Yer Tutucusu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Slayt Numarası Yer Tutucusu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Başlık 9"/>
          <p:cNvSpPr>
            <a:spLocks noGrp="1"/>
          </p:cNvSpPr>
          <p:nvPr>
            <p:ph type="title"/>
          </p:nvPr>
        </p:nvSpPr>
        <p:spPr>
          <a:xfrm>
            <a:off x="1097280" y="286603"/>
            <a:ext cx="10058400" cy="1450757"/>
          </a:xfrm>
        </p:spPr>
        <p:txBody>
          <a:bodyPr rtlCol="0"/>
          <a:lstStyle/>
          <a:p>
            <a:pPr rtl="0"/>
            <a:r>
              <a:rPr lang="tr-TR"/>
              <a:t>Asıl başlık stilini düzenlemek için tıklayın</a:t>
            </a:r>
            <a:endParaRPr lang="en-US" dirty="0"/>
          </a:p>
        </p:txBody>
      </p:sp>
      <p:sp>
        <p:nvSpPr>
          <p:cNvPr id="3" name="Metin Yer Tutucusu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4" name="İçerik Yer Tutucusu 3"/>
          <p:cNvSpPr>
            <a:spLocks noGrp="1"/>
          </p:cNvSpPr>
          <p:nvPr>
            <p:ph sz="half" idx="2"/>
          </p:nvPr>
        </p:nvSpPr>
        <p:spPr>
          <a:xfrm>
            <a:off x="1097280" y="2958274"/>
            <a:ext cx="4639736" cy="2910821"/>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en-US" dirty="0"/>
          </a:p>
        </p:txBody>
      </p:sp>
      <p:sp>
        <p:nvSpPr>
          <p:cNvPr id="5" name="Metin Yer Tutucusu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6" name="İçerik Yer Tutucusu 5"/>
          <p:cNvSpPr>
            <a:spLocks noGrp="1"/>
          </p:cNvSpPr>
          <p:nvPr>
            <p:ph sz="quarter" idx="4"/>
          </p:nvPr>
        </p:nvSpPr>
        <p:spPr>
          <a:xfrm>
            <a:off x="6515944" y="2958273"/>
            <a:ext cx="4639736" cy="2910821"/>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en-US" dirty="0"/>
          </a:p>
        </p:txBody>
      </p:sp>
      <p:sp>
        <p:nvSpPr>
          <p:cNvPr id="2" name="Tarih Yer Tutucusu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180AC511-DD1A-42D0-B5F4-F0B8E8AB092D}" type="datetime1">
              <a:rPr lang="tr-TR" smtClean="0"/>
              <a:t>19.01.2024</a:t>
            </a:fld>
            <a:endParaRPr lang="en-US" dirty="0"/>
          </a:p>
        </p:txBody>
      </p:sp>
      <p:sp>
        <p:nvSpPr>
          <p:cNvPr id="11" name="Alt Bilgi Yer Tutucusu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Slayt Numarası Yer Tutucusu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en-US" dirty="0"/>
          </a:p>
        </p:txBody>
      </p:sp>
      <p:sp>
        <p:nvSpPr>
          <p:cNvPr id="6" name="Tarih Yer Tutucusu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D68AF3CF-2F18-4CC9-A875-FCB045B085F1}" type="datetime1">
              <a:rPr lang="tr-TR" smtClean="0"/>
              <a:t>19.01.2024</a:t>
            </a:fld>
            <a:endParaRPr lang="en-US" dirty="0"/>
          </a:p>
        </p:txBody>
      </p:sp>
      <p:sp>
        <p:nvSpPr>
          <p:cNvPr id="7" name="Alt Bilgi Yer Tutucusu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Slayt Numarası Yer Tutucusu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arih Yer Tutucusu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6F8553B3-F124-4BA5-876E-0628064B1660}" type="datetime1">
              <a:rPr lang="tr-TR" smtClean="0"/>
              <a:t>19.01.2024</a:t>
            </a:fld>
            <a:endParaRPr lang="en-US" dirty="0"/>
          </a:p>
        </p:txBody>
      </p:sp>
      <p:sp>
        <p:nvSpPr>
          <p:cNvPr id="3" name="Alt Bilgi Yer Tutucusu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Slayt Numarası Yer Tutucusu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Resim Yazılı İçerik">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tr-TR"/>
              <a:t>Asıl başlık stilini düzenlemek için tıklayın</a:t>
            </a:r>
            <a:endParaRPr lang="en-US" dirty="0"/>
          </a:p>
        </p:txBody>
      </p:sp>
      <p:sp>
        <p:nvSpPr>
          <p:cNvPr id="3" name="İçerik Yer Tutucusu 2"/>
          <p:cNvSpPr>
            <a:spLocks noGrp="1"/>
          </p:cNvSpPr>
          <p:nvPr>
            <p:ph idx="1"/>
          </p:nvPr>
        </p:nvSpPr>
        <p:spPr>
          <a:xfrm>
            <a:off x="5458984" y="812799"/>
            <a:ext cx="5928344" cy="5294757"/>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en-US" dirty="0"/>
          </a:p>
        </p:txBody>
      </p:sp>
      <p:sp>
        <p:nvSpPr>
          <p:cNvPr id="4" name="Metin Yer Tutucusu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a:t>Asıl metin stillerini düzenlemek için tıklayın</a:t>
            </a:r>
          </a:p>
        </p:txBody>
      </p:sp>
      <p:sp>
        <p:nvSpPr>
          <p:cNvPr id="5" name="Tarih Yer Tutucusu 4"/>
          <p:cNvSpPr>
            <a:spLocks noGrp="1"/>
          </p:cNvSpPr>
          <p:nvPr>
            <p:ph type="dt" sz="half" idx="10"/>
          </p:nvPr>
        </p:nvSpPr>
        <p:spPr>
          <a:xfrm>
            <a:off x="643464" y="6446520"/>
            <a:ext cx="3517568" cy="365125"/>
          </a:xfrm>
        </p:spPr>
        <p:txBody>
          <a:bodyPr rtlCol="0"/>
          <a:lstStyle>
            <a:lvl1pPr algn="l">
              <a:defRPr/>
            </a:lvl1pPr>
          </a:lstStyle>
          <a:p>
            <a:pPr rtl="0"/>
            <a:fld id="{5A9D949F-BC9C-44DB-81BB-156AFB5B32AB}" type="datetime1">
              <a:rPr lang="tr-TR" smtClean="0"/>
              <a:t>19.01.2024</a:t>
            </a:fld>
            <a:endParaRPr lang="en-US" dirty="0"/>
          </a:p>
        </p:txBody>
      </p:sp>
      <p:sp>
        <p:nvSpPr>
          <p:cNvPr id="6" name="Alt Bilgi Yer Tutucusu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Slayt Numarası Yer Tutucusu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Resim Yazılı Resim">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sim Yer Tutucusu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a:t>Resim eklemek için simgeye tıklayın</a:t>
            </a:r>
            <a:endParaRPr lang="en-US" dirty="0"/>
          </a:p>
        </p:txBody>
      </p:sp>
      <p:sp>
        <p:nvSpPr>
          <p:cNvPr id="2" name="Başlık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tr-TR"/>
              <a:t>Asıl başlık stilini düzenlemek için tıklayın</a:t>
            </a:r>
            <a:endParaRPr lang="en-US" dirty="0"/>
          </a:p>
        </p:txBody>
      </p:sp>
      <p:sp>
        <p:nvSpPr>
          <p:cNvPr id="4" name="Metin Yer Tutucusu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a:t>Asıl metin stillerini düzenlemek için tıklayın</a:t>
            </a:r>
          </a:p>
        </p:txBody>
      </p:sp>
      <p:sp>
        <p:nvSpPr>
          <p:cNvPr id="5" name="Tarih Yer Tutucusu 4"/>
          <p:cNvSpPr>
            <a:spLocks noGrp="1"/>
          </p:cNvSpPr>
          <p:nvPr>
            <p:ph type="dt" sz="half" idx="10"/>
          </p:nvPr>
        </p:nvSpPr>
        <p:spPr/>
        <p:txBody>
          <a:bodyPr rtlCol="0"/>
          <a:lstStyle>
            <a:lvl1pPr>
              <a:defRPr/>
            </a:lvl1pPr>
          </a:lstStyle>
          <a:p>
            <a:pPr rtl="0"/>
            <a:fld id="{D07BF869-CED7-4B9F-A96F-EFAFC681FDFB}" type="datetime1">
              <a:rPr lang="tr-TR" smtClean="0"/>
              <a:t>19.01.2024</a:t>
            </a:fld>
            <a:endParaRPr lang="en-US" dirty="0"/>
          </a:p>
        </p:txBody>
      </p:sp>
      <p:sp>
        <p:nvSpPr>
          <p:cNvPr id="6" name="Alt Bilgi Yer Tutucusu 5"/>
          <p:cNvSpPr>
            <a:spLocks noGrp="1"/>
          </p:cNvSpPr>
          <p:nvPr>
            <p:ph type="ftr" sz="quarter" idx="11"/>
          </p:nvPr>
        </p:nvSpPr>
        <p:spPr>
          <a:xfrm>
            <a:off x="1097279" y="6446838"/>
            <a:ext cx="6818262" cy="365125"/>
          </a:xfrm>
        </p:spPr>
        <p:txBody>
          <a:bodyPr rtlCol="0"/>
          <a:lstStyle/>
          <a:p>
            <a:pPr algn="l" rtl="0"/>
            <a:endParaRPr lang="en-US" dirty="0"/>
          </a:p>
        </p:txBody>
      </p:sp>
      <p:sp>
        <p:nvSpPr>
          <p:cNvPr id="7" name="Slayt Numarası Yer Tutucusu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Yer Tutucusu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tr"/>
              <a:t>Asıl başlık stilini düzenlemek için tıklayın</a:t>
            </a:r>
            <a:endParaRPr lang="en-US" dirty="0"/>
          </a:p>
        </p:txBody>
      </p:sp>
      <p:sp>
        <p:nvSpPr>
          <p:cNvPr id="3" name="Metin Yer Tutucusu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tr"/>
              <a:t>Asıl metin stillerini düzenlemek için tıklayın</a:t>
            </a:r>
          </a:p>
          <a:p>
            <a:pPr lvl="1" rtl="0"/>
            <a:r>
              <a:rPr lang="tr"/>
              <a:t>İkinci düzey</a:t>
            </a:r>
          </a:p>
          <a:p>
            <a:pPr lvl="2" rtl="0"/>
            <a:r>
              <a:rPr lang="tr"/>
              <a:t>Üçüncü düzey</a:t>
            </a:r>
          </a:p>
          <a:p>
            <a:pPr lvl="3" rtl="0"/>
            <a:r>
              <a:rPr lang="tr"/>
              <a:t>Dördüncü düzey</a:t>
            </a:r>
          </a:p>
          <a:p>
            <a:pPr lvl="4" rtl="0"/>
            <a:r>
              <a:rPr lang="tr"/>
              <a:t>Beşinci düzey</a:t>
            </a:r>
            <a:endParaRPr lang="en-US" dirty="0"/>
          </a:p>
        </p:txBody>
      </p:sp>
      <p:sp>
        <p:nvSpPr>
          <p:cNvPr id="4" name="Tarih Yer Tutucusu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89A918C5-53DD-41D2-B8D3-A2402E985BFE}" type="datetime1">
              <a:rPr lang="tr-TR" smtClean="0"/>
              <a:t>19.01.2024</a:t>
            </a:fld>
            <a:endParaRPr lang="en-US" dirty="0"/>
          </a:p>
        </p:txBody>
      </p:sp>
      <p:sp>
        <p:nvSpPr>
          <p:cNvPr id="5" name="Alt Bilgi Yer Tutucusu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en-US" dirty="0"/>
          </a:p>
        </p:txBody>
      </p:sp>
      <p:sp>
        <p:nvSpPr>
          <p:cNvPr id="6" name="Slayt Numarası Yer Tutucusu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en-US" smtClean="0"/>
              <a:t>‹#›</a:t>
            </a:fld>
            <a:endParaRPr lang="en-US" dirty="0"/>
          </a:p>
        </p:txBody>
      </p:sp>
      <p:cxnSp>
        <p:nvCxnSpPr>
          <p:cNvPr id="10" name="Düz Bağlayıcı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Dikdörtgen 21">
            <a:extLst>
              <a:ext uri="{FF2B5EF4-FFF2-40B4-BE49-F238E27FC236}">
                <a16:creationId xmlns:a16="http://schemas.microsoft.com/office/drawing/2014/main" id="{A9286AD2-18A9-4868-A4E3-7A2097A208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Başlık 1">
            <a:extLst>
              <a:ext uri="{FF2B5EF4-FFF2-40B4-BE49-F238E27FC236}">
                <a16:creationId xmlns:a16="http://schemas.microsoft.com/office/drawing/2014/main" id="{78FD68DA-43BA-4508-8DE2-BA9BB7B2FA5B}"/>
              </a:ext>
            </a:extLst>
          </p:cNvPr>
          <p:cNvSpPr>
            <a:spLocks noGrp="1"/>
          </p:cNvSpPr>
          <p:nvPr>
            <p:ph type="ctrTitle"/>
          </p:nvPr>
        </p:nvSpPr>
        <p:spPr>
          <a:xfrm>
            <a:off x="4635314" y="639097"/>
            <a:ext cx="7356661" cy="3628104"/>
          </a:xfrm>
        </p:spPr>
        <p:txBody>
          <a:bodyPr rtlCol="0">
            <a:normAutofit/>
          </a:bodyPr>
          <a:lstStyle/>
          <a:p>
            <a:pPr algn="ctr" rtl="0"/>
            <a:r>
              <a:rPr lang="tr" sz="4600" dirty="0"/>
              <a:t>Çocuğumu Tanıyorum </a:t>
            </a:r>
            <a:br>
              <a:rPr lang="tr" sz="4600" dirty="0"/>
            </a:br>
            <a:r>
              <a:rPr lang="tr" sz="4600" dirty="0"/>
              <a:t> Geleceğine Destek  Oluyorum...</a:t>
            </a:r>
          </a:p>
        </p:txBody>
      </p:sp>
      <p:pic>
        <p:nvPicPr>
          <p:cNvPr id="5" name="Resim 4" descr="Bina, oturma alanı, bank içeren resim, yandan görünüm&#10;&#10;Otomatik oluşturulan açıklama">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Düz Bağlayıcı 23">
            <a:extLst>
              <a:ext uri="{FF2B5EF4-FFF2-40B4-BE49-F238E27FC236}">
                <a16:creationId xmlns:a16="http://schemas.microsoft.com/office/drawing/2014/main" id="{E7A7CD63-7EC3-44F3-95D0-595C4019FF2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61975" y="286604"/>
            <a:ext cx="10593705" cy="1118320"/>
          </a:xfrm>
        </p:spPr>
        <p:txBody>
          <a:bodyPr>
            <a:normAutofit/>
          </a:bodyPr>
          <a:lstStyle/>
          <a:p>
            <a:pPr algn="ctr"/>
            <a:r>
              <a:rPr lang="tr-TR" sz="3000" b="1" dirty="0">
                <a:solidFill>
                  <a:srgbClr val="C00000"/>
                </a:solidFill>
              </a:rPr>
              <a:t>MESLEKİ  DEĞER  NEDİR?</a:t>
            </a:r>
          </a:p>
        </p:txBody>
      </p:sp>
      <p:sp>
        <p:nvSpPr>
          <p:cNvPr id="3" name="2 İçerik Yer Tutucusu"/>
          <p:cNvSpPr>
            <a:spLocks noGrp="1"/>
          </p:cNvSpPr>
          <p:nvPr>
            <p:ph idx="1"/>
          </p:nvPr>
        </p:nvSpPr>
        <p:spPr>
          <a:xfrm>
            <a:off x="561975" y="1404923"/>
            <a:ext cx="11229975" cy="4800600"/>
          </a:xfrm>
        </p:spPr>
        <p:txBody>
          <a:bodyPr>
            <a:normAutofit/>
          </a:bodyPr>
          <a:lstStyle/>
          <a:p>
            <a:pPr>
              <a:buNone/>
            </a:pPr>
            <a:endParaRPr lang="tr-TR" sz="2400" dirty="0">
              <a:latin typeface="+mj-lt"/>
            </a:endParaRPr>
          </a:p>
          <a:p>
            <a:pPr>
              <a:buNone/>
            </a:pPr>
            <a:endParaRPr lang="tr-TR" sz="2400" dirty="0">
              <a:latin typeface="+mj-lt"/>
            </a:endParaRPr>
          </a:p>
          <a:p>
            <a:pPr>
              <a:buNone/>
            </a:pPr>
            <a:r>
              <a:rPr lang="tr-TR" sz="2400" dirty="0">
                <a:latin typeface="+mj-lt"/>
              </a:rPr>
              <a:t>Bir mesleği bizim için değerli kılan özelliklere ise meslek değerleri denir.</a:t>
            </a:r>
          </a:p>
          <a:p>
            <a:pPr>
              <a:buNone/>
            </a:pPr>
            <a:r>
              <a:rPr lang="tr-TR" sz="2400" dirty="0">
                <a:latin typeface="+mj-lt"/>
              </a:rPr>
              <a:t>Meslek değerleri; bir mesleğe girme sonucunda o mesleğin getirilerinden elde edilen doyumdur.</a:t>
            </a:r>
          </a:p>
          <a:p>
            <a:pPr>
              <a:buNone/>
            </a:pPr>
            <a:r>
              <a:rPr lang="tr-TR" sz="2400" dirty="0">
                <a:latin typeface="+mj-lt"/>
              </a:rPr>
              <a:t> </a:t>
            </a:r>
            <a:r>
              <a:rPr lang="tr-TR" sz="2000" dirty="0">
                <a:solidFill>
                  <a:srgbClr val="FF0000"/>
                </a:solidFill>
                <a:latin typeface="+mj-lt"/>
              </a:rPr>
              <a:t>MESLEKTEN BEKLENTİLERİM NELER? &amp; MESLEĞİN GETİRİLERİ NELER?</a:t>
            </a:r>
          </a:p>
          <a:p>
            <a:pPr>
              <a:buNone/>
            </a:pPr>
            <a:r>
              <a:rPr lang="tr-TR" sz="2400" dirty="0">
                <a:latin typeface="+mj-lt"/>
              </a:rPr>
              <a:t>soruları, meslek değerlerinin keşfedilebilmesi için sorulabilir.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9">
            <a:extLst>
              <a:ext uri="{FF2B5EF4-FFF2-40B4-BE49-F238E27FC236}">
                <a16:creationId xmlns:a16="http://schemas.microsoft.com/office/drawing/2014/main" id="{3A6A9040-7D30-9E94-4A42-8AC5B7E440B7}"/>
              </a:ext>
            </a:extLst>
          </p:cNvPr>
          <p:cNvSpPr>
            <a:spLocks noGrp="1"/>
          </p:cNvSpPr>
          <p:nvPr>
            <p:ph type="title"/>
          </p:nvPr>
        </p:nvSpPr>
        <p:spPr>
          <a:xfrm>
            <a:off x="1097280" y="286603"/>
            <a:ext cx="10058400" cy="702303"/>
          </a:xfrm>
        </p:spPr>
        <p:txBody>
          <a:bodyPr>
            <a:normAutofit/>
          </a:bodyPr>
          <a:lstStyle/>
          <a:p>
            <a:pPr algn="ctr"/>
            <a:r>
              <a:rPr lang="tr-TR" sz="4000" b="1" dirty="0">
                <a:solidFill>
                  <a:srgbClr val="C00000"/>
                </a:solidFill>
              </a:rPr>
              <a:t> MESLEK DEĞERLERİ</a:t>
            </a:r>
          </a:p>
        </p:txBody>
      </p:sp>
      <p:sp>
        <p:nvSpPr>
          <p:cNvPr id="11" name="İçerik Yer Tutucusu 10">
            <a:extLst>
              <a:ext uri="{FF2B5EF4-FFF2-40B4-BE49-F238E27FC236}">
                <a16:creationId xmlns:a16="http://schemas.microsoft.com/office/drawing/2014/main" id="{03358CCD-9C65-74F5-9C56-3B130E9F8875}"/>
              </a:ext>
            </a:extLst>
          </p:cNvPr>
          <p:cNvSpPr>
            <a:spLocks noGrp="1"/>
          </p:cNvSpPr>
          <p:nvPr>
            <p:ph sz="half" idx="1"/>
          </p:nvPr>
        </p:nvSpPr>
        <p:spPr>
          <a:xfrm>
            <a:off x="552450" y="1352550"/>
            <a:ext cx="5184566" cy="4819650"/>
          </a:xfrm>
        </p:spPr>
        <p:txBody>
          <a:bodyPr>
            <a:noAutofit/>
          </a:bodyPr>
          <a:lstStyle/>
          <a:p>
            <a:r>
              <a:rPr lang="tr-TR" sz="1300" dirty="0">
                <a:latin typeface="+mj-lt"/>
              </a:rPr>
              <a:t>Kazanç durumu,</a:t>
            </a:r>
          </a:p>
          <a:p>
            <a:r>
              <a:rPr lang="tr-TR" sz="1300" dirty="0">
                <a:latin typeface="+mj-lt"/>
              </a:rPr>
              <a:t>Sosyal güvencesi,</a:t>
            </a:r>
          </a:p>
          <a:p>
            <a:r>
              <a:rPr lang="tr-TR" sz="1300" dirty="0">
                <a:latin typeface="+mj-lt"/>
              </a:rPr>
              <a:t>Toplumsal saygınlık </a:t>
            </a:r>
          </a:p>
          <a:p>
            <a:r>
              <a:rPr lang="tr-TR" sz="1300" dirty="0">
                <a:latin typeface="+mj-lt"/>
              </a:rPr>
              <a:t>Eşitlik</a:t>
            </a:r>
          </a:p>
          <a:p>
            <a:r>
              <a:rPr lang="tr-TR" sz="1300" dirty="0">
                <a:latin typeface="+mj-lt"/>
              </a:rPr>
              <a:t>Özerklik/Bağımsız çalışma</a:t>
            </a:r>
          </a:p>
          <a:p>
            <a:r>
              <a:rPr lang="tr-TR" sz="1300" dirty="0">
                <a:latin typeface="+mj-lt"/>
              </a:rPr>
              <a:t>Liderlik</a:t>
            </a:r>
          </a:p>
          <a:p>
            <a:r>
              <a:rPr lang="tr-TR" sz="1300" dirty="0">
                <a:latin typeface="+mj-lt"/>
              </a:rPr>
              <a:t>Yapılan hatanın telafi edilmesi</a:t>
            </a:r>
          </a:p>
          <a:p>
            <a:r>
              <a:rPr lang="tr-TR" sz="1300" dirty="0">
                <a:latin typeface="+mj-lt"/>
              </a:rPr>
              <a:t>Duyarlılık</a:t>
            </a:r>
          </a:p>
          <a:p>
            <a:r>
              <a:rPr lang="tr-TR" sz="1300" dirty="0">
                <a:latin typeface="+mj-lt"/>
              </a:rPr>
              <a:t>Yarışma/ Rekabet</a:t>
            </a:r>
          </a:p>
          <a:p>
            <a:r>
              <a:rPr lang="tr-TR" sz="1300" dirty="0">
                <a:latin typeface="+mj-lt"/>
              </a:rPr>
              <a:t>Başkalarına yardım etme</a:t>
            </a:r>
          </a:p>
          <a:p>
            <a:r>
              <a:rPr lang="tr-TR" sz="1300" dirty="0">
                <a:latin typeface="+mj-lt"/>
              </a:rPr>
              <a:t>Düzenli hayat</a:t>
            </a:r>
          </a:p>
          <a:p>
            <a:r>
              <a:rPr lang="tr-TR" sz="1300" dirty="0">
                <a:latin typeface="+mj-lt"/>
              </a:rPr>
              <a:t>İstediği yerde yaşama</a:t>
            </a:r>
          </a:p>
          <a:p>
            <a:r>
              <a:rPr lang="tr-TR" sz="1300" dirty="0">
                <a:latin typeface="+mj-lt"/>
              </a:rPr>
              <a:t>Arkadaşlık</a:t>
            </a:r>
          </a:p>
          <a:p>
            <a:endParaRPr lang="tr-TR" sz="1300" dirty="0">
              <a:latin typeface="+mj-lt"/>
            </a:endParaRPr>
          </a:p>
          <a:p>
            <a:endParaRPr lang="tr-TR" sz="1300" dirty="0">
              <a:latin typeface="+mj-lt"/>
            </a:endParaRPr>
          </a:p>
        </p:txBody>
      </p:sp>
      <p:sp>
        <p:nvSpPr>
          <p:cNvPr id="12" name="İçerik Yer Tutucusu 11">
            <a:extLst>
              <a:ext uri="{FF2B5EF4-FFF2-40B4-BE49-F238E27FC236}">
                <a16:creationId xmlns:a16="http://schemas.microsoft.com/office/drawing/2014/main" id="{8C4D653C-374C-A93F-9DB9-83AF812CEF8A}"/>
              </a:ext>
            </a:extLst>
          </p:cNvPr>
          <p:cNvSpPr>
            <a:spLocks noGrp="1"/>
          </p:cNvSpPr>
          <p:nvPr>
            <p:ph sz="half" idx="2"/>
          </p:nvPr>
        </p:nvSpPr>
        <p:spPr>
          <a:xfrm>
            <a:off x="6219825" y="1352550"/>
            <a:ext cx="4935855" cy="4516544"/>
          </a:xfrm>
        </p:spPr>
        <p:txBody>
          <a:bodyPr>
            <a:noAutofit/>
          </a:bodyPr>
          <a:lstStyle/>
          <a:p>
            <a:r>
              <a:rPr lang="tr-TR" sz="1300" dirty="0">
                <a:latin typeface="+mj-lt"/>
              </a:rPr>
              <a:t>Yenilikçilik (yeni şeyler üretme)</a:t>
            </a:r>
          </a:p>
          <a:p>
            <a:r>
              <a:rPr lang="tr-TR" sz="1300" dirty="0">
                <a:latin typeface="+mj-lt"/>
              </a:rPr>
              <a:t>Mesleki gelişime açık olma</a:t>
            </a:r>
          </a:p>
          <a:p>
            <a:r>
              <a:rPr lang="tr-TR" sz="1300" dirty="0">
                <a:latin typeface="+mj-lt"/>
              </a:rPr>
              <a:t>Yaşam boyu öğrenme</a:t>
            </a:r>
          </a:p>
          <a:p>
            <a:r>
              <a:rPr lang="tr-TR" sz="1300" dirty="0">
                <a:latin typeface="+mj-lt"/>
              </a:rPr>
              <a:t>Yaratıcılık</a:t>
            </a:r>
          </a:p>
          <a:p>
            <a:r>
              <a:rPr lang="tr-TR" sz="1300" dirty="0">
                <a:latin typeface="+mj-lt"/>
              </a:rPr>
              <a:t>Zihinsel, fiziksel ve psikolojik güçlük ve üstesinden gelme</a:t>
            </a:r>
          </a:p>
          <a:p>
            <a:r>
              <a:rPr lang="tr-TR" sz="1300" dirty="0">
                <a:latin typeface="+mj-lt"/>
              </a:rPr>
              <a:t>Ahlaki değerler</a:t>
            </a:r>
          </a:p>
          <a:p>
            <a:r>
              <a:rPr lang="tr-TR" sz="1300" dirty="0">
                <a:latin typeface="+mj-lt"/>
              </a:rPr>
              <a:t>Teknolojinin kullanılması</a:t>
            </a:r>
          </a:p>
          <a:p>
            <a:r>
              <a:rPr lang="tr-TR" sz="1300" dirty="0">
                <a:latin typeface="+mj-lt"/>
              </a:rPr>
              <a:t>Meslekte yükselme</a:t>
            </a:r>
          </a:p>
          <a:p>
            <a:r>
              <a:rPr lang="tr-TR" sz="1300" dirty="0">
                <a:latin typeface="+mj-lt"/>
              </a:rPr>
              <a:t>Meslekte başarı</a:t>
            </a:r>
          </a:p>
          <a:p>
            <a:r>
              <a:rPr lang="tr-TR" sz="1300" dirty="0">
                <a:latin typeface="+mj-lt"/>
              </a:rPr>
              <a:t>İnsanlarla çalışma</a:t>
            </a:r>
          </a:p>
          <a:p>
            <a:r>
              <a:rPr lang="tr-TR" sz="1300" dirty="0">
                <a:latin typeface="+mj-lt"/>
              </a:rPr>
              <a:t>Takım çalışması</a:t>
            </a:r>
          </a:p>
          <a:p>
            <a:r>
              <a:rPr lang="tr-TR" sz="1300" dirty="0">
                <a:latin typeface="+mj-lt"/>
              </a:rPr>
              <a:t>Kendine zaman ayırma</a:t>
            </a:r>
          </a:p>
          <a:p>
            <a:endParaRPr lang="tr-TR" sz="1300" dirty="0">
              <a:latin typeface="+mj-lt"/>
            </a:endParaRPr>
          </a:p>
          <a:p>
            <a:endParaRPr lang="tr-TR" sz="1300" dirty="0">
              <a:latin typeface="+mj-lt"/>
            </a:endParaRPr>
          </a:p>
        </p:txBody>
      </p:sp>
      <p:sp>
        <p:nvSpPr>
          <p:cNvPr id="4" name="Veri Yer Tutucusu 3">
            <a:extLst>
              <a:ext uri="{FF2B5EF4-FFF2-40B4-BE49-F238E27FC236}">
                <a16:creationId xmlns:a16="http://schemas.microsoft.com/office/drawing/2014/main" id="{6A55DFBA-0E00-ADAF-B111-AE7CBF8B9887}"/>
              </a:ext>
            </a:extLst>
          </p:cNvPr>
          <p:cNvSpPr>
            <a:spLocks noGrp="1"/>
          </p:cNvSpPr>
          <p:nvPr>
            <p:ph type="dt" sz="half" idx="10"/>
          </p:nvPr>
        </p:nvSpPr>
        <p:spPr/>
        <p:txBody>
          <a:bodyPr/>
          <a:lstStyle/>
          <a:p>
            <a:pPr rtl="0"/>
            <a:fld id="{94E745DE-C81E-4AB0-A4DC-D933D3D60995}" type="datetime1">
              <a:rPr lang="tr-TR" smtClean="0"/>
              <a:t>19.01.2024</a:t>
            </a:fld>
            <a:endParaRPr lang="en-US" dirty="0"/>
          </a:p>
        </p:txBody>
      </p:sp>
    </p:spTree>
    <p:extLst>
      <p:ext uri="{BB962C8B-B14F-4D97-AF65-F5344CB8AC3E}">
        <p14:creationId xmlns:p14="http://schemas.microsoft.com/office/powerpoint/2010/main" val="908003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4B4523E0-1DFA-C871-C9A6-3F4EEA91F54D}"/>
              </a:ext>
            </a:extLst>
          </p:cNvPr>
          <p:cNvSpPr>
            <a:spLocks noGrp="1"/>
          </p:cNvSpPr>
          <p:nvPr>
            <p:ph type="title"/>
          </p:nvPr>
        </p:nvSpPr>
        <p:spPr>
          <a:xfrm>
            <a:off x="1097280" y="257176"/>
            <a:ext cx="10058400" cy="628649"/>
          </a:xfrm>
        </p:spPr>
        <p:txBody>
          <a:bodyPr>
            <a:normAutofit fontScale="90000"/>
          </a:bodyPr>
          <a:lstStyle/>
          <a:p>
            <a:pPr algn="ctr"/>
            <a:r>
              <a:rPr lang="pt-BR" b="1" dirty="0">
                <a:solidFill>
                  <a:srgbClr val="C00000"/>
                </a:solidFill>
              </a:rPr>
              <a:t/>
            </a:r>
            <a:br>
              <a:rPr lang="pt-BR" b="1" dirty="0">
                <a:solidFill>
                  <a:srgbClr val="C00000"/>
                </a:solidFill>
              </a:rPr>
            </a:br>
            <a:r>
              <a:rPr lang="pt-BR" b="1" dirty="0">
                <a:solidFill>
                  <a:srgbClr val="C00000"/>
                </a:solidFill>
              </a:rPr>
              <a:t>YETENEK</a:t>
            </a:r>
            <a:endParaRPr lang="tr-TR" b="1" dirty="0">
              <a:solidFill>
                <a:srgbClr val="C00000"/>
              </a:solidFill>
            </a:endParaRPr>
          </a:p>
        </p:txBody>
      </p:sp>
      <p:sp>
        <p:nvSpPr>
          <p:cNvPr id="7" name="İçerik Yer Tutucusu 6">
            <a:extLst>
              <a:ext uri="{FF2B5EF4-FFF2-40B4-BE49-F238E27FC236}">
                <a16:creationId xmlns:a16="http://schemas.microsoft.com/office/drawing/2014/main" id="{7DB1E673-5D5A-DBAB-3C02-60398F4D0B50}"/>
              </a:ext>
            </a:extLst>
          </p:cNvPr>
          <p:cNvSpPr>
            <a:spLocks noGrp="1"/>
          </p:cNvSpPr>
          <p:nvPr>
            <p:ph idx="1"/>
          </p:nvPr>
        </p:nvSpPr>
        <p:spPr>
          <a:xfrm>
            <a:off x="447675" y="885825"/>
            <a:ext cx="11010900" cy="4983267"/>
          </a:xfrm>
        </p:spPr>
        <p:txBody>
          <a:bodyPr/>
          <a:lstStyle/>
          <a:p>
            <a:endParaRPr lang="tr-TR" dirty="0">
              <a:latin typeface="+mj-lt"/>
            </a:endParaRPr>
          </a:p>
          <a:p>
            <a:r>
              <a:rPr lang="tr-TR" dirty="0">
                <a:latin typeface="+mj-lt"/>
              </a:rPr>
              <a:t>Yetenek doğuştan getirilen özelliklerin eğitim ve çevre etkisi ile geliştirilmiş kısmını ifade eder.</a:t>
            </a:r>
          </a:p>
          <a:p>
            <a:r>
              <a:rPr lang="tr-TR" dirty="0">
                <a:latin typeface="+mj-lt"/>
              </a:rPr>
              <a:t>Bir kimsenin bir şeyi öğrenme ve yapabilme gücüne denir.        </a:t>
            </a:r>
          </a:p>
          <a:p>
            <a:r>
              <a:rPr lang="tr-TR" dirty="0">
                <a:latin typeface="+mj-lt"/>
              </a:rPr>
              <a:t>Yeteneklerimiz kalıtsal özellikler taşımalarının yanında aynı zamanda çevresel koşulların etkisiyle ve eğitimle geliştirilebilen yapıdadırlar.</a:t>
            </a:r>
          </a:p>
          <a:p>
            <a:endParaRPr lang="tr-TR" dirty="0">
              <a:latin typeface="+mj-lt"/>
            </a:endParaRPr>
          </a:p>
          <a:p>
            <a:r>
              <a:rPr lang="tr-TR" dirty="0">
                <a:solidFill>
                  <a:srgbClr val="C00000"/>
                </a:solidFill>
                <a:latin typeface="+mj-lt"/>
              </a:rPr>
              <a:t>NELERİ YAPABİLİRİM? &amp; NELERİ YAPMAKTA İYİYİM?</a:t>
            </a:r>
          </a:p>
          <a:p>
            <a:r>
              <a:rPr lang="tr-TR" dirty="0">
                <a:latin typeface="+mj-lt"/>
              </a:rPr>
              <a:t>soruları, yetenekli olunan alanların anlaşılabilmesi, keşfedilebilmesi için sorulabilir.</a:t>
            </a:r>
          </a:p>
        </p:txBody>
      </p:sp>
      <p:sp>
        <p:nvSpPr>
          <p:cNvPr id="5" name="Veri Yer Tutucusu 4">
            <a:extLst>
              <a:ext uri="{FF2B5EF4-FFF2-40B4-BE49-F238E27FC236}">
                <a16:creationId xmlns:a16="http://schemas.microsoft.com/office/drawing/2014/main" id="{FAD228E5-9AAA-37AA-58F9-29DC5EC65486}"/>
              </a:ext>
            </a:extLst>
          </p:cNvPr>
          <p:cNvSpPr>
            <a:spLocks noGrp="1"/>
          </p:cNvSpPr>
          <p:nvPr>
            <p:ph type="dt" sz="half" idx="10"/>
          </p:nvPr>
        </p:nvSpPr>
        <p:spPr/>
        <p:txBody>
          <a:bodyPr/>
          <a:lstStyle/>
          <a:p>
            <a:pPr rtl="0"/>
            <a:fld id="{F358F89C-E02C-47E7-AE2C-E7D5D56A7D38}" type="datetime1">
              <a:rPr lang="tr-TR" smtClean="0"/>
              <a:t>19.01.2024</a:t>
            </a:fld>
            <a:endParaRPr lang="en-US" dirty="0"/>
          </a:p>
        </p:txBody>
      </p:sp>
    </p:spTree>
    <p:extLst>
      <p:ext uri="{BB962C8B-B14F-4D97-AF65-F5344CB8AC3E}">
        <p14:creationId xmlns:p14="http://schemas.microsoft.com/office/powerpoint/2010/main" val="3461890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7629E9B8-E56D-0463-7D72-AC114B88DA08}"/>
              </a:ext>
            </a:extLst>
          </p:cNvPr>
          <p:cNvSpPr>
            <a:spLocks noGrp="1"/>
          </p:cNvSpPr>
          <p:nvPr>
            <p:ph type="title"/>
          </p:nvPr>
        </p:nvSpPr>
        <p:spPr>
          <a:xfrm>
            <a:off x="1097280" y="286604"/>
            <a:ext cx="10058400" cy="846872"/>
          </a:xfrm>
        </p:spPr>
        <p:txBody>
          <a:bodyPr/>
          <a:lstStyle/>
          <a:p>
            <a:r>
              <a:rPr lang="tr-TR" b="1" dirty="0">
                <a:solidFill>
                  <a:srgbClr val="C00000"/>
                </a:solidFill>
              </a:rPr>
              <a:t> YETENEK ALANLARI</a:t>
            </a:r>
          </a:p>
        </p:txBody>
      </p:sp>
      <p:sp>
        <p:nvSpPr>
          <p:cNvPr id="6" name="İçerik Yer Tutucusu 5">
            <a:extLst>
              <a:ext uri="{FF2B5EF4-FFF2-40B4-BE49-F238E27FC236}">
                <a16:creationId xmlns:a16="http://schemas.microsoft.com/office/drawing/2014/main" id="{C5AC1706-1E9B-2D25-BACB-62DE3E634302}"/>
              </a:ext>
            </a:extLst>
          </p:cNvPr>
          <p:cNvSpPr>
            <a:spLocks noGrp="1"/>
          </p:cNvSpPr>
          <p:nvPr>
            <p:ph sz="half" idx="1"/>
          </p:nvPr>
        </p:nvSpPr>
        <p:spPr>
          <a:xfrm>
            <a:off x="914401" y="2019301"/>
            <a:ext cx="4981574" cy="3897418"/>
          </a:xfrm>
        </p:spPr>
        <p:txBody>
          <a:bodyPr>
            <a:noAutofit/>
          </a:bodyPr>
          <a:lstStyle/>
          <a:p>
            <a:r>
              <a:rPr lang="tr-TR" sz="1400" b="1" dirty="0">
                <a:solidFill>
                  <a:srgbClr val="C00000"/>
                </a:solidFill>
                <a:latin typeface="+mj-lt"/>
              </a:rPr>
              <a:t>Sözel-Dilsel Zeka; </a:t>
            </a:r>
            <a:r>
              <a:rPr lang="tr-TR" sz="1400" dirty="0">
                <a:latin typeface="+mj-lt"/>
              </a:rPr>
              <a:t>Akademik başarıyla ilişkili olan genel zekanın temel </a:t>
            </a:r>
            <a:r>
              <a:rPr lang="tr-TR" sz="1400" dirty="0" err="1">
                <a:latin typeface="+mj-lt"/>
              </a:rPr>
              <a:t>unsurudur.Okuma</a:t>
            </a:r>
            <a:r>
              <a:rPr lang="tr-TR" sz="1400" dirty="0">
                <a:latin typeface="+mj-lt"/>
              </a:rPr>
              <a:t>, </a:t>
            </a:r>
            <a:r>
              <a:rPr lang="tr-TR" sz="1400" dirty="0" err="1">
                <a:latin typeface="+mj-lt"/>
              </a:rPr>
              <a:t>yazma,dinleme</a:t>
            </a:r>
            <a:r>
              <a:rPr lang="tr-TR" sz="1400" dirty="0">
                <a:latin typeface="+mj-lt"/>
              </a:rPr>
              <a:t>, konuşmada kelimeleri etkili kullanma yeteneğidir.</a:t>
            </a:r>
          </a:p>
          <a:p>
            <a:r>
              <a:rPr lang="tr-TR" sz="1400" b="1" dirty="0">
                <a:solidFill>
                  <a:srgbClr val="C00000"/>
                </a:solidFill>
                <a:latin typeface="+mj-lt"/>
              </a:rPr>
              <a:t>Mantıksal-Matematiksel Zeka </a:t>
            </a:r>
            <a:r>
              <a:rPr lang="tr-TR" sz="1400" dirty="0">
                <a:latin typeface="+mj-lt"/>
              </a:rPr>
              <a:t>:Genel zekanın temel unsurlarından </a:t>
            </a:r>
            <a:r>
              <a:rPr lang="tr-TR" sz="1400" dirty="0" err="1">
                <a:latin typeface="+mj-lt"/>
              </a:rPr>
              <a:t>biridir.Hesaplama</a:t>
            </a:r>
            <a:r>
              <a:rPr lang="tr-TR" sz="1400" dirty="0">
                <a:latin typeface="+mj-lt"/>
              </a:rPr>
              <a:t> becerisi, mantıksal nedensellik ilişkisi kurma, karmaşık problemleri çözme becerilerini kapsar.</a:t>
            </a:r>
          </a:p>
          <a:p>
            <a:r>
              <a:rPr lang="tr-TR" sz="1400" b="1" dirty="0">
                <a:solidFill>
                  <a:srgbClr val="C00000"/>
                </a:solidFill>
                <a:latin typeface="+mj-lt"/>
              </a:rPr>
              <a:t>Müziksel Zeka: </a:t>
            </a:r>
            <a:r>
              <a:rPr lang="tr-TR" sz="1400" dirty="0">
                <a:latin typeface="+mj-lt"/>
              </a:rPr>
              <a:t>Sesin ritim ve tınısına ayrıca sesin duygusal boyutuna duyarlı olmayı gerektiren becerileri kapsar.</a:t>
            </a:r>
          </a:p>
          <a:p>
            <a:r>
              <a:rPr lang="tr-TR" sz="1400" b="1" dirty="0">
                <a:solidFill>
                  <a:srgbClr val="C00000"/>
                </a:solidFill>
                <a:latin typeface="+mj-lt"/>
              </a:rPr>
              <a:t>Kinestetik-Görsel-Bedensel Zeka : </a:t>
            </a:r>
            <a:r>
              <a:rPr lang="tr-TR" sz="1400" dirty="0">
                <a:latin typeface="+mj-lt"/>
              </a:rPr>
              <a:t>Bu zeka türü bedensel etkinliklerde başarılı olmayı sağlar. Görsel, bedensel, sportif becerileri ve dikkat, kontrol, çeviklik gibi özellikleri kapsayan zeka türüdür.</a:t>
            </a:r>
          </a:p>
        </p:txBody>
      </p:sp>
      <p:sp>
        <p:nvSpPr>
          <p:cNvPr id="7" name="İçerik Yer Tutucusu 6">
            <a:extLst>
              <a:ext uri="{FF2B5EF4-FFF2-40B4-BE49-F238E27FC236}">
                <a16:creationId xmlns:a16="http://schemas.microsoft.com/office/drawing/2014/main" id="{EDB9C5CB-00E9-67DF-4A8A-B92B1DB08418}"/>
              </a:ext>
            </a:extLst>
          </p:cNvPr>
          <p:cNvSpPr>
            <a:spLocks noGrp="1"/>
          </p:cNvSpPr>
          <p:nvPr>
            <p:ph sz="half" idx="2"/>
          </p:nvPr>
        </p:nvSpPr>
        <p:spPr>
          <a:xfrm>
            <a:off x="6096000" y="1971676"/>
            <a:ext cx="5467350" cy="3897418"/>
          </a:xfrm>
        </p:spPr>
        <p:txBody>
          <a:bodyPr>
            <a:noAutofit/>
          </a:bodyPr>
          <a:lstStyle/>
          <a:p>
            <a:r>
              <a:rPr lang="tr-TR" sz="1400" b="1" dirty="0" err="1">
                <a:solidFill>
                  <a:srgbClr val="C00000"/>
                </a:solidFill>
                <a:latin typeface="+mj-lt"/>
              </a:rPr>
              <a:t>Uzlamsal</a:t>
            </a:r>
            <a:r>
              <a:rPr lang="tr-TR" sz="1400" b="1" dirty="0">
                <a:solidFill>
                  <a:srgbClr val="C00000"/>
                </a:solidFill>
                <a:latin typeface="+mj-lt"/>
              </a:rPr>
              <a:t> Zeka; </a:t>
            </a:r>
            <a:r>
              <a:rPr lang="tr-TR" sz="1400" dirty="0">
                <a:latin typeface="+mj-lt"/>
              </a:rPr>
              <a:t>Dünyayı doğru algılamayı gerektiren; cisimlerin uzaydaki biçimlerini algılama, cisimleri iki veya üç boyutlu olarak görebilme, geometrik şekilleri farklı açılardan anlama gibi yetileri kapsar.</a:t>
            </a:r>
          </a:p>
          <a:p>
            <a:r>
              <a:rPr lang="tr-TR" sz="1400" b="1" dirty="0">
                <a:solidFill>
                  <a:srgbClr val="C00000"/>
                </a:solidFill>
                <a:latin typeface="+mj-lt"/>
              </a:rPr>
              <a:t>Doğa Zekası; </a:t>
            </a:r>
            <a:r>
              <a:rPr lang="tr-TR" sz="1400" dirty="0">
                <a:latin typeface="+mj-lt"/>
              </a:rPr>
              <a:t>Bitkiler, hayvanlar ve jeolojik doğal varlıklara empati duymak, onlara duyarlı davranmak ve onları anlamak gibi özellikler doğa zekası gelişmiş bireylerin özellikleridir. </a:t>
            </a:r>
          </a:p>
          <a:p>
            <a:r>
              <a:rPr lang="tr-TR" sz="1400" b="1" dirty="0">
                <a:solidFill>
                  <a:srgbClr val="C00000"/>
                </a:solidFill>
                <a:latin typeface="+mj-lt"/>
              </a:rPr>
              <a:t> İçsel Zeka</a:t>
            </a:r>
            <a:r>
              <a:rPr lang="tr-TR" sz="1400" dirty="0">
                <a:latin typeface="+mj-lt"/>
              </a:rPr>
              <a:t>; Bu zeka türü, insanın kendisini </a:t>
            </a:r>
            <a:r>
              <a:rPr lang="tr-TR" sz="1400" dirty="0" err="1">
                <a:latin typeface="+mj-lt"/>
              </a:rPr>
              <a:t>bilmesini,anlamasını</a:t>
            </a:r>
            <a:r>
              <a:rPr lang="tr-TR" sz="1400" dirty="0">
                <a:latin typeface="+mj-lt"/>
              </a:rPr>
              <a:t> sağlar. İnsanın kendisini takdir </a:t>
            </a:r>
            <a:r>
              <a:rPr lang="tr-TR" sz="1400" dirty="0" err="1">
                <a:latin typeface="+mj-lt"/>
              </a:rPr>
              <a:t>etmesi,amaç</a:t>
            </a:r>
            <a:r>
              <a:rPr lang="tr-TR" sz="1400" dirty="0">
                <a:latin typeface="+mj-lt"/>
              </a:rPr>
              <a:t> belirlemesi, kendini ayarlaması, duygusal ve bireysel öz yönetimi sağlaması gibi hayati fonksiyonları vardır.</a:t>
            </a:r>
          </a:p>
          <a:p>
            <a:r>
              <a:rPr lang="tr-TR" sz="1400" b="1" dirty="0">
                <a:solidFill>
                  <a:srgbClr val="C00000"/>
                </a:solidFill>
                <a:latin typeface="+mj-lt"/>
              </a:rPr>
              <a:t>Kişilerarası Zeka; </a:t>
            </a:r>
            <a:r>
              <a:rPr lang="tr-TR" sz="1400" dirty="0">
                <a:latin typeface="+mj-lt"/>
              </a:rPr>
              <a:t>Bireyin diğer insanları anlamasını ve onlarla başarılı ilişkiler kurabilmesini </a:t>
            </a:r>
            <a:r>
              <a:rPr lang="tr-TR" sz="1400" dirty="0" err="1">
                <a:latin typeface="+mj-lt"/>
              </a:rPr>
              <a:t>sağlar.Bireysel</a:t>
            </a:r>
            <a:r>
              <a:rPr lang="tr-TR" sz="1400" dirty="0">
                <a:latin typeface="+mj-lt"/>
              </a:rPr>
              <a:t> farklılıkları görebilme, kendini ve diğerlerini motive etme gibi özellikleri vardır.</a:t>
            </a:r>
          </a:p>
        </p:txBody>
      </p:sp>
      <p:sp>
        <p:nvSpPr>
          <p:cNvPr id="4" name="Veri Yer Tutucusu 3">
            <a:extLst>
              <a:ext uri="{FF2B5EF4-FFF2-40B4-BE49-F238E27FC236}">
                <a16:creationId xmlns:a16="http://schemas.microsoft.com/office/drawing/2014/main" id="{6B8F7535-3191-E679-B82A-E592B3761891}"/>
              </a:ext>
            </a:extLst>
          </p:cNvPr>
          <p:cNvSpPr>
            <a:spLocks noGrp="1"/>
          </p:cNvSpPr>
          <p:nvPr>
            <p:ph type="dt" sz="half" idx="10"/>
          </p:nvPr>
        </p:nvSpPr>
        <p:spPr/>
        <p:txBody>
          <a:bodyPr/>
          <a:lstStyle/>
          <a:p>
            <a:pPr rtl="0"/>
            <a:fld id="{94E745DE-C81E-4AB0-A4DC-D933D3D60995}" type="datetime1">
              <a:rPr lang="tr-TR" smtClean="0"/>
              <a:t>19.01.2024</a:t>
            </a:fld>
            <a:endParaRPr lang="en-US" dirty="0"/>
          </a:p>
        </p:txBody>
      </p:sp>
    </p:spTree>
    <p:extLst>
      <p:ext uri="{BB962C8B-B14F-4D97-AF65-F5344CB8AC3E}">
        <p14:creationId xmlns:p14="http://schemas.microsoft.com/office/powerpoint/2010/main" val="2250531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905001" y="571481"/>
            <a:ext cx="8143874" cy="461665"/>
          </a:xfrm>
          <a:prstGeom prst="rect">
            <a:avLst/>
          </a:prstGeom>
        </p:spPr>
        <p:txBody>
          <a:bodyPr wrap="square">
            <a:spAutoFit/>
          </a:bodyPr>
          <a:lstStyle/>
          <a:p>
            <a:pPr algn="ctr"/>
            <a:r>
              <a:rPr lang="tr-TR" sz="2400" b="1" dirty="0">
                <a:solidFill>
                  <a:srgbClr val="C00000"/>
                </a:solidFill>
                <a:latin typeface="+mj-lt"/>
              </a:rPr>
              <a:t>   YETENEK   ALANLARINA GÖRE MESLEKLER</a:t>
            </a:r>
          </a:p>
        </p:txBody>
      </p:sp>
      <p:graphicFrame>
        <p:nvGraphicFramePr>
          <p:cNvPr id="4" name="3 Tablo"/>
          <p:cNvGraphicFramePr>
            <a:graphicFrameLocks noGrp="1"/>
          </p:cNvGraphicFramePr>
          <p:nvPr>
            <p:extLst>
              <p:ext uri="{D42A27DB-BD31-4B8C-83A1-F6EECF244321}">
                <p14:modId xmlns:p14="http://schemas.microsoft.com/office/powerpoint/2010/main" val="1140986518"/>
              </p:ext>
            </p:extLst>
          </p:nvPr>
        </p:nvGraphicFramePr>
        <p:xfrm>
          <a:off x="1104900" y="1228725"/>
          <a:ext cx="10210800" cy="3629025"/>
        </p:xfrm>
        <a:graphic>
          <a:graphicData uri="http://schemas.openxmlformats.org/drawingml/2006/table">
            <a:tbl>
              <a:tblPr firstRow="1" bandRow="1">
                <a:tableStyleId>{21E4AEA4-8DFA-4A89-87EB-49C32662AFE0}</a:tableStyleId>
              </a:tblPr>
              <a:tblGrid>
                <a:gridCol w="2552700">
                  <a:extLst>
                    <a:ext uri="{9D8B030D-6E8A-4147-A177-3AD203B41FA5}">
                      <a16:colId xmlns:a16="http://schemas.microsoft.com/office/drawing/2014/main" val="20000"/>
                    </a:ext>
                  </a:extLst>
                </a:gridCol>
                <a:gridCol w="2552700">
                  <a:extLst>
                    <a:ext uri="{9D8B030D-6E8A-4147-A177-3AD203B41FA5}">
                      <a16:colId xmlns:a16="http://schemas.microsoft.com/office/drawing/2014/main" val="20001"/>
                    </a:ext>
                  </a:extLst>
                </a:gridCol>
                <a:gridCol w="2552700">
                  <a:extLst>
                    <a:ext uri="{9D8B030D-6E8A-4147-A177-3AD203B41FA5}">
                      <a16:colId xmlns:a16="http://schemas.microsoft.com/office/drawing/2014/main" val="20002"/>
                    </a:ext>
                  </a:extLst>
                </a:gridCol>
                <a:gridCol w="2552700">
                  <a:extLst>
                    <a:ext uri="{9D8B030D-6E8A-4147-A177-3AD203B41FA5}">
                      <a16:colId xmlns:a16="http://schemas.microsoft.com/office/drawing/2014/main" val="20003"/>
                    </a:ext>
                  </a:extLst>
                </a:gridCol>
              </a:tblGrid>
              <a:tr h="499031">
                <a:tc>
                  <a:txBody>
                    <a:bodyPr/>
                    <a:lstStyle/>
                    <a:p>
                      <a:r>
                        <a:rPr kumimoji="0" lang="tr-TR" b="1" kern="1200" dirty="0">
                          <a:solidFill>
                            <a:schemeClr val="lt1"/>
                          </a:solidFill>
                          <a:latin typeface="+mn-lt"/>
                          <a:ea typeface="+mn-ea"/>
                          <a:cs typeface="+mn-cs"/>
                        </a:rPr>
                        <a:t>Sözel-Dilsel Zeka</a:t>
                      </a:r>
                      <a:endParaRPr lang="tr-TR" dirty="0"/>
                    </a:p>
                  </a:txBody>
                  <a:tcPr/>
                </a:tc>
                <a:tc>
                  <a:txBody>
                    <a:bodyPr/>
                    <a:lstStyle/>
                    <a:p>
                      <a:r>
                        <a:rPr kumimoji="0" lang="tr-TR" kern="1200" dirty="0">
                          <a:solidFill>
                            <a:schemeClr val="dk1"/>
                          </a:solidFill>
                          <a:latin typeface="+mn-lt"/>
                          <a:ea typeface="+mn-ea"/>
                          <a:cs typeface="+mn-cs"/>
                        </a:rPr>
                        <a:t>Müziksel Zeka</a:t>
                      </a:r>
                      <a:endParaRPr lang="tr-TR" dirty="0"/>
                    </a:p>
                  </a:txBody>
                  <a:tcPr/>
                </a:tc>
                <a:tc>
                  <a:txBody>
                    <a:bodyPr/>
                    <a:lstStyle/>
                    <a:p>
                      <a:r>
                        <a:rPr lang="tr-TR" dirty="0"/>
                        <a:t>İçsel</a:t>
                      </a:r>
                      <a:r>
                        <a:rPr lang="tr-TR" baseline="0" dirty="0"/>
                        <a:t> Zeka</a:t>
                      </a:r>
                      <a:endParaRPr lang="tr-TR" dirty="0"/>
                    </a:p>
                  </a:txBody>
                  <a:tcPr/>
                </a:tc>
                <a:tc>
                  <a:txBody>
                    <a:bodyPr/>
                    <a:lstStyle/>
                    <a:p>
                      <a:r>
                        <a:rPr kumimoji="0" lang="tr-TR" kern="1200" dirty="0">
                          <a:solidFill>
                            <a:schemeClr val="dk1"/>
                          </a:solidFill>
                          <a:latin typeface="+mn-lt"/>
                          <a:ea typeface="+mn-ea"/>
                          <a:cs typeface="+mn-cs"/>
                        </a:rPr>
                        <a:t>Doğa Zekası</a:t>
                      </a:r>
                      <a:endParaRPr lang="tr-TR" dirty="0"/>
                    </a:p>
                  </a:txBody>
                  <a:tcPr/>
                </a:tc>
                <a:extLst>
                  <a:ext uri="{0D108BD9-81ED-4DB2-BD59-A6C34878D82A}">
                    <a16:rowId xmlns:a16="http://schemas.microsoft.com/office/drawing/2014/main" val="10000"/>
                  </a:ext>
                </a:extLst>
              </a:tr>
              <a:tr h="3129994">
                <a:tc>
                  <a:txBody>
                    <a:bodyPr/>
                    <a:lstStyle/>
                    <a:p>
                      <a:r>
                        <a:rPr kumimoji="0" lang="tr-TR" kern="1200" dirty="0">
                          <a:solidFill>
                            <a:schemeClr val="dk1"/>
                          </a:solidFill>
                          <a:latin typeface="+mn-lt"/>
                          <a:ea typeface="+mn-ea"/>
                          <a:cs typeface="+mn-cs"/>
                        </a:rPr>
                        <a:t>•Şairler</a:t>
                      </a:r>
                    </a:p>
                    <a:p>
                      <a:r>
                        <a:rPr kumimoji="0" lang="tr-TR" kern="1200" dirty="0">
                          <a:solidFill>
                            <a:schemeClr val="dk1"/>
                          </a:solidFill>
                          <a:latin typeface="+mn-lt"/>
                          <a:ea typeface="+mn-ea"/>
                          <a:cs typeface="+mn-cs"/>
                        </a:rPr>
                        <a:t>•Gazetecilik</a:t>
                      </a:r>
                    </a:p>
                    <a:p>
                      <a:r>
                        <a:rPr kumimoji="0" lang="tr-TR" kern="1200" dirty="0">
                          <a:solidFill>
                            <a:schemeClr val="dk1"/>
                          </a:solidFill>
                          <a:latin typeface="+mn-lt"/>
                          <a:ea typeface="+mn-ea"/>
                          <a:cs typeface="+mn-cs"/>
                        </a:rPr>
                        <a:t>•Öğretmenlik</a:t>
                      </a:r>
                    </a:p>
                    <a:p>
                      <a:r>
                        <a:rPr kumimoji="0" lang="tr-TR" kern="1200" dirty="0">
                          <a:solidFill>
                            <a:schemeClr val="dk1"/>
                          </a:solidFill>
                          <a:latin typeface="+mn-lt"/>
                          <a:ea typeface="+mn-ea"/>
                          <a:cs typeface="+mn-cs"/>
                        </a:rPr>
                        <a:t>•Psikologluk</a:t>
                      </a:r>
                    </a:p>
                    <a:p>
                      <a:r>
                        <a:rPr kumimoji="0" lang="tr-TR" kern="1200" dirty="0">
                          <a:solidFill>
                            <a:schemeClr val="dk1"/>
                          </a:solidFill>
                          <a:latin typeface="+mn-lt"/>
                          <a:ea typeface="+mn-ea"/>
                          <a:cs typeface="+mn-cs"/>
                        </a:rPr>
                        <a:t>•Psikolojik Danışmanlık</a:t>
                      </a:r>
                      <a:endParaRPr lang="tr-TR" dirty="0"/>
                    </a:p>
                  </a:txBody>
                  <a:tcPr/>
                </a:tc>
                <a:tc>
                  <a:txBody>
                    <a:bodyPr/>
                    <a:lstStyle/>
                    <a:p>
                      <a:r>
                        <a:rPr kumimoji="0" lang="tr-TR" kern="1200" dirty="0">
                          <a:solidFill>
                            <a:schemeClr val="dk1"/>
                          </a:solidFill>
                          <a:latin typeface="+mn-lt"/>
                          <a:ea typeface="+mn-ea"/>
                          <a:cs typeface="+mn-cs"/>
                        </a:rPr>
                        <a:t>•Bestekarlık</a:t>
                      </a:r>
                    </a:p>
                    <a:p>
                      <a:r>
                        <a:rPr kumimoji="0" lang="tr-TR" kern="1200" dirty="0">
                          <a:solidFill>
                            <a:schemeClr val="dk1"/>
                          </a:solidFill>
                          <a:latin typeface="+mn-lt"/>
                          <a:ea typeface="+mn-ea"/>
                          <a:cs typeface="+mn-cs"/>
                        </a:rPr>
                        <a:t>•Piyanist</a:t>
                      </a:r>
                    </a:p>
                    <a:p>
                      <a:r>
                        <a:rPr kumimoji="0" lang="tr-TR" kern="1200" dirty="0">
                          <a:solidFill>
                            <a:schemeClr val="dk1"/>
                          </a:solidFill>
                          <a:latin typeface="+mn-lt"/>
                          <a:ea typeface="+mn-ea"/>
                          <a:cs typeface="+mn-cs"/>
                        </a:rPr>
                        <a:t>•Gitarist</a:t>
                      </a:r>
                    </a:p>
                    <a:p>
                      <a:r>
                        <a:rPr kumimoji="0" lang="tr-TR" kern="1200" dirty="0">
                          <a:solidFill>
                            <a:schemeClr val="dk1"/>
                          </a:solidFill>
                          <a:latin typeface="+mn-lt"/>
                          <a:ea typeface="+mn-ea"/>
                          <a:cs typeface="+mn-cs"/>
                        </a:rPr>
                        <a:t>•Vokalist</a:t>
                      </a:r>
                    </a:p>
                    <a:p>
                      <a:r>
                        <a:rPr kumimoji="0" lang="tr-TR" kern="1200" dirty="0">
                          <a:solidFill>
                            <a:schemeClr val="dk1"/>
                          </a:solidFill>
                          <a:latin typeface="+mn-lt"/>
                          <a:ea typeface="+mn-ea"/>
                          <a:cs typeface="+mn-cs"/>
                        </a:rPr>
                        <a:t>•Baterist</a:t>
                      </a:r>
                      <a:endParaRPr lang="tr-TR" dirty="0"/>
                    </a:p>
                  </a:txBody>
                  <a:tcPr/>
                </a:tc>
                <a:tc>
                  <a:txBody>
                    <a:bodyPr/>
                    <a:lstStyle/>
                    <a:p>
                      <a:r>
                        <a:rPr kumimoji="0" lang="tr-TR" kern="1200" dirty="0">
                          <a:solidFill>
                            <a:schemeClr val="dk1"/>
                          </a:solidFill>
                          <a:latin typeface="+mn-lt"/>
                          <a:ea typeface="+mn-ea"/>
                          <a:cs typeface="+mn-cs"/>
                        </a:rPr>
                        <a:t>Pilotluk</a:t>
                      </a:r>
                    </a:p>
                    <a:p>
                      <a:r>
                        <a:rPr kumimoji="0" lang="tr-TR" kern="1200" dirty="0">
                          <a:solidFill>
                            <a:schemeClr val="dk1"/>
                          </a:solidFill>
                          <a:latin typeface="+mn-lt"/>
                          <a:ea typeface="+mn-ea"/>
                          <a:cs typeface="+mn-cs"/>
                        </a:rPr>
                        <a:t>•Polislik</a:t>
                      </a:r>
                    </a:p>
                    <a:p>
                      <a:r>
                        <a:rPr kumimoji="0" lang="tr-TR" kern="1200" dirty="0">
                          <a:solidFill>
                            <a:schemeClr val="dk1"/>
                          </a:solidFill>
                          <a:latin typeface="+mn-lt"/>
                          <a:ea typeface="+mn-ea"/>
                          <a:cs typeface="+mn-cs"/>
                        </a:rPr>
                        <a:t>•Yazarlık</a:t>
                      </a:r>
                    </a:p>
                    <a:p>
                      <a:r>
                        <a:rPr kumimoji="0" lang="tr-TR" kern="1200" dirty="0">
                          <a:solidFill>
                            <a:schemeClr val="dk1"/>
                          </a:solidFill>
                          <a:latin typeface="+mn-lt"/>
                          <a:ea typeface="+mn-ea"/>
                          <a:cs typeface="+mn-cs"/>
                        </a:rPr>
                        <a:t>•Danışmanlık</a:t>
                      </a:r>
                    </a:p>
                    <a:p>
                      <a:r>
                        <a:rPr kumimoji="0" lang="tr-TR" kern="1200" dirty="0">
                          <a:solidFill>
                            <a:schemeClr val="dk1"/>
                          </a:solidFill>
                          <a:latin typeface="+mn-lt"/>
                          <a:ea typeface="+mn-ea"/>
                          <a:cs typeface="+mn-cs"/>
                        </a:rPr>
                        <a:t>•Öğretmenlik</a:t>
                      </a:r>
                      <a:endParaRPr lang="tr-TR" dirty="0"/>
                    </a:p>
                  </a:txBody>
                  <a:tcPr/>
                </a:tc>
                <a:tc>
                  <a:txBody>
                    <a:bodyPr/>
                    <a:lstStyle/>
                    <a:p>
                      <a:r>
                        <a:rPr kumimoji="0" lang="tr-TR" kern="1200" dirty="0">
                          <a:solidFill>
                            <a:schemeClr val="dk1"/>
                          </a:solidFill>
                          <a:latin typeface="+mn-lt"/>
                          <a:ea typeface="+mn-ea"/>
                          <a:cs typeface="+mn-cs"/>
                        </a:rPr>
                        <a:t>•Çiftçiler</a:t>
                      </a:r>
                    </a:p>
                    <a:p>
                      <a:r>
                        <a:rPr kumimoji="0" lang="tr-TR" kern="1200" dirty="0">
                          <a:solidFill>
                            <a:schemeClr val="dk1"/>
                          </a:solidFill>
                          <a:latin typeface="+mn-lt"/>
                          <a:ea typeface="+mn-ea"/>
                          <a:cs typeface="+mn-cs"/>
                        </a:rPr>
                        <a:t>•Ziraatçılar</a:t>
                      </a:r>
                    </a:p>
                    <a:p>
                      <a:r>
                        <a:rPr kumimoji="0" lang="tr-TR" kern="1200" dirty="0">
                          <a:solidFill>
                            <a:schemeClr val="dk1"/>
                          </a:solidFill>
                          <a:latin typeface="+mn-lt"/>
                          <a:ea typeface="+mn-ea"/>
                          <a:cs typeface="+mn-cs"/>
                        </a:rPr>
                        <a:t>•Veteriner     Hekimler</a:t>
                      </a:r>
                    </a:p>
                    <a:p>
                      <a:r>
                        <a:rPr kumimoji="0" lang="tr-TR" kern="1200" dirty="0">
                          <a:solidFill>
                            <a:schemeClr val="dk1"/>
                          </a:solidFill>
                          <a:latin typeface="+mn-lt"/>
                          <a:ea typeface="+mn-ea"/>
                          <a:cs typeface="+mn-cs"/>
                        </a:rPr>
                        <a:t>•Doğa Bilimciler</a:t>
                      </a:r>
                      <a:endParaRPr lang="tr-TR"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962151" y="642919"/>
            <a:ext cx="8420122" cy="461665"/>
          </a:xfrm>
          <a:prstGeom prst="rect">
            <a:avLst/>
          </a:prstGeom>
        </p:spPr>
        <p:txBody>
          <a:bodyPr wrap="square">
            <a:spAutoFit/>
          </a:bodyPr>
          <a:lstStyle/>
          <a:p>
            <a:pPr algn="ctr"/>
            <a:r>
              <a:rPr lang="tr-TR" sz="2400" b="1" dirty="0">
                <a:solidFill>
                  <a:srgbClr val="C00000"/>
                </a:solidFill>
                <a:latin typeface="+mj-lt"/>
              </a:rPr>
              <a:t>YETENEK   ALANLARINA GÖRE MESLEKLER</a:t>
            </a:r>
          </a:p>
        </p:txBody>
      </p:sp>
      <p:graphicFrame>
        <p:nvGraphicFramePr>
          <p:cNvPr id="3" name="2 Tablo"/>
          <p:cNvGraphicFramePr>
            <a:graphicFrameLocks noGrp="1"/>
          </p:cNvGraphicFramePr>
          <p:nvPr>
            <p:extLst>
              <p:ext uri="{D42A27DB-BD31-4B8C-83A1-F6EECF244321}">
                <p14:modId xmlns:p14="http://schemas.microsoft.com/office/powerpoint/2010/main" val="1069669480"/>
              </p:ext>
            </p:extLst>
          </p:nvPr>
        </p:nvGraphicFramePr>
        <p:xfrm>
          <a:off x="952500" y="1362075"/>
          <a:ext cx="10382252" cy="3800475"/>
        </p:xfrm>
        <a:graphic>
          <a:graphicData uri="http://schemas.openxmlformats.org/drawingml/2006/table">
            <a:tbl>
              <a:tblPr firstRow="1" bandRow="1">
                <a:tableStyleId>{21E4AEA4-8DFA-4A89-87EB-49C32662AFE0}</a:tableStyleId>
              </a:tblPr>
              <a:tblGrid>
                <a:gridCol w="2595563">
                  <a:extLst>
                    <a:ext uri="{9D8B030D-6E8A-4147-A177-3AD203B41FA5}">
                      <a16:colId xmlns:a16="http://schemas.microsoft.com/office/drawing/2014/main" val="20000"/>
                    </a:ext>
                  </a:extLst>
                </a:gridCol>
                <a:gridCol w="2595563">
                  <a:extLst>
                    <a:ext uri="{9D8B030D-6E8A-4147-A177-3AD203B41FA5}">
                      <a16:colId xmlns:a16="http://schemas.microsoft.com/office/drawing/2014/main" val="20001"/>
                    </a:ext>
                  </a:extLst>
                </a:gridCol>
                <a:gridCol w="2595563">
                  <a:extLst>
                    <a:ext uri="{9D8B030D-6E8A-4147-A177-3AD203B41FA5}">
                      <a16:colId xmlns:a16="http://schemas.microsoft.com/office/drawing/2014/main" val="20002"/>
                    </a:ext>
                  </a:extLst>
                </a:gridCol>
                <a:gridCol w="2595563">
                  <a:extLst>
                    <a:ext uri="{9D8B030D-6E8A-4147-A177-3AD203B41FA5}">
                      <a16:colId xmlns:a16="http://schemas.microsoft.com/office/drawing/2014/main" val="20003"/>
                    </a:ext>
                  </a:extLst>
                </a:gridCol>
              </a:tblGrid>
              <a:tr h="1304821">
                <a:tc>
                  <a:txBody>
                    <a:bodyPr/>
                    <a:lstStyle/>
                    <a:p>
                      <a:r>
                        <a:rPr kumimoji="0" lang="tr-TR" kern="1200" dirty="0">
                          <a:solidFill>
                            <a:schemeClr val="dk1"/>
                          </a:solidFill>
                          <a:latin typeface="+mn-lt"/>
                          <a:ea typeface="+mn-ea"/>
                          <a:cs typeface="+mn-cs"/>
                        </a:rPr>
                        <a:t>Mantıksal-Matematiksel</a:t>
                      </a:r>
                      <a:r>
                        <a:rPr kumimoji="0" lang="tr-TR" kern="1200" baseline="0" dirty="0">
                          <a:solidFill>
                            <a:schemeClr val="dk1"/>
                          </a:solidFill>
                          <a:latin typeface="+mn-lt"/>
                          <a:ea typeface="+mn-ea"/>
                          <a:cs typeface="+mn-cs"/>
                        </a:rPr>
                        <a:t> </a:t>
                      </a:r>
                      <a:r>
                        <a:rPr kumimoji="0" lang="tr-TR" kern="1200" dirty="0">
                          <a:solidFill>
                            <a:schemeClr val="dk1"/>
                          </a:solidFill>
                          <a:latin typeface="+mn-lt"/>
                          <a:ea typeface="+mn-ea"/>
                          <a:cs typeface="+mn-cs"/>
                        </a:rPr>
                        <a:t>Zeka</a:t>
                      </a:r>
                      <a:endParaRPr lang="tr-TR" dirty="0"/>
                    </a:p>
                  </a:txBody>
                  <a:tcPr/>
                </a:tc>
                <a:tc>
                  <a:txBody>
                    <a:bodyPr/>
                    <a:lstStyle/>
                    <a:p>
                      <a:r>
                        <a:rPr kumimoji="0" lang="tr-TR" kern="1200" dirty="0">
                          <a:solidFill>
                            <a:schemeClr val="dk1"/>
                          </a:solidFill>
                          <a:latin typeface="+mn-lt"/>
                          <a:ea typeface="+mn-ea"/>
                          <a:cs typeface="+mn-cs"/>
                        </a:rPr>
                        <a:t>Uzamsal Zeka</a:t>
                      </a:r>
                      <a:endParaRPr lang="tr-TR" dirty="0"/>
                    </a:p>
                  </a:txBody>
                  <a:tcPr/>
                </a:tc>
                <a:tc>
                  <a:txBody>
                    <a:bodyPr/>
                    <a:lstStyle/>
                    <a:p>
                      <a:r>
                        <a:rPr kumimoji="0" lang="tr-TR" kern="1200" dirty="0">
                          <a:solidFill>
                            <a:schemeClr val="dk1"/>
                          </a:solidFill>
                          <a:latin typeface="+mn-lt"/>
                          <a:ea typeface="+mn-ea"/>
                          <a:cs typeface="+mn-cs"/>
                        </a:rPr>
                        <a:t>Kişilerarası</a:t>
                      </a:r>
                    </a:p>
                    <a:p>
                      <a:r>
                        <a:rPr kumimoji="0" lang="tr-TR" kern="1200" dirty="0">
                          <a:solidFill>
                            <a:schemeClr val="dk1"/>
                          </a:solidFill>
                          <a:latin typeface="+mn-lt"/>
                          <a:ea typeface="+mn-ea"/>
                          <a:cs typeface="+mn-cs"/>
                        </a:rPr>
                        <a:t>Zeka</a:t>
                      </a:r>
                      <a:endParaRPr lang="tr-TR" dirty="0"/>
                    </a:p>
                  </a:txBody>
                  <a:tcPr/>
                </a:tc>
                <a:tc>
                  <a:txBody>
                    <a:bodyPr/>
                    <a:lstStyle/>
                    <a:p>
                      <a:r>
                        <a:rPr kumimoji="0" lang="tr-TR" kern="1200" dirty="0" err="1">
                          <a:solidFill>
                            <a:schemeClr val="dk1"/>
                          </a:solidFill>
                          <a:latin typeface="+mn-lt"/>
                          <a:ea typeface="+mn-ea"/>
                          <a:cs typeface="+mn-cs"/>
                        </a:rPr>
                        <a:t>Kinestetik</a:t>
                      </a:r>
                      <a:r>
                        <a:rPr kumimoji="0" lang="tr-TR" kern="1200" dirty="0">
                          <a:solidFill>
                            <a:schemeClr val="dk1"/>
                          </a:solidFill>
                          <a:latin typeface="+mn-lt"/>
                          <a:ea typeface="+mn-ea"/>
                          <a:cs typeface="+mn-cs"/>
                        </a:rPr>
                        <a:t>-Görsel-Bedensel Zeka</a:t>
                      </a:r>
                      <a:endParaRPr lang="tr-TR" dirty="0"/>
                    </a:p>
                  </a:txBody>
                  <a:tcPr/>
                </a:tc>
                <a:extLst>
                  <a:ext uri="{0D108BD9-81ED-4DB2-BD59-A6C34878D82A}">
                    <a16:rowId xmlns:a16="http://schemas.microsoft.com/office/drawing/2014/main" val="10000"/>
                  </a:ext>
                </a:extLst>
              </a:tr>
              <a:tr h="2495654">
                <a:tc>
                  <a:txBody>
                    <a:bodyPr/>
                    <a:lstStyle/>
                    <a:p>
                      <a:r>
                        <a:rPr kumimoji="0" lang="tr-TR" kern="1200" dirty="0">
                          <a:solidFill>
                            <a:schemeClr val="dk1"/>
                          </a:solidFill>
                          <a:latin typeface="+mn-lt"/>
                          <a:ea typeface="+mn-ea"/>
                          <a:cs typeface="+mn-cs"/>
                        </a:rPr>
                        <a:t>•Matematik Öğretmeni</a:t>
                      </a:r>
                    </a:p>
                    <a:p>
                      <a:r>
                        <a:rPr kumimoji="0" lang="tr-TR" kern="1200" dirty="0">
                          <a:solidFill>
                            <a:schemeClr val="dk1"/>
                          </a:solidFill>
                          <a:latin typeface="+mn-lt"/>
                          <a:ea typeface="+mn-ea"/>
                          <a:cs typeface="+mn-cs"/>
                        </a:rPr>
                        <a:t>•Mühendisler</a:t>
                      </a:r>
                    </a:p>
                    <a:p>
                      <a:r>
                        <a:rPr kumimoji="0" lang="tr-TR" kern="1200" dirty="0">
                          <a:solidFill>
                            <a:schemeClr val="dk1"/>
                          </a:solidFill>
                          <a:latin typeface="+mn-lt"/>
                          <a:ea typeface="+mn-ea"/>
                          <a:cs typeface="+mn-cs"/>
                        </a:rPr>
                        <a:t>•Mantık Bilimciler •Felsefeciler</a:t>
                      </a:r>
                      <a:endParaRPr lang="tr-TR" dirty="0"/>
                    </a:p>
                  </a:txBody>
                  <a:tcPr/>
                </a:tc>
                <a:tc>
                  <a:txBody>
                    <a:bodyPr/>
                    <a:lstStyle/>
                    <a:p>
                      <a:r>
                        <a:rPr kumimoji="0" lang="tr-TR" kern="1200" dirty="0">
                          <a:solidFill>
                            <a:schemeClr val="dk1"/>
                          </a:solidFill>
                          <a:latin typeface="+mn-lt"/>
                          <a:ea typeface="+mn-ea"/>
                          <a:cs typeface="+mn-cs"/>
                        </a:rPr>
                        <a:t>•İç Mimarlar</a:t>
                      </a:r>
                    </a:p>
                    <a:p>
                      <a:r>
                        <a:rPr kumimoji="0" lang="tr-TR" kern="1200" dirty="0">
                          <a:solidFill>
                            <a:schemeClr val="dk1"/>
                          </a:solidFill>
                          <a:latin typeface="+mn-lt"/>
                          <a:ea typeface="+mn-ea"/>
                          <a:cs typeface="+mn-cs"/>
                        </a:rPr>
                        <a:t>•Görsel Tasarımcılar</a:t>
                      </a:r>
                    </a:p>
                    <a:p>
                      <a:r>
                        <a:rPr kumimoji="0" lang="tr-TR" kern="1200" dirty="0">
                          <a:solidFill>
                            <a:schemeClr val="dk1"/>
                          </a:solidFill>
                          <a:latin typeface="+mn-lt"/>
                          <a:ea typeface="+mn-ea"/>
                          <a:cs typeface="+mn-cs"/>
                        </a:rPr>
                        <a:t>•</a:t>
                      </a:r>
                      <a:r>
                        <a:rPr kumimoji="0" lang="tr-TR" kern="1200" dirty="0" err="1">
                          <a:solidFill>
                            <a:schemeClr val="dk1"/>
                          </a:solidFill>
                          <a:latin typeface="+mn-lt"/>
                          <a:ea typeface="+mn-ea"/>
                          <a:cs typeface="+mn-cs"/>
                        </a:rPr>
                        <a:t>GrafikTasarımı</a:t>
                      </a:r>
                      <a:endParaRPr kumimoji="0" lang="tr-TR" kern="1200" dirty="0">
                        <a:solidFill>
                          <a:schemeClr val="dk1"/>
                        </a:solidFill>
                        <a:latin typeface="+mn-lt"/>
                        <a:ea typeface="+mn-ea"/>
                        <a:cs typeface="+mn-cs"/>
                      </a:endParaRPr>
                    </a:p>
                    <a:p>
                      <a:r>
                        <a:rPr kumimoji="0" lang="tr-TR" kern="1200" dirty="0">
                          <a:solidFill>
                            <a:schemeClr val="dk1"/>
                          </a:solidFill>
                          <a:latin typeface="+mn-lt"/>
                          <a:ea typeface="+mn-ea"/>
                          <a:cs typeface="+mn-cs"/>
                        </a:rPr>
                        <a:t>•Harita Mühendisliği</a:t>
                      </a:r>
                    </a:p>
                    <a:p>
                      <a:r>
                        <a:rPr kumimoji="0" lang="tr-TR" kern="1200" dirty="0">
                          <a:solidFill>
                            <a:schemeClr val="dk1"/>
                          </a:solidFill>
                          <a:latin typeface="+mn-lt"/>
                          <a:ea typeface="+mn-ea"/>
                          <a:cs typeface="+mn-cs"/>
                        </a:rPr>
                        <a:t>•</a:t>
                      </a:r>
                      <a:r>
                        <a:rPr kumimoji="0" lang="tr-TR" kern="1200" dirty="0" err="1">
                          <a:solidFill>
                            <a:schemeClr val="dk1"/>
                          </a:solidFill>
                          <a:latin typeface="+mn-lt"/>
                          <a:ea typeface="+mn-ea"/>
                          <a:cs typeface="+mn-cs"/>
                        </a:rPr>
                        <a:t>ArabaTamircisi</a:t>
                      </a:r>
                      <a:endParaRPr lang="tr-TR" dirty="0"/>
                    </a:p>
                  </a:txBody>
                  <a:tcPr/>
                </a:tc>
                <a:tc>
                  <a:txBody>
                    <a:bodyPr/>
                    <a:lstStyle/>
                    <a:p>
                      <a:r>
                        <a:rPr kumimoji="0" lang="tr-TR" kern="1200" dirty="0">
                          <a:solidFill>
                            <a:schemeClr val="dk1"/>
                          </a:solidFill>
                          <a:latin typeface="+mn-lt"/>
                          <a:ea typeface="+mn-ea"/>
                          <a:cs typeface="+mn-cs"/>
                        </a:rPr>
                        <a:t>•Yöneticilik</a:t>
                      </a:r>
                    </a:p>
                    <a:p>
                      <a:r>
                        <a:rPr kumimoji="0" lang="tr-TR" kern="1200" dirty="0">
                          <a:solidFill>
                            <a:schemeClr val="dk1"/>
                          </a:solidFill>
                          <a:latin typeface="+mn-lt"/>
                          <a:ea typeface="+mn-ea"/>
                          <a:cs typeface="+mn-cs"/>
                        </a:rPr>
                        <a:t>•Liderlik</a:t>
                      </a:r>
                    </a:p>
                    <a:p>
                      <a:r>
                        <a:rPr kumimoji="0" lang="tr-TR" kern="1200" dirty="0">
                          <a:solidFill>
                            <a:schemeClr val="dk1"/>
                          </a:solidFill>
                          <a:latin typeface="+mn-lt"/>
                          <a:ea typeface="+mn-ea"/>
                          <a:cs typeface="+mn-cs"/>
                        </a:rPr>
                        <a:t>•Satış</a:t>
                      </a:r>
                      <a:r>
                        <a:rPr kumimoji="0" lang="tr-TR" kern="1200" baseline="0" dirty="0">
                          <a:solidFill>
                            <a:schemeClr val="dk1"/>
                          </a:solidFill>
                          <a:latin typeface="+mn-lt"/>
                          <a:ea typeface="+mn-ea"/>
                          <a:cs typeface="+mn-cs"/>
                        </a:rPr>
                        <a:t> </a:t>
                      </a:r>
                      <a:r>
                        <a:rPr kumimoji="0" lang="tr-TR" kern="1200" dirty="0">
                          <a:solidFill>
                            <a:schemeClr val="dk1"/>
                          </a:solidFill>
                          <a:latin typeface="+mn-lt"/>
                          <a:ea typeface="+mn-ea"/>
                          <a:cs typeface="+mn-cs"/>
                        </a:rPr>
                        <a:t>Danışmanlığı</a:t>
                      </a:r>
                    </a:p>
                    <a:p>
                      <a:r>
                        <a:rPr kumimoji="0" lang="tr-TR" kern="1200" dirty="0">
                          <a:solidFill>
                            <a:schemeClr val="dk1"/>
                          </a:solidFill>
                          <a:latin typeface="+mn-lt"/>
                          <a:ea typeface="+mn-ea"/>
                          <a:cs typeface="+mn-cs"/>
                        </a:rPr>
                        <a:t>•Öğretmenlik</a:t>
                      </a:r>
                    </a:p>
                    <a:p>
                      <a:r>
                        <a:rPr kumimoji="0" lang="tr-TR" kern="1200" dirty="0">
                          <a:solidFill>
                            <a:schemeClr val="dk1"/>
                          </a:solidFill>
                          <a:latin typeface="+mn-lt"/>
                          <a:ea typeface="+mn-ea"/>
                          <a:cs typeface="+mn-cs"/>
                        </a:rPr>
                        <a:t>•Psikologluk</a:t>
                      </a:r>
                    </a:p>
                    <a:p>
                      <a:r>
                        <a:rPr kumimoji="0" lang="tr-TR" kern="1200" dirty="0">
                          <a:solidFill>
                            <a:schemeClr val="dk1"/>
                          </a:solidFill>
                          <a:latin typeface="+mn-lt"/>
                          <a:ea typeface="+mn-ea"/>
                          <a:cs typeface="+mn-cs"/>
                        </a:rPr>
                        <a:t>•Psikolojik Danışmanlık</a:t>
                      </a:r>
                      <a:endParaRPr lang="tr-TR" dirty="0"/>
                    </a:p>
                  </a:txBody>
                  <a:tcPr/>
                </a:tc>
                <a:tc>
                  <a:txBody>
                    <a:bodyPr/>
                    <a:lstStyle/>
                    <a:p>
                      <a:r>
                        <a:rPr kumimoji="0" lang="tr-TR" kern="1200" dirty="0">
                          <a:solidFill>
                            <a:schemeClr val="dk1"/>
                          </a:solidFill>
                          <a:latin typeface="+mn-lt"/>
                          <a:ea typeface="+mn-ea"/>
                          <a:cs typeface="+mn-cs"/>
                        </a:rPr>
                        <a:t>•Aktörlük</a:t>
                      </a:r>
                    </a:p>
                    <a:p>
                      <a:r>
                        <a:rPr kumimoji="0" lang="tr-TR" kern="1200" dirty="0">
                          <a:solidFill>
                            <a:schemeClr val="dk1"/>
                          </a:solidFill>
                          <a:latin typeface="+mn-lt"/>
                          <a:ea typeface="+mn-ea"/>
                          <a:cs typeface="+mn-cs"/>
                        </a:rPr>
                        <a:t>•Oyunculuk</a:t>
                      </a:r>
                    </a:p>
                    <a:p>
                      <a:r>
                        <a:rPr kumimoji="0" lang="tr-TR" kern="1200" dirty="0">
                          <a:solidFill>
                            <a:schemeClr val="dk1"/>
                          </a:solidFill>
                          <a:latin typeface="+mn-lt"/>
                          <a:ea typeface="+mn-ea"/>
                          <a:cs typeface="+mn-cs"/>
                        </a:rPr>
                        <a:t>•Film Yönetmenliği</a:t>
                      </a:r>
                    </a:p>
                    <a:p>
                      <a:r>
                        <a:rPr kumimoji="0" lang="tr-TR" kern="1200" dirty="0">
                          <a:solidFill>
                            <a:schemeClr val="dk1"/>
                          </a:solidFill>
                          <a:latin typeface="+mn-lt"/>
                          <a:ea typeface="+mn-ea"/>
                          <a:cs typeface="+mn-cs"/>
                        </a:rPr>
                        <a:t>•Sporcular</a:t>
                      </a:r>
                    </a:p>
                    <a:p>
                      <a:r>
                        <a:rPr kumimoji="0" lang="tr-TR" kern="1200" dirty="0">
                          <a:solidFill>
                            <a:schemeClr val="dk1"/>
                          </a:solidFill>
                          <a:latin typeface="+mn-lt"/>
                          <a:ea typeface="+mn-ea"/>
                          <a:cs typeface="+mn-cs"/>
                        </a:rPr>
                        <a:t>•Dansçılar</a:t>
                      </a:r>
                    </a:p>
                    <a:p>
                      <a:r>
                        <a:rPr kumimoji="0" lang="tr-TR" kern="1200" dirty="0">
                          <a:solidFill>
                            <a:schemeClr val="dk1"/>
                          </a:solidFill>
                          <a:latin typeface="+mn-lt"/>
                          <a:ea typeface="+mn-ea"/>
                          <a:cs typeface="+mn-cs"/>
                        </a:rPr>
                        <a:t>•Beyin Cerrahı</a:t>
                      </a:r>
                    </a:p>
                    <a:p>
                      <a:r>
                        <a:rPr kumimoji="0" lang="tr-TR" kern="1200" dirty="0">
                          <a:solidFill>
                            <a:schemeClr val="dk1"/>
                          </a:solidFill>
                          <a:latin typeface="+mn-lt"/>
                          <a:ea typeface="+mn-ea"/>
                          <a:cs typeface="+mn-cs"/>
                        </a:rPr>
                        <a:t>•Elmas Kesiciler</a:t>
                      </a:r>
                      <a:endParaRPr lang="tr-TR"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894565C6-EBF2-F256-45FF-426842BF941E}"/>
              </a:ext>
            </a:extLst>
          </p:cNvPr>
          <p:cNvSpPr>
            <a:spLocks noGrp="1"/>
          </p:cNvSpPr>
          <p:nvPr>
            <p:ph type="title"/>
          </p:nvPr>
        </p:nvSpPr>
        <p:spPr>
          <a:xfrm>
            <a:off x="1097280" y="758952"/>
            <a:ext cx="10058400" cy="2841498"/>
          </a:xfrm>
        </p:spPr>
        <p:txBody>
          <a:bodyPr>
            <a:noAutofit/>
          </a:bodyPr>
          <a:lstStyle/>
          <a:p>
            <a:r>
              <a:rPr lang="tr-TR" sz="5000" dirty="0"/>
              <a:t/>
            </a:r>
            <a:br>
              <a:rPr lang="tr-TR" sz="5000" dirty="0"/>
            </a:br>
            <a:r>
              <a:rPr lang="tr-TR" sz="5000" dirty="0"/>
              <a:t/>
            </a:r>
            <a:br>
              <a:rPr lang="tr-TR" sz="5000" dirty="0"/>
            </a:br>
            <a:r>
              <a:rPr lang="tr-TR" sz="5000" dirty="0"/>
              <a:t/>
            </a:r>
            <a:br>
              <a:rPr lang="tr-TR" sz="5000" dirty="0"/>
            </a:br>
            <a:r>
              <a:rPr lang="tr-TR" sz="5000" dirty="0"/>
              <a:t/>
            </a:r>
            <a:br>
              <a:rPr lang="tr-TR" sz="5000" dirty="0"/>
            </a:br>
            <a:r>
              <a:rPr lang="tr-TR" sz="5000" dirty="0"/>
              <a:t/>
            </a:r>
            <a:br>
              <a:rPr lang="tr-TR" sz="5000" dirty="0"/>
            </a:br>
            <a:r>
              <a:rPr lang="tr-TR" sz="5000" dirty="0"/>
              <a:t>Bu kadar karmaşık </a:t>
            </a:r>
            <a:br>
              <a:rPr lang="tr-TR" sz="5000" dirty="0"/>
            </a:br>
            <a:r>
              <a:rPr lang="tr-TR" sz="5000" dirty="0"/>
              <a:t>                            olmamalı…</a:t>
            </a:r>
            <a:br>
              <a:rPr lang="tr-TR" sz="5000" dirty="0"/>
            </a:br>
            <a:endParaRPr lang="tr-TR" sz="5000" dirty="0"/>
          </a:p>
        </p:txBody>
      </p:sp>
      <p:sp>
        <p:nvSpPr>
          <p:cNvPr id="2" name="Veri Yer Tutucusu 1">
            <a:extLst>
              <a:ext uri="{FF2B5EF4-FFF2-40B4-BE49-F238E27FC236}">
                <a16:creationId xmlns:a16="http://schemas.microsoft.com/office/drawing/2014/main" id="{F6712FAA-5A07-6927-D997-BE910B7DE4B3}"/>
              </a:ext>
            </a:extLst>
          </p:cNvPr>
          <p:cNvSpPr>
            <a:spLocks noGrp="1"/>
          </p:cNvSpPr>
          <p:nvPr>
            <p:ph type="dt" sz="half" idx="10"/>
          </p:nvPr>
        </p:nvSpPr>
        <p:spPr/>
        <p:txBody>
          <a:bodyPr/>
          <a:lstStyle/>
          <a:p>
            <a:pPr rtl="0"/>
            <a:fld id="{6F8553B3-F124-4BA5-876E-0628064B1660}" type="datetime1">
              <a:rPr lang="tr-TR" smtClean="0"/>
              <a:t>19.01.2024</a:t>
            </a:fld>
            <a:endParaRPr lang="en-US" dirty="0"/>
          </a:p>
        </p:txBody>
      </p:sp>
    </p:spTree>
    <p:extLst>
      <p:ext uri="{BB962C8B-B14F-4D97-AF65-F5344CB8AC3E}">
        <p14:creationId xmlns:p14="http://schemas.microsoft.com/office/powerpoint/2010/main" val="488900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8E0A6ABF-B2E4-05F6-AEF8-DF87F28AED9E}"/>
              </a:ext>
            </a:extLst>
          </p:cNvPr>
          <p:cNvSpPr>
            <a:spLocks noGrp="1"/>
          </p:cNvSpPr>
          <p:nvPr>
            <p:ph type="title"/>
          </p:nvPr>
        </p:nvSpPr>
        <p:spPr>
          <a:xfrm>
            <a:off x="561975" y="286603"/>
            <a:ext cx="11220450" cy="1485047"/>
          </a:xfrm>
        </p:spPr>
        <p:txBody>
          <a:bodyPr>
            <a:noAutofit/>
          </a:bodyPr>
          <a:lstStyle/>
          <a:p>
            <a:r>
              <a:rPr lang="tr-TR" sz="2800" dirty="0"/>
              <a:t>Bir meslek sahibi olmak hayatta verilen en önemli </a:t>
            </a:r>
            <a:r>
              <a:rPr lang="tr-TR" sz="2800" dirty="0" err="1"/>
              <a:t>kararlandandır</a:t>
            </a:r>
            <a:r>
              <a:rPr lang="tr-TR" sz="2800" dirty="0"/>
              <a:t>. Yanlış Meslek seçimlerinde birey ve meslek arasında uyumsuzluk var ise uzun vadede bireyde;</a:t>
            </a:r>
          </a:p>
        </p:txBody>
      </p:sp>
      <p:sp>
        <p:nvSpPr>
          <p:cNvPr id="6" name="İçerik Yer Tutucusu 5">
            <a:extLst>
              <a:ext uri="{FF2B5EF4-FFF2-40B4-BE49-F238E27FC236}">
                <a16:creationId xmlns:a16="http://schemas.microsoft.com/office/drawing/2014/main" id="{2B169668-DBE6-A956-2755-CCD2344ECC29}"/>
              </a:ext>
            </a:extLst>
          </p:cNvPr>
          <p:cNvSpPr>
            <a:spLocks noGrp="1"/>
          </p:cNvSpPr>
          <p:nvPr>
            <p:ph sz="half" idx="1"/>
          </p:nvPr>
        </p:nvSpPr>
        <p:spPr>
          <a:xfrm>
            <a:off x="704849" y="2120900"/>
            <a:ext cx="5184349" cy="3748193"/>
          </a:xfrm>
        </p:spPr>
        <p:txBody>
          <a:bodyPr/>
          <a:lstStyle/>
          <a:p>
            <a:r>
              <a:rPr lang="tr-TR" dirty="0">
                <a:latin typeface="+mj-lt"/>
              </a:rPr>
              <a:t>Kronik yorgunluk</a:t>
            </a:r>
          </a:p>
          <a:p>
            <a:r>
              <a:rPr lang="tr-TR" dirty="0">
                <a:latin typeface="+mj-lt"/>
              </a:rPr>
              <a:t>Kronik stres</a:t>
            </a:r>
          </a:p>
          <a:p>
            <a:r>
              <a:rPr lang="tr-TR" dirty="0">
                <a:latin typeface="+mj-lt"/>
              </a:rPr>
              <a:t>Agresyon</a:t>
            </a:r>
          </a:p>
          <a:p>
            <a:r>
              <a:rPr lang="tr-TR" dirty="0">
                <a:latin typeface="+mj-lt"/>
              </a:rPr>
              <a:t>Çökkünlük</a:t>
            </a:r>
          </a:p>
          <a:p>
            <a:r>
              <a:rPr lang="tr-TR" dirty="0">
                <a:latin typeface="+mj-lt"/>
              </a:rPr>
              <a:t>Tahammülsüzlük</a:t>
            </a:r>
          </a:p>
          <a:p>
            <a:r>
              <a:rPr lang="tr-TR" dirty="0">
                <a:latin typeface="+mj-lt"/>
              </a:rPr>
              <a:t>Uyku bozuklukları</a:t>
            </a:r>
          </a:p>
          <a:p>
            <a:r>
              <a:rPr lang="tr-TR" dirty="0">
                <a:latin typeface="+mj-lt"/>
              </a:rPr>
              <a:t>Yaşamdan alınan doyumun azalması</a:t>
            </a:r>
          </a:p>
          <a:p>
            <a:endParaRPr lang="tr-TR" dirty="0">
              <a:latin typeface="+mj-lt"/>
            </a:endParaRPr>
          </a:p>
        </p:txBody>
      </p:sp>
      <p:sp>
        <p:nvSpPr>
          <p:cNvPr id="7" name="İçerik Yer Tutucusu 6">
            <a:extLst>
              <a:ext uri="{FF2B5EF4-FFF2-40B4-BE49-F238E27FC236}">
                <a16:creationId xmlns:a16="http://schemas.microsoft.com/office/drawing/2014/main" id="{569DB4C0-D088-7E43-5870-A2813651D12F}"/>
              </a:ext>
            </a:extLst>
          </p:cNvPr>
          <p:cNvSpPr>
            <a:spLocks noGrp="1"/>
          </p:cNvSpPr>
          <p:nvPr>
            <p:ph sz="half" idx="2"/>
          </p:nvPr>
        </p:nvSpPr>
        <p:spPr/>
        <p:txBody>
          <a:bodyPr/>
          <a:lstStyle/>
          <a:p>
            <a:r>
              <a:rPr lang="tr-TR" dirty="0">
                <a:latin typeface="+mj-lt"/>
              </a:rPr>
              <a:t>Aile içi ilişkilerde problemler</a:t>
            </a:r>
          </a:p>
          <a:p>
            <a:r>
              <a:rPr lang="tr-TR" dirty="0">
                <a:latin typeface="+mj-lt"/>
              </a:rPr>
              <a:t>Kaygı bozuklukları</a:t>
            </a:r>
          </a:p>
          <a:p>
            <a:r>
              <a:rPr lang="tr-TR" dirty="0">
                <a:latin typeface="+mj-lt"/>
              </a:rPr>
              <a:t>Kalp-damar hastalıkları</a:t>
            </a:r>
          </a:p>
          <a:p>
            <a:r>
              <a:rPr lang="tr-TR" dirty="0">
                <a:latin typeface="+mj-lt"/>
              </a:rPr>
              <a:t>Özgüven kaybı</a:t>
            </a:r>
          </a:p>
          <a:p>
            <a:r>
              <a:rPr lang="tr-TR" dirty="0">
                <a:latin typeface="+mj-lt"/>
              </a:rPr>
              <a:t>Değersizlik ve yetersizlik hissi</a:t>
            </a:r>
          </a:p>
          <a:p>
            <a:endParaRPr lang="tr-TR" dirty="0">
              <a:latin typeface="+mj-lt"/>
            </a:endParaRPr>
          </a:p>
        </p:txBody>
      </p:sp>
      <p:sp>
        <p:nvSpPr>
          <p:cNvPr id="4" name="Veri Yer Tutucusu 3">
            <a:extLst>
              <a:ext uri="{FF2B5EF4-FFF2-40B4-BE49-F238E27FC236}">
                <a16:creationId xmlns:a16="http://schemas.microsoft.com/office/drawing/2014/main" id="{DA59E46A-530B-28B2-394F-39A172053BB1}"/>
              </a:ext>
            </a:extLst>
          </p:cNvPr>
          <p:cNvSpPr>
            <a:spLocks noGrp="1"/>
          </p:cNvSpPr>
          <p:nvPr>
            <p:ph type="dt" sz="half" idx="10"/>
          </p:nvPr>
        </p:nvSpPr>
        <p:spPr/>
        <p:txBody>
          <a:bodyPr/>
          <a:lstStyle/>
          <a:p>
            <a:pPr rtl="0"/>
            <a:fld id="{32C5FEE0-998F-4936-A0AA-C60707409371}" type="datetime1">
              <a:rPr lang="tr-TR" smtClean="0"/>
              <a:t>19.01.2024</a:t>
            </a:fld>
            <a:endParaRPr lang="en-US" dirty="0"/>
          </a:p>
        </p:txBody>
      </p:sp>
    </p:spTree>
    <p:extLst>
      <p:ext uri="{BB962C8B-B14F-4D97-AF65-F5344CB8AC3E}">
        <p14:creationId xmlns:p14="http://schemas.microsoft.com/office/powerpoint/2010/main" val="1681413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Dikdörtgen 46">
            <a:extLst>
              <a:ext uri="{FF2B5EF4-FFF2-40B4-BE49-F238E27FC236}">
                <a16:creationId xmlns:a16="http://schemas.microsoft.com/office/drawing/2014/main" id="{FBDCECDC-EEE3-4128-AA5E-82A8C08796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Başlık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rtlCol="0" anchor="ctr">
            <a:normAutofit/>
          </a:bodyPr>
          <a:lstStyle/>
          <a:p>
            <a:pPr lvl="0" rtl="0"/>
            <a:r>
              <a:rPr lang="tr" sz="4800" i="1" dirty="0">
                <a:solidFill>
                  <a:srgbClr val="FFFFFF"/>
                </a:solidFill>
              </a:rPr>
              <a:t>Çok paranız olsaydı yine de çalışır mıydınız?</a:t>
            </a:r>
          </a:p>
        </p:txBody>
      </p:sp>
      <p:sp>
        <p:nvSpPr>
          <p:cNvPr id="49" name="Dikdörtgen 48">
            <a:extLst>
              <a:ext uri="{FF2B5EF4-FFF2-40B4-BE49-F238E27FC236}">
                <a16:creationId xmlns:a16="http://schemas.microsoft.com/office/drawing/2014/main" id="{4260EDE0-989C-4E16-AF94-F652294D82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6E8BDAE9-F4E8-0684-E95D-0F1831A5815A}"/>
              </a:ext>
            </a:extLst>
          </p:cNvPr>
          <p:cNvSpPr>
            <a:spLocks noGrp="1"/>
          </p:cNvSpPr>
          <p:nvPr>
            <p:ph type="ctrTitle"/>
          </p:nvPr>
        </p:nvSpPr>
        <p:spPr/>
        <p:txBody>
          <a:bodyPr>
            <a:normAutofit/>
          </a:bodyPr>
          <a:lstStyle/>
          <a:p>
            <a:r>
              <a:rPr lang="tr-TR" sz="6000" dirty="0"/>
              <a:t>İnsanların % 85 ‘i bu soruya ‘evet’ yanıtını vermiş…</a:t>
            </a:r>
          </a:p>
        </p:txBody>
      </p:sp>
      <p:sp>
        <p:nvSpPr>
          <p:cNvPr id="4" name="Veri Yer Tutucusu 3">
            <a:extLst>
              <a:ext uri="{FF2B5EF4-FFF2-40B4-BE49-F238E27FC236}">
                <a16:creationId xmlns:a16="http://schemas.microsoft.com/office/drawing/2014/main" id="{079ED097-2129-B5E5-86BE-BAD27BB8E2AD}"/>
              </a:ext>
            </a:extLst>
          </p:cNvPr>
          <p:cNvSpPr>
            <a:spLocks noGrp="1"/>
          </p:cNvSpPr>
          <p:nvPr>
            <p:ph type="dt" sz="half" idx="10"/>
          </p:nvPr>
        </p:nvSpPr>
        <p:spPr/>
        <p:txBody>
          <a:bodyPr/>
          <a:lstStyle/>
          <a:p>
            <a:pPr rtl="0"/>
            <a:fld id="{94E745DE-C81E-4AB0-A4DC-D933D3D60995}" type="datetime1">
              <a:rPr lang="tr-TR" smtClean="0"/>
              <a:t>19.01.2024</a:t>
            </a:fld>
            <a:endParaRPr lang="en-US" dirty="0"/>
          </a:p>
        </p:txBody>
      </p:sp>
    </p:spTree>
    <p:extLst>
      <p:ext uri="{BB962C8B-B14F-4D97-AF65-F5344CB8AC3E}">
        <p14:creationId xmlns:p14="http://schemas.microsoft.com/office/powerpoint/2010/main" val="2067927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BB7EE95B-86FE-CCF9-050A-EFB2DE95F89B}"/>
              </a:ext>
            </a:extLst>
          </p:cNvPr>
          <p:cNvSpPr>
            <a:spLocks noGrp="1"/>
          </p:cNvSpPr>
          <p:nvPr>
            <p:ph type="ctrTitle"/>
          </p:nvPr>
        </p:nvSpPr>
        <p:spPr>
          <a:xfrm>
            <a:off x="1097280" y="758952"/>
            <a:ext cx="10058400" cy="3336798"/>
          </a:xfrm>
        </p:spPr>
        <p:txBody>
          <a:bodyPr>
            <a:noAutofit/>
          </a:bodyPr>
          <a:lstStyle/>
          <a:p>
            <a:r>
              <a:rPr lang="tr-TR" sz="5000" dirty="0"/>
              <a:t>Meslek Kavramı; </a:t>
            </a:r>
            <a:br>
              <a:rPr lang="tr-TR" sz="5000" dirty="0"/>
            </a:br>
            <a:r>
              <a:rPr lang="tr-TR" sz="5000" dirty="0"/>
              <a:t>para kazanılmak için üretilen nesne veya hizmetten daha fazlasını ifade eder…</a:t>
            </a:r>
          </a:p>
        </p:txBody>
      </p:sp>
      <p:sp>
        <p:nvSpPr>
          <p:cNvPr id="4" name="Veri Yer Tutucusu 3">
            <a:extLst>
              <a:ext uri="{FF2B5EF4-FFF2-40B4-BE49-F238E27FC236}">
                <a16:creationId xmlns:a16="http://schemas.microsoft.com/office/drawing/2014/main" id="{602B2E82-8581-B481-0CC6-87038F09AC54}"/>
              </a:ext>
            </a:extLst>
          </p:cNvPr>
          <p:cNvSpPr>
            <a:spLocks noGrp="1"/>
          </p:cNvSpPr>
          <p:nvPr>
            <p:ph type="dt" sz="half" idx="10"/>
          </p:nvPr>
        </p:nvSpPr>
        <p:spPr/>
        <p:txBody>
          <a:bodyPr/>
          <a:lstStyle/>
          <a:p>
            <a:pPr rtl="0"/>
            <a:fld id="{94E745DE-C81E-4AB0-A4DC-D933D3D60995}" type="datetime1">
              <a:rPr lang="tr-TR" smtClean="0"/>
              <a:t>19.01.2024</a:t>
            </a:fld>
            <a:endParaRPr lang="en-US" dirty="0"/>
          </a:p>
        </p:txBody>
      </p:sp>
    </p:spTree>
    <p:extLst>
      <p:ext uri="{BB962C8B-B14F-4D97-AF65-F5344CB8AC3E}">
        <p14:creationId xmlns:p14="http://schemas.microsoft.com/office/powerpoint/2010/main" val="203815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1906A2F2-5A3F-7273-55E1-F97615894548}"/>
              </a:ext>
            </a:extLst>
          </p:cNvPr>
          <p:cNvSpPr>
            <a:spLocks noGrp="1"/>
          </p:cNvSpPr>
          <p:nvPr>
            <p:ph type="title"/>
          </p:nvPr>
        </p:nvSpPr>
        <p:spPr>
          <a:xfrm>
            <a:off x="600075" y="758951"/>
            <a:ext cx="11382375" cy="3793999"/>
          </a:xfrm>
        </p:spPr>
        <p:txBody>
          <a:bodyPr>
            <a:normAutofit/>
          </a:bodyPr>
          <a:lstStyle/>
          <a:p>
            <a:r>
              <a:rPr lang="tr-TR" sz="3000" dirty="0"/>
              <a:t>         Meslek seçimi , çok boyutlu ele alınması gerekilen bir konudur. ‘ Hemen iş bulması ‘ bir mesleği seçmenin yalnızca bir boyutudur. </a:t>
            </a:r>
            <a:br>
              <a:rPr lang="tr-TR" sz="3000" dirty="0"/>
            </a:br>
            <a:r>
              <a:rPr lang="tr-TR" sz="3000" dirty="0"/>
              <a:t>         Günlük yaşamımızın büyük bir bölümünü iş hayatımızda geçiririz. Bu da yaşama dair durum ve duyguların birçoğunu iş yaşantımızda da deneyimlememiz demektir.</a:t>
            </a:r>
          </a:p>
        </p:txBody>
      </p:sp>
      <p:sp>
        <p:nvSpPr>
          <p:cNvPr id="4" name="Veri Yer Tutucusu 3">
            <a:extLst>
              <a:ext uri="{FF2B5EF4-FFF2-40B4-BE49-F238E27FC236}">
                <a16:creationId xmlns:a16="http://schemas.microsoft.com/office/drawing/2014/main" id="{AA499EA3-9B4D-D3C6-DB09-8F367A04FF50}"/>
              </a:ext>
            </a:extLst>
          </p:cNvPr>
          <p:cNvSpPr>
            <a:spLocks noGrp="1"/>
          </p:cNvSpPr>
          <p:nvPr>
            <p:ph type="dt" sz="half" idx="10"/>
          </p:nvPr>
        </p:nvSpPr>
        <p:spPr/>
        <p:txBody>
          <a:bodyPr/>
          <a:lstStyle/>
          <a:p>
            <a:pPr rtl="0"/>
            <a:fld id="{94E745DE-C81E-4AB0-A4DC-D933D3D60995}" type="datetime1">
              <a:rPr lang="tr-TR" smtClean="0"/>
              <a:t>19.01.2024</a:t>
            </a:fld>
            <a:endParaRPr lang="en-US" dirty="0"/>
          </a:p>
        </p:txBody>
      </p:sp>
    </p:spTree>
    <p:extLst>
      <p:ext uri="{BB962C8B-B14F-4D97-AF65-F5344CB8AC3E}">
        <p14:creationId xmlns:p14="http://schemas.microsoft.com/office/powerpoint/2010/main" val="3892117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9AEE437C-7F03-0F7C-4012-9D64DE957FC0}"/>
              </a:ext>
            </a:extLst>
          </p:cNvPr>
          <p:cNvSpPr>
            <a:spLocks noGrp="1"/>
          </p:cNvSpPr>
          <p:nvPr>
            <p:ph type="title"/>
          </p:nvPr>
        </p:nvSpPr>
        <p:spPr/>
        <p:txBody>
          <a:bodyPr/>
          <a:lstStyle/>
          <a:p>
            <a:r>
              <a:rPr lang="tr-TR" dirty="0"/>
              <a:t>Peki bir meslek seçerken nelere dikkat etmeliyiz?</a:t>
            </a:r>
          </a:p>
        </p:txBody>
      </p:sp>
      <p:sp>
        <p:nvSpPr>
          <p:cNvPr id="6" name="İçerik Yer Tutucusu 5">
            <a:extLst>
              <a:ext uri="{FF2B5EF4-FFF2-40B4-BE49-F238E27FC236}">
                <a16:creationId xmlns:a16="http://schemas.microsoft.com/office/drawing/2014/main" id="{B1C468FF-5586-D317-CD46-4E9C09A99CDF}"/>
              </a:ext>
            </a:extLst>
          </p:cNvPr>
          <p:cNvSpPr>
            <a:spLocks noGrp="1"/>
          </p:cNvSpPr>
          <p:nvPr>
            <p:ph idx="1"/>
          </p:nvPr>
        </p:nvSpPr>
        <p:spPr/>
        <p:txBody>
          <a:bodyPr>
            <a:normAutofit/>
          </a:bodyPr>
          <a:lstStyle/>
          <a:p>
            <a:pPr algn="ctr"/>
            <a:r>
              <a:rPr lang="tr-TR" sz="4000" b="1" i="1" u="sng" dirty="0">
                <a:solidFill>
                  <a:srgbClr val="FF0000"/>
                </a:solidFill>
              </a:rPr>
              <a:t>Öğrencinin;</a:t>
            </a:r>
          </a:p>
          <a:p>
            <a:pPr marL="514350" indent="-514350">
              <a:buFont typeface="+mj-lt"/>
              <a:buAutoNum type="arabicPeriod"/>
            </a:pPr>
            <a:r>
              <a:rPr lang="tr-TR" sz="3000" dirty="0"/>
              <a:t>İlgileri</a:t>
            </a:r>
          </a:p>
          <a:p>
            <a:pPr marL="514350" indent="-514350">
              <a:buFont typeface="+mj-lt"/>
              <a:buAutoNum type="arabicPeriod"/>
            </a:pPr>
            <a:r>
              <a:rPr lang="tr-TR" sz="3000" dirty="0"/>
              <a:t>Değerleri</a:t>
            </a:r>
          </a:p>
          <a:p>
            <a:pPr marL="514350" indent="-514350">
              <a:buFont typeface="+mj-lt"/>
              <a:buAutoNum type="arabicPeriod"/>
            </a:pPr>
            <a:r>
              <a:rPr lang="tr-TR" sz="3000" dirty="0"/>
              <a:t>Yetenekleri</a:t>
            </a:r>
          </a:p>
          <a:p>
            <a:pPr marL="514350" indent="-514350">
              <a:buFont typeface="+mj-lt"/>
              <a:buAutoNum type="arabicPeriod"/>
            </a:pPr>
            <a:r>
              <a:rPr lang="tr-TR" sz="3000" dirty="0"/>
              <a:t>Kişilik özellikleri</a:t>
            </a:r>
          </a:p>
        </p:txBody>
      </p:sp>
      <p:sp>
        <p:nvSpPr>
          <p:cNvPr id="4" name="Veri Yer Tutucusu 3">
            <a:extLst>
              <a:ext uri="{FF2B5EF4-FFF2-40B4-BE49-F238E27FC236}">
                <a16:creationId xmlns:a16="http://schemas.microsoft.com/office/drawing/2014/main" id="{BCE5C4E0-E66D-27D3-AA03-1654FF7471EC}"/>
              </a:ext>
            </a:extLst>
          </p:cNvPr>
          <p:cNvSpPr>
            <a:spLocks noGrp="1"/>
          </p:cNvSpPr>
          <p:nvPr>
            <p:ph type="dt" sz="half" idx="10"/>
          </p:nvPr>
        </p:nvSpPr>
        <p:spPr/>
        <p:txBody>
          <a:bodyPr/>
          <a:lstStyle/>
          <a:p>
            <a:pPr rtl="0"/>
            <a:fld id="{32C5FEE0-998F-4936-A0AA-C60707409371}" type="datetime1">
              <a:rPr lang="tr-TR" smtClean="0"/>
              <a:t>19.01.2024</a:t>
            </a:fld>
            <a:endParaRPr lang="en-US" dirty="0"/>
          </a:p>
        </p:txBody>
      </p:sp>
    </p:spTree>
    <p:extLst>
      <p:ext uri="{BB962C8B-B14F-4D97-AF65-F5344CB8AC3E}">
        <p14:creationId xmlns:p14="http://schemas.microsoft.com/office/powerpoint/2010/main" val="3628679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04799" y="1214423"/>
            <a:ext cx="11504579" cy="3416320"/>
          </a:xfrm>
          <a:prstGeom prst="rect">
            <a:avLst/>
          </a:prstGeom>
        </p:spPr>
        <p:txBody>
          <a:bodyPr wrap="square">
            <a:spAutoFit/>
          </a:bodyPr>
          <a:lstStyle/>
          <a:p>
            <a:r>
              <a:rPr lang="tr-TR" dirty="0"/>
              <a:t>Bir kimse kısıtlayıcı koşullar altında dahi o işi tekrar tekrar yapma isteği duyabilir.</a:t>
            </a:r>
          </a:p>
          <a:p>
            <a:endParaRPr lang="tr-TR" dirty="0"/>
          </a:p>
          <a:p>
            <a:r>
              <a:rPr lang="tr-TR" dirty="0"/>
              <a:t>Bireyin bir faaliyetten hoşlanma ve haz alma (doyum sağlama); faaliyeti sevip -sevmeme; derecesidir.</a:t>
            </a:r>
          </a:p>
          <a:p>
            <a:endParaRPr lang="tr-TR" dirty="0"/>
          </a:p>
          <a:p>
            <a:r>
              <a:rPr lang="tr-TR" dirty="0"/>
              <a:t>Herhangi bir aktiviteyi isteyerek, zevk alarak yapıyorsak,Birçok faaliyet arasından belirli birkaç faaliyeti sıklıkla tercih ediyorsak bu aktiviteler ve faaliyetlere ilgi duyuyoruz demektir.</a:t>
            </a:r>
          </a:p>
          <a:p>
            <a:endParaRPr lang="tr-TR" dirty="0"/>
          </a:p>
          <a:p>
            <a:r>
              <a:rPr lang="tr-TR" dirty="0"/>
              <a:t>Örneğin, boş zamanımızda yapılabilecek onlarca uğraşı arasından sıklıkla şiir ezberleyip, kitap okuyorsak edebiyata ilgi duyuyoruz demektir.</a:t>
            </a:r>
          </a:p>
          <a:p>
            <a:endParaRPr lang="tr-TR" dirty="0"/>
          </a:p>
          <a:p>
            <a:r>
              <a:rPr lang="tr-TR" dirty="0">
                <a:solidFill>
                  <a:srgbClr val="C00000"/>
                </a:solidFill>
              </a:rPr>
              <a:t>NELERİ YAPMAKTAN HOŞLANIRIM? &amp; NELERİ SIKLIKLA YAPARIM?</a:t>
            </a:r>
            <a:r>
              <a:rPr lang="tr-TR" dirty="0"/>
              <a:t> soruları, ilgi duyulan alanların anlaşılabilmesi, keşfedilebilmesi için sorulabilir.</a:t>
            </a:r>
          </a:p>
        </p:txBody>
      </p:sp>
      <p:sp>
        <p:nvSpPr>
          <p:cNvPr id="3" name="2 Dikdörtgen"/>
          <p:cNvSpPr/>
          <p:nvPr/>
        </p:nvSpPr>
        <p:spPr>
          <a:xfrm>
            <a:off x="304799" y="552431"/>
            <a:ext cx="5691581" cy="707886"/>
          </a:xfrm>
          <a:prstGeom prst="rect">
            <a:avLst/>
          </a:prstGeom>
        </p:spPr>
        <p:txBody>
          <a:bodyPr wrap="square">
            <a:spAutoFit/>
          </a:bodyPr>
          <a:lstStyle/>
          <a:p>
            <a:r>
              <a:rPr lang="tr-TR" sz="4000" b="1" dirty="0">
                <a:solidFill>
                  <a:srgbClr val="C00000"/>
                </a:solidFill>
                <a:latin typeface="+mj-lt"/>
              </a:rPr>
              <a:t>İLGİ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AFB20350-AFB6-47C3-793F-2027584BA097}"/>
              </a:ext>
            </a:extLst>
          </p:cNvPr>
          <p:cNvSpPr>
            <a:spLocks noGrp="1"/>
          </p:cNvSpPr>
          <p:nvPr>
            <p:ph type="title"/>
          </p:nvPr>
        </p:nvSpPr>
        <p:spPr>
          <a:xfrm>
            <a:off x="1097280" y="286603"/>
            <a:ext cx="10058400" cy="627797"/>
          </a:xfrm>
        </p:spPr>
        <p:txBody>
          <a:bodyPr>
            <a:normAutofit/>
          </a:bodyPr>
          <a:lstStyle/>
          <a:p>
            <a:pPr algn="ctr"/>
            <a:r>
              <a:rPr lang="tr-TR" sz="3000" b="1" dirty="0">
                <a:solidFill>
                  <a:srgbClr val="C00000"/>
                </a:solidFill>
              </a:rPr>
              <a:t>BELLİ BAŞLI İLGİ ALANLARI </a:t>
            </a:r>
          </a:p>
        </p:txBody>
      </p:sp>
      <p:sp>
        <p:nvSpPr>
          <p:cNvPr id="4" name="İçerik Yer Tutucusu 3">
            <a:extLst>
              <a:ext uri="{FF2B5EF4-FFF2-40B4-BE49-F238E27FC236}">
                <a16:creationId xmlns:a16="http://schemas.microsoft.com/office/drawing/2014/main" id="{4FAF5297-4E71-CF2C-69BD-22ED9A90006F}"/>
              </a:ext>
            </a:extLst>
          </p:cNvPr>
          <p:cNvSpPr>
            <a:spLocks noGrp="1"/>
          </p:cNvSpPr>
          <p:nvPr>
            <p:ph sz="half" idx="1"/>
          </p:nvPr>
        </p:nvSpPr>
        <p:spPr>
          <a:xfrm>
            <a:off x="466725" y="1143001"/>
            <a:ext cx="5270291" cy="4726092"/>
          </a:xfrm>
        </p:spPr>
        <p:txBody>
          <a:bodyPr>
            <a:noAutofit/>
          </a:bodyPr>
          <a:lstStyle/>
          <a:p>
            <a:pPr marL="0" indent="0">
              <a:buNone/>
            </a:pPr>
            <a:endParaRPr lang="tr-TR" sz="1300" dirty="0">
              <a:latin typeface="+mj-lt"/>
            </a:endParaRPr>
          </a:p>
          <a:p>
            <a:endParaRPr lang="tr-TR" sz="1300" b="1" dirty="0">
              <a:solidFill>
                <a:srgbClr val="C00000"/>
              </a:solidFill>
              <a:latin typeface="+mj-lt"/>
            </a:endParaRPr>
          </a:p>
          <a:p>
            <a:pPr marL="0" indent="0">
              <a:buNone/>
            </a:pPr>
            <a:r>
              <a:rPr lang="tr-TR" sz="1300" b="1" dirty="0">
                <a:solidFill>
                  <a:srgbClr val="C00000"/>
                </a:solidFill>
                <a:latin typeface="+mj-lt"/>
              </a:rPr>
              <a:t> 1-Temel Bilim: </a:t>
            </a:r>
            <a:r>
              <a:rPr lang="tr-TR" sz="1300" dirty="0">
                <a:latin typeface="+mj-lt"/>
              </a:rPr>
              <a:t>Temel bilim ilgisi Fizik, Kimya, Biyoloji gibi bilimlerin konularını oluşturan doğal olayları incelemek, Matematik konuları ile uğraşmak gibi davranışlarda kendini gösteren bir ilgi alanıdır. Bu ilgisi yüksek olan insanlar Tıp, Veterinerlik, Mühendislik gibi uygulamalı alanlarda da çalışmaları doyum sağlayabilir. </a:t>
            </a:r>
          </a:p>
          <a:p>
            <a:r>
              <a:rPr lang="tr-TR" sz="1300" b="1" dirty="0">
                <a:solidFill>
                  <a:srgbClr val="C00000"/>
                </a:solidFill>
                <a:latin typeface="+mj-lt"/>
              </a:rPr>
              <a:t>2 – Sosyal Bilim: </a:t>
            </a:r>
            <a:r>
              <a:rPr lang="tr-TR" sz="1300" dirty="0">
                <a:latin typeface="+mj-lt"/>
              </a:rPr>
              <a:t>Sosyal olayları incelemek ve nedenlerini araştırmak gibi davranışlarda ifadesini bulan bir ilgi alanıdır. Bu ilgisi yüksek olan kimseler Hukuk, Siyaset Bilimi, Sosyoloji, Tarih, Psikoloji, İlahiyat gibi alanlarda çalışmaktan mutlu olabilirler. </a:t>
            </a:r>
          </a:p>
          <a:p>
            <a:r>
              <a:rPr lang="tr-TR" sz="1300" b="1" dirty="0">
                <a:solidFill>
                  <a:srgbClr val="C00000"/>
                </a:solidFill>
                <a:latin typeface="+mj-lt"/>
              </a:rPr>
              <a:t>3 – Canlı Varlık</a:t>
            </a:r>
            <a:r>
              <a:rPr lang="tr-TR" sz="1300" dirty="0">
                <a:latin typeface="+mj-lt"/>
              </a:rPr>
              <a:t>: Hayvan ve bitkilerin yaşayışını incelemekten, onları yetiştirip üretmekten zevk alma davranışları içerir. Bu ilgiye sahip insanlar açık havada çalışmaktan hoşlanırlar. Veterinerlik, Ziraat ve Orman Mühendisliği, Su Ürünleri, Bahçe ve Tarla Bitkileri, Balıkçılık, Hayvancılık ve benzeri işlerle uğraşmak onlara zevk verir. </a:t>
            </a:r>
          </a:p>
          <a:p>
            <a:endParaRPr lang="tr-TR" sz="1300" dirty="0">
              <a:latin typeface="+mj-lt"/>
            </a:endParaRPr>
          </a:p>
        </p:txBody>
      </p:sp>
      <p:sp>
        <p:nvSpPr>
          <p:cNvPr id="5" name="İçerik Yer Tutucusu 4">
            <a:extLst>
              <a:ext uri="{FF2B5EF4-FFF2-40B4-BE49-F238E27FC236}">
                <a16:creationId xmlns:a16="http://schemas.microsoft.com/office/drawing/2014/main" id="{6863C84B-6080-E48A-FEA1-A7D1D4E9D07A}"/>
              </a:ext>
            </a:extLst>
          </p:cNvPr>
          <p:cNvSpPr>
            <a:spLocks noGrp="1"/>
          </p:cNvSpPr>
          <p:nvPr>
            <p:ph sz="half" idx="2"/>
          </p:nvPr>
        </p:nvSpPr>
        <p:spPr>
          <a:xfrm>
            <a:off x="6096000" y="1143001"/>
            <a:ext cx="5739767" cy="4726093"/>
          </a:xfrm>
        </p:spPr>
        <p:txBody>
          <a:bodyPr>
            <a:noAutofit/>
          </a:bodyPr>
          <a:lstStyle/>
          <a:p>
            <a:endParaRPr lang="tr-TR" sz="1300" dirty="0">
              <a:latin typeface="+mj-lt"/>
            </a:endParaRPr>
          </a:p>
          <a:p>
            <a:endParaRPr lang="tr-TR" sz="1300" dirty="0">
              <a:latin typeface="+mj-lt"/>
            </a:endParaRPr>
          </a:p>
          <a:p>
            <a:r>
              <a:rPr lang="tr-TR" sz="1300" dirty="0">
                <a:latin typeface="+mj-lt"/>
              </a:rPr>
              <a:t> </a:t>
            </a:r>
            <a:r>
              <a:rPr lang="tr-TR" sz="1300" b="1" dirty="0">
                <a:solidFill>
                  <a:srgbClr val="C00000"/>
                </a:solidFill>
                <a:latin typeface="+mj-lt"/>
              </a:rPr>
              <a:t>4 – Mekanik İlgi: </a:t>
            </a:r>
            <a:r>
              <a:rPr lang="tr-TR" sz="1300" dirty="0">
                <a:latin typeface="+mj-lt"/>
              </a:rPr>
              <a:t>Bu ilgisi yüksek olan kimseler çeşitli alet ve makineler yapmak, işletmek ve onarmak gibi faaliyetlerden hoşlanır. Makine, Elektrik-Elektronik Mühendisliği, Bilgisayar Mühendisliği, Gemi İnşaatı, Uçak Mühendisliği, Tekstil Mühendisliği, Teknik Eğitim Fakültesi gibi teknik alanlarda başarı ve doyum için gereklidir.</a:t>
            </a:r>
          </a:p>
          <a:p>
            <a:endParaRPr lang="tr-TR" sz="1300" dirty="0">
              <a:latin typeface="+mj-lt"/>
            </a:endParaRPr>
          </a:p>
          <a:p>
            <a:r>
              <a:rPr lang="tr-TR" sz="1300" dirty="0">
                <a:latin typeface="+mj-lt"/>
              </a:rPr>
              <a:t> </a:t>
            </a:r>
            <a:r>
              <a:rPr lang="tr-TR" sz="1300" b="1" dirty="0">
                <a:solidFill>
                  <a:srgbClr val="C00000"/>
                </a:solidFill>
                <a:latin typeface="+mj-lt"/>
              </a:rPr>
              <a:t>5 – İkna: </a:t>
            </a:r>
            <a:r>
              <a:rPr lang="tr-TR" sz="1300" dirty="0">
                <a:latin typeface="+mj-lt"/>
              </a:rPr>
              <a:t>Başkalarına düşüncelerini aktarma, belli bir amacı gerçekleştirmek için başkalarını etkileme gibi davranışları içeren bir ilgi alanıdır. Bu ilgi alanı ile ilgili meslekler arasında Yazarlık, Gazetecilik, Diplomatlık, Yöneticilik, İşletmecilik, Din Görevlisi, Öğretmenlik, Avukatlık, Halkla İlişkiler, Sigortacılık, sinema-TV gibi meslekler gelmektedir. </a:t>
            </a:r>
          </a:p>
          <a:p>
            <a:endParaRPr lang="tr-TR" sz="1300" dirty="0">
              <a:latin typeface="+mj-lt"/>
            </a:endParaRPr>
          </a:p>
        </p:txBody>
      </p:sp>
      <p:sp>
        <p:nvSpPr>
          <p:cNvPr id="2" name="Veri Yer Tutucusu 1">
            <a:extLst>
              <a:ext uri="{FF2B5EF4-FFF2-40B4-BE49-F238E27FC236}">
                <a16:creationId xmlns:a16="http://schemas.microsoft.com/office/drawing/2014/main" id="{296FA7FE-A317-0147-0B9C-85FF9BE9F198}"/>
              </a:ext>
            </a:extLst>
          </p:cNvPr>
          <p:cNvSpPr>
            <a:spLocks noGrp="1"/>
          </p:cNvSpPr>
          <p:nvPr>
            <p:ph type="dt" sz="half" idx="10"/>
          </p:nvPr>
        </p:nvSpPr>
        <p:spPr/>
        <p:txBody>
          <a:bodyPr/>
          <a:lstStyle/>
          <a:p>
            <a:pPr rtl="0"/>
            <a:fld id="{6F8553B3-F124-4BA5-876E-0628064B1660}" type="datetime1">
              <a:rPr lang="tr-TR" smtClean="0"/>
              <a:t>19.01.2024</a:t>
            </a:fld>
            <a:endParaRPr lang="en-US" dirty="0"/>
          </a:p>
        </p:txBody>
      </p:sp>
    </p:spTree>
    <p:extLst>
      <p:ext uri="{BB962C8B-B14F-4D97-AF65-F5344CB8AC3E}">
        <p14:creationId xmlns:p14="http://schemas.microsoft.com/office/powerpoint/2010/main" val="2036067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6F31E952-66AB-8FE5-8663-D11B98035967}"/>
              </a:ext>
            </a:extLst>
          </p:cNvPr>
          <p:cNvSpPr>
            <a:spLocks noGrp="1"/>
          </p:cNvSpPr>
          <p:nvPr>
            <p:ph type="title"/>
          </p:nvPr>
        </p:nvSpPr>
        <p:spPr>
          <a:xfrm>
            <a:off x="1097280" y="286603"/>
            <a:ext cx="10058400" cy="702303"/>
          </a:xfrm>
        </p:spPr>
        <p:txBody>
          <a:bodyPr>
            <a:normAutofit/>
          </a:bodyPr>
          <a:lstStyle/>
          <a:p>
            <a:pPr algn="ctr"/>
            <a:r>
              <a:rPr lang="tr-TR" sz="3000" b="1" dirty="0">
                <a:solidFill>
                  <a:srgbClr val="C00000"/>
                </a:solidFill>
              </a:rPr>
              <a:t>BELLİ BAŞLI İLGİ ALANLARI </a:t>
            </a:r>
          </a:p>
        </p:txBody>
      </p:sp>
      <p:sp>
        <p:nvSpPr>
          <p:cNvPr id="7" name="İçerik Yer Tutucusu 6">
            <a:extLst>
              <a:ext uri="{FF2B5EF4-FFF2-40B4-BE49-F238E27FC236}">
                <a16:creationId xmlns:a16="http://schemas.microsoft.com/office/drawing/2014/main" id="{1E069267-2F90-A97F-7393-9B2AFA1261A0}"/>
              </a:ext>
            </a:extLst>
          </p:cNvPr>
          <p:cNvSpPr>
            <a:spLocks noGrp="1"/>
          </p:cNvSpPr>
          <p:nvPr>
            <p:ph sz="half" idx="1"/>
          </p:nvPr>
        </p:nvSpPr>
        <p:spPr>
          <a:xfrm>
            <a:off x="514350" y="2120900"/>
            <a:ext cx="5222666" cy="3748193"/>
          </a:xfrm>
        </p:spPr>
        <p:txBody>
          <a:bodyPr>
            <a:normAutofit fontScale="85000" lnSpcReduction="10000"/>
          </a:bodyPr>
          <a:lstStyle/>
          <a:p>
            <a:r>
              <a:rPr lang="tr-TR" b="1" dirty="0">
                <a:solidFill>
                  <a:srgbClr val="C00000"/>
                </a:solidFill>
              </a:rPr>
              <a:t>6 – Ticaret: </a:t>
            </a:r>
            <a:r>
              <a:rPr lang="tr-TR" dirty="0"/>
              <a:t>Alım satım işleri ile uğraşma, ticaret yolu ile kar elde etme, bir malı müşteriye tanıtma ve satma gibi faaliyetlerde ifadesini bulan ticaret ilgisi Pazarlama ve Reklamcılık ile yakından ilgilidir. Ancak ticarete ilgi duyan insanlar hangi meslekten olursa olsunlar, meslekleri ile ilgili bir ticarete yönelebilirler. </a:t>
            </a:r>
          </a:p>
          <a:p>
            <a:r>
              <a:rPr lang="tr-TR" b="1" dirty="0">
                <a:solidFill>
                  <a:srgbClr val="C00000"/>
                </a:solidFill>
              </a:rPr>
              <a:t>7- İş Ayrıntıları: </a:t>
            </a:r>
            <a:r>
              <a:rPr lang="tr-TR" dirty="0"/>
              <a:t>Ayrıntılarla uğraşmaktan hoşlanma, her işi günü gününe yapma, bir yazı veya hesabı inceden inceye kontrol etme, her şeyi düzenli tutma gibi davranışlarda kendini gösteren bu ilgi alanı Muhasebe, Sekreterlik, İşletme, İktisat, Maliye, İstatistik, Mimarlık, Tasarım ve Çizim, Haritacılık, Kütüphanecilik, Arşiv ve benzeri kendini gösterir. </a:t>
            </a:r>
          </a:p>
          <a:p>
            <a:endParaRPr lang="tr-TR" dirty="0"/>
          </a:p>
        </p:txBody>
      </p:sp>
      <p:sp>
        <p:nvSpPr>
          <p:cNvPr id="8" name="İçerik Yer Tutucusu 7">
            <a:extLst>
              <a:ext uri="{FF2B5EF4-FFF2-40B4-BE49-F238E27FC236}">
                <a16:creationId xmlns:a16="http://schemas.microsoft.com/office/drawing/2014/main" id="{AC8B0456-EC22-9956-9935-A49F1529B8A7}"/>
              </a:ext>
            </a:extLst>
          </p:cNvPr>
          <p:cNvSpPr>
            <a:spLocks noGrp="1"/>
          </p:cNvSpPr>
          <p:nvPr>
            <p:ph sz="half" idx="2"/>
          </p:nvPr>
        </p:nvSpPr>
        <p:spPr>
          <a:xfrm>
            <a:off x="6515944" y="2120900"/>
            <a:ext cx="5028356" cy="3748194"/>
          </a:xfrm>
        </p:spPr>
        <p:txBody>
          <a:bodyPr>
            <a:normAutofit fontScale="85000" lnSpcReduction="10000"/>
          </a:bodyPr>
          <a:lstStyle/>
          <a:p>
            <a:r>
              <a:rPr lang="tr-TR" b="1" dirty="0">
                <a:solidFill>
                  <a:srgbClr val="C00000"/>
                </a:solidFill>
              </a:rPr>
              <a:t>8 – Edebiyat: </a:t>
            </a:r>
            <a:r>
              <a:rPr lang="tr-TR" dirty="0"/>
              <a:t>Her türlü edebi eseri inceleme, eleştirme ve edebi eserler yazma gibi davranışlarda ifadesini bulan ilgi alanıdır. Edebiyat, Diller (Filoloji), Basın-Yayın, Gazetecilik, Yazarlık, Şairlik ve benzeri. </a:t>
            </a:r>
          </a:p>
          <a:p>
            <a:r>
              <a:rPr lang="tr-TR" b="1" dirty="0">
                <a:solidFill>
                  <a:srgbClr val="C00000"/>
                </a:solidFill>
              </a:rPr>
              <a:t>9 – Güzel Sanatlar: </a:t>
            </a:r>
            <a:r>
              <a:rPr lang="tr-TR" dirty="0"/>
              <a:t>Bu ilgi alanı daha çok Resim, Heykel ve El sanatları ile ilgili eserleri incelemek veya bu tür eserler ortaya koymakla ifadesini bulur. Güzel Sanatlar Fakültesi en uygun eğitim programıdır. </a:t>
            </a:r>
          </a:p>
          <a:p>
            <a:r>
              <a:rPr lang="tr-TR" b="1" dirty="0">
                <a:solidFill>
                  <a:srgbClr val="C00000"/>
                </a:solidFill>
              </a:rPr>
              <a:t>10– Sosyal Yardım: </a:t>
            </a:r>
            <a:r>
              <a:rPr lang="tr-TR" dirty="0"/>
              <a:t>Sosyal yardım ilgisi, hasta, yoksul ve sakat insanlara yardım etme ve onların sıkıntılarını azaltma gibi davranışlarda ifadesini bulur. Tıp, Psikoloji, Sosyal Hizmetler, Hemşirelik, Psikolojik Danışmanlık, Özel Eğitim Öğretmenliği vb.</a:t>
            </a:r>
          </a:p>
          <a:p>
            <a:endParaRPr lang="tr-TR" dirty="0"/>
          </a:p>
        </p:txBody>
      </p:sp>
      <p:sp>
        <p:nvSpPr>
          <p:cNvPr id="5" name="Veri Yer Tutucusu 4">
            <a:extLst>
              <a:ext uri="{FF2B5EF4-FFF2-40B4-BE49-F238E27FC236}">
                <a16:creationId xmlns:a16="http://schemas.microsoft.com/office/drawing/2014/main" id="{BF87B150-8FB4-3B8F-B064-5BCE5D462F9D}"/>
              </a:ext>
            </a:extLst>
          </p:cNvPr>
          <p:cNvSpPr>
            <a:spLocks noGrp="1"/>
          </p:cNvSpPr>
          <p:nvPr>
            <p:ph type="dt" sz="half" idx="10"/>
          </p:nvPr>
        </p:nvSpPr>
        <p:spPr/>
        <p:txBody>
          <a:bodyPr/>
          <a:lstStyle/>
          <a:p>
            <a:pPr rtl="0"/>
            <a:fld id="{F358F89C-E02C-47E7-AE2C-E7D5D56A7D38}" type="datetime1">
              <a:rPr lang="tr-TR" smtClean="0"/>
              <a:t>19.01.2024</a:t>
            </a:fld>
            <a:endParaRPr lang="en-US" dirty="0"/>
          </a:p>
        </p:txBody>
      </p:sp>
    </p:spTree>
    <p:extLst>
      <p:ext uri="{BB962C8B-B14F-4D97-AF65-F5344CB8AC3E}">
        <p14:creationId xmlns:p14="http://schemas.microsoft.com/office/powerpoint/2010/main" val="1954271857"/>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9100_TF56160789.potx" id="{1475BF6E-3EBA-4BF5-B50E-96804CF0840F}" vid="{25F776C3-3BE1-49C9-933A-F6FA353D5EA2}"/>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{4B3564F5-C0A1-4371-B0FD-12BDD91AC7C3}tf56160789_win32</Template>
  <TotalTime>101</TotalTime>
  <Words>1280</Words>
  <Application>Microsoft Office PowerPoint</Application>
  <PresentationFormat>Geniş ekran</PresentationFormat>
  <Paragraphs>164</Paragraphs>
  <Slides>17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17</vt:i4>
      </vt:variant>
    </vt:vector>
  </HeadingPairs>
  <TitlesOfParts>
    <vt:vector size="21" baseType="lpstr">
      <vt:lpstr>Bookman Old Style</vt:lpstr>
      <vt:lpstr>Calibri</vt:lpstr>
      <vt:lpstr>Franklin Gothic Book</vt:lpstr>
      <vt:lpstr>1_RetrospectVTI</vt:lpstr>
      <vt:lpstr>Çocuğumu Tanıyorum   Geleceğine Destek  Oluyorum...</vt:lpstr>
      <vt:lpstr>Çok paranız olsaydı yine de çalışır mıydınız?</vt:lpstr>
      <vt:lpstr>İnsanların % 85 ‘i bu soruya ‘evet’ yanıtını vermiş…</vt:lpstr>
      <vt:lpstr>Meslek Kavramı;  para kazanılmak için üretilen nesne veya hizmetten daha fazlasını ifade eder…</vt:lpstr>
      <vt:lpstr>         Meslek seçimi , çok boyutlu ele alınması gerekilen bir konudur. ‘ Hemen iş bulması ‘ bir mesleği seçmenin yalnızca bir boyutudur.           Günlük yaşamımızın büyük bir bölümünü iş hayatımızda geçiririz. Bu da yaşama dair durum ve duyguların birçoğunu iş yaşantımızda da deneyimlememiz demektir.</vt:lpstr>
      <vt:lpstr>Peki bir meslek seçerken nelere dikkat etmeliyiz?</vt:lpstr>
      <vt:lpstr>PowerPoint Sunusu</vt:lpstr>
      <vt:lpstr>BELLİ BAŞLI İLGİ ALANLARI </vt:lpstr>
      <vt:lpstr>BELLİ BAŞLI İLGİ ALANLARI </vt:lpstr>
      <vt:lpstr>MESLEKİ  DEĞER  NEDİR?</vt:lpstr>
      <vt:lpstr> MESLEK DEĞERLERİ</vt:lpstr>
      <vt:lpstr> YETENEK</vt:lpstr>
      <vt:lpstr> YETENEK ALANLARI</vt:lpstr>
      <vt:lpstr>PowerPoint Sunusu</vt:lpstr>
      <vt:lpstr>PowerPoint Sunusu</vt:lpstr>
      <vt:lpstr>     Bu kadar karmaşık                              olmamalı… </vt:lpstr>
      <vt:lpstr>Bir meslek sahibi olmak hayatta verilen en önemli kararlandandır. Yanlış Meslek seçimlerinde birey ve meslek arasında uyumsuzluk var ise uzun vadede bireyde;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Çocuğumu Tanıyorum   Geleceğine Destek  Oluyorum...</dc:title>
  <dc:creator>Yeşim TERCAN</dc:creator>
  <cp:lastModifiedBy>USER</cp:lastModifiedBy>
  <cp:revision>44</cp:revision>
  <dcterms:created xsi:type="dcterms:W3CDTF">2023-09-19T09:51:20Z</dcterms:created>
  <dcterms:modified xsi:type="dcterms:W3CDTF">2024-01-19T11:17:07Z</dcterms:modified>
</cp:coreProperties>
</file>