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7" r:id="rId3"/>
    <p:sldId id="273" r:id="rId4"/>
    <p:sldId id="274" r:id="rId5"/>
    <p:sldId id="275" r:id="rId6"/>
    <p:sldId id="276" r:id="rId7"/>
    <p:sldId id="277" r:id="rId8"/>
    <p:sldId id="279" r:id="rId9"/>
    <p:sldId id="278" r:id="rId10"/>
    <p:sldId id="280" r:id="rId11"/>
    <p:sldId id="258" r:id="rId12"/>
    <p:sldId id="259" r:id="rId13"/>
    <p:sldId id="260" r:id="rId14"/>
    <p:sldId id="262" r:id="rId15"/>
    <p:sldId id="282" r:id="rId16"/>
    <p:sldId id="283" r:id="rId17"/>
    <p:sldId id="281" r:id="rId18"/>
    <p:sldId id="264" r:id="rId19"/>
    <p:sldId id="271" r:id="rId20"/>
    <p:sldId id="287" r:id="rId21"/>
    <p:sldId id="266" r:id="rId22"/>
    <p:sldId id="292" r:id="rId23"/>
    <p:sldId id="288" r:id="rId24"/>
    <p:sldId id="290" r:id="rId25"/>
    <p:sldId id="291" r:id="rId26"/>
    <p:sldId id="293" r:id="rId27"/>
    <p:sldId id="294" r:id="rId28"/>
    <p:sldId id="296" r:id="rId29"/>
    <p:sldId id="298" r:id="rId30"/>
    <p:sldId id="299" r:id="rId31"/>
    <p:sldId id="300"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5B2F91-4EAA-494C-BFA6-E5B1F08FC146}" type="datetimeFigureOut">
              <a:rPr lang="tr-TR" smtClean="0"/>
              <a:t>19.01.2024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B6201F-1BB5-4B67-80FE-F438FA18ABEE}" type="slidenum">
              <a:rPr lang="tr-TR" smtClean="0"/>
              <a:t>‹#›</a:t>
            </a:fld>
            <a:endParaRPr lang="tr-TR"/>
          </a:p>
        </p:txBody>
      </p:sp>
    </p:spTree>
    <p:extLst>
      <p:ext uri="{BB962C8B-B14F-4D97-AF65-F5344CB8AC3E}">
        <p14:creationId xmlns:p14="http://schemas.microsoft.com/office/powerpoint/2010/main" val="2251835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8B6201F-1BB5-4B67-80FE-F438FA18ABEE}" type="slidenum">
              <a:rPr lang="tr-TR" smtClean="0"/>
              <a:t>12</a:t>
            </a:fld>
            <a:endParaRPr lang="tr-TR"/>
          </a:p>
        </p:txBody>
      </p:sp>
    </p:spTree>
    <p:extLst>
      <p:ext uri="{BB962C8B-B14F-4D97-AF65-F5344CB8AC3E}">
        <p14:creationId xmlns:p14="http://schemas.microsoft.com/office/powerpoint/2010/main" val="134592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tr-TR"/>
              <a:t>Asıl başlık stili için tıklatın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23720DD-5B6D-40BF-8493-A6B52D484E6B}" type="datetimeFigureOut">
              <a:rPr lang="tr-TR" smtClean="0"/>
              <a:t>19.01.2024</a:t>
            </a:fld>
            <a:endParaRPr lang="tr-T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tr-T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302176B-0E47-46AC-8F43-DAB4B8A37D06}" type="slidenum">
              <a:rPr lang="tr-TR" smtClean="0"/>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19.01.2024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tr-TR"/>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19.01.2024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19.01.2024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tr-TR"/>
              <a:t>Asıl başlık stili için tıklatın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19.01.2024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19.01.2024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19.01.2024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19.01.2024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19.01.2024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19.01.2024</a:t>
            </a:fld>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tr-TR"/>
              <a:t>Asıl başlık stili için tıklatın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tr-TR"/>
              <a:t>Asıl başlık stili için tıklatın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19.01.2024</a:t>
            </a:fld>
            <a:endParaRPr lang="tr-T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23720DD-5B6D-40BF-8493-A6B52D484E6B}" type="datetimeFigureOut">
              <a:rPr lang="tr-TR" smtClean="0"/>
              <a:t>19.01.2024</a:t>
            </a:fld>
            <a:endParaRPr lang="tr-T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916832"/>
            <a:ext cx="8208912" cy="1872207"/>
          </a:xfrm>
        </p:spPr>
        <p:txBody>
          <a:bodyPr>
            <a:normAutofit/>
          </a:bodyPr>
          <a:lstStyle/>
          <a:p>
            <a:r>
              <a:rPr lang="tr-TR" b="1" dirty="0">
                <a:solidFill>
                  <a:schemeClr val="tx2"/>
                </a:solidFill>
                <a:latin typeface="Times New Roman" panose="02020603050405020304" pitchFamily="18" charset="0"/>
                <a:cs typeface="Times New Roman" panose="02020603050405020304" pitchFamily="18" charset="0"/>
              </a:rPr>
              <a:t>Mesleki İlgi, Değer ve Yeteneklerini Tanıma</a:t>
            </a:r>
          </a:p>
        </p:txBody>
      </p:sp>
    </p:spTree>
    <p:extLst>
      <p:ext uri="{BB962C8B-B14F-4D97-AF65-F5344CB8AC3E}">
        <p14:creationId xmlns:p14="http://schemas.microsoft.com/office/powerpoint/2010/main" val="1617392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1412776"/>
            <a:ext cx="7560840" cy="4713387"/>
          </a:xfrm>
        </p:spPr>
        <p:txBody>
          <a:bodyPr>
            <a:normAutofit/>
          </a:bodyPr>
          <a:lstStyle/>
          <a:p>
            <a:pPr marL="0" indent="0" algn="just">
              <a:buNone/>
            </a:pPr>
            <a:r>
              <a:rPr lang="tr-TR" sz="2000" b="1" dirty="0">
                <a:solidFill>
                  <a:srgbClr val="002060"/>
                </a:solidFill>
                <a:latin typeface="Times New Roman" panose="02020603050405020304" pitchFamily="18" charset="0"/>
                <a:cs typeface="Times New Roman" panose="02020603050405020304" pitchFamily="18" charset="0"/>
              </a:rPr>
              <a:t>d) Meslek Değerleri: </a:t>
            </a:r>
            <a:r>
              <a:rPr lang="tr-TR" sz="2000" dirty="0">
                <a:latin typeface="Times New Roman" panose="02020603050405020304" pitchFamily="18" charset="0"/>
                <a:cs typeface="Times New Roman" panose="02020603050405020304" pitchFamily="18" charset="0"/>
              </a:rPr>
              <a:t>Bir mesleğin seçilmesi sonucunda mesleğin sağlayacağı kazanç anlamına gelmektedir (</a:t>
            </a:r>
            <a:r>
              <a:rPr lang="tr-TR" sz="2000" dirty="0"/>
              <a:t>Pişkin,  2012).</a:t>
            </a:r>
            <a:endParaRPr lang="tr-TR" sz="200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tr-TR" sz="2000" dirty="0">
                <a:latin typeface="Times New Roman" panose="02020603050405020304" pitchFamily="18" charset="0"/>
                <a:cs typeface="Times New Roman" panose="02020603050405020304" pitchFamily="18" charset="0"/>
              </a:rPr>
              <a:t>Meslekler ihtiyaçlarımıza yanıt verdiği düzeyde değerlidir. Bu nedenle herkes değerlerine ve ihtiyaçlarına uygun mesleğe yönelmelidir.</a:t>
            </a:r>
          </a:p>
          <a:p>
            <a:pPr marL="0" indent="0" algn="just">
              <a:buNone/>
            </a:pPr>
            <a:endParaRPr lang="tr-TR" sz="2000" dirty="0">
              <a:solidFill>
                <a:srgbClr val="002060"/>
              </a:solidFill>
              <a:latin typeface="Times New Roman" panose="02020603050405020304" pitchFamily="18" charset="0"/>
              <a:cs typeface="Times New Roman" panose="02020603050405020304" pitchFamily="18" charset="0"/>
            </a:endParaRPr>
          </a:p>
          <a:p>
            <a:pPr marL="0" indent="0" algn="just">
              <a:buNone/>
            </a:pPr>
            <a:endParaRPr lang="tr-TR" sz="200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tr-TR" sz="2000" b="1" dirty="0">
                <a:solidFill>
                  <a:srgbClr val="FF0000"/>
                </a:solidFill>
                <a:latin typeface="Times New Roman" panose="02020603050405020304" pitchFamily="18" charset="0"/>
                <a:cs typeface="Times New Roman" panose="02020603050405020304" pitchFamily="18" charset="0"/>
              </a:rPr>
              <a:t>Para, toplumsal saygınlık, güvence, düzenli yaşam vb. meslek seçiminde ön plana çıkan değerlere örnek olarak verilebilir</a:t>
            </a:r>
            <a:r>
              <a:rPr lang="tr-TR" sz="2000" b="1" dirty="0">
                <a:solidFill>
                  <a:srgbClr val="FF0000"/>
                </a:solidFill>
              </a:rPr>
              <a:t>.</a:t>
            </a:r>
          </a:p>
        </p:txBody>
      </p:sp>
      <p:pic>
        <p:nvPicPr>
          <p:cNvPr id="7170" name="Picture 2" descr="Labour law Statute La Reforma laboral Labor relations, legal contract,  saving, employment png | PNGEg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136835"/>
            <a:ext cx="2088232" cy="150616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ara Para - Karikatür profesyonel kadınlar vektör malzeme, şeffaf PNG  görüntüs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4509120"/>
            <a:ext cx="2774426" cy="104811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Bilgisayar Simgeleri Kalite kontrol Kalite Yönetimi - kaliteli vektör  şeffaf PNG görüntüsü"/>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4365105"/>
            <a:ext cx="2492584"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809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1412776"/>
            <a:ext cx="7416824" cy="4360791"/>
          </a:xfrm>
        </p:spPr>
        <p:txBody>
          <a:bodyPr>
            <a:normAutofit/>
          </a:bodyPr>
          <a:lstStyle/>
          <a:p>
            <a:pPr marL="0" indent="0" algn="just">
              <a:buNone/>
            </a:pPr>
            <a:endParaRPr lang="tr-TR" sz="2000" dirty="0">
              <a:latin typeface="Times New Roman" panose="02020603050405020304" pitchFamily="18" charset="0"/>
              <a:cs typeface="Times New Roman" panose="02020603050405020304" pitchFamily="18" charset="0"/>
            </a:endParaRPr>
          </a:p>
          <a:p>
            <a:pPr algn="just"/>
            <a:r>
              <a:rPr lang="tr-TR" sz="2000" dirty="0">
                <a:latin typeface="Times New Roman" panose="02020603050405020304" pitchFamily="18" charset="0"/>
                <a:cs typeface="Times New Roman" panose="02020603050405020304" pitchFamily="18" charset="0"/>
              </a:rPr>
              <a:t>Meslek seçimine giden yolda çocuklar ve gençler birçok evreden geçerler. Bu evrelerde yapılması gerekenler çocukların yaşlarına göre değişmektedir. </a:t>
            </a:r>
          </a:p>
          <a:p>
            <a:pPr marL="0" indent="0" algn="just">
              <a:buNone/>
            </a:pPr>
            <a:endParaRPr lang="tr-TR" sz="20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212976"/>
            <a:ext cx="2875781" cy="2581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508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548680"/>
            <a:ext cx="7941568" cy="936104"/>
          </a:xfrm>
        </p:spPr>
        <p:txBody>
          <a:bodyPr>
            <a:normAutofit/>
          </a:bodyPr>
          <a:lstStyle/>
          <a:p>
            <a:pPr algn="l"/>
            <a:r>
              <a:rPr lang="tr-TR" sz="2800" dirty="0">
                <a:solidFill>
                  <a:srgbClr val="FF0000"/>
                </a:solidFill>
                <a:latin typeface="Times New Roman" panose="02020603050405020304" pitchFamily="18" charset="0"/>
                <a:cs typeface="Times New Roman" panose="02020603050405020304" pitchFamily="18" charset="0"/>
              </a:rPr>
              <a:t>Benlik Nedir?</a:t>
            </a:r>
          </a:p>
        </p:txBody>
      </p:sp>
      <p:sp>
        <p:nvSpPr>
          <p:cNvPr id="3" name="İçerik Yer Tutucusu 2"/>
          <p:cNvSpPr>
            <a:spLocks noGrp="1"/>
          </p:cNvSpPr>
          <p:nvPr>
            <p:ph idx="1"/>
          </p:nvPr>
        </p:nvSpPr>
        <p:spPr>
          <a:xfrm>
            <a:off x="539552" y="1628800"/>
            <a:ext cx="7787208" cy="4896544"/>
          </a:xfrm>
        </p:spPr>
        <p:txBody>
          <a:bodyPr>
            <a:normAutofit/>
          </a:bodyPr>
          <a:lstStyle/>
          <a:p>
            <a:pPr algn="just"/>
            <a:r>
              <a:rPr lang="tr-TR" sz="1600" dirty="0">
                <a:latin typeface="Times New Roman" panose="02020603050405020304" pitchFamily="18" charset="0"/>
                <a:cs typeface="Times New Roman" panose="02020603050405020304" pitchFamily="18" charset="0"/>
              </a:rPr>
              <a:t>İnsanın kendisinde var olduğunu düşündüğü özellikleri, amaçları, yetenekleri, idealleri kapsayan bir unsurdur. Bireyin benlik gelişimi hem çevresel faktörlerden hem de bireysel faktörlerden etkilenir (</a:t>
            </a:r>
            <a:r>
              <a:rPr lang="tr-TR" sz="1600" dirty="0"/>
              <a:t>Budak, 2000).</a:t>
            </a:r>
            <a:endParaRPr lang="tr-TR" sz="1600" dirty="0">
              <a:solidFill>
                <a:srgbClr val="002060"/>
              </a:solidFill>
              <a:latin typeface="Times New Roman" panose="02020603050405020304" pitchFamily="18" charset="0"/>
              <a:cs typeface="Times New Roman" panose="02020603050405020304" pitchFamily="18" charset="0"/>
            </a:endParaRPr>
          </a:p>
          <a:p>
            <a:pPr marL="0" indent="0" algn="just">
              <a:buNone/>
            </a:pPr>
            <a:endParaRPr lang="tr-TR" sz="1600" dirty="0">
              <a:latin typeface="Times New Roman" panose="02020603050405020304" pitchFamily="18" charset="0"/>
              <a:cs typeface="Times New Roman" panose="02020603050405020304" pitchFamily="18" charset="0"/>
            </a:endParaRPr>
          </a:p>
          <a:p>
            <a:pPr marL="0" indent="0" algn="just">
              <a:buNone/>
            </a:pPr>
            <a:r>
              <a:rPr lang="tr-TR" sz="1600" b="1" i="1" dirty="0">
                <a:solidFill>
                  <a:srgbClr val="C00000"/>
                </a:solidFill>
                <a:latin typeface="Times New Roman" panose="02020603050405020304" pitchFamily="18" charset="0"/>
                <a:cs typeface="Times New Roman" panose="02020603050405020304" pitchFamily="18" charset="0"/>
              </a:rPr>
              <a:t>Çevresel faktörler içerisinde özellikle aile beklentileri, anne baba tutumları çok etkilidir. Bunların yanı sıra akranların ve medyanın etkileri de bulunmaktadır.</a:t>
            </a:r>
          </a:p>
          <a:p>
            <a:pPr marL="0" indent="0" algn="just">
              <a:buNone/>
            </a:pPr>
            <a:endParaRPr lang="tr-TR" sz="1600" dirty="0">
              <a:latin typeface="Times New Roman" panose="02020603050405020304" pitchFamily="18" charset="0"/>
              <a:cs typeface="Times New Roman" panose="02020603050405020304" pitchFamily="18" charset="0"/>
            </a:endParaRPr>
          </a:p>
          <a:p>
            <a:pPr algn="just"/>
            <a:r>
              <a:rPr lang="tr-TR" sz="1600" dirty="0">
                <a:latin typeface="Times New Roman" panose="02020603050405020304" pitchFamily="18" charset="0"/>
                <a:cs typeface="Times New Roman" panose="02020603050405020304" pitchFamily="18" charset="0"/>
              </a:rPr>
              <a:t>Bireyler büyürken kendi rolleri, kişilikleri, yetenekleri hakkında bir bakış açısı geliştirirler, ardından kendilerine yönelik bakış açılarıyla meslekleri eşleştirirler.</a:t>
            </a:r>
          </a:p>
          <a:p>
            <a:pPr algn="just"/>
            <a:endParaRPr lang="tr-TR" sz="1600" dirty="0">
              <a:latin typeface="Times New Roman" panose="02020603050405020304" pitchFamily="18" charset="0"/>
              <a:cs typeface="Times New Roman" panose="02020603050405020304" pitchFamily="18" charset="0"/>
            </a:endParaRPr>
          </a:p>
          <a:p>
            <a:pPr marL="0" indent="0" algn="just">
              <a:buNone/>
            </a:pPr>
            <a:r>
              <a:rPr lang="tr-TR" sz="1600" i="1" dirty="0">
                <a:latin typeface="Times New Roman" panose="02020603050405020304" pitchFamily="18" charset="0"/>
                <a:cs typeface="Times New Roman" panose="02020603050405020304" pitchFamily="18" charset="0"/>
              </a:rPr>
              <a:t>Ör: Kendinizi tanımlayan 3 özelliğinizi sıralayın. Bu özelliklerinizin oluşmasında çevrenizin ne düzeyde etkili olduğunu düşünüyorsunuz?</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4869160"/>
            <a:ext cx="3077449" cy="152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342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556793"/>
            <a:ext cx="7776864" cy="4536504"/>
          </a:xfrm>
        </p:spPr>
        <p:txBody>
          <a:bodyPr>
            <a:normAutofit/>
          </a:bodyPr>
          <a:lstStyle/>
          <a:p>
            <a:pPr marL="0" indent="0" algn="just">
              <a:buNone/>
            </a:pPr>
            <a:r>
              <a:rPr lang="tr-TR" sz="2000" i="1" dirty="0">
                <a:latin typeface="Times New Roman" panose="02020603050405020304" pitchFamily="18" charset="0"/>
                <a:cs typeface="Times New Roman" panose="02020603050405020304" pitchFamily="18" charset="0"/>
              </a:rPr>
              <a:t>Ör: Kadın-erkek cinsiyet rollerinin birbirinden ayrıldığı bir ortamda büyüyen bir kız bir erkek çocuğu düşünelim. Sizce bu durum meslek seçimlerini nasıl etkileyecektir?</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2852936"/>
            <a:ext cx="4821347"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7544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692696"/>
            <a:ext cx="8147248" cy="864096"/>
          </a:xfrm>
        </p:spPr>
        <p:txBody>
          <a:bodyPr>
            <a:normAutofit/>
          </a:bodyPr>
          <a:lstStyle/>
          <a:p>
            <a:pPr algn="l"/>
            <a:r>
              <a:rPr lang="tr-TR" sz="2400" b="1" dirty="0">
                <a:solidFill>
                  <a:srgbClr val="FF0000"/>
                </a:solidFill>
                <a:latin typeface="Times New Roman" panose="02020603050405020304" pitchFamily="18" charset="0"/>
                <a:cs typeface="Times New Roman" panose="02020603050405020304" pitchFamily="18" charset="0"/>
              </a:rPr>
              <a:t>Ortaokul  Dönemindeki Çocuklar</a:t>
            </a:r>
          </a:p>
        </p:txBody>
      </p:sp>
      <p:sp>
        <p:nvSpPr>
          <p:cNvPr id="3" name="İçerik Yer Tutucusu 2"/>
          <p:cNvSpPr>
            <a:spLocks noGrp="1"/>
          </p:cNvSpPr>
          <p:nvPr>
            <p:ph idx="1"/>
          </p:nvPr>
        </p:nvSpPr>
        <p:spPr>
          <a:xfrm>
            <a:off x="539552" y="1628800"/>
            <a:ext cx="8496944" cy="5107528"/>
          </a:xfrm>
        </p:spPr>
        <p:txBody>
          <a:bodyPr>
            <a:normAutofit/>
          </a:bodyPr>
          <a:lstStyle/>
          <a:p>
            <a:pPr algn="just"/>
            <a:r>
              <a:rPr lang="tr-TR" sz="2000" dirty="0">
                <a:latin typeface="Times New Roman" panose="02020603050405020304" pitchFamily="18" charset="0"/>
                <a:cs typeface="Times New Roman" panose="02020603050405020304" pitchFamily="18" charset="0"/>
              </a:rPr>
              <a:t>Ortaokul dönemine gelindiğinde çocuklarda  meslek kavramı oluşmaktadır.</a:t>
            </a:r>
          </a:p>
          <a:p>
            <a:pPr algn="just"/>
            <a:r>
              <a:rPr lang="tr-TR" sz="2000" dirty="0">
                <a:latin typeface="Times New Roman" panose="02020603050405020304" pitchFamily="18" charset="0"/>
                <a:cs typeface="Times New Roman" panose="02020603050405020304" pitchFamily="18" charset="0"/>
              </a:rPr>
              <a:t>Çocuklar farklı mesleklerin özelliklerinin farkındadırlar.</a:t>
            </a:r>
          </a:p>
          <a:p>
            <a:pPr algn="just"/>
            <a:r>
              <a:rPr lang="tr-TR" sz="2000" dirty="0">
                <a:latin typeface="Times New Roman" panose="02020603050405020304" pitchFamily="18" charset="0"/>
                <a:cs typeface="Times New Roman" panose="02020603050405020304" pitchFamily="18" charset="0"/>
              </a:rPr>
              <a:t>İlgilerini çeken meslekleri araştırarak mesleği yapabilmek için gerekli olan özellikleri sıralayabilirler. </a:t>
            </a:r>
          </a:p>
          <a:p>
            <a:pPr algn="just"/>
            <a:r>
              <a:rPr lang="tr-TR" sz="2000" dirty="0">
                <a:latin typeface="Times New Roman" panose="02020603050405020304" pitchFamily="18" charset="0"/>
                <a:cs typeface="Times New Roman" panose="02020603050405020304" pitchFamily="18" charset="0"/>
              </a:rPr>
              <a:t>Hoşlandıkları ve hoşlanmadıkları şeylerle ilgili kesin tanımlamalar yapabilirler. (11-12 yaş)</a:t>
            </a:r>
          </a:p>
          <a:p>
            <a:pPr algn="just"/>
            <a:endParaRPr lang="tr-TR" sz="2000" dirty="0"/>
          </a:p>
          <a:p>
            <a:pPr marL="0" indent="0" algn="just">
              <a:buNone/>
            </a:pPr>
            <a:endParaRPr lang="tr-TR" sz="2400" dirty="0"/>
          </a:p>
        </p:txBody>
      </p:sp>
      <p:pic>
        <p:nvPicPr>
          <p:cNvPr id="5" name="Picture 300"/>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861048"/>
            <a:ext cx="2096770" cy="287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2375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755576" y="1371918"/>
            <a:ext cx="7344816" cy="45719"/>
          </a:xfrm>
        </p:spPr>
        <p:txBody>
          <a:bodyPr>
            <a:noAutofit/>
          </a:bodyPr>
          <a:lstStyle/>
          <a:p>
            <a:pPr algn="l"/>
            <a:r>
              <a:rPr lang="tr-TR" sz="2000" dirty="0">
                <a:latin typeface="Times New Roman" panose="02020603050405020304" pitchFamily="18" charset="0"/>
                <a:cs typeface="Times New Roman" panose="02020603050405020304" pitchFamily="18" charset="0"/>
              </a:rPr>
              <a:t>Özellikle </a:t>
            </a:r>
            <a:r>
              <a:rPr lang="tr-TR" sz="2000" dirty="0">
                <a:solidFill>
                  <a:srgbClr val="C00000"/>
                </a:solidFill>
                <a:latin typeface="Times New Roman" panose="02020603050405020304" pitchFamily="18" charset="0"/>
                <a:cs typeface="Times New Roman" panose="02020603050405020304" pitchFamily="18" charset="0"/>
              </a:rPr>
              <a:t>11 yaş civarında </a:t>
            </a:r>
            <a:r>
              <a:rPr lang="tr-TR" sz="2000" dirty="0">
                <a:latin typeface="Times New Roman" panose="02020603050405020304" pitchFamily="18" charset="0"/>
                <a:cs typeface="Times New Roman" panose="02020603050405020304" pitchFamily="18" charset="0"/>
              </a:rPr>
              <a:t>çocukların seçimlerini, ilgileri belirlemeye başlar.</a:t>
            </a:r>
            <a:br>
              <a:rPr lang="tr-TR" sz="2000" dirty="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half" idx="2"/>
          </p:nvPr>
        </p:nvSpPr>
        <p:spPr>
          <a:xfrm>
            <a:off x="457200" y="2564903"/>
            <a:ext cx="4040188" cy="3561259"/>
          </a:xfrm>
        </p:spPr>
        <p:txBody>
          <a:bodyPr>
            <a:normAutofit/>
          </a:bodyPr>
          <a:lstStyle/>
          <a:p>
            <a:r>
              <a:rPr lang="tr-TR" sz="2000" i="1" dirty="0">
                <a:latin typeface="Times New Roman" panose="02020603050405020304" pitchFamily="18" charset="0"/>
                <a:cs typeface="Times New Roman" panose="02020603050405020304" pitchFamily="18" charset="0"/>
              </a:rPr>
              <a:t>Örneğin; çocuklar duymasın dizisinin bir bölümünde havuç karakterinin okul servis şoförünün davranışlarını gözlemleyerek ilgi duyması sonucu minibüsçü olmaya karar vermesi.</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7535" y="2708920"/>
            <a:ext cx="3020443" cy="280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057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7"/>
          <p:cNvSpPr>
            <a:spLocks noGrp="1"/>
          </p:cNvSpPr>
          <p:nvPr>
            <p:ph idx="1"/>
          </p:nvPr>
        </p:nvSpPr>
        <p:spPr>
          <a:xfrm>
            <a:off x="827584" y="1196751"/>
            <a:ext cx="7920880" cy="5400601"/>
          </a:xfrm>
        </p:spPr>
        <p:txBody>
          <a:bodyPr>
            <a:normAutofit/>
          </a:bodyPr>
          <a:lstStyle/>
          <a:p>
            <a:pPr marL="0" indent="0" algn="just">
              <a:buNone/>
            </a:pPr>
            <a:r>
              <a:rPr lang="tr-TR" sz="2000" b="1" dirty="0">
                <a:solidFill>
                  <a:schemeClr val="accent6"/>
                </a:solidFill>
                <a:latin typeface="Times New Roman" panose="02020603050405020304" pitchFamily="18" charset="0"/>
                <a:cs typeface="Times New Roman" panose="02020603050405020304" pitchFamily="18" charset="0"/>
              </a:rPr>
              <a:t>13- 14 yaş ile birlikte </a:t>
            </a:r>
            <a:r>
              <a:rPr lang="tr-TR" sz="2000" dirty="0">
                <a:latin typeface="Times New Roman" panose="02020603050405020304" pitchFamily="18" charset="0"/>
                <a:cs typeface="Times New Roman" panose="02020603050405020304" pitchFamily="18" charset="0"/>
              </a:rPr>
              <a:t>ergenler becerilerinin farkına varmaya başlarlar ve eğitim hayatı ön plana çıkar. Bu dönemle birlikte zaman algısı gelişerek ergenlerin gelecekle ilgili daha gerçekçi yorumlar yaptıkları görülmektedir.</a:t>
            </a:r>
          </a:p>
          <a:p>
            <a:pPr marL="0" indent="0" algn="just">
              <a:buNone/>
            </a:pPr>
            <a:endParaRPr lang="tr-TR" sz="2000" dirty="0">
              <a:latin typeface="Times New Roman" panose="02020603050405020304" pitchFamily="18" charset="0"/>
              <a:cs typeface="Times New Roman" panose="02020603050405020304" pitchFamily="18" charset="0"/>
            </a:endParaRPr>
          </a:p>
          <a:p>
            <a:pPr marL="0" indent="0" algn="just">
              <a:buNone/>
            </a:pPr>
            <a:r>
              <a:rPr lang="tr-TR" sz="2000" i="1" dirty="0">
                <a:latin typeface="Times New Roman" panose="02020603050405020304" pitchFamily="18" charset="0"/>
                <a:cs typeface="Times New Roman" panose="02020603050405020304" pitchFamily="18" charset="0"/>
              </a:rPr>
              <a:t>«Doktor olmak isterdim; ancak sayısal ağırlıklı derslerde çok başarılı değilim.» </a:t>
            </a:r>
            <a:r>
              <a:rPr lang="tr-TR" sz="2000" dirty="0">
                <a:latin typeface="Times New Roman" panose="02020603050405020304" pitchFamily="18" charset="0"/>
                <a:cs typeface="Times New Roman" panose="02020603050405020304" pitchFamily="18" charset="0"/>
              </a:rPr>
              <a:t>bu dönemdeki ifadelerdendir.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077072"/>
            <a:ext cx="33147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18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66775" y="908720"/>
            <a:ext cx="7820025" cy="936104"/>
          </a:xfrm>
        </p:spPr>
        <p:txBody>
          <a:bodyPr>
            <a:normAutofit/>
          </a:bodyPr>
          <a:lstStyle/>
          <a:p>
            <a:pPr algn="l"/>
            <a:r>
              <a:rPr lang="tr-TR" sz="2400" b="1" dirty="0">
                <a:solidFill>
                  <a:srgbClr val="FF0000"/>
                </a:solidFill>
                <a:latin typeface="Times New Roman" panose="02020603050405020304" pitchFamily="18" charset="0"/>
                <a:cs typeface="Times New Roman" panose="02020603050405020304" pitchFamily="18" charset="0"/>
              </a:rPr>
              <a:t>Genel olarak;</a:t>
            </a:r>
            <a:endParaRPr lang="tr-TR" sz="24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27584" y="2132856"/>
            <a:ext cx="7509520" cy="4536504"/>
          </a:xfrm>
        </p:spPr>
        <p:txBody>
          <a:bodyPr>
            <a:normAutofit/>
          </a:bodyPr>
          <a:lstStyle/>
          <a:p>
            <a:pPr marL="0" indent="0" algn="just">
              <a:buNone/>
            </a:pPr>
            <a:r>
              <a:rPr lang="tr-TR" sz="2000" dirty="0"/>
              <a:t>    </a:t>
            </a:r>
            <a:r>
              <a:rPr lang="tr-TR" sz="2000" dirty="0">
                <a:latin typeface="Times New Roman" panose="02020603050405020304" pitchFamily="18" charset="0"/>
                <a:cs typeface="Times New Roman" panose="02020603050405020304" pitchFamily="18" charset="0"/>
              </a:rPr>
              <a:t>Bu dönemlerde çocuklar; ulaşmak istedikleri mesleki hedefler ile ilgili becerilerinin farkına varmaya, farklı mesleklerin çeşitli kazançlar sağladığını fark etmeye, meslek seçimine giden süreçte sorumlulukların farkına varmaya başlarlar</a:t>
            </a:r>
            <a:r>
              <a:rPr lang="tr-TR" sz="2000" dirty="0"/>
              <a:t>.</a:t>
            </a:r>
          </a:p>
        </p:txBody>
      </p:sp>
      <p:pic>
        <p:nvPicPr>
          <p:cNvPr id="5" name="image39.jpeg"/>
          <p:cNvPicPr/>
          <p:nvPr/>
        </p:nvPicPr>
        <p:blipFill>
          <a:blip r:embed="rId2" cstate="print"/>
          <a:stretch>
            <a:fillRect/>
          </a:stretch>
        </p:blipFill>
        <p:spPr>
          <a:xfrm>
            <a:off x="5220072" y="3356992"/>
            <a:ext cx="3123565" cy="2952328"/>
          </a:xfrm>
          <a:prstGeom prst="rect">
            <a:avLst/>
          </a:prstGeom>
        </p:spPr>
      </p:pic>
    </p:spTree>
    <p:extLst>
      <p:ext uri="{BB962C8B-B14F-4D97-AF65-F5344CB8AC3E}">
        <p14:creationId xmlns:p14="http://schemas.microsoft.com/office/powerpoint/2010/main" val="2901796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548680"/>
            <a:ext cx="8003232" cy="868958"/>
          </a:xfrm>
        </p:spPr>
        <p:txBody>
          <a:bodyPr>
            <a:normAutofit/>
          </a:bodyPr>
          <a:lstStyle/>
          <a:p>
            <a:pPr algn="l"/>
            <a:r>
              <a:rPr lang="tr-TR" sz="2800" b="1" dirty="0">
                <a:solidFill>
                  <a:srgbClr val="FF0000"/>
                </a:solidFill>
                <a:latin typeface="Times New Roman" panose="02020603050405020304" pitchFamily="18" charset="0"/>
                <a:cs typeface="Times New Roman" panose="02020603050405020304" pitchFamily="18" charset="0"/>
              </a:rPr>
              <a:t>Anne - Babalar Olarak Neler Yapabilirsiniz?</a:t>
            </a:r>
          </a:p>
        </p:txBody>
      </p:sp>
      <p:sp>
        <p:nvSpPr>
          <p:cNvPr id="3" name="İçerik Yer Tutucusu 2"/>
          <p:cNvSpPr>
            <a:spLocks noGrp="1"/>
          </p:cNvSpPr>
          <p:nvPr>
            <p:ph idx="1"/>
          </p:nvPr>
        </p:nvSpPr>
        <p:spPr>
          <a:xfrm>
            <a:off x="755576" y="1484784"/>
            <a:ext cx="7416824" cy="4591541"/>
          </a:xfrm>
        </p:spPr>
        <p:txBody>
          <a:bodyPr>
            <a:normAutofit/>
          </a:bodyPr>
          <a:lstStyle/>
          <a:p>
            <a:pPr marL="0" indent="0" algn="just">
              <a:buNone/>
            </a:pPr>
            <a:endParaRPr lang="tr-TR" sz="2000" dirty="0"/>
          </a:p>
          <a:p>
            <a:pPr marL="0" indent="0" algn="just">
              <a:buNone/>
            </a:pPr>
            <a:endParaRPr lang="tr-TR" sz="2000" dirty="0"/>
          </a:p>
          <a:p>
            <a:pPr marL="0" indent="0" algn="just">
              <a:buNone/>
            </a:pPr>
            <a:endParaRPr lang="tr-TR" sz="2000" dirty="0"/>
          </a:p>
          <a:p>
            <a:pPr marL="0" indent="0" algn="just">
              <a:buNone/>
            </a:pPr>
            <a:endParaRPr lang="tr-TR" sz="2000" dirty="0"/>
          </a:p>
          <a:p>
            <a:pPr marL="0" indent="0" algn="just">
              <a:buNone/>
            </a:pPr>
            <a:endParaRPr lang="tr-TR" sz="2000" dirty="0"/>
          </a:p>
          <a:p>
            <a:pPr marL="0" indent="0" algn="just">
              <a:buNone/>
            </a:pPr>
            <a:endParaRPr lang="tr-TR" sz="2000" dirty="0"/>
          </a:p>
          <a:p>
            <a:pPr marL="0" indent="0" algn="just">
              <a:buNone/>
            </a:pPr>
            <a:endParaRPr lang="tr-TR" sz="2000" dirty="0"/>
          </a:p>
          <a:p>
            <a:pPr marL="0" indent="0" algn="just">
              <a:buNone/>
            </a:pPr>
            <a:endParaRPr lang="tr-TR" sz="2000" dirty="0"/>
          </a:p>
          <a:p>
            <a:pPr marL="0" indent="0" algn="just">
              <a:buNone/>
            </a:pPr>
            <a:endParaRPr lang="tr-TR" sz="2000" dirty="0"/>
          </a:p>
          <a:p>
            <a:pPr marL="0" indent="0" algn="just">
              <a:buNone/>
            </a:pPr>
            <a:endParaRPr lang="tr-TR" sz="2000" dirty="0"/>
          </a:p>
          <a:p>
            <a:pPr marL="0" indent="0" algn="just">
              <a:buNone/>
            </a:pPr>
            <a:r>
              <a:rPr lang="tr-TR" sz="2000" dirty="0">
                <a:latin typeface="Times New Roman" panose="02020603050405020304" pitchFamily="18" charset="0"/>
                <a:cs typeface="Times New Roman" panose="02020603050405020304" pitchFamily="18" charset="0"/>
              </a:rPr>
              <a:t>1- Ortaokul döneminde çocuğunuz farklı meslekleri araştırmasını teşvik edin ve öğrendiklerini sizinle paylaşmasını sağlayın.</a:t>
            </a:r>
          </a:p>
        </p:txBody>
      </p:sp>
      <p:pic>
        <p:nvPicPr>
          <p:cNvPr id="5"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628800"/>
            <a:ext cx="6048672"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1412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3501009"/>
            <a:ext cx="7704856" cy="2625154"/>
          </a:xfrm>
        </p:spPr>
        <p:txBody>
          <a:bodyPr>
            <a:normAutofit/>
          </a:bodyPr>
          <a:lstStyle/>
          <a:p>
            <a:pPr marL="0" indent="0" algn="just">
              <a:buNone/>
            </a:pPr>
            <a:endParaRPr lang="tr-TR" sz="2000" dirty="0"/>
          </a:p>
          <a:p>
            <a:pPr marL="0" indent="0" algn="just">
              <a:buNone/>
            </a:pPr>
            <a:r>
              <a:rPr lang="tr-TR" sz="2000" dirty="0">
                <a:latin typeface="Times New Roman" panose="02020603050405020304" pitchFamily="18" charset="0"/>
                <a:cs typeface="Times New Roman" panose="02020603050405020304" pitchFamily="18" charset="0"/>
              </a:rPr>
              <a:t>2- Çocuğunuzla ortak bir plan hazırlayarak farklı mesleklerin yapıldığı iş yerlerini ziyaret etmeye çalışın. Çevrenizde farklı mesleklerde çalışan tanıdıklarınızla randevu ayarlayın ve çocuğunuzun meslekleri yerinde gözlemlemesini sağlayın.</a:t>
            </a:r>
          </a:p>
        </p:txBody>
      </p:sp>
      <p:sp>
        <p:nvSpPr>
          <p:cNvPr id="4" name="AutoShape 5" descr="Niloya Et Bebek | Moda Mode 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nvGrpSpPr>
          <p:cNvPr id="5" name="Group 66"/>
          <p:cNvGrpSpPr>
            <a:grpSpLocks/>
          </p:cNvGrpSpPr>
          <p:nvPr/>
        </p:nvGrpSpPr>
        <p:grpSpPr bwMode="auto">
          <a:xfrm>
            <a:off x="1835696" y="942488"/>
            <a:ext cx="4608512" cy="2120108"/>
            <a:chOff x="1293" y="205"/>
            <a:chExt cx="2185" cy="1529"/>
          </a:xfrm>
        </p:grpSpPr>
        <p:sp>
          <p:nvSpPr>
            <p:cNvPr id="6" name="Freeform 72"/>
            <p:cNvSpPr>
              <a:spLocks/>
            </p:cNvSpPr>
            <p:nvPr/>
          </p:nvSpPr>
          <p:spPr bwMode="auto">
            <a:xfrm>
              <a:off x="2582" y="624"/>
              <a:ext cx="741" cy="1110"/>
            </a:xfrm>
            <a:custGeom>
              <a:avLst/>
              <a:gdLst>
                <a:gd name="T0" fmla="+- 0 2679 2582"/>
                <a:gd name="T1" fmla="*/ T0 w 741"/>
                <a:gd name="T2" fmla="+- 0 1734 625"/>
                <a:gd name="T3" fmla="*/ 1734 h 1110"/>
                <a:gd name="T4" fmla="+- 0 2613 2582"/>
                <a:gd name="T5" fmla="*/ T4 w 741"/>
                <a:gd name="T6" fmla="+- 0 1712 625"/>
                <a:gd name="T7" fmla="*/ 1712 h 1110"/>
                <a:gd name="T8" fmla="+- 0 2585 2582"/>
                <a:gd name="T9" fmla="*/ T8 w 741"/>
                <a:gd name="T10" fmla="+- 0 1650 625"/>
                <a:gd name="T11" fmla="*/ 1650 h 1110"/>
                <a:gd name="T12" fmla="+- 0 2583 2582"/>
                <a:gd name="T13" fmla="*/ T12 w 741"/>
                <a:gd name="T14" fmla="+- 0 1576 625"/>
                <a:gd name="T15" fmla="*/ 1576 h 1110"/>
                <a:gd name="T16" fmla="+- 0 2583 2582"/>
                <a:gd name="T17" fmla="*/ T16 w 741"/>
                <a:gd name="T18" fmla="+- 0 1502 625"/>
                <a:gd name="T19" fmla="*/ 1502 h 1110"/>
                <a:gd name="T20" fmla="+- 0 2582 2582"/>
                <a:gd name="T21" fmla="*/ T20 w 741"/>
                <a:gd name="T22" fmla="+- 0 1428 625"/>
                <a:gd name="T23" fmla="*/ 1428 h 1110"/>
                <a:gd name="T24" fmla="+- 0 2583 2582"/>
                <a:gd name="T25" fmla="*/ T24 w 741"/>
                <a:gd name="T26" fmla="+- 0 1280 625"/>
                <a:gd name="T27" fmla="*/ 1280 h 1110"/>
                <a:gd name="T28" fmla="+- 0 2584 2582"/>
                <a:gd name="T29" fmla="*/ T28 w 741"/>
                <a:gd name="T30" fmla="+- 0 1205 625"/>
                <a:gd name="T31" fmla="*/ 1205 h 1110"/>
                <a:gd name="T32" fmla="+- 0 2612 2582"/>
                <a:gd name="T33" fmla="*/ T32 w 741"/>
                <a:gd name="T34" fmla="+- 0 1145 625"/>
                <a:gd name="T35" fmla="*/ 1145 h 1110"/>
                <a:gd name="T36" fmla="+- 0 2680 2582"/>
                <a:gd name="T37" fmla="*/ T36 w 741"/>
                <a:gd name="T38" fmla="+- 0 1122 625"/>
                <a:gd name="T39" fmla="*/ 1122 h 1110"/>
                <a:gd name="T40" fmla="+- 0 2780 2582"/>
                <a:gd name="T41" fmla="*/ T40 w 741"/>
                <a:gd name="T42" fmla="+- 0 1120 625"/>
                <a:gd name="T43" fmla="*/ 1120 h 1110"/>
                <a:gd name="T44" fmla="+- 0 2831 2582"/>
                <a:gd name="T45" fmla="*/ T44 w 741"/>
                <a:gd name="T46" fmla="+- 0 1121 625"/>
                <a:gd name="T47" fmla="*/ 1121 h 1110"/>
                <a:gd name="T48" fmla="+- 0 2881 2582"/>
                <a:gd name="T49" fmla="*/ T48 w 741"/>
                <a:gd name="T50" fmla="+- 0 1122 625"/>
                <a:gd name="T51" fmla="*/ 1122 h 1110"/>
                <a:gd name="T52" fmla="+- 0 2902 2582"/>
                <a:gd name="T53" fmla="*/ T52 w 741"/>
                <a:gd name="T54" fmla="+- 0 1121 625"/>
                <a:gd name="T55" fmla="*/ 1121 h 1110"/>
                <a:gd name="T56" fmla="+- 0 2916 2582"/>
                <a:gd name="T57" fmla="*/ T56 w 741"/>
                <a:gd name="T58" fmla="+- 0 1115 625"/>
                <a:gd name="T59" fmla="*/ 1115 h 1110"/>
                <a:gd name="T60" fmla="+- 0 2925 2582"/>
                <a:gd name="T61" fmla="*/ T60 w 741"/>
                <a:gd name="T62" fmla="+- 0 1102 625"/>
                <a:gd name="T63" fmla="*/ 1102 h 1110"/>
                <a:gd name="T64" fmla="+- 0 2930 2582"/>
                <a:gd name="T65" fmla="*/ T64 w 741"/>
                <a:gd name="T66" fmla="+- 0 1079 625"/>
                <a:gd name="T67" fmla="*/ 1079 h 1110"/>
                <a:gd name="T68" fmla="+- 0 2936 2582"/>
                <a:gd name="T69" fmla="*/ T68 w 741"/>
                <a:gd name="T70" fmla="+- 0 1009 625"/>
                <a:gd name="T71" fmla="*/ 1009 h 1110"/>
                <a:gd name="T72" fmla="+- 0 2947 2582"/>
                <a:gd name="T73" fmla="*/ T72 w 741"/>
                <a:gd name="T74" fmla="+- 0 940 625"/>
                <a:gd name="T75" fmla="*/ 940 h 1110"/>
                <a:gd name="T76" fmla="+- 0 2962 2582"/>
                <a:gd name="T77" fmla="*/ T76 w 741"/>
                <a:gd name="T78" fmla="+- 0 871 625"/>
                <a:gd name="T79" fmla="*/ 871 h 1110"/>
                <a:gd name="T80" fmla="+- 0 2981 2582"/>
                <a:gd name="T81" fmla="*/ T80 w 741"/>
                <a:gd name="T82" fmla="+- 0 803 625"/>
                <a:gd name="T83" fmla="*/ 803 h 1110"/>
                <a:gd name="T84" fmla="+- 0 3017 2582"/>
                <a:gd name="T85" fmla="*/ T84 w 741"/>
                <a:gd name="T86" fmla="+- 0 729 625"/>
                <a:gd name="T87" fmla="*/ 729 h 1110"/>
                <a:gd name="T88" fmla="+- 0 3072 2582"/>
                <a:gd name="T89" fmla="*/ T88 w 741"/>
                <a:gd name="T90" fmla="+- 0 673 625"/>
                <a:gd name="T91" fmla="*/ 673 h 1110"/>
                <a:gd name="T92" fmla="+- 0 3143 2582"/>
                <a:gd name="T93" fmla="*/ T92 w 741"/>
                <a:gd name="T94" fmla="+- 0 637 625"/>
                <a:gd name="T95" fmla="*/ 637 h 1110"/>
                <a:gd name="T96" fmla="+- 0 3224 2582"/>
                <a:gd name="T97" fmla="*/ T96 w 741"/>
                <a:gd name="T98" fmla="+- 0 625 625"/>
                <a:gd name="T99" fmla="*/ 625 h 1110"/>
                <a:gd name="T100" fmla="+- 0 3275 2582"/>
                <a:gd name="T101" fmla="*/ T100 w 741"/>
                <a:gd name="T102" fmla="+- 0 633 625"/>
                <a:gd name="T103" fmla="*/ 633 h 1110"/>
                <a:gd name="T104" fmla="+- 0 3308 2582"/>
                <a:gd name="T105" fmla="*/ T104 w 741"/>
                <a:gd name="T106" fmla="+- 0 657 625"/>
                <a:gd name="T107" fmla="*/ 657 h 1110"/>
                <a:gd name="T108" fmla="+- 0 3322 2582"/>
                <a:gd name="T109" fmla="*/ T108 w 741"/>
                <a:gd name="T110" fmla="+- 0 697 625"/>
                <a:gd name="T111" fmla="*/ 697 h 1110"/>
                <a:gd name="T112" fmla="+- 0 3317 2582"/>
                <a:gd name="T113" fmla="*/ T112 w 741"/>
                <a:gd name="T114" fmla="+- 0 749 625"/>
                <a:gd name="T115" fmla="*/ 749 h 1110"/>
                <a:gd name="T116" fmla="+- 0 3258 2582"/>
                <a:gd name="T117" fmla="*/ T116 w 741"/>
                <a:gd name="T118" fmla="+- 0 965 625"/>
                <a:gd name="T119" fmla="*/ 965 h 1110"/>
                <a:gd name="T120" fmla="+- 0 3219 2582"/>
                <a:gd name="T121" fmla="*/ T120 w 741"/>
                <a:gd name="T122" fmla="+- 0 1108 625"/>
                <a:gd name="T123" fmla="*/ 1108 h 1110"/>
                <a:gd name="T124" fmla="+- 0 3191 2582"/>
                <a:gd name="T125" fmla="*/ T124 w 741"/>
                <a:gd name="T126" fmla="+- 0 1202 625"/>
                <a:gd name="T127" fmla="*/ 1202 h 1110"/>
                <a:gd name="T128" fmla="+- 0 3164 2582"/>
                <a:gd name="T129" fmla="*/ T128 w 741"/>
                <a:gd name="T130" fmla="+- 0 1259 625"/>
                <a:gd name="T131" fmla="*/ 1259 h 1110"/>
                <a:gd name="T132" fmla="+- 0 3062 2582"/>
                <a:gd name="T133" fmla="*/ T132 w 741"/>
                <a:gd name="T134" fmla="+- 0 1299 625"/>
                <a:gd name="T135" fmla="*/ 1299 h 1110"/>
                <a:gd name="T136" fmla="+- 0 2893 2582"/>
                <a:gd name="T137" fmla="*/ T136 w 741"/>
                <a:gd name="T138" fmla="+- 0 1301 625"/>
                <a:gd name="T139" fmla="*/ 1301 h 1110"/>
                <a:gd name="T140" fmla="+- 0 2857 2582"/>
                <a:gd name="T141" fmla="*/ T140 w 741"/>
                <a:gd name="T142" fmla="+- 0 1301 625"/>
                <a:gd name="T143" fmla="*/ 1301 h 1110"/>
                <a:gd name="T144" fmla="+- 0 2822 2582"/>
                <a:gd name="T145" fmla="*/ T144 w 741"/>
                <a:gd name="T146" fmla="+- 0 1300 625"/>
                <a:gd name="T147" fmla="*/ 1300 h 1110"/>
                <a:gd name="T148" fmla="+- 0 2796 2582"/>
                <a:gd name="T149" fmla="*/ T148 w 741"/>
                <a:gd name="T150" fmla="+- 0 1300 625"/>
                <a:gd name="T151" fmla="*/ 1300 h 1110"/>
                <a:gd name="T152" fmla="+- 0 2778 2582"/>
                <a:gd name="T153" fmla="*/ T152 w 741"/>
                <a:gd name="T154" fmla="+- 0 1308 625"/>
                <a:gd name="T155" fmla="*/ 1308 h 1110"/>
                <a:gd name="T156" fmla="+- 0 2768 2582"/>
                <a:gd name="T157" fmla="*/ T156 w 741"/>
                <a:gd name="T158" fmla="+- 0 1324 625"/>
                <a:gd name="T159" fmla="*/ 1324 h 1110"/>
                <a:gd name="T160" fmla="+- 0 2767 2582"/>
                <a:gd name="T161" fmla="*/ T160 w 741"/>
                <a:gd name="T162" fmla="+- 0 1352 625"/>
                <a:gd name="T163" fmla="*/ 1352 h 1110"/>
                <a:gd name="T164" fmla="+- 0 2769 2582"/>
                <a:gd name="T165" fmla="*/ T164 w 741"/>
                <a:gd name="T166" fmla="+- 0 1387 625"/>
                <a:gd name="T167" fmla="*/ 1387 h 1110"/>
                <a:gd name="T168" fmla="+- 0 2769 2582"/>
                <a:gd name="T169" fmla="*/ T168 w 741"/>
                <a:gd name="T170" fmla="+- 0 1422 625"/>
                <a:gd name="T171" fmla="*/ 1422 h 1110"/>
                <a:gd name="T172" fmla="+- 0 2768 2582"/>
                <a:gd name="T173" fmla="*/ T172 w 741"/>
                <a:gd name="T174" fmla="+- 0 1493 625"/>
                <a:gd name="T175" fmla="*/ 1493 h 1110"/>
                <a:gd name="T176" fmla="+- 0 2768 2582"/>
                <a:gd name="T177" fmla="*/ T176 w 741"/>
                <a:gd name="T178" fmla="+- 0 1607 625"/>
                <a:gd name="T179" fmla="*/ 1607 h 1110"/>
                <a:gd name="T180" fmla="+- 0 2767 2582"/>
                <a:gd name="T181" fmla="*/ T180 w 741"/>
                <a:gd name="T182" fmla="+- 0 1645 625"/>
                <a:gd name="T183" fmla="*/ 1645 h 1110"/>
                <a:gd name="T184" fmla="+- 0 2760 2582"/>
                <a:gd name="T185" fmla="*/ T184 w 741"/>
                <a:gd name="T186" fmla="+- 0 1682 625"/>
                <a:gd name="T187" fmla="*/ 1682 h 1110"/>
                <a:gd name="T188" fmla="+- 0 2742 2582"/>
                <a:gd name="T189" fmla="*/ T188 w 741"/>
                <a:gd name="T190" fmla="+- 0 1709 625"/>
                <a:gd name="T191" fmla="*/ 1709 h 1110"/>
                <a:gd name="T192" fmla="+- 0 2714 2582"/>
                <a:gd name="T193" fmla="*/ T192 w 741"/>
                <a:gd name="T194" fmla="+- 0 1727 625"/>
                <a:gd name="T195" fmla="*/ 1727 h 1110"/>
                <a:gd name="T196" fmla="+- 0 2679 2582"/>
                <a:gd name="T197" fmla="*/ T196 w 741"/>
                <a:gd name="T198" fmla="+- 0 1734 625"/>
                <a:gd name="T199" fmla="*/ 1734 h 11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741" h="1110">
                  <a:moveTo>
                    <a:pt x="97" y="1109"/>
                  </a:moveTo>
                  <a:lnTo>
                    <a:pt x="31" y="1087"/>
                  </a:lnTo>
                  <a:lnTo>
                    <a:pt x="3" y="1025"/>
                  </a:lnTo>
                  <a:lnTo>
                    <a:pt x="1" y="951"/>
                  </a:lnTo>
                  <a:lnTo>
                    <a:pt x="1" y="877"/>
                  </a:lnTo>
                  <a:lnTo>
                    <a:pt x="0" y="803"/>
                  </a:lnTo>
                  <a:lnTo>
                    <a:pt x="1" y="655"/>
                  </a:lnTo>
                  <a:lnTo>
                    <a:pt x="2" y="580"/>
                  </a:lnTo>
                  <a:lnTo>
                    <a:pt x="30" y="520"/>
                  </a:lnTo>
                  <a:lnTo>
                    <a:pt x="98" y="497"/>
                  </a:lnTo>
                  <a:lnTo>
                    <a:pt x="198" y="495"/>
                  </a:lnTo>
                  <a:lnTo>
                    <a:pt x="249" y="496"/>
                  </a:lnTo>
                  <a:lnTo>
                    <a:pt x="299" y="497"/>
                  </a:lnTo>
                  <a:lnTo>
                    <a:pt x="320" y="496"/>
                  </a:lnTo>
                  <a:lnTo>
                    <a:pt x="334" y="490"/>
                  </a:lnTo>
                  <a:lnTo>
                    <a:pt x="343" y="477"/>
                  </a:lnTo>
                  <a:lnTo>
                    <a:pt x="348" y="454"/>
                  </a:lnTo>
                  <a:lnTo>
                    <a:pt x="354" y="384"/>
                  </a:lnTo>
                  <a:lnTo>
                    <a:pt x="365" y="315"/>
                  </a:lnTo>
                  <a:lnTo>
                    <a:pt x="380" y="246"/>
                  </a:lnTo>
                  <a:lnTo>
                    <a:pt x="399" y="178"/>
                  </a:lnTo>
                  <a:lnTo>
                    <a:pt x="435" y="104"/>
                  </a:lnTo>
                  <a:lnTo>
                    <a:pt x="490" y="48"/>
                  </a:lnTo>
                  <a:lnTo>
                    <a:pt x="561" y="12"/>
                  </a:lnTo>
                  <a:lnTo>
                    <a:pt x="642" y="0"/>
                  </a:lnTo>
                  <a:lnTo>
                    <a:pt x="693" y="8"/>
                  </a:lnTo>
                  <a:lnTo>
                    <a:pt x="726" y="32"/>
                  </a:lnTo>
                  <a:lnTo>
                    <a:pt x="740" y="72"/>
                  </a:lnTo>
                  <a:lnTo>
                    <a:pt x="735" y="124"/>
                  </a:lnTo>
                  <a:lnTo>
                    <a:pt x="676" y="340"/>
                  </a:lnTo>
                  <a:lnTo>
                    <a:pt x="637" y="483"/>
                  </a:lnTo>
                  <a:lnTo>
                    <a:pt x="609" y="577"/>
                  </a:lnTo>
                  <a:lnTo>
                    <a:pt x="582" y="634"/>
                  </a:lnTo>
                  <a:lnTo>
                    <a:pt x="480" y="674"/>
                  </a:lnTo>
                  <a:lnTo>
                    <a:pt x="311" y="676"/>
                  </a:lnTo>
                  <a:lnTo>
                    <a:pt x="275" y="676"/>
                  </a:lnTo>
                  <a:lnTo>
                    <a:pt x="240" y="675"/>
                  </a:lnTo>
                  <a:lnTo>
                    <a:pt x="214" y="675"/>
                  </a:lnTo>
                  <a:lnTo>
                    <a:pt x="196" y="683"/>
                  </a:lnTo>
                  <a:lnTo>
                    <a:pt x="186" y="699"/>
                  </a:lnTo>
                  <a:lnTo>
                    <a:pt x="185" y="727"/>
                  </a:lnTo>
                  <a:lnTo>
                    <a:pt x="187" y="762"/>
                  </a:lnTo>
                  <a:lnTo>
                    <a:pt x="187" y="797"/>
                  </a:lnTo>
                  <a:lnTo>
                    <a:pt x="186" y="868"/>
                  </a:lnTo>
                  <a:lnTo>
                    <a:pt x="186" y="982"/>
                  </a:lnTo>
                  <a:lnTo>
                    <a:pt x="185" y="1020"/>
                  </a:lnTo>
                  <a:lnTo>
                    <a:pt x="178" y="1057"/>
                  </a:lnTo>
                  <a:lnTo>
                    <a:pt x="160" y="1084"/>
                  </a:lnTo>
                  <a:lnTo>
                    <a:pt x="132" y="1102"/>
                  </a:lnTo>
                  <a:lnTo>
                    <a:pt x="97" y="1109"/>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sp>
          <p:nvSpPr>
            <p:cNvPr id="7" name="AutoShape 71"/>
            <p:cNvSpPr>
              <a:spLocks/>
            </p:cNvSpPr>
            <p:nvPr/>
          </p:nvSpPr>
          <p:spPr bwMode="auto">
            <a:xfrm>
              <a:off x="1448" y="526"/>
              <a:ext cx="1428" cy="1208"/>
            </a:xfrm>
            <a:custGeom>
              <a:avLst/>
              <a:gdLst>
                <a:gd name="T0" fmla="+- 0 2182 1448"/>
                <a:gd name="T1" fmla="*/ T0 w 1428"/>
                <a:gd name="T2" fmla="+- 0 1186 526"/>
                <a:gd name="T3" fmla="*/ 1186 h 1208"/>
                <a:gd name="T4" fmla="+- 0 2064 1448"/>
                <a:gd name="T5" fmla="*/ T4 w 1428"/>
                <a:gd name="T6" fmla="+- 0 1121 526"/>
                <a:gd name="T7" fmla="*/ 1121 h 1208"/>
                <a:gd name="T8" fmla="+- 0 1891 1448"/>
                <a:gd name="T9" fmla="*/ T8 w 1428"/>
                <a:gd name="T10" fmla="+- 0 1122 526"/>
                <a:gd name="T11" fmla="*/ 1122 h 1208"/>
                <a:gd name="T12" fmla="+- 0 1843 1448"/>
                <a:gd name="T13" fmla="*/ T12 w 1428"/>
                <a:gd name="T14" fmla="+- 0 1096 526"/>
                <a:gd name="T15" fmla="*/ 1096 h 1208"/>
                <a:gd name="T16" fmla="+- 0 1825 1448"/>
                <a:gd name="T17" fmla="*/ T16 w 1428"/>
                <a:gd name="T18" fmla="+- 0 941 526"/>
                <a:gd name="T19" fmla="*/ 941 h 1208"/>
                <a:gd name="T20" fmla="+- 0 1767 1448"/>
                <a:gd name="T21" fmla="*/ T20 w 1428"/>
                <a:gd name="T22" fmla="+- 0 747 526"/>
                <a:gd name="T23" fmla="*/ 747 h 1208"/>
                <a:gd name="T24" fmla="+- 0 1610 1448"/>
                <a:gd name="T25" fmla="*/ T24 w 1428"/>
                <a:gd name="T26" fmla="+- 0 632 526"/>
                <a:gd name="T27" fmla="*/ 632 h 1208"/>
                <a:gd name="T28" fmla="+- 0 1463 1448"/>
                <a:gd name="T29" fmla="*/ T28 w 1428"/>
                <a:gd name="T30" fmla="+- 0 657 526"/>
                <a:gd name="T31" fmla="*/ 657 h 1208"/>
                <a:gd name="T32" fmla="+- 0 1493 1448"/>
                <a:gd name="T33" fmla="*/ T32 w 1428"/>
                <a:gd name="T34" fmla="+- 0 892 526"/>
                <a:gd name="T35" fmla="*/ 892 h 1208"/>
                <a:gd name="T36" fmla="+- 0 1624 1448"/>
                <a:gd name="T37" fmla="*/ T36 w 1428"/>
                <a:gd name="T38" fmla="+- 0 1275 526"/>
                <a:gd name="T39" fmla="*/ 1275 h 1208"/>
                <a:gd name="T40" fmla="+- 0 1832 1448"/>
                <a:gd name="T41" fmla="*/ T40 w 1428"/>
                <a:gd name="T42" fmla="+- 0 1301 526"/>
                <a:gd name="T43" fmla="*/ 1301 h 1208"/>
                <a:gd name="T44" fmla="+- 0 1980 1448"/>
                <a:gd name="T45" fmla="*/ T44 w 1428"/>
                <a:gd name="T46" fmla="+- 0 1301 526"/>
                <a:gd name="T47" fmla="*/ 1301 h 1208"/>
                <a:gd name="T48" fmla="+- 0 2004 1448"/>
                <a:gd name="T49" fmla="*/ T48 w 1428"/>
                <a:gd name="T50" fmla="+- 0 1351 526"/>
                <a:gd name="T51" fmla="*/ 1351 h 1208"/>
                <a:gd name="T52" fmla="+- 0 2003 1448"/>
                <a:gd name="T53" fmla="*/ T52 w 1428"/>
                <a:gd name="T54" fmla="+- 0 1633 526"/>
                <a:gd name="T55" fmla="*/ 1633 h 1208"/>
                <a:gd name="T56" fmla="+- 0 2055 1448"/>
                <a:gd name="T57" fmla="*/ T56 w 1428"/>
                <a:gd name="T58" fmla="+- 0 1726 526"/>
                <a:gd name="T59" fmla="*/ 1726 h 1208"/>
                <a:gd name="T60" fmla="+- 0 2161 1448"/>
                <a:gd name="T61" fmla="*/ T60 w 1428"/>
                <a:gd name="T62" fmla="+- 0 1708 526"/>
                <a:gd name="T63" fmla="*/ 1708 h 1208"/>
                <a:gd name="T64" fmla="+- 0 2189 1448"/>
                <a:gd name="T65" fmla="*/ T64 w 1428"/>
                <a:gd name="T66" fmla="+- 0 1582 526"/>
                <a:gd name="T67" fmla="*/ 1582 h 1208"/>
                <a:gd name="T68" fmla="+- 0 2718 1448"/>
                <a:gd name="T69" fmla="*/ T68 w 1428"/>
                <a:gd name="T70" fmla="+- 0 629 526"/>
                <a:gd name="T71" fmla="*/ 629 h 1208"/>
                <a:gd name="T72" fmla="+- 0 2560 1448"/>
                <a:gd name="T73" fmla="*/ T72 w 1428"/>
                <a:gd name="T74" fmla="+- 0 527 526"/>
                <a:gd name="T75" fmla="*/ 527 h 1208"/>
                <a:gd name="T76" fmla="+- 0 2257 1448"/>
                <a:gd name="T77" fmla="*/ T76 w 1428"/>
                <a:gd name="T78" fmla="+- 0 526 526"/>
                <a:gd name="T79" fmla="*/ 526 h 1208"/>
                <a:gd name="T80" fmla="+- 0 2120 1448"/>
                <a:gd name="T81" fmla="*/ T80 w 1428"/>
                <a:gd name="T82" fmla="+- 0 555 526"/>
                <a:gd name="T83" fmla="*/ 555 h 1208"/>
                <a:gd name="T84" fmla="+- 0 2048 1448"/>
                <a:gd name="T85" fmla="*/ T84 w 1428"/>
                <a:gd name="T86" fmla="+- 0 669 526"/>
                <a:gd name="T87" fmla="*/ 669 h 1208"/>
                <a:gd name="T88" fmla="+- 0 2047 1448"/>
                <a:gd name="T89" fmla="*/ T88 w 1428"/>
                <a:gd name="T90" fmla="+- 0 795 526"/>
                <a:gd name="T91" fmla="*/ 795 h 1208"/>
                <a:gd name="T92" fmla="+- 0 2062 1448"/>
                <a:gd name="T93" fmla="*/ T92 w 1428"/>
                <a:gd name="T94" fmla="+- 0 812 526"/>
                <a:gd name="T95" fmla="*/ 812 h 1208"/>
                <a:gd name="T96" fmla="+- 0 2159 1448"/>
                <a:gd name="T97" fmla="*/ T96 w 1428"/>
                <a:gd name="T98" fmla="+- 0 808 526"/>
                <a:gd name="T99" fmla="*/ 808 h 1208"/>
                <a:gd name="T100" fmla="+- 0 2168 1448"/>
                <a:gd name="T101" fmla="*/ T100 w 1428"/>
                <a:gd name="T102" fmla="+- 0 762 526"/>
                <a:gd name="T103" fmla="*/ 762 h 1208"/>
                <a:gd name="T104" fmla="+- 0 2167 1448"/>
                <a:gd name="T105" fmla="*/ T104 w 1428"/>
                <a:gd name="T106" fmla="+- 0 725 526"/>
                <a:gd name="T107" fmla="*/ 725 h 1208"/>
                <a:gd name="T108" fmla="+- 0 2201 1448"/>
                <a:gd name="T109" fmla="*/ T108 w 1428"/>
                <a:gd name="T110" fmla="+- 0 727 526"/>
                <a:gd name="T111" fmla="*/ 727 h 1208"/>
                <a:gd name="T112" fmla="+- 0 2202 1448"/>
                <a:gd name="T113" fmla="*/ T112 w 1428"/>
                <a:gd name="T114" fmla="+- 0 788 526"/>
                <a:gd name="T115" fmla="*/ 788 h 1208"/>
                <a:gd name="T116" fmla="+- 0 2249 1448"/>
                <a:gd name="T117" fmla="*/ T116 w 1428"/>
                <a:gd name="T118" fmla="+- 0 813 526"/>
                <a:gd name="T119" fmla="*/ 813 h 1208"/>
                <a:gd name="T120" fmla="+- 0 2460 1448"/>
                <a:gd name="T121" fmla="*/ T120 w 1428"/>
                <a:gd name="T122" fmla="+- 0 811 526"/>
                <a:gd name="T123" fmla="*/ 811 h 1208"/>
                <a:gd name="T124" fmla="+- 0 2573 1448"/>
                <a:gd name="T125" fmla="*/ T124 w 1428"/>
                <a:gd name="T126" fmla="+- 0 805 526"/>
                <a:gd name="T127" fmla="*/ 805 h 1208"/>
                <a:gd name="T128" fmla="+- 0 2580 1448"/>
                <a:gd name="T129" fmla="*/ T128 w 1428"/>
                <a:gd name="T130" fmla="+- 0 749 526"/>
                <a:gd name="T131" fmla="*/ 749 h 1208"/>
                <a:gd name="T132" fmla="+- 0 2599 1448"/>
                <a:gd name="T133" fmla="*/ T132 w 1428"/>
                <a:gd name="T134" fmla="+- 0 716 526"/>
                <a:gd name="T135" fmla="*/ 716 h 1208"/>
                <a:gd name="T136" fmla="+- 0 2616 1448"/>
                <a:gd name="T137" fmla="*/ T136 w 1428"/>
                <a:gd name="T138" fmla="+- 0 751 526"/>
                <a:gd name="T139" fmla="*/ 751 h 1208"/>
                <a:gd name="T140" fmla="+- 0 2623 1448"/>
                <a:gd name="T141" fmla="*/ T140 w 1428"/>
                <a:gd name="T142" fmla="+- 0 805 526"/>
                <a:gd name="T143" fmla="*/ 805 h 1208"/>
                <a:gd name="T144" fmla="+- 0 2703 1448"/>
                <a:gd name="T145" fmla="*/ T144 w 1428"/>
                <a:gd name="T146" fmla="+- 0 811 526"/>
                <a:gd name="T147" fmla="*/ 811 h 1208"/>
                <a:gd name="T148" fmla="+- 0 2733 1448"/>
                <a:gd name="T149" fmla="*/ T148 w 1428"/>
                <a:gd name="T150" fmla="+- 0 740 526"/>
                <a:gd name="T151" fmla="*/ 740 h 1208"/>
                <a:gd name="T152" fmla="+- 0 2863 1448"/>
                <a:gd name="T153" fmla="*/ T152 w 1428"/>
                <a:gd name="T154" fmla="+- 0 874 526"/>
                <a:gd name="T155" fmla="*/ 874 h 1208"/>
                <a:gd name="T156" fmla="+- 0 2272 1448"/>
                <a:gd name="T157" fmla="*/ T156 w 1428"/>
                <a:gd name="T158" fmla="+- 0 871 526"/>
                <a:gd name="T159" fmla="*/ 871 h 1208"/>
                <a:gd name="T160" fmla="+- 0 1908 1448"/>
                <a:gd name="T161" fmla="*/ T160 w 1428"/>
                <a:gd name="T162" fmla="+- 0 890 526"/>
                <a:gd name="T163" fmla="*/ 890 h 1208"/>
                <a:gd name="T164" fmla="+- 0 1906 1448"/>
                <a:gd name="T165" fmla="*/ T164 w 1428"/>
                <a:gd name="T166" fmla="+- 0 954 526"/>
                <a:gd name="T167" fmla="*/ 954 h 1208"/>
                <a:gd name="T168" fmla="+- 0 1950 1448"/>
                <a:gd name="T169" fmla="*/ T168 w 1428"/>
                <a:gd name="T170" fmla="+- 0 984 526"/>
                <a:gd name="T171" fmla="*/ 984 h 1208"/>
                <a:gd name="T172" fmla="+- 0 2395 1448"/>
                <a:gd name="T173" fmla="*/ T172 w 1428"/>
                <a:gd name="T174" fmla="+- 0 983 526"/>
                <a:gd name="T175" fmla="*/ 983 h 1208"/>
                <a:gd name="T176" fmla="+- 0 2835 1448"/>
                <a:gd name="T177" fmla="*/ T176 w 1428"/>
                <a:gd name="T178" fmla="+- 0 984 526"/>
                <a:gd name="T179" fmla="*/ 984 h 1208"/>
                <a:gd name="T180" fmla="+- 0 2875 1448"/>
                <a:gd name="T181" fmla="*/ T180 w 1428"/>
                <a:gd name="T182" fmla="+- 0 944 526"/>
                <a:gd name="T183" fmla="*/ 944 h 12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1428" h="1208">
                  <a:moveTo>
                    <a:pt x="741" y="1056"/>
                  </a:moveTo>
                  <a:lnTo>
                    <a:pt x="741" y="717"/>
                  </a:lnTo>
                  <a:lnTo>
                    <a:pt x="734" y="660"/>
                  </a:lnTo>
                  <a:lnTo>
                    <a:pt x="713" y="622"/>
                  </a:lnTo>
                  <a:lnTo>
                    <a:pt x="675" y="601"/>
                  </a:lnTo>
                  <a:lnTo>
                    <a:pt x="616" y="595"/>
                  </a:lnTo>
                  <a:lnTo>
                    <a:pt x="529" y="594"/>
                  </a:lnTo>
                  <a:lnTo>
                    <a:pt x="486" y="594"/>
                  </a:lnTo>
                  <a:lnTo>
                    <a:pt x="443" y="596"/>
                  </a:lnTo>
                  <a:lnTo>
                    <a:pt x="418" y="594"/>
                  </a:lnTo>
                  <a:lnTo>
                    <a:pt x="403" y="586"/>
                  </a:lnTo>
                  <a:lnTo>
                    <a:pt x="395" y="570"/>
                  </a:lnTo>
                  <a:lnTo>
                    <a:pt x="392" y="547"/>
                  </a:lnTo>
                  <a:lnTo>
                    <a:pt x="387" y="481"/>
                  </a:lnTo>
                  <a:lnTo>
                    <a:pt x="377" y="415"/>
                  </a:lnTo>
                  <a:lnTo>
                    <a:pt x="363" y="350"/>
                  </a:lnTo>
                  <a:lnTo>
                    <a:pt x="347" y="286"/>
                  </a:lnTo>
                  <a:lnTo>
                    <a:pt x="319" y="221"/>
                  </a:lnTo>
                  <a:lnTo>
                    <a:pt x="278" y="169"/>
                  </a:lnTo>
                  <a:lnTo>
                    <a:pt x="224" y="130"/>
                  </a:lnTo>
                  <a:lnTo>
                    <a:pt x="162" y="106"/>
                  </a:lnTo>
                  <a:lnTo>
                    <a:pt x="93" y="99"/>
                  </a:lnTo>
                  <a:lnTo>
                    <a:pt x="46" y="108"/>
                  </a:lnTo>
                  <a:lnTo>
                    <a:pt x="15" y="131"/>
                  </a:lnTo>
                  <a:lnTo>
                    <a:pt x="0" y="167"/>
                  </a:lnTo>
                  <a:lnTo>
                    <a:pt x="4" y="213"/>
                  </a:lnTo>
                  <a:lnTo>
                    <a:pt x="45" y="366"/>
                  </a:lnTo>
                  <a:lnTo>
                    <a:pt x="129" y="672"/>
                  </a:lnTo>
                  <a:lnTo>
                    <a:pt x="148" y="718"/>
                  </a:lnTo>
                  <a:lnTo>
                    <a:pt x="176" y="749"/>
                  </a:lnTo>
                  <a:lnTo>
                    <a:pt x="213" y="768"/>
                  </a:lnTo>
                  <a:lnTo>
                    <a:pt x="262" y="774"/>
                  </a:lnTo>
                  <a:lnTo>
                    <a:pt x="384" y="775"/>
                  </a:lnTo>
                  <a:lnTo>
                    <a:pt x="445" y="775"/>
                  </a:lnTo>
                  <a:lnTo>
                    <a:pt x="506" y="773"/>
                  </a:lnTo>
                  <a:lnTo>
                    <a:pt x="532" y="775"/>
                  </a:lnTo>
                  <a:lnTo>
                    <a:pt x="547" y="784"/>
                  </a:lnTo>
                  <a:lnTo>
                    <a:pt x="555" y="800"/>
                  </a:lnTo>
                  <a:lnTo>
                    <a:pt x="556" y="825"/>
                  </a:lnTo>
                  <a:lnTo>
                    <a:pt x="554" y="896"/>
                  </a:lnTo>
                  <a:lnTo>
                    <a:pt x="554" y="966"/>
                  </a:lnTo>
                  <a:lnTo>
                    <a:pt x="555" y="1107"/>
                  </a:lnTo>
                  <a:lnTo>
                    <a:pt x="561" y="1149"/>
                  </a:lnTo>
                  <a:lnTo>
                    <a:pt x="579" y="1180"/>
                  </a:lnTo>
                  <a:lnTo>
                    <a:pt x="607" y="1200"/>
                  </a:lnTo>
                  <a:lnTo>
                    <a:pt x="644" y="1207"/>
                  </a:lnTo>
                  <a:lnTo>
                    <a:pt x="683" y="1201"/>
                  </a:lnTo>
                  <a:lnTo>
                    <a:pt x="713" y="1182"/>
                  </a:lnTo>
                  <a:lnTo>
                    <a:pt x="733" y="1150"/>
                  </a:lnTo>
                  <a:lnTo>
                    <a:pt x="740" y="1108"/>
                  </a:lnTo>
                  <a:lnTo>
                    <a:pt x="741" y="1056"/>
                  </a:lnTo>
                  <a:close/>
                  <a:moveTo>
                    <a:pt x="1285" y="214"/>
                  </a:moveTo>
                  <a:lnTo>
                    <a:pt x="1285" y="171"/>
                  </a:lnTo>
                  <a:lnTo>
                    <a:pt x="1270" y="103"/>
                  </a:lnTo>
                  <a:lnTo>
                    <a:pt x="1234" y="49"/>
                  </a:lnTo>
                  <a:lnTo>
                    <a:pt x="1180" y="14"/>
                  </a:lnTo>
                  <a:lnTo>
                    <a:pt x="1112" y="1"/>
                  </a:lnTo>
                  <a:lnTo>
                    <a:pt x="1070" y="1"/>
                  </a:lnTo>
                  <a:lnTo>
                    <a:pt x="944" y="1"/>
                  </a:lnTo>
                  <a:lnTo>
                    <a:pt x="809" y="0"/>
                  </a:lnTo>
                  <a:lnTo>
                    <a:pt x="765" y="1"/>
                  </a:lnTo>
                  <a:lnTo>
                    <a:pt x="715" y="9"/>
                  </a:lnTo>
                  <a:lnTo>
                    <a:pt x="672" y="29"/>
                  </a:lnTo>
                  <a:lnTo>
                    <a:pt x="638" y="61"/>
                  </a:lnTo>
                  <a:lnTo>
                    <a:pt x="612" y="103"/>
                  </a:lnTo>
                  <a:lnTo>
                    <a:pt x="600" y="143"/>
                  </a:lnTo>
                  <a:lnTo>
                    <a:pt x="597" y="185"/>
                  </a:lnTo>
                  <a:lnTo>
                    <a:pt x="598" y="227"/>
                  </a:lnTo>
                  <a:lnTo>
                    <a:pt x="599" y="269"/>
                  </a:lnTo>
                  <a:lnTo>
                    <a:pt x="598" y="279"/>
                  </a:lnTo>
                  <a:lnTo>
                    <a:pt x="603" y="286"/>
                  </a:lnTo>
                  <a:lnTo>
                    <a:pt x="614" y="286"/>
                  </a:lnTo>
                  <a:lnTo>
                    <a:pt x="664" y="288"/>
                  </a:lnTo>
                  <a:lnTo>
                    <a:pt x="688" y="287"/>
                  </a:lnTo>
                  <a:lnTo>
                    <a:pt x="711" y="282"/>
                  </a:lnTo>
                  <a:lnTo>
                    <a:pt x="721" y="272"/>
                  </a:lnTo>
                  <a:lnTo>
                    <a:pt x="722" y="255"/>
                  </a:lnTo>
                  <a:lnTo>
                    <a:pt x="720" y="236"/>
                  </a:lnTo>
                  <a:lnTo>
                    <a:pt x="720" y="217"/>
                  </a:lnTo>
                  <a:lnTo>
                    <a:pt x="720" y="215"/>
                  </a:lnTo>
                  <a:lnTo>
                    <a:pt x="719" y="199"/>
                  </a:lnTo>
                  <a:lnTo>
                    <a:pt x="725" y="189"/>
                  </a:lnTo>
                  <a:lnTo>
                    <a:pt x="751" y="188"/>
                  </a:lnTo>
                  <a:lnTo>
                    <a:pt x="753" y="201"/>
                  </a:lnTo>
                  <a:lnTo>
                    <a:pt x="756" y="230"/>
                  </a:lnTo>
                  <a:lnTo>
                    <a:pt x="754" y="239"/>
                  </a:lnTo>
                  <a:lnTo>
                    <a:pt x="754" y="262"/>
                  </a:lnTo>
                  <a:lnTo>
                    <a:pt x="761" y="277"/>
                  </a:lnTo>
                  <a:lnTo>
                    <a:pt x="776" y="285"/>
                  </a:lnTo>
                  <a:lnTo>
                    <a:pt x="801" y="287"/>
                  </a:lnTo>
                  <a:lnTo>
                    <a:pt x="871" y="285"/>
                  </a:lnTo>
                  <a:lnTo>
                    <a:pt x="942" y="285"/>
                  </a:lnTo>
                  <a:lnTo>
                    <a:pt x="1012" y="285"/>
                  </a:lnTo>
                  <a:lnTo>
                    <a:pt x="1083" y="287"/>
                  </a:lnTo>
                  <a:lnTo>
                    <a:pt x="1108" y="286"/>
                  </a:lnTo>
                  <a:lnTo>
                    <a:pt x="1125" y="279"/>
                  </a:lnTo>
                  <a:lnTo>
                    <a:pt x="1134" y="264"/>
                  </a:lnTo>
                  <a:lnTo>
                    <a:pt x="1134" y="238"/>
                  </a:lnTo>
                  <a:lnTo>
                    <a:pt x="1132" y="223"/>
                  </a:lnTo>
                  <a:lnTo>
                    <a:pt x="1131" y="207"/>
                  </a:lnTo>
                  <a:lnTo>
                    <a:pt x="1136" y="195"/>
                  </a:lnTo>
                  <a:lnTo>
                    <a:pt x="1151" y="190"/>
                  </a:lnTo>
                  <a:lnTo>
                    <a:pt x="1165" y="196"/>
                  </a:lnTo>
                  <a:lnTo>
                    <a:pt x="1169" y="209"/>
                  </a:lnTo>
                  <a:lnTo>
                    <a:pt x="1168" y="225"/>
                  </a:lnTo>
                  <a:lnTo>
                    <a:pt x="1166" y="240"/>
                  </a:lnTo>
                  <a:lnTo>
                    <a:pt x="1167" y="264"/>
                  </a:lnTo>
                  <a:lnTo>
                    <a:pt x="1175" y="279"/>
                  </a:lnTo>
                  <a:lnTo>
                    <a:pt x="1191" y="285"/>
                  </a:lnTo>
                  <a:lnTo>
                    <a:pt x="1215" y="287"/>
                  </a:lnTo>
                  <a:lnTo>
                    <a:pt x="1255" y="285"/>
                  </a:lnTo>
                  <a:lnTo>
                    <a:pt x="1276" y="277"/>
                  </a:lnTo>
                  <a:lnTo>
                    <a:pt x="1284" y="256"/>
                  </a:lnTo>
                  <a:lnTo>
                    <a:pt x="1285" y="214"/>
                  </a:lnTo>
                  <a:close/>
                  <a:moveTo>
                    <a:pt x="1427" y="378"/>
                  </a:moveTo>
                  <a:lnTo>
                    <a:pt x="1426" y="361"/>
                  </a:lnTo>
                  <a:lnTo>
                    <a:pt x="1415" y="348"/>
                  </a:lnTo>
                  <a:lnTo>
                    <a:pt x="1387" y="343"/>
                  </a:lnTo>
                  <a:lnTo>
                    <a:pt x="1146" y="345"/>
                  </a:lnTo>
                  <a:lnTo>
                    <a:pt x="824" y="345"/>
                  </a:lnTo>
                  <a:lnTo>
                    <a:pt x="501" y="343"/>
                  </a:lnTo>
                  <a:lnTo>
                    <a:pt x="471" y="349"/>
                  </a:lnTo>
                  <a:lnTo>
                    <a:pt x="460" y="364"/>
                  </a:lnTo>
                  <a:lnTo>
                    <a:pt x="459" y="385"/>
                  </a:lnTo>
                  <a:lnTo>
                    <a:pt x="459" y="407"/>
                  </a:lnTo>
                  <a:lnTo>
                    <a:pt x="458" y="428"/>
                  </a:lnTo>
                  <a:lnTo>
                    <a:pt x="462" y="445"/>
                  </a:lnTo>
                  <a:lnTo>
                    <a:pt x="475" y="455"/>
                  </a:lnTo>
                  <a:lnTo>
                    <a:pt x="502" y="458"/>
                  </a:lnTo>
                  <a:lnTo>
                    <a:pt x="576" y="457"/>
                  </a:lnTo>
                  <a:lnTo>
                    <a:pt x="650" y="457"/>
                  </a:lnTo>
                  <a:lnTo>
                    <a:pt x="947" y="457"/>
                  </a:lnTo>
                  <a:lnTo>
                    <a:pt x="1241" y="457"/>
                  </a:lnTo>
                  <a:lnTo>
                    <a:pt x="1314" y="457"/>
                  </a:lnTo>
                  <a:lnTo>
                    <a:pt x="1387" y="458"/>
                  </a:lnTo>
                  <a:lnTo>
                    <a:pt x="1417" y="453"/>
                  </a:lnTo>
                  <a:lnTo>
                    <a:pt x="1427" y="438"/>
                  </a:lnTo>
                  <a:lnTo>
                    <a:pt x="1427" y="418"/>
                  </a:lnTo>
                  <a:lnTo>
                    <a:pt x="1426" y="398"/>
                  </a:lnTo>
                  <a:lnTo>
                    <a:pt x="1427" y="3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sp>
          <p:nvSpPr>
            <p:cNvPr id="8" name="AutoShape 70"/>
            <p:cNvSpPr>
              <a:spLocks/>
            </p:cNvSpPr>
            <p:nvPr/>
          </p:nvSpPr>
          <p:spPr bwMode="auto">
            <a:xfrm>
              <a:off x="1293" y="734"/>
              <a:ext cx="2185" cy="738"/>
            </a:xfrm>
            <a:custGeom>
              <a:avLst/>
              <a:gdLst>
                <a:gd name="T0" fmla="+- 0 1922 1294"/>
                <a:gd name="T1" fmla="*/ T0 w 2185"/>
                <a:gd name="T2" fmla="+- 0 1404 734"/>
                <a:gd name="T3" fmla="*/ 1404 h 738"/>
                <a:gd name="T4" fmla="+- 0 1892 1294"/>
                <a:gd name="T5" fmla="*/ T4 w 2185"/>
                <a:gd name="T6" fmla="+- 0 1382 734"/>
                <a:gd name="T7" fmla="*/ 1382 h 738"/>
                <a:gd name="T8" fmla="+- 0 1718 1294"/>
                <a:gd name="T9" fmla="*/ T8 w 2185"/>
                <a:gd name="T10" fmla="+- 0 1380 734"/>
                <a:gd name="T11" fmla="*/ 1380 h 738"/>
                <a:gd name="T12" fmla="+- 0 1579 1294"/>
                <a:gd name="T13" fmla="*/ T12 w 2185"/>
                <a:gd name="T14" fmla="+- 0 1339 734"/>
                <a:gd name="T15" fmla="*/ 1339 h 738"/>
                <a:gd name="T16" fmla="+- 0 1503 1294"/>
                <a:gd name="T17" fmla="*/ T16 w 2185"/>
                <a:gd name="T18" fmla="+- 0 1214 734"/>
                <a:gd name="T19" fmla="*/ 1214 h 738"/>
                <a:gd name="T20" fmla="+- 0 1380 1294"/>
                <a:gd name="T21" fmla="*/ T20 w 2185"/>
                <a:gd name="T22" fmla="+- 0 763 734"/>
                <a:gd name="T23" fmla="*/ 763 h 738"/>
                <a:gd name="T24" fmla="+- 0 1351 1294"/>
                <a:gd name="T25" fmla="*/ T24 w 2185"/>
                <a:gd name="T26" fmla="+- 0 734 734"/>
                <a:gd name="T27" fmla="*/ 734 h 738"/>
                <a:gd name="T28" fmla="+- 0 1304 1294"/>
                <a:gd name="T29" fmla="*/ T28 w 2185"/>
                <a:gd name="T30" fmla="+- 0 748 734"/>
                <a:gd name="T31" fmla="*/ 748 h 738"/>
                <a:gd name="T32" fmla="+- 0 1294 1294"/>
                <a:gd name="T33" fmla="*/ T32 w 2185"/>
                <a:gd name="T34" fmla="+- 0 788 734"/>
                <a:gd name="T35" fmla="*/ 788 h 738"/>
                <a:gd name="T36" fmla="+- 0 1376 1294"/>
                <a:gd name="T37" fmla="*/ T36 w 2185"/>
                <a:gd name="T38" fmla="+- 0 1108 734"/>
                <a:gd name="T39" fmla="*/ 1108 h 738"/>
                <a:gd name="T40" fmla="+- 0 1417 1294"/>
                <a:gd name="T41" fmla="*/ T40 w 2185"/>
                <a:gd name="T42" fmla="+- 0 1255 734"/>
                <a:gd name="T43" fmla="*/ 1255 h 738"/>
                <a:gd name="T44" fmla="+- 0 1500 1294"/>
                <a:gd name="T45" fmla="*/ T44 w 2185"/>
                <a:gd name="T46" fmla="+- 0 1394 734"/>
                <a:gd name="T47" fmla="*/ 1394 h 738"/>
                <a:gd name="T48" fmla="+- 0 1647 1294"/>
                <a:gd name="T49" fmla="*/ T48 w 2185"/>
                <a:gd name="T50" fmla="+- 0 1465 734"/>
                <a:gd name="T51" fmla="*/ 1465 h 738"/>
                <a:gd name="T52" fmla="+- 0 1712 1294"/>
                <a:gd name="T53" fmla="*/ T52 w 2185"/>
                <a:gd name="T54" fmla="+- 0 1471 734"/>
                <a:gd name="T55" fmla="*/ 1471 h 738"/>
                <a:gd name="T56" fmla="+- 0 1771 1294"/>
                <a:gd name="T57" fmla="*/ T56 w 2185"/>
                <a:gd name="T58" fmla="+- 0 1472 734"/>
                <a:gd name="T59" fmla="*/ 1472 h 738"/>
                <a:gd name="T60" fmla="+- 0 1892 1294"/>
                <a:gd name="T61" fmla="*/ T60 w 2185"/>
                <a:gd name="T62" fmla="+- 0 1469 734"/>
                <a:gd name="T63" fmla="*/ 1469 h 738"/>
                <a:gd name="T64" fmla="+- 0 1921 1294"/>
                <a:gd name="T65" fmla="*/ T64 w 2185"/>
                <a:gd name="T66" fmla="+- 0 1445 734"/>
                <a:gd name="T67" fmla="*/ 1445 h 738"/>
                <a:gd name="T68" fmla="+- 0 3478 1294"/>
                <a:gd name="T69" fmla="*/ T68 w 2185"/>
                <a:gd name="T70" fmla="+- 0 787 734"/>
                <a:gd name="T71" fmla="*/ 787 h 738"/>
                <a:gd name="T72" fmla="+- 0 3467 1294"/>
                <a:gd name="T73" fmla="*/ T72 w 2185"/>
                <a:gd name="T74" fmla="+- 0 748 734"/>
                <a:gd name="T75" fmla="*/ 748 h 738"/>
                <a:gd name="T76" fmla="+- 0 3421 1294"/>
                <a:gd name="T77" fmla="*/ T76 w 2185"/>
                <a:gd name="T78" fmla="+- 0 734 734"/>
                <a:gd name="T79" fmla="*/ 734 h 738"/>
                <a:gd name="T80" fmla="+- 0 3392 1294"/>
                <a:gd name="T81" fmla="*/ T80 w 2185"/>
                <a:gd name="T82" fmla="+- 0 763 734"/>
                <a:gd name="T83" fmla="*/ 763 h 738"/>
                <a:gd name="T84" fmla="+- 0 3365 1294"/>
                <a:gd name="T85" fmla="*/ T84 w 2185"/>
                <a:gd name="T86" fmla="+- 0 858 734"/>
                <a:gd name="T87" fmla="*/ 858 h 738"/>
                <a:gd name="T88" fmla="+- 0 3237 1294"/>
                <a:gd name="T89" fmla="*/ T88 w 2185"/>
                <a:gd name="T90" fmla="+- 0 1290 734"/>
                <a:gd name="T91" fmla="*/ 1290 h 738"/>
                <a:gd name="T92" fmla="+- 0 3131 1294"/>
                <a:gd name="T93" fmla="*/ T92 w 2185"/>
                <a:gd name="T94" fmla="+- 0 1370 734"/>
                <a:gd name="T95" fmla="*/ 1370 h 738"/>
                <a:gd name="T96" fmla="+- 0 2902 1294"/>
                <a:gd name="T97" fmla="*/ T96 w 2185"/>
                <a:gd name="T98" fmla="+- 0 1380 734"/>
                <a:gd name="T99" fmla="*/ 1380 h 738"/>
                <a:gd name="T100" fmla="+- 0 2862 1294"/>
                <a:gd name="T101" fmla="*/ T100 w 2185"/>
                <a:gd name="T102" fmla="+- 0 1389 734"/>
                <a:gd name="T103" fmla="*/ 1389 h 738"/>
                <a:gd name="T104" fmla="+- 0 2848 1294"/>
                <a:gd name="T105" fmla="*/ T104 w 2185"/>
                <a:gd name="T106" fmla="+- 0 1425 734"/>
                <a:gd name="T107" fmla="*/ 1425 h 738"/>
                <a:gd name="T108" fmla="+- 0 2864 1294"/>
                <a:gd name="T109" fmla="*/ T108 w 2185"/>
                <a:gd name="T110" fmla="+- 0 1461 734"/>
                <a:gd name="T111" fmla="*/ 1461 h 738"/>
                <a:gd name="T112" fmla="+- 0 2903 1294"/>
                <a:gd name="T113" fmla="*/ T112 w 2185"/>
                <a:gd name="T114" fmla="+- 0 1472 734"/>
                <a:gd name="T115" fmla="*/ 1472 h 738"/>
                <a:gd name="T116" fmla="+- 0 3128 1294"/>
                <a:gd name="T117" fmla="*/ T116 w 2185"/>
                <a:gd name="T118" fmla="+- 0 1465 734"/>
                <a:gd name="T119" fmla="*/ 1465 h 738"/>
                <a:gd name="T120" fmla="+- 0 3249 1294"/>
                <a:gd name="T121" fmla="*/ T120 w 2185"/>
                <a:gd name="T122" fmla="+- 0 1413 734"/>
                <a:gd name="T123" fmla="*/ 1413 h 738"/>
                <a:gd name="T124" fmla="+- 0 3332 1294"/>
                <a:gd name="T125" fmla="*/ T124 w 2185"/>
                <a:gd name="T126" fmla="+- 0 1312 734"/>
                <a:gd name="T127" fmla="*/ 1312 h 738"/>
                <a:gd name="T128" fmla="+- 0 3378 1294"/>
                <a:gd name="T129" fmla="*/ T128 w 2185"/>
                <a:gd name="T130" fmla="+- 0 1172 734"/>
                <a:gd name="T131" fmla="*/ 1172 h 738"/>
                <a:gd name="T132" fmla="+- 0 3478 1294"/>
                <a:gd name="T133" fmla="*/ T132 w 2185"/>
                <a:gd name="T134" fmla="+- 0 787 734"/>
                <a:gd name="T135" fmla="*/ 787 h 7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185" h="738">
                  <a:moveTo>
                    <a:pt x="632" y="691"/>
                  </a:moveTo>
                  <a:lnTo>
                    <a:pt x="628" y="670"/>
                  </a:lnTo>
                  <a:lnTo>
                    <a:pt x="616" y="656"/>
                  </a:lnTo>
                  <a:lnTo>
                    <a:pt x="598" y="648"/>
                  </a:lnTo>
                  <a:lnTo>
                    <a:pt x="576" y="646"/>
                  </a:lnTo>
                  <a:lnTo>
                    <a:pt x="424" y="646"/>
                  </a:lnTo>
                  <a:lnTo>
                    <a:pt x="346" y="635"/>
                  </a:lnTo>
                  <a:lnTo>
                    <a:pt x="285" y="605"/>
                  </a:lnTo>
                  <a:lnTo>
                    <a:pt x="239" y="553"/>
                  </a:lnTo>
                  <a:lnTo>
                    <a:pt x="209" y="480"/>
                  </a:lnTo>
                  <a:lnTo>
                    <a:pt x="94" y="52"/>
                  </a:lnTo>
                  <a:lnTo>
                    <a:pt x="86" y="29"/>
                  </a:lnTo>
                  <a:lnTo>
                    <a:pt x="74" y="10"/>
                  </a:lnTo>
                  <a:lnTo>
                    <a:pt x="57" y="0"/>
                  </a:lnTo>
                  <a:lnTo>
                    <a:pt x="32" y="2"/>
                  </a:lnTo>
                  <a:lnTo>
                    <a:pt x="10" y="14"/>
                  </a:lnTo>
                  <a:lnTo>
                    <a:pt x="1" y="32"/>
                  </a:lnTo>
                  <a:lnTo>
                    <a:pt x="0" y="54"/>
                  </a:lnTo>
                  <a:lnTo>
                    <a:pt x="4" y="78"/>
                  </a:lnTo>
                  <a:lnTo>
                    <a:pt x="82" y="374"/>
                  </a:lnTo>
                  <a:lnTo>
                    <a:pt x="102" y="448"/>
                  </a:lnTo>
                  <a:lnTo>
                    <a:pt x="123" y="521"/>
                  </a:lnTo>
                  <a:lnTo>
                    <a:pt x="156" y="599"/>
                  </a:lnTo>
                  <a:lnTo>
                    <a:pt x="206" y="660"/>
                  </a:lnTo>
                  <a:lnTo>
                    <a:pt x="271" y="704"/>
                  </a:lnTo>
                  <a:lnTo>
                    <a:pt x="353" y="731"/>
                  </a:lnTo>
                  <a:lnTo>
                    <a:pt x="386" y="735"/>
                  </a:lnTo>
                  <a:lnTo>
                    <a:pt x="418" y="737"/>
                  </a:lnTo>
                  <a:lnTo>
                    <a:pt x="448" y="737"/>
                  </a:lnTo>
                  <a:lnTo>
                    <a:pt x="477" y="738"/>
                  </a:lnTo>
                  <a:lnTo>
                    <a:pt x="576" y="738"/>
                  </a:lnTo>
                  <a:lnTo>
                    <a:pt x="598" y="735"/>
                  </a:lnTo>
                  <a:lnTo>
                    <a:pt x="615" y="726"/>
                  </a:lnTo>
                  <a:lnTo>
                    <a:pt x="627" y="711"/>
                  </a:lnTo>
                  <a:lnTo>
                    <a:pt x="632" y="691"/>
                  </a:lnTo>
                  <a:close/>
                  <a:moveTo>
                    <a:pt x="2184" y="53"/>
                  </a:moveTo>
                  <a:lnTo>
                    <a:pt x="2183" y="31"/>
                  </a:lnTo>
                  <a:lnTo>
                    <a:pt x="2173" y="14"/>
                  </a:lnTo>
                  <a:lnTo>
                    <a:pt x="2152" y="2"/>
                  </a:lnTo>
                  <a:lnTo>
                    <a:pt x="2127" y="0"/>
                  </a:lnTo>
                  <a:lnTo>
                    <a:pt x="2110" y="10"/>
                  </a:lnTo>
                  <a:lnTo>
                    <a:pt x="2098" y="29"/>
                  </a:lnTo>
                  <a:lnTo>
                    <a:pt x="2090" y="52"/>
                  </a:lnTo>
                  <a:lnTo>
                    <a:pt x="2071" y="124"/>
                  </a:lnTo>
                  <a:lnTo>
                    <a:pt x="1973" y="484"/>
                  </a:lnTo>
                  <a:lnTo>
                    <a:pt x="1943" y="556"/>
                  </a:lnTo>
                  <a:lnTo>
                    <a:pt x="1898" y="606"/>
                  </a:lnTo>
                  <a:lnTo>
                    <a:pt x="1837" y="636"/>
                  </a:lnTo>
                  <a:lnTo>
                    <a:pt x="1760" y="646"/>
                  </a:lnTo>
                  <a:lnTo>
                    <a:pt x="1608" y="646"/>
                  </a:lnTo>
                  <a:lnTo>
                    <a:pt x="1586" y="648"/>
                  </a:lnTo>
                  <a:lnTo>
                    <a:pt x="1568" y="655"/>
                  </a:lnTo>
                  <a:lnTo>
                    <a:pt x="1557" y="669"/>
                  </a:lnTo>
                  <a:lnTo>
                    <a:pt x="1554" y="691"/>
                  </a:lnTo>
                  <a:lnTo>
                    <a:pt x="1558" y="712"/>
                  </a:lnTo>
                  <a:lnTo>
                    <a:pt x="1570" y="727"/>
                  </a:lnTo>
                  <a:lnTo>
                    <a:pt x="1587" y="735"/>
                  </a:lnTo>
                  <a:lnTo>
                    <a:pt x="1609" y="738"/>
                  </a:lnTo>
                  <a:lnTo>
                    <a:pt x="1761" y="738"/>
                  </a:lnTo>
                  <a:lnTo>
                    <a:pt x="1834" y="731"/>
                  </a:lnTo>
                  <a:lnTo>
                    <a:pt x="1898" y="711"/>
                  </a:lnTo>
                  <a:lnTo>
                    <a:pt x="1955" y="679"/>
                  </a:lnTo>
                  <a:lnTo>
                    <a:pt x="2001" y="634"/>
                  </a:lnTo>
                  <a:lnTo>
                    <a:pt x="2038" y="578"/>
                  </a:lnTo>
                  <a:lnTo>
                    <a:pt x="2064" y="510"/>
                  </a:lnTo>
                  <a:lnTo>
                    <a:pt x="2084" y="438"/>
                  </a:lnTo>
                  <a:lnTo>
                    <a:pt x="2179" y="77"/>
                  </a:lnTo>
                  <a:lnTo>
                    <a:pt x="2184" y="53"/>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pic>
          <p:nvPicPr>
            <p:cNvPr id="9" name="Picture 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4" y="276"/>
              <a:ext cx="295"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9" y="275"/>
              <a:ext cx="297"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3" y="205"/>
              <a:ext cx="274"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09409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1124744"/>
            <a:ext cx="8075240" cy="432047"/>
          </a:xfrm>
        </p:spPr>
        <p:txBody>
          <a:bodyPr>
            <a:noAutofit/>
          </a:bodyPr>
          <a:lstStyle/>
          <a:p>
            <a:pPr algn="l"/>
            <a:r>
              <a:rPr lang="tr-TR" sz="2400" b="1" dirty="0">
                <a:solidFill>
                  <a:srgbClr val="FF0000"/>
                </a:solidFill>
                <a:latin typeface="Times New Roman" panose="02020603050405020304" pitchFamily="18" charset="0"/>
                <a:cs typeface="Times New Roman" panose="02020603050405020304" pitchFamily="18" charset="0"/>
              </a:rPr>
              <a:t>Meslek Seçimi Nedir?</a:t>
            </a:r>
          </a:p>
        </p:txBody>
      </p:sp>
      <p:sp>
        <p:nvSpPr>
          <p:cNvPr id="3" name="İçerik Yer Tutucusu 2"/>
          <p:cNvSpPr>
            <a:spLocks noGrp="1"/>
          </p:cNvSpPr>
          <p:nvPr>
            <p:ph idx="1"/>
          </p:nvPr>
        </p:nvSpPr>
        <p:spPr>
          <a:xfrm>
            <a:off x="683568" y="1916832"/>
            <a:ext cx="7488832" cy="4752528"/>
          </a:xfrm>
        </p:spPr>
        <p:txBody>
          <a:bodyPr>
            <a:normAutofit/>
          </a:bodyPr>
          <a:lstStyle/>
          <a:p>
            <a:pPr algn="just"/>
            <a:r>
              <a:rPr lang="tr-TR" sz="2000" dirty="0"/>
              <a:t>Meslek seçimi, bir kimsenin kendisine açık olan meslekleri çeşitli yönleri ile değerlendirip kendi ihtiyaçları ve beklentileri açısından istenilen yönleri çok, istenilmeyen yönleri az olan birine yönelmeye karar vermesidir. (Kuzgun, 2000)</a:t>
            </a:r>
            <a:endParaRPr lang="tr-TR" sz="2000" dirty="0">
              <a:latin typeface="Times New Roman" panose="02020603050405020304" pitchFamily="18" charset="0"/>
              <a:cs typeface="Times New Roman" panose="02020603050405020304" pitchFamily="18" charset="0"/>
            </a:endParaRPr>
          </a:p>
        </p:txBody>
      </p:sp>
      <p:pic>
        <p:nvPicPr>
          <p:cNvPr id="6" name="image5.jpeg"/>
          <p:cNvPicPr/>
          <p:nvPr/>
        </p:nvPicPr>
        <p:blipFill>
          <a:blip r:embed="rId2" cstate="print"/>
          <a:stretch>
            <a:fillRect/>
          </a:stretch>
        </p:blipFill>
        <p:spPr>
          <a:xfrm>
            <a:off x="1403648" y="3429000"/>
            <a:ext cx="6408712" cy="2808312"/>
          </a:xfrm>
          <a:prstGeom prst="rect">
            <a:avLst/>
          </a:prstGeom>
        </p:spPr>
      </p:pic>
    </p:spTree>
    <p:extLst>
      <p:ext uri="{BB962C8B-B14F-4D97-AF65-F5344CB8AC3E}">
        <p14:creationId xmlns:p14="http://schemas.microsoft.com/office/powerpoint/2010/main" val="234427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3356992"/>
            <a:ext cx="7416824" cy="2769171"/>
          </a:xfrm>
        </p:spPr>
        <p:txBody>
          <a:bodyPr>
            <a:normAutofit/>
          </a:bodyPr>
          <a:lstStyle/>
          <a:p>
            <a:pPr marL="0" indent="0" algn="just">
              <a:buNone/>
            </a:pPr>
            <a:endParaRPr lang="tr-TR" sz="2000" dirty="0"/>
          </a:p>
          <a:p>
            <a:pPr marL="0" indent="0" algn="just">
              <a:buNone/>
            </a:pPr>
            <a:endParaRPr lang="tr-TR" sz="2000" dirty="0"/>
          </a:p>
          <a:p>
            <a:pPr marL="0" indent="0" algn="just">
              <a:buNone/>
            </a:pPr>
            <a:r>
              <a:rPr lang="tr-TR" sz="2000" dirty="0">
                <a:latin typeface="Times New Roman" panose="02020603050405020304" pitchFamily="18" charset="0"/>
                <a:cs typeface="Times New Roman" panose="02020603050405020304" pitchFamily="18" charset="0"/>
              </a:rPr>
              <a:t>3- Çocuğunuzun kendisini tanımasına katkı sağlayın.</a:t>
            </a:r>
          </a:p>
          <a:p>
            <a:pPr marL="0" indent="0" algn="just">
              <a:buNone/>
            </a:pPr>
            <a:r>
              <a:rPr lang="tr-TR" sz="2000" b="1" i="1" dirty="0">
                <a:solidFill>
                  <a:srgbClr val="C00000"/>
                </a:solidFill>
                <a:latin typeface="Times New Roman" panose="02020603050405020304" pitchFamily="18" charset="0"/>
                <a:cs typeface="Times New Roman" panose="02020603050405020304" pitchFamily="18" charset="0"/>
              </a:rPr>
              <a:t>Örneğin; seni tanımlayan 3 özelliği sırala veya en çok zorlandığın 3 şey nedir? gibi sorularla çocuğunuzun kendi özelliklerini düşünmesini sağlayın.</a:t>
            </a:r>
          </a:p>
          <a:p>
            <a:pPr marL="0" indent="0" algn="just">
              <a:buNone/>
            </a:pPr>
            <a:endParaRPr lang="tr-TR" sz="2400" i="1" dirty="0">
              <a:solidFill>
                <a:srgbClr val="00B050"/>
              </a:solidFill>
            </a:endParaRPr>
          </a:p>
          <a:p>
            <a:pPr marL="0" indent="0" algn="just">
              <a:buNone/>
            </a:pPr>
            <a:endParaRPr lang="tr-TR" sz="2400" i="1" dirty="0">
              <a:solidFill>
                <a:srgbClr val="00B050"/>
              </a:solidFill>
            </a:endParaRPr>
          </a:p>
        </p:txBody>
      </p:sp>
      <p:pic>
        <p:nvPicPr>
          <p:cNvPr id="4" name="Picture 4" descr="which_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1" y="764704"/>
            <a:ext cx="6480721"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657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692696"/>
            <a:ext cx="7560840" cy="5390059"/>
          </a:xfrm>
        </p:spPr>
        <p:txBody>
          <a:bodyPr>
            <a:normAutofit/>
          </a:bodyPr>
          <a:lstStyle/>
          <a:p>
            <a:pPr marL="0" indent="0" algn="just">
              <a:buNone/>
            </a:pPr>
            <a:endParaRPr lang="tr-TR" sz="2400" dirty="0"/>
          </a:p>
          <a:p>
            <a:pPr marL="0" indent="0" algn="just">
              <a:buNone/>
            </a:pPr>
            <a:endParaRPr lang="tr-TR" sz="2400" dirty="0"/>
          </a:p>
          <a:p>
            <a:pPr marL="0" indent="0" algn="just">
              <a:buNone/>
            </a:pPr>
            <a:endParaRPr lang="tr-TR" sz="2400" dirty="0"/>
          </a:p>
          <a:p>
            <a:pPr marL="0" indent="0" algn="just">
              <a:buNone/>
            </a:pPr>
            <a:endParaRPr lang="tr-TR" sz="2400" dirty="0"/>
          </a:p>
          <a:p>
            <a:pPr marL="0" indent="0" algn="just">
              <a:buNone/>
            </a:pPr>
            <a:endParaRPr lang="tr-TR" sz="2400" dirty="0"/>
          </a:p>
          <a:p>
            <a:pPr marL="0" indent="0" algn="just">
              <a:buNone/>
            </a:pPr>
            <a:endParaRPr lang="tr-TR" sz="2400" dirty="0"/>
          </a:p>
          <a:p>
            <a:pPr marL="0" indent="0" algn="just">
              <a:buNone/>
            </a:pPr>
            <a:endParaRPr lang="tr-TR" sz="2400" dirty="0"/>
          </a:p>
          <a:p>
            <a:pPr marL="0" indent="0" algn="just">
              <a:buNone/>
            </a:pPr>
            <a:r>
              <a:rPr lang="tr-TR" sz="2400" dirty="0">
                <a:latin typeface="Times New Roman" panose="02020603050405020304" pitchFamily="18" charset="0"/>
                <a:cs typeface="Times New Roman" panose="02020603050405020304" pitchFamily="18" charset="0"/>
              </a:rPr>
              <a:t>4- Çocuğunuzda gözlemlediğiniz güçlü yönleri çocuğunuzla paylaşın.</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704" y="1052736"/>
            <a:ext cx="5043259" cy="244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708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212976"/>
            <a:ext cx="8219256" cy="2913187"/>
          </a:xfrm>
        </p:spPr>
        <p:txBody>
          <a:bodyPr>
            <a:normAutofit/>
          </a:bodyPr>
          <a:lstStyle/>
          <a:p>
            <a:pPr marL="0" indent="0">
              <a:buNone/>
            </a:pPr>
            <a:endParaRPr lang="tr-TR" altLang="tr-TR" dirty="0">
              <a:latin typeface="Comic Sans MS" pitchFamily="66" charset="0"/>
            </a:endParaRPr>
          </a:p>
          <a:p>
            <a:pPr marL="0" indent="0" algn="just">
              <a:buNone/>
            </a:pPr>
            <a:r>
              <a:rPr lang="tr-TR" altLang="tr-TR" sz="2600" dirty="0">
                <a:latin typeface="Calibri" panose="020F0502020204030204" pitchFamily="34" charset="0"/>
                <a:cs typeface="Calibri" panose="020F0502020204030204" pitchFamily="34" charset="0"/>
              </a:rPr>
              <a:t>5- </a:t>
            </a:r>
            <a:r>
              <a:rPr lang="tr-TR" altLang="tr-TR" sz="2400" dirty="0">
                <a:latin typeface="Times New Roman" panose="02020603050405020304" pitchFamily="18" charset="0"/>
                <a:cs typeface="Times New Roman" panose="02020603050405020304" pitchFamily="18" charset="0"/>
              </a:rPr>
              <a:t>Çocuğunuzu daha iyi tanıyabilmek ve ona daha iyi yardımcı olabilmek için çocuğunuzun ders öğretmenleri, Okul Rehber Öğretmeni ve  Okul idaresi ile  işbirliği yapın. </a:t>
            </a:r>
          </a:p>
          <a:p>
            <a:pPr marL="0" indent="0" algn="just">
              <a:buNone/>
            </a:pPr>
            <a:endParaRPr lang="tr-TR"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692696"/>
            <a:ext cx="6010435"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631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2932982"/>
            <a:ext cx="7644273" cy="3006839"/>
          </a:xfrm>
        </p:spPr>
        <p:txBody>
          <a:bodyPr>
            <a:normAutofit/>
          </a:bodyPr>
          <a:lstStyle/>
          <a:p>
            <a:pPr marL="0" indent="0" algn="just">
              <a:buNone/>
            </a:pPr>
            <a:endParaRPr lang="tr-TR" sz="2000" dirty="0"/>
          </a:p>
          <a:p>
            <a:pPr marL="0" indent="0" algn="just">
              <a:buNone/>
            </a:pPr>
            <a:endParaRPr lang="tr-TR" sz="2000" dirty="0"/>
          </a:p>
          <a:p>
            <a:pPr marL="0" indent="0" algn="just">
              <a:buNone/>
            </a:pPr>
            <a:r>
              <a:rPr lang="tr-TR" sz="2000" dirty="0">
                <a:latin typeface="Times New Roman" panose="02020603050405020304" pitchFamily="18" charset="0"/>
                <a:cs typeface="Times New Roman" panose="02020603050405020304" pitchFamily="18" charset="0"/>
              </a:rPr>
              <a:t>6- Çocuğunuzla ileride nasıl bir yaşam tarzına sahip olmak istediği üzerine sohbet edin. Hayal ettiği standartlara ulaşması için bugün neler yapması gerektiğini belirleyin. Çocuğunuzun belirlediği  görevleri bir plan çerçevesinde yapması için onu teşvik edin.</a:t>
            </a:r>
          </a:p>
          <a:p>
            <a:pPr marL="0" indent="0" algn="just">
              <a:buNone/>
            </a:pPr>
            <a:endParaRPr lang="tr-TR" sz="20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620688"/>
            <a:ext cx="3552394"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9555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600200"/>
            <a:ext cx="7848872" cy="4525963"/>
          </a:xfrm>
        </p:spPr>
        <p:txBody>
          <a:bodyPr>
            <a:normAutofit/>
          </a:bodyPr>
          <a:lstStyle/>
          <a:p>
            <a:pPr marL="0" indent="0" algn="just">
              <a:buNone/>
            </a:pPr>
            <a:r>
              <a:rPr lang="tr-TR" sz="2000" b="1" dirty="0">
                <a:latin typeface="Times New Roman" panose="02020603050405020304" pitchFamily="18" charset="0"/>
                <a:cs typeface="Times New Roman" panose="02020603050405020304" pitchFamily="18" charset="0"/>
              </a:rPr>
              <a:t>7-Çocuğunuzun seçimlerinde baskıcı bir tutum sergilemeyin. Çocuğunuz ile birlikte konuşarak onun için en doğru seçimi belirlemeye çalışın.</a:t>
            </a:r>
            <a:r>
              <a:rPr lang="tr-TR" altLang="tr-TR" sz="2000" b="1" dirty="0">
                <a:latin typeface="Times New Roman" panose="02020603050405020304" pitchFamily="18" charset="0"/>
                <a:cs typeface="Times New Roman" panose="02020603050405020304" pitchFamily="18" charset="0"/>
              </a:rPr>
              <a:t> </a:t>
            </a:r>
          </a:p>
          <a:p>
            <a:pPr marL="0" indent="0" algn="just">
              <a:buNone/>
            </a:pPr>
            <a:r>
              <a:rPr lang="tr-TR" altLang="tr-TR" sz="2000" b="1" dirty="0">
                <a:latin typeface="Times New Roman" panose="02020603050405020304" pitchFamily="18" charset="0"/>
                <a:cs typeface="Times New Roman" panose="02020603050405020304" pitchFamily="18" charset="0"/>
              </a:rPr>
              <a:t>    </a:t>
            </a:r>
            <a:r>
              <a:rPr lang="tr-TR" altLang="tr-TR" sz="2000" dirty="0">
                <a:latin typeface="Times New Roman" panose="02020603050405020304" pitchFamily="18" charset="0"/>
                <a:cs typeface="Times New Roman" panose="02020603050405020304" pitchFamily="18" charset="0"/>
              </a:rPr>
              <a:t>Bazı durumlarda anne-baba kendi gerçekleştiremedikleri idealleri çocuklarının gerçekleştirmesini bekler. “Ben olamadım, o olsun.” anlayışı ile çocuğunuz zorlanır. Çocuğunuzun istek ve ideallerinin sizden farklı olabileceğini unutmayın. Meslek seçimi konusunda yol gösterebilir, fikrinizi söyleyebilirsiniz ama son kararı ona bırakın.</a:t>
            </a:r>
          </a:p>
          <a:p>
            <a:pPr marL="0" indent="0" algn="just">
              <a:buNone/>
            </a:pP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3699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solidFill>
                  <a:srgbClr val="C00000"/>
                </a:solidFill>
                <a:latin typeface="Times New Roman" panose="02020603050405020304" pitchFamily="18" charset="0"/>
                <a:cs typeface="Times New Roman" panose="02020603050405020304" pitchFamily="18" charset="0"/>
              </a:rPr>
              <a:t>DEĞERLİ VELİLER!!!</a:t>
            </a:r>
            <a:r>
              <a:rPr lang="tr-TR" sz="2800" b="1" dirty="0">
                <a:latin typeface="Times New Roman" panose="02020603050405020304" pitchFamily="18" charset="0"/>
                <a:cs typeface="Times New Roman" panose="02020603050405020304" pitchFamily="18" charset="0"/>
              </a:rPr>
              <a:t/>
            </a:r>
            <a:br>
              <a:rPr lang="tr-TR" sz="2800" b="1" dirty="0">
                <a:latin typeface="Times New Roman" panose="02020603050405020304" pitchFamily="18" charset="0"/>
                <a:cs typeface="Times New Roman" panose="02020603050405020304" pitchFamily="18" charset="0"/>
              </a:rPr>
            </a:br>
            <a:endParaRPr lang="tr-TR" sz="28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fontScale="92500" lnSpcReduction="10000"/>
          </a:bodyPr>
          <a:lstStyle/>
          <a:p>
            <a:pPr algn="just"/>
            <a:r>
              <a:rPr lang="tr-TR" sz="2000" b="1" dirty="0">
                <a:latin typeface="Times New Roman" panose="02020603050405020304" pitchFamily="18" charset="0"/>
                <a:cs typeface="Times New Roman" panose="02020603050405020304" pitchFamily="18" charset="0"/>
              </a:rPr>
              <a:t>Unutmayın ki; </a:t>
            </a:r>
            <a:r>
              <a:rPr lang="tr-TR" sz="2000" dirty="0">
                <a:latin typeface="Times New Roman" panose="02020603050405020304" pitchFamily="18" charset="0"/>
                <a:cs typeface="Times New Roman" panose="02020603050405020304" pitchFamily="18" charset="0"/>
              </a:rPr>
              <a:t>Yetenek, mesleki ilgi ve değerlerine uygun meslek seçimi yapan bireyin iş yaşamındaki performansı özel hayatını  da olumlu etkileyerek başarılı ve mutlu bir şekilde hayatını sürdürmesini sağlamaktadır. </a:t>
            </a:r>
          </a:p>
          <a:p>
            <a:pPr marL="0" indent="0" algn="just">
              <a:buNone/>
            </a:pPr>
            <a:endParaRPr lang="tr-TR" sz="2000" dirty="0">
              <a:latin typeface="Times New Roman" panose="02020603050405020304" pitchFamily="18" charset="0"/>
              <a:cs typeface="Times New Roman" panose="02020603050405020304" pitchFamily="18" charset="0"/>
            </a:endParaRPr>
          </a:p>
          <a:p>
            <a:pPr algn="just"/>
            <a:r>
              <a:rPr lang="tr-TR" sz="2000" dirty="0">
                <a:latin typeface="Times New Roman" panose="02020603050405020304" pitchFamily="18" charset="0"/>
                <a:cs typeface="Times New Roman" panose="02020603050405020304" pitchFamily="18" charset="0"/>
              </a:rPr>
              <a:t>Önemli bir role  sahip olan meslek seçiminde karar verme sürecinde olan  çocuklarımızın alacağı aile desteği büyük bir öneme sahip olmaktadır. </a:t>
            </a:r>
          </a:p>
          <a:p>
            <a:pPr algn="just"/>
            <a:endParaRPr lang="tr-TR" sz="2000" dirty="0">
              <a:latin typeface="Times New Roman" panose="02020603050405020304" pitchFamily="18" charset="0"/>
              <a:cs typeface="Times New Roman" panose="02020603050405020304" pitchFamily="18" charset="0"/>
            </a:endParaRPr>
          </a:p>
          <a:p>
            <a:pPr algn="just"/>
            <a:r>
              <a:rPr lang="tr-TR" sz="2000" dirty="0">
                <a:latin typeface="Times New Roman" panose="02020603050405020304" pitchFamily="18" charset="0"/>
                <a:cs typeface="Times New Roman" panose="02020603050405020304" pitchFamily="18" charset="0"/>
              </a:rPr>
              <a:t>Bu süreçte okuyarak, araştırarak, dinleyerek ve izleyerek anne-babalar olarak çocuklarımızın sağlıklı karar verebilmeleri noktasında onların yanında olduğumuzu hissettirmeliyiz.</a:t>
            </a:r>
          </a:p>
        </p:txBody>
      </p:sp>
    </p:spTree>
    <p:extLst>
      <p:ext uri="{BB962C8B-B14F-4D97-AF65-F5344CB8AC3E}">
        <p14:creationId xmlns:p14="http://schemas.microsoft.com/office/powerpoint/2010/main" val="621387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87032" y="626871"/>
            <a:ext cx="7024744" cy="1143000"/>
          </a:xfrm>
        </p:spPr>
        <p:txBody>
          <a:bodyPr>
            <a:normAutofit/>
          </a:bodyPr>
          <a:lstStyle/>
          <a:p>
            <a:r>
              <a:rPr lang="tr-TR" sz="3200" b="1" dirty="0">
                <a:solidFill>
                  <a:srgbClr val="C00000"/>
                </a:solidFill>
                <a:latin typeface="Times New Roman" panose="02020603050405020304" pitchFamily="18" charset="0"/>
                <a:cs typeface="Times New Roman" panose="02020603050405020304" pitchFamily="18" charset="0"/>
              </a:rPr>
              <a:t>KİTAP ÖNERİLERİMİZ</a:t>
            </a:r>
          </a:p>
        </p:txBody>
      </p:sp>
      <p:pic>
        <p:nvPicPr>
          <p:cNvPr id="1026" name="Picture 2" descr="C:\Users\MMFH\Desktop\geliştiren anne bab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844824"/>
            <a:ext cx="4104456" cy="43564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MMFH\Desktop\wi_8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717" y="1772816"/>
            <a:ext cx="3323059"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853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MFH\Desktop\beni ödülle cezalandır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3" y="799567"/>
            <a:ext cx="4320480" cy="4975398"/>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1052736"/>
            <a:ext cx="3570889" cy="4722229"/>
          </a:xfrm>
          <a:prstGeom prst="rect">
            <a:avLst/>
          </a:prstGeom>
        </p:spPr>
      </p:pic>
    </p:spTree>
    <p:extLst>
      <p:ext uri="{BB962C8B-B14F-4D97-AF65-F5344CB8AC3E}">
        <p14:creationId xmlns:p14="http://schemas.microsoft.com/office/powerpoint/2010/main" val="4237806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C:\Users\MMFH\Desktop\otuz milyon kelime.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0337"/>
            <a:ext cx="8928992" cy="6437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2334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solidFill>
                  <a:schemeClr val="accent1">
                    <a:lumMod val="75000"/>
                  </a:schemeClr>
                </a:solidFill>
              </a:rPr>
              <a:t> FİLM ÖNERİLERİMİZ</a:t>
            </a:r>
          </a:p>
        </p:txBody>
      </p:sp>
      <p:pic>
        <p:nvPicPr>
          <p:cNvPr id="1026" name="Picture 2" descr="Her Çocuk Özeldi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590" y="2276872"/>
            <a:ext cx="7024744" cy="376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957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7" y="548680"/>
            <a:ext cx="7560840" cy="5534075"/>
          </a:xfrm>
        </p:spPr>
        <p:txBody>
          <a:bodyPr>
            <a:normAutofit/>
          </a:bodyPr>
          <a:lstStyle/>
          <a:p>
            <a:pPr algn="just"/>
            <a:r>
              <a:rPr lang="tr-TR" sz="2000" dirty="0"/>
              <a:t>Bireylerin yaşam boyunca sahip olduğu rollerin tamamına </a:t>
            </a:r>
            <a:r>
              <a:rPr lang="tr-TR" sz="2000" b="1" dirty="0">
                <a:solidFill>
                  <a:srgbClr val="FF0000"/>
                </a:solidFill>
              </a:rPr>
              <a:t>kariyer </a:t>
            </a:r>
            <a:r>
              <a:rPr lang="tr-TR" sz="2000" dirty="0"/>
              <a:t>denir(</a:t>
            </a:r>
            <a:r>
              <a:rPr lang="tr-TR" sz="2000" dirty="0" err="1"/>
              <a:t>Herr</a:t>
            </a:r>
            <a:r>
              <a:rPr lang="tr-TR" sz="2000" dirty="0"/>
              <a:t>  2004).</a:t>
            </a:r>
          </a:p>
          <a:p>
            <a:pPr algn="just"/>
            <a:endParaRPr lang="tr-TR" sz="2000" dirty="0">
              <a:latin typeface="Times New Roman" panose="02020603050405020304" pitchFamily="18" charset="0"/>
              <a:cs typeface="Times New Roman" panose="02020603050405020304" pitchFamily="18" charset="0"/>
            </a:endParaRPr>
          </a:p>
          <a:p>
            <a:pPr algn="just"/>
            <a:r>
              <a:rPr lang="tr-TR" sz="2000" dirty="0">
                <a:latin typeface="Times New Roman" panose="02020603050405020304" pitchFamily="18" charset="0"/>
                <a:cs typeface="Times New Roman" panose="02020603050405020304" pitchFamily="18" charset="0"/>
              </a:rPr>
              <a:t>Meslek seçimi, kariyer gelişimi sürecinde şekillenir. </a:t>
            </a:r>
            <a:r>
              <a:rPr lang="tr-TR" sz="2000" dirty="0"/>
              <a:t>Kariyer gelişimi yaşam boyu sürmekte ve süreç boyunca değişimlere uğramaktadır (</a:t>
            </a:r>
            <a:r>
              <a:rPr lang="tr-TR" sz="2000" dirty="0" err="1"/>
              <a:t>Yeşilyaprak</a:t>
            </a:r>
            <a:r>
              <a:rPr lang="tr-TR" sz="2000" dirty="0"/>
              <a:t> 2011). </a:t>
            </a:r>
          </a:p>
          <a:p>
            <a:pPr algn="just"/>
            <a:endParaRPr lang="tr-TR" sz="2000" dirty="0">
              <a:latin typeface="Times New Roman" panose="02020603050405020304" pitchFamily="18" charset="0"/>
              <a:cs typeface="Times New Roman" panose="02020603050405020304" pitchFamily="18" charset="0"/>
            </a:endParaRPr>
          </a:p>
          <a:p>
            <a:pPr algn="just"/>
            <a:r>
              <a:rPr lang="tr-TR" sz="2000" dirty="0">
                <a:latin typeface="Times New Roman" panose="02020603050405020304" pitchFamily="18" charset="0"/>
                <a:cs typeface="Times New Roman" panose="02020603050405020304" pitchFamily="18" charset="0"/>
              </a:rPr>
              <a:t>Çocuklar, meslek kavramını okulöncesi dönemde öğrenmeye başlamaktadır.</a:t>
            </a:r>
          </a:p>
          <a:p>
            <a:pPr marL="0" indent="0" algn="just">
              <a:buNone/>
            </a:pPr>
            <a:endParaRPr lang="tr-TR" sz="2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803501"/>
            <a:ext cx="512000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410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MFH\Desktop\650x344-3-iditos-3-ahmak-filminin-konusu-ve-oyunculari-15539558237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052736"/>
            <a:ext cx="6840760"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103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sum Hamleler Filmi | Konusu | Oyuncuları | Yorumları - Yorum Günc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24744"/>
            <a:ext cx="5976664"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050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1600201"/>
            <a:ext cx="7632848" cy="3989040"/>
          </a:xfrm>
        </p:spPr>
        <p:txBody>
          <a:bodyPr>
            <a:normAutofit/>
          </a:bodyPr>
          <a:lstStyle/>
          <a:p>
            <a:pPr marL="0" indent="0" algn="just">
              <a:buNone/>
            </a:pPr>
            <a:r>
              <a:rPr lang="tr-TR" sz="2000" dirty="0">
                <a:latin typeface="Times New Roman" panose="02020603050405020304" pitchFamily="18" charset="0"/>
                <a:cs typeface="Times New Roman" panose="02020603050405020304" pitchFamily="18" charset="0"/>
              </a:rPr>
              <a:t>   </a:t>
            </a:r>
            <a:r>
              <a:rPr lang="tr-TR" sz="2000" b="1" dirty="0">
                <a:solidFill>
                  <a:srgbClr val="C00000"/>
                </a:solidFill>
                <a:latin typeface="Times New Roman" panose="02020603050405020304" pitchFamily="18" charset="0"/>
                <a:cs typeface="Times New Roman" panose="02020603050405020304" pitchFamily="18" charset="0"/>
              </a:rPr>
              <a:t>Bireylerin kariyer gelişimlerini etkileyen pek çok faktör olduğu düşünülmektedir. Bu faktörlerden bazıları şunlardır:</a:t>
            </a:r>
          </a:p>
          <a:p>
            <a:pPr marL="0" indent="0" algn="just">
              <a:buNone/>
            </a:pPr>
            <a:endParaRPr lang="tr-TR" sz="2000" dirty="0">
              <a:latin typeface="Times New Roman" panose="02020603050405020304" pitchFamily="18" charset="0"/>
              <a:cs typeface="Times New Roman" panose="02020603050405020304" pitchFamily="18" charset="0"/>
            </a:endParaRPr>
          </a:p>
          <a:p>
            <a:pPr marL="0" indent="0" algn="just">
              <a:buNone/>
            </a:pPr>
            <a:r>
              <a:rPr lang="tr-TR" sz="2000" b="1" dirty="0">
                <a:solidFill>
                  <a:srgbClr val="FF0000"/>
                </a:solidFill>
                <a:latin typeface="Times New Roman" panose="02020603050405020304" pitchFamily="18" charset="0"/>
                <a:cs typeface="Times New Roman" panose="02020603050405020304" pitchFamily="18" charset="0"/>
              </a:rPr>
              <a:t>1- Psikolojik Faktörler</a:t>
            </a:r>
          </a:p>
          <a:p>
            <a:pPr marL="0" indent="0" algn="just">
              <a:buNone/>
            </a:pPr>
            <a:r>
              <a:rPr lang="tr-TR" sz="2000" dirty="0">
                <a:latin typeface="Times New Roman" panose="02020603050405020304" pitchFamily="18" charset="0"/>
                <a:cs typeface="Times New Roman" panose="02020603050405020304" pitchFamily="18" charset="0"/>
              </a:rPr>
              <a:t>-Yetenek </a:t>
            </a:r>
          </a:p>
          <a:p>
            <a:pPr marL="0" indent="0" algn="just">
              <a:buNone/>
            </a:pPr>
            <a:r>
              <a:rPr lang="tr-TR" sz="2000" dirty="0">
                <a:latin typeface="Times New Roman" panose="02020603050405020304" pitchFamily="18" charset="0"/>
                <a:cs typeface="Times New Roman" panose="02020603050405020304" pitchFamily="18" charset="0"/>
              </a:rPr>
              <a:t>-Çoklu Zeka</a:t>
            </a:r>
          </a:p>
          <a:p>
            <a:pPr marL="0" indent="0" algn="just">
              <a:buNone/>
            </a:pPr>
            <a:r>
              <a:rPr lang="tr-TR" sz="2000" dirty="0">
                <a:latin typeface="Times New Roman" panose="02020603050405020304" pitchFamily="18" charset="0"/>
                <a:cs typeface="Times New Roman" panose="02020603050405020304" pitchFamily="18" charset="0"/>
              </a:rPr>
              <a:t>-İlgi </a:t>
            </a:r>
          </a:p>
          <a:p>
            <a:pPr marL="0" indent="0" algn="just">
              <a:buNone/>
            </a:pPr>
            <a:r>
              <a:rPr lang="tr-TR" sz="2000" dirty="0">
                <a:latin typeface="Times New Roman" panose="02020603050405020304" pitchFamily="18" charset="0"/>
                <a:cs typeface="Times New Roman" panose="02020603050405020304" pitchFamily="18" charset="0"/>
              </a:rPr>
              <a:t>-Kişilik Özellikleri</a:t>
            </a:r>
          </a:p>
          <a:p>
            <a:pPr marL="0" indent="0" algn="just">
              <a:buNone/>
            </a:pPr>
            <a:r>
              <a:rPr lang="tr-TR" sz="2000" dirty="0">
                <a:latin typeface="Times New Roman" panose="02020603050405020304" pitchFamily="18" charset="0"/>
                <a:cs typeface="Times New Roman" panose="02020603050405020304" pitchFamily="18" charset="0"/>
              </a:rPr>
              <a:t>-Mesleki Değerleri</a:t>
            </a:r>
          </a:p>
        </p:txBody>
      </p:sp>
      <p:sp>
        <p:nvSpPr>
          <p:cNvPr id="4" name="AutoShape 2" descr="10 EKİM DÜNYA RUH SAĞLIĞI GÜNÜ KONFERANSI - Hacıilbey Mesleki ve Teknik  Anadolu Lises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image41.jpeg"/>
          <p:cNvPicPr/>
          <p:nvPr/>
        </p:nvPicPr>
        <p:blipFill>
          <a:blip r:embed="rId2" cstate="print"/>
          <a:stretch>
            <a:fillRect/>
          </a:stretch>
        </p:blipFill>
        <p:spPr>
          <a:xfrm>
            <a:off x="4407396" y="2780928"/>
            <a:ext cx="3843655" cy="2163445"/>
          </a:xfrm>
          <a:prstGeom prst="rect">
            <a:avLst/>
          </a:prstGeom>
        </p:spPr>
      </p:pic>
    </p:spTree>
    <p:extLst>
      <p:ext uri="{BB962C8B-B14F-4D97-AF65-F5344CB8AC3E}">
        <p14:creationId xmlns:p14="http://schemas.microsoft.com/office/powerpoint/2010/main" val="2135806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1340768"/>
            <a:ext cx="8064896" cy="4277072"/>
          </a:xfrm>
        </p:spPr>
        <p:txBody>
          <a:bodyPr>
            <a:normAutofit/>
          </a:bodyPr>
          <a:lstStyle/>
          <a:p>
            <a:pPr marL="0" indent="0">
              <a:buNone/>
            </a:pPr>
            <a:endParaRPr lang="tr-TR" sz="2400" b="1" dirty="0">
              <a:solidFill>
                <a:srgbClr val="FF0000"/>
              </a:solidFill>
            </a:endParaRPr>
          </a:p>
          <a:p>
            <a:pPr marL="0" indent="0">
              <a:buNone/>
            </a:pPr>
            <a:endParaRPr lang="tr-TR" sz="2400" b="1" dirty="0">
              <a:solidFill>
                <a:srgbClr val="FF0000"/>
              </a:solidFill>
            </a:endParaRPr>
          </a:p>
          <a:p>
            <a:pPr marL="0" indent="0">
              <a:buNone/>
            </a:pPr>
            <a:r>
              <a:rPr lang="tr-TR" sz="2000" b="1" dirty="0">
                <a:solidFill>
                  <a:srgbClr val="FF0000"/>
                </a:solidFill>
                <a:latin typeface="Times New Roman" panose="02020603050405020304" pitchFamily="18" charset="0"/>
                <a:cs typeface="Times New Roman" panose="02020603050405020304" pitchFamily="18" charset="0"/>
              </a:rPr>
              <a:t>2- Sosyolojik Faktörler</a:t>
            </a:r>
          </a:p>
          <a:p>
            <a:pPr marL="0" indent="0">
              <a:buNone/>
            </a:pPr>
            <a:r>
              <a:rPr lang="tr-TR" sz="2000" dirty="0">
                <a:latin typeface="Times New Roman" panose="02020603050405020304" pitchFamily="18" charset="0"/>
                <a:cs typeface="Times New Roman" panose="02020603050405020304" pitchFamily="18" charset="0"/>
              </a:rPr>
              <a:t>-Aile</a:t>
            </a:r>
          </a:p>
          <a:p>
            <a:pPr marL="0" indent="0">
              <a:buNone/>
            </a:pPr>
            <a:r>
              <a:rPr lang="tr-TR" sz="2000" dirty="0">
                <a:latin typeface="Times New Roman" panose="02020603050405020304" pitchFamily="18" charset="0"/>
                <a:cs typeface="Times New Roman" panose="02020603050405020304" pitchFamily="18" charset="0"/>
              </a:rPr>
              <a:t>-Sosyoekonomik Düzey</a:t>
            </a:r>
          </a:p>
          <a:p>
            <a:pPr marL="0" indent="0">
              <a:buNone/>
            </a:pPr>
            <a:endParaRPr lang="tr-TR" sz="2000" dirty="0">
              <a:latin typeface="Times New Roman" panose="02020603050405020304" pitchFamily="18" charset="0"/>
              <a:cs typeface="Times New Roman" panose="02020603050405020304" pitchFamily="18" charset="0"/>
            </a:endParaRPr>
          </a:p>
          <a:p>
            <a:pPr marL="0" indent="0">
              <a:buNone/>
            </a:pPr>
            <a:r>
              <a:rPr lang="tr-TR" sz="2000" b="1" dirty="0">
                <a:solidFill>
                  <a:srgbClr val="FF0000"/>
                </a:solidFill>
                <a:latin typeface="Times New Roman" panose="02020603050405020304" pitchFamily="18" charset="0"/>
                <a:cs typeface="Times New Roman" panose="02020603050405020304" pitchFamily="18" charset="0"/>
              </a:rPr>
              <a:t>3-Cinsiyet </a:t>
            </a:r>
          </a:p>
          <a:p>
            <a:pPr marL="0" indent="0">
              <a:buNone/>
            </a:pPr>
            <a:endParaRPr lang="tr-TR" sz="2400" b="1" dirty="0">
              <a:solidFill>
                <a:srgbClr val="FF0000"/>
              </a:solidFill>
            </a:endParaRPr>
          </a:p>
          <a:p>
            <a:pPr marL="0" indent="0">
              <a:buNone/>
            </a:pPr>
            <a:endParaRPr lang="tr-TR" sz="2400" b="1"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2276872"/>
            <a:ext cx="4512568" cy="2546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6112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548680"/>
            <a:ext cx="8147248" cy="949102"/>
          </a:xfrm>
        </p:spPr>
        <p:txBody>
          <a:bodyPr>
            <a:normAutofit/>
          </a:bodyPr>
          <a:lstStyle/>
          <a:p>
            <a:pPr algn="l"/>
            <a:r>
              <a:rPr lang="tr-TR" sz="2400" dirty="0">
                <a:solidFill>
                  <a:srgbClr val="FF0000"/>
                </a:solidFill>
                <a:latin typeface="Times New Roman" panose="02020603050405020304" pitchFamily="18" charset="0"/>
                <a:cs typeface="Times New Roman" panose="02020603050405020304" pitchFamily="18" charset="0"/>
              </a:rPr>
              <a:t>Psikolojik faktörleri ele alalım:</a:t>
            </a:r>
          </a:p>
        </p:txBody>
      </p:sp>
      <p:sp>
        <p:nvSpPr>
          <p:cNvPr id="3" name="İçerik Yer Tutucusu 2"/>
          <p:cNvSpPr>
            <a:spLocks noGrp="1"/>
          </p:cNvSpPr>
          <p:nvPr>
            <p:ph idx="1"/>
          </p:nvPr>
        </p:nvSpPr>
        <p:spPr>
          <a:xfrm>
            <a:off x="539552" y="1628800"/>
            <a:ext cx="8147248" cy="4497363"/>
          </a:xfrm>
        </p:spPr>
        <p:txBody>
          <a:bodyPr>
            <a:normAutofit/>
          </a:bodyPr>
          <a:lstStyle/>
          <a:p>
            <a:pPr marL="514350" indent="-514350" algn="just">
              <a:buFont typeface="+mj-lt"/>
              <a:buAutoNum type="alphaLcParenR"/>
            </a:pPr>
            <a:r>
              <a:rPr lang="tr-TR" sz="2000" b="1" dirty="0">
                <a:solidFill>
                  <a:srgbClr val="002060"/>
                </a:solidFill>
                <a:latin typeface="Times New Roman" panose="02020603050405020304" pitchFamily="18" charset="0"/>
                <a:cs typeface="Times New Roman" panose="02020603050405020304" pitchFamily="18" charset="0"/>
              </a:rPr>
              <a:t>Yetenek: </a:t>
            </a:r>
            <a:r>
              <a:rPr lang="tr-TR" sz="2000" dirty="0">
                <a:latin typeface="Times New Roman" panose="02020603050405020304" pitchFamily="18" charset="0"/>
                <a:cs typeface="Times New Roman" panose="02020603050405020304" pitchFamily="18" charset="0"/>
              </a:rPr>
              <a:t>Bireyin bir iş veya etkinliği diğerlerinden daha hızlı yapabilme kapasitesi ve öğrenme gücüdür (</a:t>
            </a:r>
            <a:r>
              <a:rPr lang="tr-TR" sz="2000" dirty="0"/>
              <a:t>Pişkin,  2012).</a:t>
            </a:r>
            <a:endParaRPr lang="tr-TR" sz="2000" dirty="0">
              <a:latin typeface="Times New Roman" panose="02020603050405020304" pitchFamily="18" charset="0"/>
              <a:cs typeface="Times New Roman" panose="02020603050405020304" pitchFamily="18" charset="0"/>
            </a:endParaRPr>
          </a:p>
          <a:p>
            <a:pPr marL="514350" indent="-514350" algn="just">
              <a:buFont typeface="+mj-lt"/>
              <a:buAutoNum type="alphaLcParenR"/>
            </a:pPr>
            <a:endParaRPr lang="tr-TR" sz="200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tr-TR" sz="2000" i="1" dirty="0">
                <a:solidFill>
                  <a:srgbClr val="002060"/>
                </a:solidFill>
                <a:latin typeface="Times New Roman" panose="02020603050405020304" pitchFamily="18" charset="0"/>
                <a:cs typeface="Times New Roman" panose="02020603050405020304" pitchFamily="18" charset="0"/>
              </a:rPr>
              <a:t>«Her çocuğun yetenek alanı farklıdır.»</a:t>
            </a:r>
          </a:p>
          <a:p>
            <a:pPr marL="0" indent="0" algn="just">
              <a:buNone/>
            </a:pPr>
            <a:r>
              <a:rPr lang="tr-TR" sz="2000" i="1" dirty="0">
                <a:solidFill>
                  <a:srgbClr val="002060"/>
                </a:solidFill>
                <a:latin typeface="Times New Roman" panose="02020603050405020304" pitchFamily="18" charset="0"/>
                <a:cs typeface="Times New Roman" panose="02020603050405020304" pitchFamily="18" charset="0"/>
              </a:rPr>
              <a:t>«Yetenek genel olarak kalıtsaldır.»</a:t>
            </a:r>
          </a:p>
          <a:p>
            <a:pPr marL="0" indent="0" algn="just">
              <a:buNone/>
            </a:pPr>
            <a:r>
              <a:rPr lang="tr-TR" sz="2000" i="1" dirty="0">
                <a:solidFill>
                  <a:srgbClr val="002060"/>
                </a:solidFill>
                <a:latin typeface="Times New Roman" panose="02020603050405020304" pitchFamily="18" charset="0"/>
                <a:cs typeface="Times New Roman" panose="02020603050405020304" pitchFamily="18" charset="0"/>
              </a:rPr>
              <a:t>«Çocuğun yeteneği olduğu alana ilgisi varsa ve çevresel koşulları bu ilgisini destekliyorsa, çocuğun becerisi gelişecektir.»</a:t>
            </a:r>
          </a:p>
          <a:p>
            <a:pPr marL="0" indent="0" algn="just">
              <a:buNone/>
            </a:pPr>
            <a:r>
              <a:rPr lang="tr-TR" sz="2000" i="1" dirty="0">
                <a:solidFill>
                  <a:srgbClr val="002060"/>
                </a:solidFill>
                <a:latin typeface="Times New Roman" panose="02020603050405020304" pitchFamily="18" charset="0"/>
                <a:cs typeface="Times New Roman" panose="02020603050405020304" pitchFamily="18" charset="0"/>
              </a:rPr>
              <a:t>«Desteklenmeyen yetenek alanları zamanla körelirler.»</a:t>
            </a:r>
          </a:p>
        </p:txBody>
      </p:sp>
    </p:spTree>
    <p:extLst>
      <p:ext uri="{BB962C8B-B14F-4D97-AF65-F5344CB8AC3E}">
        <p14:creationId xmlns:p14="http://schemas.microsoft.com/office/powerpoint/2010/main" val="552989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1340769"/>
            <a:ext cx="7416824" cy="4392488"/>
          </a:xfrm>
        </p:spPr>
        <p:txBody>
          <a:bodyPr>
            <a:normAutofit/>
          </a:bodyPr>
          <a:lstStyle/>
          <a:p>
            <a:pPr marL="0" lvl="0" indent="0" algn="just">
              <a:buNone/>
            </a:pPr>
            <a:r>
              <a:rPr lang="tr-TR" sz="2000" b="1" i="1" dirty="0">
                <a:solidFill>
                  <a:srgbClr val="FF0000"/>
                </a:solidFill>
                <a:latin typeface="Times New Roman" panose="02020603050405020304" pitchFamily="18" charset="0"/>
                <a:cs typeface="Times New Roman" panose="02020603050405020304" pitchFamily="18" charset="0"/>
              </a:rPr>
              <a:t>Örneğin; </a:t>
            </a:r>
            <a:r>
              <a:rPr lang="tr-TR" sz="2000" i="1" dirty="0">
                <a:solidFill>
                  <a:prstClr val="black"/>
                </a:solidFill>
                <a:latin typeface="Times New Roman" panose="02020603050405020304" pitchFamily="18" charset="0"/>
                <a:cs typeface="Times New Roman" panose="02020603050405020304" pitchFamily="18" charset="0"/>
              </a:rPr>
              <a:t>doğuştan başarılı bir yüzücü olma kapasitesi ile dünyaya gelen bir birey deniz olmayan bir bölgede bu yeteneğini beceriye dönüştürme şansı bulamayabilir.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979" y="2708920"/>
            <a:ext cx="4667245" cy="269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637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1484784"/>
            <a:ext cx="7560840" cy="4641379"/>
          </a:xfrm>
        </p:spPr>
        <p:txBody>
          <a:bodyPr>
            <a:normAutofit/>
          </a:bodyPr>
          <a:lstStyle/>
          <a:p>
            <a:pPr marL="0" indent="0">
              <a:buNone/>
            </a:pPr>
            <a:r>
              <a:rPr lang="tr-TR" sz="2000" b="1" dirty="0">
                <a:solidFill>
                  <a:srgbClr val="002060"/>
                </a:solidFill>
                <a:latin typeface="Times New Roman" panose="02020603050405020304" pitchFamily="18" charset="0"/>
                <a:cs typeface="Times New Roman" panose="02020603050405020304" pitchFamily="18" charset="0"/>
              </a:rPr>
              <a:t>b) İlgi: </a:t>
            </a:r>
            <a:r>
              <a:rPr lang="tr-TR" sz="2000" dirty="0">
                <a:latin typeface="Times New Roman" panose="02020603050405020304" pitchFamily="18" charset="0"/>
                <a:cs typeface="Times New Roman" panose="02020603050405020304" pitchFamily="18" charset="0"/>
              </a:rPr>
              <a:t>Bir işi, etkinliği veya görevi yaparken alınan doyum veya keyiftir. Bir faaliyeti sevme veya sevmeme durumudur (</a:t>
            </a:r>
            <a:r>
              <a:rPr lang="tr-TR" sz="2000" dirty="0"/>
              <a:t>Pişkin, 2012).</a:t>
            </a:r>
            <a:endParaRPr lang="tr-TR" sz="2000" dirty="0">
              <a:latin typeface="Times New Roman" panose="02020603050405020304" pitchFamily="18" charset="0"/>
              <a:cs typeface="Times New Roman" panose="02020603050405020304" pitchFamily="18" charset="0"/>
            </a:endParaRPr>
          </a:p>
          <a:p>
            <a:pPr marL="0" indent="0">
              <a:buNone/>
            </a:pPr>
            <a:endParaRPr lang="tr-TR" sz="2000" dirty="0">
              <a:latin typeface="Times New Roman" panose="02020603050405020304" pitchFamily="18" charset="0"/>
              <a:cs typeface="Times New Roman" panose="02020603050405020304" pitchFamily="18" charset="0"/>
            </a:endParaRPr>
          </a:p>
          <a:p>
            <a:pPr marL="0" indent="0">
              <a:buNone/>
            </a:pPr>
            <a:r>
              <a:rPr lang="tr-TR" sz="2000" i="1" dirty="0">
                <a:solidFill>
                  <a:srgbClr val="002060"/>
                </a:solidFill>
                <a:latin typeface="Times New Roman" panose="02020603050405020304" pitchFamily="18" charset="0"/>
                <a:cs typeface="Times New Roman" panose="02020603050405020304" pitchFamily="18" charset="0"/>
              </a:rPr>
              <a:t>«Meslek seçiminde yeteneklerimiz kadar ilgilerimiz de önemlidir.»</a:t>
            </a:r>
          </a:p>
          <a:p>
            <a:pPr marL="0" indent="0">
              <a:buNone/>
            </a:pPr>
            <a:r>
              <a:rPr lang="tr-TR" sz="2000" i="1" dirty="0">
                <a:solidFill>
                  <a:srgbClr val="002060"/>
                </a:solidFill>
                <a:latin typeface="Times New Roman" panose="02020603050405020304" pitchFamily="18" charset="0"/>
                <a:cs typeface="Times New Roman" panose="02020603050405020304" pitchFamily="18" charset="0"/>
              </a:rPr>
              <a:t>«Sevdiğimiz bir işi yaparken daha başarılı oluruz.»</a:t>
            </a:r>
          </a:p>
        </p:txBody>
      </p:sp>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9748" y="3645024"/>
            <a:ext cx="319136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7038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5808" y="1412776"/>
            <a:ext cx="7704856" cy="4536504"/>
          </a:xfrm>
        </p:spPr>
        <p:txBody>
          <a:bodyPr>
            <a:normAutofit/>
          </a:bodyPr>
          <a:lstStyle/>
          <a:p>
            <a:pPr marL="0" indent="0" algn="just">
              <a:buNone/>
            </a:pPr>
            <a:r>
              <a:rPr lang="tr-TR" sz="2000" b="1" dirty="0">
                <a:solidFill>
                  <a:srgbClr val="002060"/>
                </a:solidFill>
                <a:latin typeface="Times New Roman" panose="02020603050405020304" pitchFamily="18" charset="0"/>
                <a:cs typeface="Times New Roman" panose="02020603050405020304" pitchFamily="18" charset="0"/>
              </a:rPr>
              <a:t>c) Kişilik Özellikleri:</a:t>
            </a:r>
            <a:r>
              <a:rPr lang="tr-TR" sz="2000" dirty="0">
                <a:latin typeface="Times New Roman" panose="02020603050405020304" pitchFamily="18" charset="0"/>
                <a:cs typeface="Times New Roman" panose="02020603050405020304" pitchFamily="18" charset="0"/>
              </a:rPr>
              <a:t> Kişiliğimiz doğuştan getirdiğimiz özelliklerimiz ve sosyal çevremiz sonucu şekillenir. Her bireyin kişiliği birbirinden farklıdır. </a:t>
            </a:r>
          </a:p>
          <a:p>
            <a:pPr marL="0" indent="0" algn="just">
              <a:buNone/>
            </a:pPr>
            <a:endParaRPr lang="tr-TR" sz="2000" dirty="0">
              <a:latin typeface="Times New Roman" panose="02020603050405020304" pitchFamily="18" charset="0"/>
              <a:cs typeface="Times New Roman" panose="02020603050405020304" pitchFamily="18" charset="0"/>
            </a:endParaRPr>
          </a:p>
          <a:p>
            <a:pPr marL="0" indent="0" algn="just">
              <a:buNone/>
            </a:pPr>
            <a:r>
              <a:rPr lang="tr-TR" sz="2000" i="1" dirty="0">
                <a:solidFill>
                  <a:srgbClr val="002060"/>
                </a:solidFill>
                <a:latin typeface="Times New Roman" panose="02020603050405020304" pitchFamily="18" charset="0"/>
                <a:cs typeface="Times New Roman" panose="02020603050405020304" pitchFamily="18" charset="0"/>
              </a:rPr>
              <a:t>«Kariyer gelişimi, kişilik özelliklerinden bağımsız gelişemez.»</a:t>
            </a:r>
          </a:p>
          <a:p>
            <a:pPr marL="0" indent="0" algn="just">
              <a:buNone/>
            </a:pPr>
            <a:r>
              <a:rPr lang="tr-TR" sz="2000" b="1" i="1" dirty="0">
                <a:solidFill>
                  <a:srgbClr val="FF0000"/>
                </a:solidFill>
                <a:latin typeface="Times New Roman" panose="02020603050405020304" pitchFamily="18" charset="0"/>
                <a:cs typeface="Times New Roman" panose="02020603050405020304" pitchFamily="18" charset="0"/>
              </a:rPr>
              <a:t>Örneğin; </a:t>
            </a:r>
            <a:r>
              <a:rPr lang="tr-TR" sz="2000" i="1" dirty="0">
                <a:solidFill>
                  <a:srgbClr val="002060"/>
                </a:solidFill>
                <a:latin typeface="Times New Roman" panose="02020603050405020304" pitchFamily="18" charset="0"/>
                <a:cs typeface="Times New Roman" panose="02020603050405020304" pitchFamily="18" charset="0"/>
              </a:rPr>
              <a:t>içedönük kişilik özellikleri sergileyen bir bireyin, iletişim becerisi yüksek mesleklerde başarılı olma ihtimali, dışadönük bireylere göre daha düşüktür.</a:t>
            </a:r>
          </a:p>
          <a:p>
            <a:pPr marL="0" indent="0" algn="just">
              <a:buNone/>
            </a:pPr>
            <a:endParaRPr lang="tr-TR" sz="2000" i="1" dirty="0">
              <a:solidFill>
                <a:srgbClr val="002060"/>
              </a:solidFill>
              <a:latin typeface="Times New Roman" panose="02020603050405020304" pitchFamily="18" charset="0"/>
              <a:cs typeface="Times New Roman" panose="02020603050405020304" pitchFamily="18" charset="0"/>
            </a:endParaRPr>
          </a:p>
          <a:p>
            <a:pPr marL="0" indent="0" algn="just">
              <a:buNone/>
            </a:pPr>
            <a:endParaRPr lang="tr-TR" sz="2000" i="1" dirty="0">
              <a:solidFill>
                <a:srgbClr val="002060"/>
              </a:solidFill>
              <a:latin typeface="Times New Roman" panose="02020603050405020304" pitchFamily="18" charset="0"/>
              <a:cs typeface="Times New Roman" panose="02020603050405020304" pitchFamily="18" charset="0"/>
            </a:endParaRPr>
          </a:p>
          <a:p>
            <a:pPr marL="0" indent="0" algn="just">
              <a:buNone/>
            </a:pPr>
            <a:endParaRPr lang="tr-TR" sz="2000" i="1" dirty="0">
              <a:solidFill>
                <a:srgbClr val="002060"/>
              </a:solidFill>
              <a:latin typeface="Times New Roman" panose="02020603050405020304" pitchFamily="18" charset="0"/>
              <a:cs typeface="Times New Roman" panose="02020603050405020304" pitchFamily="18" charset="0"/>
            </a:endParaRPr>
          </a:p>
          <a:p>
            <a:pPr marL="0" indent="0" algn="just">
              <a:buNone/>
            </a:pPr>
            <a:r>
              <a:rPr lang="tr-TR" sz="2000" dirty="0">
                <a:latin typeface="Times New Roman" panose="02020603050405020304" pitchFamily="18" charset="0"/>
                <a:cs typeface="Times New Roman" panose="02020603050405020304" pitchFamily="18" charset="0"/>
              </a:rPr>
              <a:t>Mesleğin özellikleri ile kişinin özellikleri uyuşursa bireyin yaptığı işte daha başarılı olacağı düşünülmektedir.</a:t>
            </a:r>
          </a:p>
        </p:txBody>
      </p:sp>
      <p:sp>
        <p:nvSpPr>
          <p:cNvPr id="4" name="Aşağı Ok 3"/>
          <p:cNvSpPr/>
          <p:nvPr/>
        </p:nvSpPr>
        <p:spPr>
          <a:xfrm>
            <a:off x="4069699" y="3789040"/>
            <a:ext cx="428537" cy="792088"/>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98452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915</TotalTime>
  <Words>989</Words>
  <Application>Microsoft Office PowerPoint</Application>
  <PresentationFormat>Ekran Gösterisi (4:3)</PresentationFormat>
  <Paragraphs>113</Paragraphs>
  <Slides>31</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31</vt:i4>
      </vt:variant>
    </vt:vector>
  </HeadingPairs>
  <TitlesOfParts>
    <vt:vector size="37" baseType="lpstr">
      <vt:lpstr>Calibri</vt:lpstr>
      <vt:lpstr>Century Gothic</vt:lpstr>
      <vt:lpstr>Comic Sans MS</vt:lpstr>
      <vt:lpstr>Times New Roman</vt:lpstr>
      <vt:lpstr>Wingdings 2</vt:lpstr>
      <vt:lpstr>Austin</vt:lpstr>
      <vt:lpstr>Mesleki İlgi, Değer ve Yeteneklerini Tanıma</vt:lpstr>
      <vt:lpstr>Meslek Seçimi Nedir?</vt:lpstr>
      <vt:lpstr>PowerPoint Sunusu</vt:lpstr>
      <vt:lpstr>PowerPoint Sunusu</vt:lpstr>
      <vt:lpstr>PowerPoint Sunusu</vt:lpstr>
      <vt:lpstr>Psikolojik faktörleri ele alalım:</vt:lpstr>
      <vt:lpstr>PowerPoint Sunusu</vt:lpstr>
      <vt:lpstr>PowerPoint Sunusu</vt:lpstr>
      <vt:lpstr>PowerPoint Sunusu</vt:lpstr>
      <vt:lpstr>PowerPoint Sunusu</vt:lpstr>
      <vt:lpstr>PowerPoint Sunusu</vt:lpstr>
      <vt:lpstr>Benlik Nedir?</vt:lpstr>
      <vt:lpstr>PowerPoint Sunusu</vt:lpstr>
      <vt:lpstr>Ortaokul  Dönemindeki Çocuklar</vt:lpstr>
      <vt:lpstr>Özellikle 11 yaş civarında çocukların seçimlerini, ilgileri belirlemeye başlar. </vt:lpstr>
      <vt:lpstr>PowerPoint Sunusu</vt:lpstr>
      <vt:lpstr>Genel olarak;</vt:lpstr>
      <vt:lpstr>Anne - Babalar Olarak Neler Yapabilirsiniz?</vt:lpstr>
      <vt:lpstr>PowerPoint Sunusu</vt:lpstr>
      <vt:lpstr>PowerPoint Sunusu</vt:lpstr>
      <vt:lpstr>PowerPoint Sunusu</vt:lpstr>
      <vt:lpstr>PowerPoint Sunusu</vt:lpstr>
      <vt:lpstr>PowerPoint Sunusu</vt:lpstr>
      <vt:lpstr>PowerPoint Sunusu</vt:lpstr>
      <vt:lpstr>DEĞERLİ VELİLER!!! </vt:lpstr>
      <vt:lpstr>KİTAP ÖNERİLERİMİZ</vt:lpstr>
      <vt:lpstr>PowerPoint Sunusu</vt:lpstr>
      <vt:lpstr>PowerPoint Sunusu</vt:lpstr>
      <vt:lpstr> FİLM ÖNERİLERİMİZ</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Mesleki İlgi, Değer ve Yeteneklerini Tanıma</dc:title>
  <dc:creator>RAM MDR YRD</dc:creator>
  <cp:lastModifiedBy>USER</cp:lastModifiedBy>
  <cp:revision>230</cp:revision>
  <dcterms:created xsi:type="dcterms:W3CDTF">2021-09-27T08:49:05Z</dcterms:created>
  <dcterms:modified xsi:type="dcterms:W3CDTF">2024-01-19T11:23:09Z</dcterms:modified>
</cp:coreProperties>
</file>