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Roboto" panose="020B0604020202020204" charset="0"/>
      <p:regular r:id="rId23"/>
    </p:embeddedFont>
    <p:embeddedFont>
      <p:font typeface="Just Another Han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81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0.svg"/><Relationship Id="rId3" Type="http://schemas.openxmlformats.org/officeDocument/2006/relationships/image" Target="../media/image6.svg"/><Relationship Id="rId7" Type="http://schemas.openxmlformats.org/officeDocument/2006/relationships/image" Target="../media/image24.svg"/><Relationship Id="rId12"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8.svg"/><Relationship Id="rId5" Type="http://schemas.openxmlformats.org/officeDocument/2006/relationships/image" Target="../media/image4.sv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26.sv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2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12.png"/><Relationship Id="rId9" Type="http://schemas.openxmlformats.org/officeDocument/2006/relationships/image" Target="../media/image30.sv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2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12.png"/><Relationship Id="rId9" Type="http://schemas.openxmlformats.org/officeDocument/2006/relationships/image" Target="../media/image30.sv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2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4.svg"/><Relationship Id="rId4" Type="http://schemas.openxmlformats.org/officeDocument/2006/relationships/image" Target="../media/image12.png"/><Relationship Id="rId9"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2.svg"/><Relationship Id="rId7" Type="http://schemas.openxmlformats.org/officeDocument/2006/relationships/image" Target="../media/image1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0.svg"/><Relationship Id="rId5" Type="http://schemas.openxmlformats.org/officeDocument/2006/relationships/image" Target="../media/image24.svg"/><Relationship Id="rId10"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6.svg"/><Relationship Id="rId4" Type="http://schemas.openxmlformats.org/officeDocument/2006/relationships/image" Target="../media/image8.png"/><Relationship Id="rId9"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rot="-3863822">
            <a:off x="5532623" y="29299"/>
            <a:ext cx="7222754" cy="10228402"/>
          </a:xfrm>
          <a:custGeom>
            <a:avLst/>
            <a:gdLst/>
            <a:ahLst/>
            <a:cxnLst/>
            <a:rect l="l" t="t" r="r" b="b"/>
            <a:pathLst>
              <a:path w="7222754" h="10228402">
                <a:moveTo>
                  <a:pt x="0" y="0"/>
                </a:moveTo>
                <a:lnTo>
                  <a:pt x="7222754" y="0"/>
                </a:lnTo>
                <a:lnTo>
                  <a:pt x="7222754" y="10228402"/>
                </a:lnTo>
                <a:lnTo>
                  <a:pt x="0" y="102284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3580225" y="8044830"/>
            <a:ext cx="8620495" cy="8542127"/>
          </a:xfrm>
          <a:custGeom>
            <a:avLst/>
            <a:gdLst/>
            <a:ahLst/>
            <a:cxnLst/>
            <a:rect l="l" t="t" r="r" b="b"/>
            <a:pathLst>
              <a:path w="8620495" h="8542127">
                <a:moveTo>
                  <a:pt x="0" y="0"/>
                </a:moveTo>
                <a:lnTo>
                  <a:pt x="8620495" y="0"/>
                </a:lnTo>
                <a:lnTo>
                  <a:pt x="8620495" y="8542127"/>
                </a:lnTo>
                <a:lnTo>
                  <a:pt x="0" y="8542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912350" y="-2704068"/>
            <a:ext cx="6018989" cy="4114800"/>
          </a:xfrm>
          <a:custGeom>
            <a:avLst/>
            <a:gdLst/>
            <a:ahLst/>
            <a:cxnLst/>
            <a:rect l="l" t="t" r="r" b="b"/>
            <a:pathLst>
              <a:path w="6018989" h="4114800">
                <a:moveTo>
                  <a:pt x="0" y="0"/>
                </a:moveTo>
                <a:lnTo>
                  <a:pt x="6018989" y="0"/>
                </a:lnTo>
                <a:lnTo>
                  <a:pt x="6018989"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4328037" y="2228850"/>
            <a:ext cx="9631926" cy="6286500"/>
          </a:xfrm>
          <a:prstGeom prst="rect">
            <a:avLst/>
          </a:prstGeom>
        </p:spPr>
        <p:txBody>
          <a:bodyPr lIns="0" tIns="0" rIns="0" bIns="0" rtlCol="0" anchor="t">
            <a:spAutoFit/>
          </a:bodyPr>
          <a:lstStyle/>
          <a:p>
            <a:pPr algn="ctr">
              <a:lnSpc>
                <a:spcPts val="25199"/>
              </a:lnSpc>
            </a:pPr>
            <a:r>
              <a:rPr lang="en-US" sz="18000">
                <a:solidFill>
                  <a:srgbClr val="454B64"/>
                </a:solidFill>
                <a:latin typeface="Just Another Hand"/>
              </a:rPr>
              <a:t>OTOKONTROL VE SINIRLAR</a:t>
            </a:r>
          </a:p>
        </p:txBody>
      </p:sp>
      <p:sp>
        <p:nvSpPr>
          <p:cNvPr id="8" name="Freeform 8"/>
          <p:cNvSpPr/>
          <p:nvPr/>
        </p:nvSpPr>
        <p:spPr>
          <a:xfrm>
            <a:off x="15601764" y="8044830"/>
            <a:ext cx="4577417" cy="4252837"/>
          </a:xfrm>
          <a:custGeom>
            <a:avLst/>
            <a:gdLst/>
            <a:ahLst/>
            <a:cxnLst/>
            <a:rect l="l" t="t" r="r" b="b"/>
            <a:pathLst>
              <a:path w="4577417" h="4252837">
                <a:moveTo>
                  <a:pt x="0" y="0"/>
                </a:moveTo>
                <a:lnTo>
                  <a:pt x="4577417" y="0"/>
                </a:lnTo>
                <a:lnTo>
                  <a:pt x="4577417" y="4252837"/>
                </a:lnTo>
                <a:lnTo>
                  <a:pt x="0" y="425283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4035369" y="8026604"/>
            <a:ext cx="8620495" cy="8542127"/>
          </a:xfrm>
          <a:custGeom>
            <a:avLst/>
            <a:gdLst/>
            <a:ahLst/>
            <a:cxnLst/>
            <a:rect l="l" t="t" r="r" b="b"/>
            <a:pathLst>
              <a:path w="8620495" h="8542127">
                <a:moveTo>
                  <a:pt x="0" y="0"/>
                </a:moveTo>
                <a:lnTo>
                  <a:pt x="8620495" y="0"/>
                </a:lnTo>
                <a:lnTo>
                  <a:pt x="8620495" y="8542126"/>
                </a:lnTo>
                <a:lnTo>
                  <a:pt x="0" y="854212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622652" y="8026604"/>
            <a:ext cx="3594021" cy="4114800"/>
          </a:xfrm>
          <a:custGeom>
            <a:avLst/>
            <a:gdLst/>
            <a:ahLst/>
            <a:cxnLst/>
            <a:rect l="l" t="t" r="r" b="b"/>
            <a:pathLst>
              <a:path w="3594021" h="4114800">
                <a:moveTo>
                  <a:pt x="0" y="0"/>
                </a:moveTo>
                <a:lnTo>
                  <a:pt x="3594021" y="0"/>
                </a:lnTo>
                <a:lnTo>
                  <a:pt x="3594021"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313984" y="1768843"/>
            <a:ext cx="12433884" cy="5025390"/>
          </a:xfrm>
          <a:prstGeom prst="rect">
            <a:avLst/>
          </a:prstGeom>
        </p:spPr>
        <p:txBody>
          <a:bodyPr lIns="0" tIns="0" rIns="0" bIns="0" rtlCol="0" anchor="t">
            <a:spAutoFit/>
          </a:bodyPr>
          <a:lstStyle/>
          <a:p>
            <a:pPr>
              <a:lnSpc>
                <a:spcPts val="3359"/>
              </a:lnSpc>
            </a:pPr>
            <a:r>
              <a:rPr lang="en-US" sz="2400">
                <a:solidFill>
                  <a:srgbClr val="454B64"/>
                </a:solidFill>
                <a:latin typeface="Roboto"/>
              </a:rPr>
              <a:t>Aynı şekilde sınırların çok katı, tartışılamaz ve değiştirilemez olduğu ailelerde de sıkıntı yaşanır.</a:t>
            </a:r>
          </a:p>
          <a:p>
            <a:pPr>
              <a:lnSpc>
                <a:spcPts val="3359"/>
              </a:lnSpc>
            </a:pPr>
            <a:endParaRPr lang="en-US" sz="2400">
              <a:solidFill>
                <a:srgbClr val="454B64"/>
              </a:solidFill>
              <a:latin typeface="Roboto"/>
            </a:endParaRPr>
          </a:p>
          <a:p>
            <a:pPr>
              <a:lnSpc>
                <a:spcPts val="3359"/>
              </a:lnSpc>
            </a:pPr>
            <a:r>
              <a:rPr lang="en-US" sz="2400">
                <a:solidFill>
                  <a:srgbClr val="454B64"/>
                </a:solidFill>
                <a:latin typeface="Roboto"/>
              </a:rPr>
              <a:t> Bu tarz ailelerde çocuklara yeni yollar deneme ve araştırma için gereken özgürlük verilmemekte ve öğrenme için gereken zeminler engellenmektedir. </a:t>
            </a:r>
          </a:p>
          <a:p>
            <a:pPr>
              <a:lnSpc>
                <a:spcPts val="3359"/>
              </a:lnSpc>
            </a:pPr>
            <a:endParaRPr lang="en-US" sz="2400">
              <a:solidFill>
                <a:srgbClr val="454B64"/>
              </a:solidFill>
              <a:latin typeface="Roboto"/>
            </a:endParaRPr>
          </a:p>
          <a:p>
            <a:pPr>
              <a:lnSpc>
                <a:spcPts val="3359"/>
              </a:lnSpc>
            </a:pPr>
            <a:r>
              <a:rPr lang="en-US" sz="2400">
                <a:solidFill>
                  <a:srgbClr val="454B64"/>
                </a:solidFill>
                <a:latin typeface="Roboto"/>
              </a:rPr>
              <a:t>Sürekli "şu saatte yatacaksın, şuraya gidemezsin, bunu yapamazsın” yönergelerini duymaya alışan çocuk iki türlü davranış sergiler ya her şeye boyun eğer ya da isyankar olur. </a:t>
            </a:r>
          </a:p>
          <a:p>
            <a:pPr>
              <a:lnSpc>
                <a:spcPts val="3359"/>
              </a:lnSpc>
            </a:pPr>
            <a:endParaRPr lang="en-US" sz="2400">
              <a:solidFill>
                <a:srgbClr val="454B64"/>
              </a:solidFill>
              <a:latin typeface="Roboto"/>
            </a:endParaRPr>
          </a:p>
          <a:p>
            <a:pPr>
              <a:lnSpc>
                <a:spcPts val="3359"/>
              </a:lnSpc>
            </a:pPr>
            <a:r>
              <a:rPr lang="en-US" sz="2400">
                <a:solidFill>
                  <a:srgbClr val="454B64"/>
                </a:solidFill>
                <a:latin typeface="Roboto"/>
              </a:rPr>
              <a:t>Bunun yerine gerekçelerini açıklayarak yapabileceklerini ve yapamayacaklarını dile getirmek, yeri geldiğinde de esneklik yaratmak uygun olacaktır.</a:t>
            </a:r>
          </a:p>
          <a:p>
            <a:pPr>
              <a:lnSpc>
                <a:spcPts val="3359"/>
              </a:lnSpc>
            </a:pPr>
            <a:endParaRPr lang="en-US" sz="2400">
              <a:solidFill>
                <a:srgbClr val="454B64"/>
              </a:solidFill>
              <a:latin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313984" y="1768843"/>
            <a:ext cx="12433884" cy="2929890"/>
          </a:xfrm>
          <a:prstGeom prst="rect">
            <a:avLst/>
          </a:prstGeom>
        </p:spPr>
        <p:txBody>
          <a:bodyPr lIns="0" tIns="0" rIns="0" bIns="0" rtlCol="0" anchor="t">
            <a:spAutoFit/>
          </a:bodyPr>
          <a:lstStyle/>
          <a:p>
            <a:pPr>
              <a:lnSpc>
                <a:spcPts val="3359"/>
              </a:lnSpc>
            </a:pPr>
            <a:r>
              <a:rPr lang="en-US" sz="2400">
                <a:solidFill>
                  <a:srgbClr val="454B64"/>
                </a:solidFill>
                <a:latin typeface="Roboto"/>
              </a:rPr>
              <a:t>Çocukların uygun yaşam becerileri geliştirebilmeleri ve sorumluluk sahibi olabilmeleri için; açık, dengeli, tutarlı ve net kurallara ihtiyaçları vardır. </a:t>
            </a:r>
          </a:p>
          <a:p>
            <a:pPr>
              <a:lnSpc>
                <a:spcPts val="3359"/>
              </a:lnSpc>
            </a:pPr>
            <a:endParaRPr lang="en-US" sz="2400">
              <a:solidFill>
                <a:srgbClr val="454B64"/>
              </a:solidFill>
              <a:latin typeface="Roboto"/>
            </a:endParaRPr>
          </a:p>
          <a:p>
            <a:pPr>
              <a:lnSpc>
                <a:spcPts val="3359"/>
              </a:lnSpc>
            </a:pPr>
            <a:r>
              <a:rPr lang="en-US" sz="2400">
                <a:solidFill>
                  <a:srgbClr val="454B64"/>
                </a:solidFill>
                <a:latin typeface="Roboto"/>
              </a:rPr>
              <a:t>Dengeli sınırlar, sınama ihtiyaçlarını azaltır, isyankârlığı engeller ve sorumluluk duygusu kazanımına yardımcı olur.</a:t>
            </a:r>
          </a:p>
          <a:p>
            <a:pPr>
              <a:lnSpc>
                <a:spcPts val="3359"/>
              </a:lnSpc>
            </a:pPr>
            <a:r>
              <a:rPr lang="en-US" sz="2400">
                <a:solidFill>
                  <a:srgbClr val="454B64"/>
                </a:solidFill>
                <a:latin typeface="Roboto"/>
              </a:rPr>
              <a:t> </a:t>
            </a:r>
          </a:p>
          <a:p>
            <a:pPr>
              <a:lnSpc>
                <a:spcPts val="3359"/>
              </a:lnSpc>
            </a:pPr>
            <a:endParaRPr lang="en-US" sz="2400">
              <a:solidFill>
                <a:srgbClr val="454B64"/>
              </a:solidFill>
              <a:latin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084374">
            <a:off x="-3132407" y="6920729"/>
            <a:ext cx="6161952" cy="6161952"/>
          </a:xfrm>
          <a:custGeom>
            <a:avLst/>
            <a:gdLst/>
            <a:ahLst/>
            <a:cxnLst/>
            <a:rect l="l" t="t" r="r" b="b"/>
            <a:pathLst>
              <a:path w="6161952" h="6161952">
                <a:moveTo>
                  <a:pt x="0" y="0"/>
                </a:moveTo>
                <a:lnTo>
                  <a:pt x="6161952" y="0"/>
                </a:lnTo>
                <a:lnTo>
                  <a:pt x="6161952" y="6161951"/>
                </a:lnTo>
                <a:lnTo>
                  <a:pt x="0" y="61619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3787340" y="2361111"/>
            <a:ext cx="9156405" cy="6706227"/>
          </a:xfrm>
          <a:custGeom>
            <a:avLst/>
            <a:gdLst/>
            <a:ahLst/>
            <a:cxnLst/>
            <a:rect l="l" t="t" r="r" b="b"/>
            <a:pathLst>
              <a:path w="9156405" h="6706227">
                <a:moveTo>
                  <a:pt x="0" y="0"/>
                </a:moveTo>
                <a:lnTo>
                  <a:pt x="9156405" y="0"/>
                </a:lnTo>
                <a:lnTo>
                  <a:pt x="9156405" y="6706228"/>
                </a:lnTo>
                <a:lnTo>
                  <a:pt x="0" y="670622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5360732" y="555174"/>
            <a:ext cx="8202696" cy="1670367"/>
          </a:xfrm>
          <a:custGeom>
            <a:avLst/>
            <a:gdLst/>
            <a:ahLst/>
            <a:cxnLst/>
            <a:rect l="l" t="t" r="r" b="b"/>
            <a:pathLst>
              <a:path w="8202696" h="1670367">
                <a:moveTo>
                  <a:pt x="0" y="0"/>
                </a:moveTo>
                <a:lnTo>
                  <a:pt x="8202696" y="0"/>
                </a:lnTo>
                <a:lnTo>
                  <a:pt x="8202696" y="1670367"/>
                </a:lnTo>
                <a:lnTo>
                  <a:pt x="0" y="167036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flipH="1">
            <a:off x="15218150" y="7944304"/>
            <a:ext cx="3594021" cy="4114800"/>
          </a:xfrm>
          <a:custGeom>
            <a:avLst/>
            <a:gdLst/>
            <a:ahLst/>
            <a:cxnLst/>
            <a:rect l="l" t="t" r="r" b="b"/>
            <a:pathLst>
              <a:path w="3594021" h="4114800">
                <a:moveTo>
                  <a:pt x="3594020" y="0"/>
                </a:moveTo>
                <a:lnTo>
                  <a:pt x="0" y="0"/>
                </a:lnTo>
                <a:lnTo>
                  <a:pt x="0" y="4114800"/>
                </a:lnTo>
                <a:lnTo>
                  <a:pt x="3594020" y="4114800"/>
                </a:lnTo>
                <a:lnTo>
                  <a:pt x="359402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TextBox 9"/>
          <p:cNvSpPr txBox="1"/>
          <p:nvPr/>
        </p:nvSpPr>
        <p:spPr>
          <a:xfrm>
            <a:off x="4859797" y="339591"/>
            <a:ext cx="8703631" cy="2066925"/>
          </a:xfrm>
          <a:prstGeom prst="rect">
            <a:avLst/>
          </a:prstGeom>
        </p:spPr>
        <p:txBody>
          <a:bodyPr lIns="0" tIns="0" rIns="0" bIns="0" rtlCol="0" anchor="t">
            <a:spAutoFit/>
          </a:bodyPr>
          <a:lstStyle/>
          <a:p>
            <a:pPr algn="ctr">
              <a:lnSpc>
                <a:spcPts val="16800"/>
              </a:lnSpc>
            </a:pPr>
            <a:r>
              <a:rPr lang="en-US" sz="12000">
                <a:solidFill>
                  <a:srgbClr val="454B64"/>
                </a:solidFill>
                <a:latin typeface="Just Another Hand"/>
              </a:rPr>
              <a:t>Sınır Nasıl Konmalıdır?</a:t>
            </a:r>
          </a:p>
        </p:txBody>
      </p:sp>
      <p:sp>
        <p:nvSpPr>
          <p:cNvPr id="10" name="TextBox 10"/>
          <p:cNvSpPr txBox="1"/>
          <p:nvPr/>
        </p:nvSpPr>
        <p:spPr>
          <a:xfrm>
            <a:off x="1028700" y="2757169"/>
            <a:ext cx="17259300" cy="7023100"/>
          </a:xfrm>
          <a:prstGeom prst="rect">
            <a:avLst/>
          </a:prstGeom>
        </p:spPr>
        <p:txBody>
          <a:bodyPr lIns="0" tIns="0" rIns="0" bIns="0" rtlCol="0" anchor="t">
            <a:spAutoFit/>
          </a:bodyPr>
          <a:lstStyle/>
          <a:p>
            <a:pPr marL="863599" lvl="1" indent="-431800" algn="just">
              <a:lnSpc>
                <a:spcPts val="5599"/>
              </a:lnSpc>
              <a:buFont typeface="Arial"/>
              <a:buChar char="•"/>
            </a:pPr>
            <a:r>
              <a:rPr lang="en-US" sz="3999">
                <a:solidFill>
                  <a:srgbClr val="454B64"/>
                </a:solidFill>
                <a:latin typeface="Roboto"/>
              </a:rPr>
              <a:t>Sıcak, şeffaf, ilgili ve tutarlı bir anne babanın varlığı, en önemli şartlardan biridir.</a:t>
            </a:r>
          </a:p>
          <a:p>
            <a:pPr marL="863599" lvl="1" indent="-431800" algn="just">
              <a:lnSpc>
                <a:spcPts val="5599"/>
              </a:lnSpc>
              <a:buFont typeface="Arial"/>
              <a:buChar char="•"/>
            </a:pPr>
            <a:r>
              <a:rPr lang="en-US" sz="3999">
                <a:solidFill>
                  <a:srgbClr val="454B64"/>
                </a:solidFill>
                <a:latin typeface="Roboto"/>
              </a:rPr>
              <a:t>Çocukların, kabul gördükleri, sevildikleri ortamda kuralları kabul etmeleri kolaylaşır.</a:t>
            </a:r>
          </a:p>
          <a:p>
            <a:pPr marL="863599" lvl="1" indent="-431800" algn="just">
              <a:lnSpc>
                <a:spcPts val="5599"/>
              </a:lnSpc>
              <a:buFont typeface="Arial"/>
              <a:buChar char="•"/>
            </a:pPr>
            <a:r>
              <a:rPr lang="en-US" sz="3999">
                <a:solidFill>
                  <a:srgbClr val="454B64"/>
                </a:solidFill>
                <a:latin typeface="Roboto"/>
              </a:rPr>
              <a:t>Sınırlar bebeklikten itibaren konmalı ve yaş ilerledikçe yeniden düzenlenmelidir. </a:t>
            </a:r>
          </a:p>
          <a:p>
            <a:pPr marL="863599" lvl="1" indent="-431800" algn="just">
              <a:lnSpc>
                <a:spcPts val="5599"/>
              </a:lnSpc>
              <a:buFont typeface="Arial"/>
              <a:buChar char="•"/>
            </a:pPr>
            <a:r>
              <a:rPr lang="en-US" sz="3999">
                <a:solidFill>
                  <a:srgbClr val="454B64"/>
                </a:solidFill>
                <a:latin typeface="Roboto"/>
              </a:rPr>
              <a:t>Sınırlara uymanın önemi çocuklara net ifade edilmelidir.</a:t>
            </a:r>
          </a:p>
          <a:p>
            <a:pPr marL="863599" lvl="1" indent="-431800" algn="just">
              <a:lnSpc>
                <a:spcPts val="5599"/>
              </a:lnSpc>
              <a:buFont typeface="Arial"/>
              <a:buChar char="•"/>
            </a:pPr>
            <a:r>
              <a:rPr lang="en-US" sz="3999">
                <a:solidFill>
                  <a:srgbClr val="454B64"/>
                </a:solidFill>
                <a:latin typeface="Roboto"/>
              </a:rPr>
              <a:t>Sınırlar gerektiğinde değişebilir ve esnek olmalıdır. </a:t>
            </a:r>
          </a:p>
          <a:p>
            <a:pPr marL="863599" lvl="1" indent="-431800" algn="just">
              <a:lnSpc>
                <a:spcPts val="5599"/>
              </a:lnSpc>
              <a:buFont typeface="Arial"/>
              <a:buChar char="•"/>
            </a:pPr>
            <a:r>
              <a:rPr lang="en-US" sz="3999">
                <a:solidFill>
                  <a:srgbClr val="454B64"/>
                </a:solidFill>
                <a:latin typeface="Roboto"/>
              </a:rPr>
              <a:t>Amaca yönelik sınırlar konmalıdır. Sınır koyacağım diye her şeye "hayır” dememek gerekir.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4150752" y="7200900"/>
            <a:ext cx="8620495" cy="8542127"/>
          </a:xfrm>
          <a:custGeom>
            <a:avLst/>
            <a:gdLst/>
            <a:ahLst/>
            <a:cxnLst/>
            <a:rect l="l" t="t" r="r" b="b"/>
            <a:pathLst>
              <a:path w="8620495" h="8542127">
                <a:moveTo>
                  <a:pt x="0" y="0"/>
                </a:moveTo>
                <a:lnTo>
                  <a:pt x="8620495" y="0"/>
                </a:lnTo>
                <a:lnTo>
                  <a:pt x="8620495"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084374">
            <a:off x="-3105400" y="8084048"/>
            <a:ext cx="6161952" cy="6161952"/>
          </a:xfrm>
          <a:custGeom>
            <a:avLst/>
            <a:gdLst/>
            <a:ahLst/>
            <a:cxnLst/>
            <a:rect l="l" t="t" r="r" b="b"/>
            <a:pathLst>
              <a:path w="6161952" h="6161952">
                <a:moveTo>
                  <a:pt x="0" y="0"/>
                </a:moveTo>
                <a:lnTo>
                  <a:pt x="6161951" y="0"/>
                </a:lnTo>
                <a:lnTo>
                  <a:pt x="6161951" y="6161951"/>
                </a:lnTo>
                <a:lnTo>
                  <a:pt x="0" y="61619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360732" y="555174"/>
            <a:ext cx="8202696" cy="1670367"/>
          </a:xfrm>
          <a:custGeom>
            <a:avLst/>
            <a:gdLst/>
            <a:ahLst/>
            <a:cxnLst/>
            <a:rect l="l" t="t" r="r" b="b"/>
            <a:pathLst>
              <a:path w="8202696" h="1670367">
                <a:moveTo>
                  <a:pt x="0" y="0"/>
                </a:moveTo>
                <a:lnTo>
                  <a:pt x="8202696" y="0"/>
                </a:lnTo>
                <a:lnTo>
                  <a:pt x="8202696" y="1670367"/>
                </a:lnTo>
                <a:lnTo>
                  <a:pt x="0" y="167036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5899522" y="8758628"/>
            <a:ext cx="3594021" cy="4114800"/>
          </a:xfrm>
          <a:custGeom>
            <a:avLst/>
            <a:gdLst/>
            <a:ahLst/>
            <a:cxnLst/>
            <a:rect l="l" t="t" r="r" b="b"/>
            <a:pathLst>
              <a:path w="3594021" h="4114800">
                <a:moveTo>
                  <a:pt x="3594021" y="0"/>
                </a:moveTo>
                <a:lnTo>
                  <a:pt x="0" y="0"/>
                </a:lnTo>
                <a:lnTo>
                  <a:pt x="0" y="4114800"/>
                </a:lnTo>
                <a:lnTo>
                  <a:pt x="3594021" y="4114800"/>
                </a:lnTo>
                <a:lnTo>
                  <a:pt x="3594021"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4859797" y="339591"/>
            <a:ext cx="8703631" cy="2066925"/>
          </a:xfrm>
          <a:prstGeom prst="rect">
            <a:avLst/>
          </a:prstGeom>
        </p:spPr>
        <p:txBody>
          <a:bodyPr lIns="0" tIns="0" rIns="0" bIns="0" rtlCol="0" anchor="t">
            <a:spAutoFit/>
          </a:bodyPr>
          <a:lstStyle/>
          <a:p>
            <a:pPr algn="ctr">
              <a:lnSpc>
                <a:spcPts val="16800"/>
              </a:lnSpc>
            </a:pPr>
            <a:r>
              <a:rPr lang="en-US" sz="12000">
                <a:solidFill>
                  <a:srgbClr val="454B64"/>
                </a:solidFill>
                <a:latin typeface="Just Another Hand"/>
              </a:rPr>
              <a:t>Sınır Nasıl Konmalıdır?</a:t>
            </a:r>
          </a:p>
        </p:txBody>
      </p:sp>
      <p:sp>
        <p:nvSpPr>
          <p:cNvPr id="7" name="TextBox 7"/>
          <p:cNvSpPr txBox="1"/>
          <p:nvPr/>
        </p:nvSpPr>
        <p:spPr>
          <a:xfrm>
            <a:off x="-24424" y="2016390"/>
            <a:ext cx="18146020" cy="7433310"/>
          </a:xfrm>
          <a:prstGeom prst="rect">
            <a:avLst/>
          </a:prstGeom>
        </p:spPr>
        <p:txBody>
          <a:bodyPr lIns="0" tIns="0" rIns="0" bIns="0" rtlCol="0" anchor="t">
            <a:spAutoFit/>
          </a:bodyPr>
          <a:lstStyle/>
          <a:p>
            <a:pPr marL="690884" lvl="1" indent="-345442" algn="just">
              <a:lnSpc>
                <a:spcPts val="4480"/>
              </a:lnSpc>
              <a:buFont typeface="Arial"/>
              <a:buChar char="•"/>
            </a:pPr>
            <a:r>
              <a:rPr lang="en-US" sz="3200">
                <a:solidFill>
                  <a:srgbClr val="454B64"/>
                </a:solidFill>
                <a:latin typeface="Roboto"/>
              </a:rPr>
              <a:t>Çizilen sınırlar tutarlı uygulanmalıdır. Sınırların çiğnenebilir olduğunu öğrenen çocuğun her ortamda sınırları zorlaması kaçınılmazdır.</a:t>
            </a:r>
          </a:p>
          <a:p>
            <a:pPr marL="690884" lvl="1" indent="-345442" algn="just">
              <a:lnSpc>
                <a:spcPts val="4480"/>
              </a:lnSpc>
              <a:buFont typeface="Arial"/>
              <a:buChar char="•"/>
            </a:pPr>
            <a:r>
              <a:rPr lang="en-US" sz="3200">
                <a:solidFill>
                  <a:srgbClr val="454B64"/>
                </a:solidFill>
                <a:latin typeface="Roboto"/>
              </a:rPr>
              <a:t>Günü kurtarmak adına gerçekçilikten uzak geçici çözümler üretilmemelidir. Çocuklar sizin her sorunu çözemeyeceğinizi, dünyadaki herkesi yenemeyeceğinizi, tüm dünyayı kurtaramayacağınızı bilmelidir.</a:t>
            </a:r>
          </a:p>
          <a:p>
            <a:pPr marL="690884" lvl="1" indent="-345442" algn="just">
              <a:lnSpc>
                <a:spcPts val="4480"/>
              </a:lnSpc>
              <a:buFont typeface="Arial"/>
              <a:buChar char="•"/>
            </a:pPr>
            <a:r>
              <a:rPr lang="en-US" sz="3200">
                <a:solidFill>
                  <a:srgbClr val="454B64"/>
                </a:solidFill>
                <a:latin typeface="Roboto"/>
              </a:rPr>
              <a:t>Olumsuz davranışların nedeni araştırılmalıdır çünkü her davranışın arkasında bir ihtiyaç, amaç veya sorun yatar.</a:t>
            </a:r>
          </a:p>
          <a:p>
            <a:pPr marL="690884" lvl="1" indent="-345442" algn="just">
              <a:lnSpc>
                <a:spcPts val="4480"/>
              </a:lnSpc>
              <a:buFont typeface="Arial"/>
              <a:buChar char="•"/>
            </a:pPr>
            <a:r>
              <a:rPr lang="en-US" sz="3200">
                <a:solidFill>
                  <a:srgbClr val="454B64"/>
                </a:solidFill>
                <a:latin typeface="Roboto"/>
              </a:rPr>
              <a:t>Çocuğa neyi yapamayacağı açıklanırken buna karşılık neleri yapabileceği belirtilmelidir.</a:t>
            </a:r>
          </a:p>
          <a:p>
            <a:pPr marL="690884" lvl="1" indent="-345442" algn="just">
              <a:lnSpc>
                <a:spcPts val="4480"/>
              </a:lnSpc>
              <a:buFont typeface="Arial"/>
              <a:buChar char="•"/>
            </a:pPr>
            <a:r>
              <a:rPr lang="en-US" sz="3200">
                <a:solidFill>
                  <a:srgbClr val="454B64"/>
                </a:solidFill>
                <a:latin typeface="Roboto"/>
              </a:rPr>
              <a:t>Sınırları belirlerken çocukları da işin içine katmak durumu sahiplenmelerini sağlar. Sınırı/kuralı koyanın "baba ya da anne” olduğu mesajı verilmemelidir.</a:t>
            </a:r>
          </a:p>
          <a:p>
            <a:pPr marL="690884" lvl="1" indent="-345442" algn="just">
              <a:lnSpc>
                <a:spcPts val="4480"/>
              </a:lnSpc>
              <a:buFont typeface="Arial"/>
              <a:buChar char="•"/>
            </a:pPr>
            <a:r>
              <a:rPr lang="en-US" sz="3200">
                <a:solidFill>
                  <a:srgbClr val="454B64"/>
                </a:solidFill>
                <a:latin typeface="Roboto"/>
              </a:rPr>
              <a:t>Çocuklara iyi bir model olmak önemlidir. Anne babanın ortak tutumu, genel duruşu ve davranışları en iyi sınır belirleyicisidir.</a:t>
            </a:r>
          </a:p>
          <a:p>
            <a:pPr algn="just">
              <a:lnSpc>
                <a:spcPts val="5599"/>
              </a:lnSpc>
            </a:pPr>
            <a:endParaRPr lang="en-US" sz="3200">
              <a:solidFill>
                <a:srgbClr val="454B64"/>
              </a:solidFill>
              <a:latin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4150752" y="7200900"/>
            <a:ext cx="8620495" cy="8542127"/>
          </a:xfrm>
          <a:custGeom>
            <a:avLst/>
            <a:gdLst/>
            <a:ahLst/>
            <a:cxnLst/>
            <a:rect l="l" t="t" r="r" b="b"/>
            <a:pathLst>
              <a:path w="8620495" h="8542127">
                <a:moveTo>
                  <a:pt x="0" y="0"/>
                </a:moveTo>
                <a:lnTo>
                  <a:pt x="8620495" y="0"/>
                </a:lnTo>
                <a:lnTo>
                  <a:pt x="8620495"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084374">
            <a:off x="-3105400" y="8084048"/>
            <a:ext cx="6161952" cy="6161952"/>
          </a:xfrm>
          <a:custGeom>
            <a:avLst/>
            <a:gdLst/>
            <a:ahLst/>
            <a:cxnLst/>
            <a:rect l="l" t="t" r="r" b="b"/>
            <a:pathLst>
              <a:path w="6161952" h="6161952">
                <a:moveTo>
                  <a:pt x="0" y="0"/>
                </a:moveTo>
                <a:lnTo>
                  <a:pt x="6161951" y="0"/>
                </a:lnTo>
                <a:lnTo>
                  <a:pt x="6161951" y="6161951"/>
                </a:lnTo>
                <a:lnTo>
                  <a:pt x="0" y="61619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360732" y="555174"/>
            <a:ext cx="8202696" cy="1670367"/>
          </a:xfrm>
          <a:custGeom>
            <a:avLst/>
            <a:gdLst/>
            <a:ahLst/>
            <a:cxnLst/>
            <a:rect l="l" t="t" r="r" b="b"/>
            <a:pathLst>
              <a:path w="8202696" h="1670367">
                <a:moveTo>
                  <a:pt x="0" y="0"/>
                </a:moveTo>
                <a:lnTo>
                  <a:pt x="8202696" y="0"/>
                </a:lnTo>
                <a:lnTo>
                  <a:pt x="8202696" y="1670367"/>
                </a:lnTo>
                <a:lnTo>
                  <a:pt x="0" y="167036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5899522" y="8758628"/>
            <a:ext cx="3594021" cy="4114800"/>
          </a:xfrm>
          <a:custGeom>
            <a:avLst/>
            <a:gdLst/>
            <a:ahLst/>
            <a:cxnLst/>
            <a:rect l="l" t="t" r="r" b="b"/>
            <a:pathLst>
              <a:path w="3594021" h="4114800">
                <a:moveTo>
                  <a:pt x="3594021" y="0"/>
                </a:moveTo>
                <a:lnTo>
                  <a:pt x="0" y="0"/>
                </a:lnTo>
                <a:lnTo>
                  <a:pt x="0" y="4114800"/>
                </a:lnTo>
                <a:lnTo>
                  <a:pt x="3594021" y="4114800"/>
                </a:lnTo>
                <a:lnTo>
                  <a:pt x="3594021"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4859797" y="339591"/>
            <a:ext cx="8703631" cy="2066925"/>
          </a:xfrm>
          <a:prstGeom prst="rect">
            <a:avLst/>
          </a:prstGeom>
        </p:spPr>
        <p:txBody>
          <a:bodyPr lIns="0" tIns="0" rIns="0" bIns="0" rtlCol="0" anchor="t">
            <a:spAutoFit/>
          </a:bodyPr>
          <a:lstStyle/>
          <a:p>
            <a:pPr algn="ctr">
              <a:lnSpc>
                <a:spcPts val="16800"/>
              </a:lnSpc>
            </a:pPr>
            <a:r>
              <a:rPr lang="en-US" sz="12000">
                <a:solidFill>
                  <a:srgbClr val="454B64"/>
                </a:solidFill>
                <a:latin typeface="Just Another Hand"/>
              </a:rPr>
              <a:t>Sınır Nasıl Konmalıdır?</a:t>
            </a:r>
          </a:p>
        </p:txBody>
      </p:sp>
      <p:sp>
        <p:nvSpPr>
          <p:cNvPr id="7" name="TextBox 7"/>
          <p:cNvSpPr txBox="1"/>
          <p:nvPr/>
        </p:nvSpPr>
        <p:spPr>
          <a:xfrm>
            <a:off x="-24424" y="2016390"/>
            <a:ext cx="16230600" cy="7995285"/>
          </a:xfrm>
          <a:prstGeom prst="rect">
            <a:avLst/>
          </a:prstGeom>
        </p:spPr>
        <p:txBody>
          <a:bodyPr lIns="0" tIns="0" rIns="0" bIns="0" rtlCol="0" anchor="t">
            <a:spAutoFit/>
          </a:bodyPr>
          <a:lstStyle/>
          <a:p>
            <a:pPr marL="690884" lvl="1" indent="-345442" algn="just">
              <a:lnSpc>
                <a:spcPts val="4480"/>
              </a:lnSpc>
              <a:buFont typeface="Arial"/>
              <a:buChar char="•"/>
            </a:pPr>
            <a:r>
              <a:rPr lang="en-US" sz="3200">
                <a:solidFill>
                  <a:srgbClr val="454B64"/>
                </a:solidFill>
                <a:latin typeface="Roboto"/>
              </a:rPr>
              <a:t> Davranış ortaya çıkmadan önce normal bir zaman diliminde yapmaması gereken davranışı hatırlatın. Örneğin; sizinle birlikte uyumak istiyorsa ve siz onun odasında uyumasını istiyorsanız, bunu ona gece yanınıza geldiğinde değil, başka bir zamanda karşınıza alarak kendi odasında uyumasını istediğinizi söyleyin. Böylece gece yanınıza geldiğinde "Bu konuyu daha önce konuşmuştuk, şimdi odana gidiyorsun.” diyebilirsiniz.</a:t>
            </a:r>
          </a:p>
          <a:p>
            <a:pPr marL="690884" lvl="1" indent="-345442" algn="just">
              <a:lnSpc>
                <a:spcPts val="4480"/>
              </a:lnSpc>
              <a:buFont typeface="Arial"/>
              <a:buChar char="•"/>
            </a:pPr>
            <a:r>
              <a:rPr lang="en-US" sz="3200">
                <a:solidFill>
                  <a:srgbClr val="454B64"/>
                </a:solidFill>
                <a:latin typeface="Roboto"/>
              </a:rPr>
              <a:t>  Çocuklarla konuşurken "ben dili” iletişim yöntemini kullanmak gerekir. Örneğin çocuk çok gürültü çıkardığında "Kafamı şişirdin, yeter” demek yerine "Yüksek ses beni rahatsız ediyor” gibi kendi duygunuzu dile getirebilirsiniz.</a:t>
            </a:r>
          </a:p>
          <a:p>
            <a:pPr marL="690884" lvl="1" indent="-345442" algn="just">
              <a:lnSpc>
                <a:spcPts val="4480"/>
              </a:lnSpc>
              <a:buFont typeface="Arial"/>
              <a:buChar char="•"/>
            </a:pPr>
            <a:r>
              <a:rPr lang="en-US" sz="3200">
                <a:solidFill>
                  <a:srgbClr val="454B64"/>
                </a:solidFill>
                <a:latin typeface="Roboto"/>
              </a:rPr>
              <a:t>Çocukla kurulan iletişimde uzun cümleler yerine kısa ve öz anlatımları tercih etmelisiniz. "Bunu yapmanı istemiyorum” gibi.</a:t>
            </a:r>
          </a:p>
          <a:p>
            <a:pPr marL="690884" lvl="1" indent="-345442" algn="just">
              <a:lnSpc>
                <a:spcPts val="4480"/>
              </a:lnSpc>
              <a:buFont typeface="Arial"/>
              <a:buChar char="•"/>
            </a:pPr>
            <a:r>
              <a:rPr lang="en-US" sz="3200">
                <a:solidFill>
                  <a:srgbClr val="454B64"/>
                </a:solidFill>
                <a:latin typeface="Roboto"/>
              </a:rPr>
              <a:t>  Fikir birlikteliklerinizi ifade etmeli ve verdiğiniz sözleri tutmalısınız.</a:t>
            </a:r>
          </a:p>
          <a:p>
            <a:pPr algn="just">
              <a:lnSpc>
                <a:spcPts val="4480"/>
              </a:lnSpc>
            </a:pPr>
            <a:endParaRPr lang="en-US" sz="3200">
              <a:solidFill>
                <a:srgbClr val="454B64"/>
              </a:solidFill>
              <a:latin typeface="Roboto"/>
            </a:endParaRPr>
          </a:p>
          <a:p>
            <a:pPr algn="just">
              <a:lnSpc>
                <a:spcPts val="5599"/>
              </a:lnSpc>
            </a:pPr>
            <a:endParaRPr lang="en-US" sz="3200">
              <a:solidFill>
                <a:srgbClr val="454B64"/>
              </a:solidFill>
              <a:latin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4150752" y="7200900"/>
            <a:ext cx="8620495" cy="8542127"/>
          </a:xfrm>
          <a:custGeom>
            <a:avLst/>
            <a:gdLst/>
            <a:ahLst/>
            <a:cxnLst/>
            <a:rect l="l" t="t" r="r" b="b"/>
            <a:pathLst>
              <a:path w="8620495" h="8542127">
                <a:moveTo>
                  <a:pt x="0" y="0"/>
                </a:moveTo>
                <a:lnTo>
                  <a:pt x="8620495" y="0"/>
                </a:lnTo>
                <a:lnTo>
                  <a:pt x="8620495"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084374">
            <a:off x="-3105400" y="8084048"/>
            <a:ext cx="6161952" cy="6161952"/>
          </a:xfrm>
          <a:custGeom>
            <a:avLst/>
            <a:gdLst/>
            <a:ahLst/>
            <a:cxnLst/>
            <a:rect l="l" t="t" r="r" b="b"/>
            <a:pathLst>
              <a:path w="6161952" h="6161952">
                <a:moveTo>
                  <a:pt x="0" y="0"/>
                </a:moveTo>
                <a:lnTo>
                  <a:pt x="6161951" y="0"/>
                </a:lnTo>
                <a:lnTo>
                  <a:pt x="6161951" y="6161951"/>
                </a:lnTo>
                <a:lnTo>
                  <a:pt x="0" y="61619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5360732" y="555174"/>
            <a:ext cx="8202696" cy="1670367"/>
          </a:xfrm>
          <a:custGeom>
            <a:avLst/>
            <a:gdLst/>
            <a:ahLst/>
            <a:cxnLst/>
            <a:rect l="l" t="t" r="r" b="b"/>
            <a:pathLst>
              <a:path w="8202696" h="1670367">
                <a:moveTo>
                  <a:pt x="0" y="0"/>
                </a:moveTo>
                <a:lnTo>
                  <a:pt x="8202696" y="0"/>
                </a:lnTo>
                <a:lnTo>
                  <a:pt x="8202696" y="1670367"/>
                </a:lnTo>
                <a:lnTo>
                  <a:pt x="0" y="167036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H="1">
            <a:off x="15899522" y="8758628"/>
            <a:ext cx="3594021" cy="4114800"/>
          </a:xfrm>
          <a:custGeom>
            <a:avLst/>
            <a:gdLst/>
            <a:ahLst/>
            <a:cxnLst/>
            <a:rect l="l" t="t" r="r" b="b"/>
            <a:pathLst>
              <a:path w="3594021" h="4114800">
                <a:moveTo>
                  <a:pt x="3594021" y="0"/>
                </a:moveTo>
                <a:lnTo>
                  <a:pt x="0" y="0"/>
                </a:lnTo>
                <a:lnTo>
                  <a:pt x="0" y="4114800"/>
                </a:lnTo>
                <a:lnTo>
                  <a:pt x="3594021" y="4114800"/>
                </a:lnTo>
                <a:lnTo>
                  <a:pt x="3594021"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4859797" y="339591"/>
            <a:ext cx="8703631" cy="2066925"/>
          </a:xfrm>
          <a:prstGeom prst="rect">
            <a:avLst/>
          </a:prstGeom>
        </p:spPr>
        <p:txBody>
          <a:bodyPr lIns="0" tIns="0" rIns="0" bIns="0" rtlCol="0" anchor="t">
            <a:spAutoFit/>
          </a:bodyPr>
          <a:lstStyle/>
          <a:p>
            <a:pPr algn="ctr">
              <a:lnSpc>
                <a:spcPts val="16800"/>
              </a:lnSpc>
            </a:pPr>
            <a:r>
              <a:rPr lang="en-US" sz="12000">
                <a:solidFill>
                  <a:srgbClr val="454B64"/>
                </a:solidFill>
                <a:latin typeface="Just Another Hand"/>
              </a:rPr>
              <a:t>Sınır Nasıl Konmalıdır?</a:t>
            </a:r>
          </a:p>
        </p:txBody>
      </p:sp>
      <p:sp>
        <p:nvSpPr>
          <p:cNvPr id="7" name="TextBox 7"/>
          <p:cNvSpPr txBox="1"/>
          <p:nvPr/>
        </p:nvSpPr>
        <p:spPr>
          <a:xfrm>
            <a:off x="-24424" y="2016390"/>
            <a:ext cx="16230600" cy="7433310"/>
          </a:xfrm>
          <a:prstGeom prst="rect">
            <a:avLst/>
          </a:prstGeom>
        </p:spPr>
        <p:txBody>
          <a:bodyPr lIns="0" tIns="0" rIns="0" bIns="0" rtlCol="0" anchor="t">
            <a:spAutoFit/>
          </a:bodyPr>
          <a:lstStyle/>
          <a:p>
            <a:pPr marL="690884" lvl="1" indent="-345442" algn="just">
              <a:lnSpc>
                <a:spcPts val="4480"/>
              </a:lnSpc>
              <a:buFont typeface="Arial"/>
              <a:buChar char="•"/>
            </a:pPr>
            <a:r>
              <a:rPr lang="en-US" sz="3200">
                <a:solidFill>
                  <a:srgbClr val="454B64"/>
                </a:solidFill>
                <a:latin typeface="Roboto"/>
              </a:rPr>
              <a:t>Olumsuz davranışı görmezden gelmek ve tepkisiz kalmak ya da davranış ortaya çıktığında farklı bir konu açmak, dikkati farklı yöne çekmek genellikle davranışı durdurmada etkili bir yoldur.</a:t>
            </a:r>
          </a:p>
          <a:p>
            <a:pPr marL="690884" lvl="1" indent="-345442" algn="just">
              <a:lnSpc>
                <a:spcPts val="4480"/>
              </a:lnSpc>
              <a:buFont typeface="Arial"/>
              <a:buChar char="•"/>
            </a:pPr>
            <a:r>
              <a:rPr lang="en-US" sz="3200">
                <a:solidFill>
                  <a:srgbClr val="454B64"/>
                </a:solidFill>
                <a:latin typeface="Roboto"/>
              </a:rPr>
              <a:t>Talimatlarınızı giderek yükselen ses tonu ile defalarca tekrarlamayın. Çocuğunuzun yanına gidin, göz teması kurun, uygun ses tonunuz ile kendisinden ne istediğinizi söyleyin.</a:t>
            </a:r>
          </a:p>
          <a:p>
            <a:pPr marL="690884" lvl="1" indent="-345442" algn="just">
              <a:lnSpc>
                <a:spcPts val="4480"/>
              </a:lnSpc>
              <a:buFont typeface="Arial"/>
              <a:buChar char="•"/>
            </a:pPr>
            <a:r>
              <a:rPr lang="en-US" sz="3200">
                <a:solidFill>
                  <a:srgbClr val="454B64"/>
                </a:solidFill>
                <a:latin typeface="Roboto"/>
              </a:rPr>
              <a:t>Çocuk olumsuz davranışı devam ettiğinde başına ne geleceğini söyleyin. Örneğin; "Oyuncaklarını yere atmaya devam edersen oyuncakların kırılabilir” gibi.</a:t>
            </a:r>
          </a:p>
          <a:p>
            <a:pPr marL="690884" lvl="1" indent="-345442" algn="just">
              <a:lnSpc>
                <a:spcPts val="4480"/>
              </a:lnSpc>
              <a:buFont typeface="Arial"/>
              <a:buChar char="•"/>
            </a:pPr>
            <a:r>
              <a:rPr lang="en-US" sz="3200">
                <a:solidFill>
                  <a:srgbClr val="454B64"/>
                </a:solidFill>
                <a:latin typeface="Roboto"/>
              </a:rPr>
              <a:t>Unutulmamalıdır ki çocuklara "çok rahat” bir hayat sunmak, onlara uzun vadede "yarar” sağlamak değil, "zarar” vermek anlamına gelir ve hiçbir şey sınırsız değildir elbet bir gün tükenebilir. </a:t>
            </a:r>
          </a:p>
          <a:p>
            <a:pPr algn="just">
              <a:lnSpc>
                <a:spcPts val="4480"/>
              </a:lnSpc>
            </a:pPr>
            <a:endParaRPr lang="en-US" sz="3200">
              <a:solidFill>
                <a:srgbClr val="454B64"/>
              </a:solidFill>
              <a:latin typeface="Roboto"/>
            </a:endParaRPr>
          </a:p>
          <a:p>
            <a:pPr algn="just">
              <a:lnSpc>
                <a:spcPts val="5599"/>
              </a:lnSpc>
            </a:pPr>
            <a:endParaRPr lang="en-US" sz="3200">
              <a:solidFill>
                <a:srgbClr val="454B64"/>
              </a:solidFill>
              <a:latin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540256" y="4145485"/>
            <a:ext cx="12433884" cy="3348990"/>
          </a:xfrm>
          <a:prstGeom prst="rect">
            <a:avLst/>
          </a:prstGeom>
        </p:spPr>
        <p:txBody>
          <a:bodyPr lIns="0" tIns="0" rIns="0" bIns="0" rtlCol="0" anchor="t">
            <a:spAutoFit/>
          </a:bodyPr>
          <a:lstStyle/>
          <a:p>
            <a:pPr marL="518160" lvl="1" indent="-259080">
              <a:lnSpc>
                <a:spcPts val="3359"/>
              </a:lnSpc>
              <a:buFont typeface="Arial"/>
              <a:buChar char="•"/>
            </a:pPr>
            <a:r>
              <a:rPr lang="en-US" sz="2400">
                <a:solidFill>
                  <a:srgbClr val="454B64"/>
                </a:solidFill>
                <a:latin typeface="Roboto"/>
              </a:rPr>
              <a:t>Dünyayı kendinin zanneder.                                             </a:t>
            </a:r>
          </a:p>
          <a:p>
            <a:pPr marL="518160" lvl="1" indent="-259080">
              <a:lnSpc>
                <a:spcPts val="3359"/>
              </a:lnSpc>
              <a:buFont typeface="Arial"/>
              <a:buChar char="•"/>
            </a:pPr>
            <a:r>
              <a:rPr lang="en-US" sz="2400">
                <a:solidFill>
                  <a:srgbClr val="454B64"/>
                </a:solidFill>
                <a:latin typeface="Roboto"/>
              </a:rPr>
              <a:t> İlişkilerinde düş kırıklığına uğrayabilir.</a:t>
            </a:r>
          </a:p>
          <a:p>
            <a:pPr marL="518160" lvl="1" indent="-259080">
              <a:lnSpc>
                <a:spcPts val="3359"/>
              </a:lnSpc>
              <a:buFont typeface="Arial"/>
              <a:buChar char="•"/>
            </a:pPr>
            <a:r>
              <a:rPr lang="en-US" sz="2400">
                <a:solidFill>
                  <a:srgbClr val="454B64"/>
                </a:solidFill>
                <a:latin typeface="Roboto"/>
              </a:rPr>
              <a:t>  Kuralların doğru olmadığını düşünür.</a:t>
            </a:r>
          </a:p>
          <a:p>
            <a:pPr marL="518160" lvl="1" indent="-259080">
              <a:lnSpc>
                <a:spcPts val="3359"/>
              </a:lnSpc>
              <a:buFont typeface="Arial"/>
              <a:buChar char="•"/>
            </a:pPr>
            <a:r>
              <a:rPr lang="en-US" sz="2400">
                <a:solidFill>
                  <a:srgbClr val="454B64"/>
                </a:solidFill>
                <a:latin typeface="Roboto"/>
              </a:rPr>
              <a:t>  Sosyal ilişkilerinde zorluk yaşar.</a:t>
            </a:r>
          </a:p>
          <a:p>
            <a:pPr marL="518160" lvl="1" indent="-259080">
              <a:lnSpc>
                <a:spcPts val="3359"/>
              </a:lnSpc>
              <a:buFont typeface="Arial"/>
              <a:buChar char="•"/>
            </a:pPr>
            <a:r>
              <a:rPr lang="en-US" sz="2400">
                <a:solidFill>
                  <a:srgbClr val="454B64"/>
                </a:solidFill>
                <a:latin typeface="Roboto"/>
              </a:rPr>
              <a:t>   Arkadaşları tarafından fazlaca onaylanmaz.</a:t>
            </a:r>
          </a:p>
          <a:p>
            <a:pPr marL="518160" lvl="1" indent="-259080">
              <a:lnSpc>
                <a:spcPts val="3359"/>
              </a:lnSpc>
              <a:buFont typeface="Arial"/>
              <a:buChar char="•"/>
            </a:pPr>
            <a:r>
              <a:rPr lang="en-US" sz="2400">
                <a:solidFill>
                  <a:srgbClr val="454B64"/>
                </a:solidFill>
                <a:latin typeface="Roboto"/>
              </a:rPr>
              <a:t>   Okulda ciddi sorunlar yaşar. Sık sık öfke nöbetleri geçirebilir.</a:t>
            </a:r>
          </a:p>
          <a:p>
            <a:pPr marL="518160" lvl="1" indent="-259080">
              <a:lnSpc>
                <a:spcPts val="3359"/>
              </a:lnSpc>
              <a:buFont typeface="Arial"/>
              <a:buChar char="•"/>
            </a:pPr>
            <a:r>
              <a:rPr lang="en-US" sz="2400">
                <a:solidFill>
                  <a:srgbClr val="454B64"/>
                </a:solidFill>
                <a:latin typeface="Roboto"/>
              </a:rPr>
              <a:t>  Kendini yalnız hisseder.</a:t>
            </a:r>
          </a:p>
          <a:p>
            <a:pPr>
              <a:lnSpc>
                <a:spcPts val="3359"/>
              </a:lnSpc>
            </a:pPr>
            <a:endParaRPr lang="en-US" sz="2400">
              <a:solidFill>
                <a:srgbClr val="454B64"/>
              </a:solidFill>
              <a:latin typeface="Roboto"/>
            </a:endParaRPr>
          </a:p>
        </p:txBody>
      </p:sp>
      <p:sp>
        <p:nvSpPr>
          <p:cNvPr id="5" name="TextBox 5"/>
          <p:cNvSpPr txBox="1"/>
          <p:nvPr/>
        </p:nvSpPr>
        <p:spPr>
          <a:xfrm>
            <a:off x="2344352" y="725806"/>
            <a:ext cx="12207871" cy="4962779"/>
          </a:xfrm>
          <a:prstGeom prst="rect">
            <a:avLst/>
          </a:prstGeom>
        </p:spPr>
        <p:txBody>
          <a:bodyPr lIns="0" tIns="0" rIns="0" bIns="0" rtlCol="0" anchor="t">
            <a:spAutoFit/>
          </a:bodyPr>
          <a:lstStyle/>
          <a:p>
            <a:pPr algn="just">
              <a:lnSpc>
                <a:spcPts val="13125"/>
              </a:lnSpc>
            </a:pPr>
            <a:r>
              <a:rPr lang="en-US" sz="9375">
                <a:solidFill>
                  <a:srgbClr val="454B64"/>
                </a:solidFill>
                <a:latin typeface="Just Another Hand"/>
              </a:rPr>
              <a:t>Sınırları Olmayan Çocuklar Nasıl Olur?</a:t>
            </a:r>
          </a:p>
          <a:p>
            <a:pPr algn="just">
              <a:lnSpc>
                <a:spcPts val="13125"/>
              </a:lnSpc>
            </a:pPr>
            <a:r>
              <a:rPr lang="en-US" sz="9375">
                <a:solidFill>
                  <a:srgbClr val="454B64"/>
                </a:solidFill>
                <a:latin typeface="Just Another Hand"/>
              </a:rPr>
              <a:t> </a:t>
            </a:r>
          </a:p>
          <a:p>
            <a:pPr algn="just">
              <a:lnSpc>
                <a:spcPts val="13125"/>
              </a:lnSpc>
            </a:pPr>
            <a:endParaRPr lang="en-US" sz="9375">
              <a:solidFill>
                <a:srgbClr val="454B64"/>
              </a:solidFill>
              <a:latin typeface="Just Another Ha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rot="-3863822">
            <a:off x="7691173" y="2602776"/>
            <a:ext cx="2905653" cy="4114800"/>
          </a:xfrm>
          <a:custGeom>
            <a:avLst/>
            <a:gdLst/>
            <a:ahLst/>
            <a:cxnLst/>
            <a:rect l="l" t="t" r="r" b="b"/>
            <a:pathLst>
              <a:path w="2905653" h="4114800">
                <a:moveTo>
                  <a:pt x="0" y="0"/>
                </a:moveTo>
                <a:lnTo>
                  <a:pt x="2905654" y="0"/>
                </a:lnTo>
                <a:lnTo>
                  <a:pt x="290565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084374">
            <a:off x="14334585" y="6350004"/>
            <a:ext cx="6161952" cy="6161952"/>
          </a:xfrm>
          <a:custGeom>
            <a:avLst/>
            <a:gdLst/>
            <a:ahLst/>
            <a:cxnLst/>
            <a:rect l="l" t="t" r="r" b="b"/>
            <a:pathLst>
              <a:path w="6161952" h="6161952">
                <a:moveTo>
                  <a:pt x="0" y="0"/>
                </a:moveTo>
                <a:lnTo>
                  <a:pt x="6161952" y="0"/>
                </a:lnTo>
                <a:lnTo>
                  <a:pt x="6161952" y="6161951"/>
                </a:lnTo>
                <a:lnTo>
                  <a:pt x="0" y="61619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5218150" y="7944304"/>
            <a:ext cx="3594021" cy="4114800"/>
          </a:xfrm>
          <a:custGeom>
            <a:avLst/>
            <a:gdLst/>
            <a:ahLst/>
            <a:cxnLst/>
            <a:rect l="l" t="t" r="r" b="b"/>
            <a:pathLst>
              <a:path w="3594021" h="4114800">
                <a:moveTo>
                  <a:pt x="3594020" y="0"/>
                </a:moveTo>
                <a:lnTo>
                  <a:pt x="0" y="0"/>
                </a:lnTo>
                <a:lnTo>
                  <a:pt x="0" y="4114800"/>
                </a:lnTo>
                <a:lnTo>
                  <a:pt x="3594020" y="4114800"/>
                </a:lnTo>
                <a:lnTo>
                  <a:pt x="359402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838970" y="6859419"/>
            <a:ext cx="8620495" cy="8542127"/>
          </a:xfrm>
          <a:custGeom>
            <a:avLst/>
            <a:gdLst/>
            <a:ahLst/>
            <a:cxnLst/>
            <a:rect l="l" t="t" r="r" b="b"/>
            <a:pathLst>
              <a:path w="8620495" h="8542127">
                <a:moveTo>
                  <a:pt x="0" y="0"/>
                </a:moveTo>
                <a:lnTo>
                  <a:pt x="8620495" y="0"/>
                </a:lnTo>
                <a:lnTo>
                  <a:pt x="8620495" y="8542126"/>
                </a:lnTo>
                <a:lnTo>
                  <a:pt x="0" y="854212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0" y="7777500"/>
            <a:ext cx="3187632" cy="2961600"/>
          </a:xfrm>
          <a:custGeom>
            <a:avLst/>
            <a:gdLst/>
            <a:ahLst/>
            <a:cxnLst/>
            <a:rect l="l" t="t" r="r" b="b"/>
            <a:pathLst>
              <a:path w="3187632" h="2961600">
                <a:moveTo>
                  <a:pt x="0" y="0"/>
                </a:moveTo>
                <a:lnTo>
                  <a:pt x="3187632" y="0"/>
                </a:lnTo>
                <a:lnTo>
                  <a:pt x="3187632" y="2961600"/>
                </a:lnTo>
                <a:lnTo>
                  <a:pt x="0" y="29616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TextBox 7"/>
          <p:cNvSpPr txBox="1"/>
          <p:nvPr/>
        </p:nvSpPr>
        <p:spPr>
          <a:xfrm>
            <a:off x="5454544" y="2945676"/>
            <a:ext cx="7378912" cy="3086100"/>
          </a:xfrm>
          <a:prstGeom prst="rect">
            <a:avLst/>
          </a:prstGeom>
        </p:spPr>
        <p:txBody>
          <a:bodyPr lIns="0" tIns="0" rIns="0" bIns="0" rtlCol="0" anchor="t">
            <a:spAutoFit/>
          </a:bodyPr>
          <a:lstStyle/>
          <a:p>
            <a:pPr algn="ctr">
              <a:lnSpc>
                <a:spcPts val="25199"/>
              </a:lnSpc>
            </a:pPr>
            <a:r>
              <a:rPr lang="en-US" sz="18000">
                <a:solidFill>
                  <a:srgbClr val="454B64"/>
                </a:solidFill>
                <a:latin typeface="Just Another Hand"/>
              </a:rPr>
              <a:t>Teşekkürler</a:t>
            </a:r>
          </a:p>
        </p:txBody>
      </p:sp>
      <p:sp>
        <p:nvSpPr>
          <p:cNvPr id="8" name="TextBox 8"/>
          <p:cNvSpPr txBox="1"/>
          <p:nvPr/>
        </p:nvSpPr>
        <p:spPr>
          <a:xfrm>
            <a:off x="5378465" y="6268869"/>
            <a:ext cx="7531070" cy="1047750"/>
          </a:xfrm>
          <a:prstGeom prst="rect">
            <a:avLst/>
          </a:prstGeom>
        </p:spPr>
        <p:txBody>
          <a:bodyPr lIns="0" tIns="0" rIns="0" bIns="0" rtlCol="0" anchor="t">
            <a:spAutoFit/>
          </a:bodyPr>
          <a:lstStyle/>
          <a:p>
            <a:pPr algn="ctr">
              <a:lnSpc>
                <a:spcPts val="8400"/>
              </a:lnSpc>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rot="-3863822">
            <a:off x="6895896" y="928808"/>
            <a:ext cx="4471784" cy="6332654"/>
          </a:xfrm>
          <a:custGeom>
            <a:avLst/>
            <a:gdLst/>
            <a:ahLst/>
            <a:cxnLst/>
            <a:rect l="l" t="t" r="r" b="b"/>
            <a:pathLst>
              <a:path w="4471784" h="6332654">
                <a:moveTo>
                  <a:pt x="0" y="0"/>
                </a:moveTo>
                <a:lnTo>
                  <a:pt x="4471784" y="0"/>
                </a:lnTo>
                <a:lnTo>
                  <a:pt x="4471784" y="6332654"/>
                </a:lnTo>
                <a:lnTo>
                  <a:pt x="0" y="63326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6006485" y="3040926"/>
            <a:ext cx="6275029" cy="2165951"/>
          </a:xfrm>
          <a:prstGeom prst="rect">
            <a:avLst/>
          </a:prstGeom>
        </p:spPr>
        <p:txBody>
          <a:bodyPr lIns="0" tIns="0" rIns="0" bIns="0" rtlCol="0" anchor="t">
            <a:spAutoFit/>
          </a:bodyPr>
          <a:lstStyle/>
          <a:p>
            <a:pPr algn="ctr">
              <a:lnSpc>
                <a:spcPts val="17641"/>
              </a:lnSpc>
            </a:pPr>
            <a:r>
              <a:rPr lang="en-US" sz="12601">
                <a:solidFill>
                  <a:srgbClr val="454B64"/>
                </a:solidFill>
                <a:latin typeface="Just Another Hand"/>
              </a:rPr>
              <a:t>OTOKONTROL</a:t>
            </a:r>
          </a:p>
        </p:txBody>
      </p:sp>
      <p:sp>
        <p:nvSpPr>
          <p:cNvPr id="4" name="Freeform 4"/>
          <p:cNvSpPr/>
          <p:nvPr/>
        </p:nvSpPr>
        <p:spPr>
          <a:xfrm rot="-3626039" flipH="1">
            <a:off x="8505846" y="6698228"/>
            <a:ext cx="1385359" cy="391364"/>
          </a:xfrm>
          <a:custGeom>
            <a:avLst/>
            <a:gdLst/>
            <a:ahLst/>
            <a:cxnLst/>
            <a:rect l="l" t="t" r="r" b="b"/>
            <a:pathLst>
              <a:path w="1385359" h="391364">
                <a:moveTo>
                  <a:pt x="1385359" y="0"/>
                </a:moveTo>
                <a:lnTo>
                  <a:pt x="0" y="0"/>
                </a:lnTo>
                <a:lnTo>
                  <a:pt x="0" y="391364"/>
                </a:lnTo>
                <a:lnTo>
                  <a:pt x="1385359" y="391364"/>
                </a:lnTo>
                <a:lnTo>
                  <a:pt x="138535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2398037" y="5351586"/>
            <a:ext cx="4412818" cy="1492335"/>
          </a:xfrm>
          <a:custGeom>
            <a:avLst/>
            <a:gdLst/>
            <a:ahLst/>
            <a:cxnLst/>
            <a:rect l="l" t="t" r="r" b="b"/>
            <a:pathLst>
              <a:path w="4412818" h="1492335">
                <a:moveTo>
                  <a:pt x="0" y="0"/>
                </a:moveTo>
                <a:lnTo>
                  <a:pt x="4412818" y="0"/>
                </a:lnTo>
                <a:lnTo>
                  <a:pt x="4412818" y="1492335"/>
                </a:lnTo>
                <a:lnTo>
                  <a:pt x="0" y="1492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1071891">
            <a:off x="10731241" y="5999189"/>
            <a:ext cx="1385359" cy="391364"/>
          </a:xfrm>
          <a:custGeom>
            <a:avLst/>
            <a:gdLst/>
            <a:ahLst/>
            <a:cxnLst/>
            <a:rect l="l" t="t" r="r" b="b"/>
            <a:pathLst>
              <a:path w="1385359" h="391364">
                <a:moveTo>
                  <a:pt x="0" y="0"/>
                </a:moveTo>
                <a:lnTo>
                  <a:pt x="1385359" y="0"/>
                </a:lnTo>
                <a:lnTo>
                  <a:pt x="1385359" y="391364"/>
                </a:lnTo>
                <a:lnTo>
                  <a:pt x="0" y="391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1134582" flipH="1">
            <a:off x="4933162" y="5758666"/>
            <a:ext cx="1385359" cy="391364"/>
          </a:xfrm>
          <a:custGeom>
            <a:avLst/>
            <a:gdLst/>
            <a:ahLst/>
            <a:cxnLst/>
            <a:rect l="l" t="t" r="r" b="b"/>
            <a:pathLst>
              <a:path w="1385359" h="391364">
                <a:moveTo>
                  <a:pt x="1385359" y="0"/>
                </a:moveTo>
                <a:lnTo>
                  <a:pt x="0" y="0"/>
                </a:lnTo>
                <a:lnTo>
                  <a:pt x="0" y="391364"/>
                </a:lnTo>
                <a:lnTo>
                  <a:pt x="1385359" y="391364"/>
                </a:lnTo>
                <a:lnTo>
                  <a:pt x="138535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540320" y="4339221"/>
            <a:ext cx="4412818" cy="1492335"/>
          </a:xfrm>
          <a:custGeom>
            <a:avLst/>
            <a:gdLst/>
            <a:ahLst/>
            <a:cxnLst/>
            <a:rect l="l" t="t" r="r" b="b"/>
            <a:pathLst>
              <a:path w="4412818" h="1492335">
                <a:moveTo>
                  <a:pt x="0" y="0"/>
                </a:moveTo>
                <a:lnTo>
                  <a:pt x="4412818" y="0"/>
                </a:lnTo>
                <a:lnTo>
                  <a:pt x="4412818" y="1492335"/>
                </a:lnTo>
                <a:lnTo>
                  <a:pt x="0" y="1492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TextBox 11"/>
          <p:cNvSpPr txBox="1"/>
          <p:nvPr/>
        </p:nvSpPr>
        <p:spPr>
          <a:xfrm>
            <a:off x="1126006" y="4707563"/>
            <a:ext cx="4966395" cy="679450"/>
          </a:xfrm>
          <a:prstGeom prst="rect">
            <a:avLst/>
          </a:prstGeom>
        </p:spPr>
        <p:txBody>
          <a:bodyPr lIns="0" tIns="0" rIns="0" bIns="0" rtlCol="0" anchor="t">
            <a:spAutoFit/>
          </a:bodyPr>
          <a:lstStyle/>
          <a:p>
            <a:pPr algn="ctr">
              <a:lnSpc>
                <a:spcPts val="5599"/>
              </a:lnSpc>
            </a:pPr>
            <a:r>
              <a:rPr lang="en-US" sz="3999">
                <a:solidFill>
                  <a:srgbClr val="454B64"/>
                </a:solidFill>
                <a:latin typeface="Roboto"/>
              </a:rPr>
              <a:t>Otokontrol Nedir?</a:t>
            </a:r>
          </a:p>
        </p:txBody>
      </p:sp>
      <p:sp>
        <p:nvSpPr>
          <p:cNvPr id="12" name="Freeform 12"/>
          <p:cNvSpPr/>
          <p:nvPr/>
        </p:nvSpPr>
        <p:spPr>
          <a:xfrm>
            <a:off x="6418676" y="7754874"/>
            <a:ext cx="4412818" cy="1492335"/>
          </a:xfrm>
          <a:custGeom>
            <a:avLst/>
            <a:gdLst/>
            <a:ahLst/>
            <a:cxnLst/>
            <a:rect l="l" t="t" r="r" b="b"/>
            <a:pathLst>
              <a:path w="4412818" h="1492335">
                <a:moveTo>
                  <a:pt x="0" y="0"/>
                </a:moveTo>
                <a:lnTo>
                  <a:pt x="4412818" y="0"/>
                </a:lnTo>
                <a:lnTo>
                  <a:pt x="4412818" y="1492335"/>
                </a:lnTo>
                <a:lnTo>
                  <a:pt x="0" y="1492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TextBox 13"/>
          <p:cNvSpPr txBox="1"/>
          <p:nvPr/>
        </p:nvSpPr>
        <p:spPr>
          <a:xfrm>
            <a:off x="6006485" y="7678674"/>
            <a:ext cx="4966395" cy="2089150"/>
          </a:xfrm>
          <a:prstGeom prst="rect">
            <a:avLst/>
          </a:prstGeom>
        </p:spPr>
        <p:txBody>
          <a:bodyPr lIns="0" tIns="0" rIns="0" bIns="0" rtlCol="0" anchor="t">
            <a:spAutoFit/>
          </a:bodyPr>
          <a:lstStyle/>
          <a:p>
            <a:pPr algn="ctr">
              <a:lnSpc>
                <a:spcPts val="5599"/>
              </a:lnSpc>
            </a:pPr>
            <a:r>
              <a:rPr lang="en-US" sz="3999">
                <a:solidFill>
                  <a:srgbClr val="454B64"/>
                </a:solidFill>
                <a:latin typeface="Roboto"/>
              </a:rPr>
              <a:t> Sınır Nasıl Konmalıdır?</a:t>
            </a:r>
          </a:p>
          <a:p>
            <a:pPr algn="ctr">
              <a:lnSpc>
                <a:spcPts val="5599"/>
              </a:lnSpc>
            </a:pPr>
            <a:endParaRPr lang="en-US" sz="3999">
              <a:solidFill>
                <a:srgbClr val="454B64"/>
              </a:solidFill>
              <a:latin typeface="Roboto"/>
            </a:endParaRPr>
          </a:p>
        </p:txBody>
      </p:sp>
      <p:sp>
        <p:nvSpPr>
          <p:cNvPr id="14" name="TextBox 14"/>
          <p:cNvSpPr txBox="1"/>
          <p:nvPr/>
        </p:nvSpPr>
        <p:spPr>
          <a:xfrm>
            <a:off x="12143231" y="5262499"/>
            <a:ext cx="4966395" cy="3498850"/>
          </a:xfrm>
          <a:prstGeom prst="rect">
            <a:avLst/>
          </a:prstGeom>
        </p:spPr>
        <p:txBody>
          <a:bodyPr lIns="0" tIns="0" rIns="0" bIns="0" rtlCol="0" anchor="t">
            <a:spAutoFit/>
          </a:bodyPr>
          <a:lstStyle/>
          <a:p>
            <a:pPr algn="ctr">
              <a:lnSpc>
                <a:spcPts val="5599"/>
              </a:lnSpc>
            </a:pPr>
            <a:r>
              <a:rPr lang="en-US" sz="3999">
                <a:solidFill>
                  <a:srgbClr val="454B64"/>
                </a:solidFill>
                <a:latin typeface="Roboto"/>
              </a:rPr>
              <a:t>Sınırları Olmayan Çocuklar Nasıl Olur?</a:t>
            </a:r>
          </a:p>
          <a:p>
            <a:pPr algn="ctr">
              <a:lnSpc>
                <a:spcPts val="5599"/>
              </a:lnSpc>
            </a:pPr>
            <a:r>
              <a:rPr lang="en-US" sz="3999">
                <a:solidFill>
                  <a:srgbClr val="454B64"/>
                </a:solidFill>
                <a:latin typeface="Roboto"/>
              </a:rPr>
              <a:t> </a:t>
            </a:r>
          </a:p>
          <a:p>
            <a:pPr marL="863599" lvl="1" indent="-431800" algn="ctr">
              <a:lnSpc>
                <a:spcPts val="5599"/>
              </a:lnSpc>
              <a:buFont typeface="Arial"/>
              <a:buChar char="•"/>
            </a:pPr>
            <a:endParaRPr lang="en-US" sz="3999">
              <a:solidFill>
                <a:srgbClr val="454B64"/>
              </a:solidFill>
              <a:latin typeface="Roboto"/>
            </a:endParaRPr>
          </a:p>
          <a:p>
            <a:pPr algn="ctr">
              <a:lnSpc>
                <a:spcPts val="5599"/>
              </a:lnSpc>
            </a:pPr>
            <a:endParaRPr lang="en-US" sz="3999">
              <a:solidFill>
                <a:srgbClr val="454B64"/>
              </a:solidFill>
              <a:latin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114558" y="863558"/>
            <a:ext cx="6384391" cy="2159085"/>
          </a:xfrm>
          <a:custGeom>
            <a:avLst/>
            <a:gdLst/>
            <a:ahLst/>
            <a:cxnLst/>
            <a:rect l="l" t="t" r="r" b="b"/>
            <a:pathLst>
              <a:path w="6384391" h="2159085">
                <a:moveTo>
                  <a:pt x="0" y="0"/>
                </a:moveTo>
                <a:lnTo>
                  <a:pt x="6384391" y="0"/>
                </a:lnTo>
                <a:lnTo>
                  <a:pt x="6384391" y="2159084"/>
                </a:lnTo>
                <a:lnTo>
                  <a:pt x="0" y="215908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1071805" y="790575"/>
            <a:ext cx="9958217" cy="2066925"/>
          </a:xfrm>
          <a:prstGeom prst="rect">
            <a:avLst/>
          </a:prstGeom>
        </p:spPr>
        <p:txBody>
          <a:bodyPr lIns="0" tIns="0" rIns="0" bIns="0" rtlCol="0" anchor="t">
            <a:spAutoFit/>
          </a:bodyPr>
          <a:lstStyle/>
          <a:p>
            <a:pPr algn="just">
              <a:lnSpc>
                <a:spcPts val="16800"/>
              </a:lnSpc>
            </a:pPr>
            <a:r>
              <a:rPr lang="en-US" sz="12000">
                <a:solidFill>
                  <a:srgbClr val="454B64"/>
                </a:solidFill>
                <a:latin typeface="Just Another Hand"/>
              </a:rPr>
              <a:t>Otokontrol Nedir?</a:t>
            </a:r>
          </a:p>
        </p:txBody>
      </p:sp>
      <p:sp>
        <p:nvSpPr>
          <p:cNvPr id="6" name="TextBox 6"/>
          <p:cNvSpPr txBox="1"/>
          <p:nvPr/>
        </p:nvSpPr>
        <p:spPr>
          <a:xfrm>
            <a:off x="1114558" y="4062244"/>
            <a:ext cx="12433884" cy="3768090"/>
          </a:xfrm>
          <a:prstGeom prst="rect">
            <a:avLst/>
          </a:prstGeom>
        </p:spPr>
        <p:txBody>
          <a:bodyPr lIns="0" tIns="0" rIns="0" bIns="0" rtlCol="0" anchor="t">
            <a:spAutoFit/>
          </a:bodyPr>
          <a:lstStyle/>
          <a:p>
            <a:pPr>
              <a:lnSpc>
                <a:spcPts val="3359"/>
              </a:lnSpc>
            </a:pPr>
            <a:r>
              <a:rPr lang="en-US" sz="2400">
                <a:solidFill>
                  <a:srgbClr val="454B64"/>
                </a:solidFill>
                <a:latin typeface="Roboto"/>
              </a:rPr>
              <a:t>Otokontrol ya da diğer söylemle öz-denetim; önemli bir amaca ulaşabilmek için kişinin duygularını, tepkilerini, davranışlarını o amaca odaklaması, konsantre olması veya başka amaca yönelme eğilimini denetleyip kısıtlaması olarak tanımlanmaktadır (Bahar ve Açıl, 2014).</a:t>
            </a:r>
          </a:p>
          <a:p>
            <a:pPr>
              <a:lnSpc>
                <a:spcPts val="3359"/>
              </a:lnSpc>
            </a:pPr>
            <a:r>
              <a:rPr lang="en-US" sz="2400">
                <a:solidFill>
                  <a:srgbClr val="454B64"/>
                </a:solidFill>
                <a:latin typeface="Roboto"/>
              </a:rPr>
              <a:t>Otokontrol; davranış üzerinde kontrol sağlayabilme becerisi olarak da tanımlanabilmektedir.</a:t>
            </a:r>
          </a:p>
          <a:p>
            <a:pPr>
              <a:lnSpc>
                <a:spcPts val="3359"/>
              </a:lnSpc>
            </a:pPr>
            <a:endParaRPr lang="en-US" sz="2400">
              <a:solidFill>
                <a:srgbClr val="454B64"/>
              </a:solidFill>
              <a:latin typeface="Roboto"/>
            </a:endParaRPr>
          </a:p>
          <a:p>
            <a:pPr>
              <a:lnSpc>
                <a:spcPts val="3359"/>
              </a:lnSpc>
            </a:pPr>
            <a:r>
              <a:rPr lang="en-US" sz="2400">
                <a:solidFill>
                  <a:srgbClr val="454B64"/>
                </a:solidFill>
                <a:latin typeface="Roboto"/>
              </a:rPr>
              <a:t>  Otokontrol uzun vadede kişiyi belli dürtülerine rağmen iyi ve doğru olana, kendisi veya içinde bulunduğu toplumun diğer üyeleri için yararlı olacak davranışlara yönlendirir (Yakut, 2019).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445839" y="2302545"/>
            <a:ext cx="14930993" cy="3498850"/>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Roboto"/>
              </a:rPr>
              <a:t>Çocuklar özellikle hayatlarının ilk yıllarında çok acımasız ve bencildirler. Kendilerini dünyanın merkezi zannederler. Bu bakımdan sürekli talep eden taraf konumundadırlar. Oysa sosyal bir birey olmak kendisinden başka bireylerin varlığını kabul ederek onlarla uyum içerisinde yaşamayı gerektirir.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312889" y="825500"/>
            <a:ext cx="14930993" cy="8432800"/>
          </a:xfrm>
          <a:prstGeom prst="rect">
            <a:avLst/>
          </a:prstGeom>
        </p:spPr>
        <p:txBody>
          <a:bodyPr lIns="0" tIns="0" rIns="0" bIns="0" rtlCol="0" anchor="t">
            <a:spAutoFit/>
          </a:bodyPr>
          <a:lstStyle/>
          <a:p>
            <a:pPr algn="just">
              <a:lnSpc>
                <a:spcPts val="5599"/>
              </a:lnSpc>
            </a:pPr>
            <a:r>
              <a:rPr lang="en-US" sz="3999">
                <a:solidFill>
                  <a:srgbClr val="000000"/>
                </a:solidFill>
                <a:latin typeface="Roboto"/>
              </a:rPr>
              <a:t>Bir çocuğun bu kabule ulaşması ve kendisi üzerinde kontrol sağlaması için bazı sosyal becerileri kazanması ön koşuldur:</a:t>
            </a:r>
          </a:p>
          <a:p>
            <a:pPr marL="863599" lvl="1" indent="-431800" algn="just">
              <a:lnSpc>
                <a:spcPts val="5599"/>
              </a:lnSpc>
              <a:buFont typeface="Arial"/>
              <a:buChar char="•"/>
            </a:pPr>
            <a:r>
              <a:rPr lang="en-US" sz="3999">
                <a:solidFill>
                  <a:srgbClr val="000000"/>
                </a:solidFill>
                <a:latin typeface="Roboto"/>
              </a:rPr>
              <a:t>Başkalarının haklarına ve isteklerine saygı göstermek,</a:t>
            </a:r>
          </a:p>
          <a:p>
            <a:pPr marL="863599" lvl="1" indent="-431800" algn="just">
              <a:lnSpc>
                <a:spcPts val="5599"/>
              </a:lnSpc>
              <a:buFont typeface="Arial"/>
              <a:buChar char="•"/>
            </a:pPr>
            <a:r>
              <a:rPr lang="en-US" sz="3999">
                <a:solidFill>
                  <a:srgbClr val="000000"/>
                </a:solidFill>
                <a:latin typeface="Roboto"/>
              </a:rPr>
              <a:t>Empati kurabilmek,</a:t>
            </a:r>
          </a:p>
          <a:p>
            <a:pPr marL="863599" lvl="1" indent="-431800" algn="just">
              <a:lnSpc>
                <a:spcPts val="5599"/>
              </a:lnSpc>
              <a:buFont typeface="Arial"/>
              <a:buChar char="•"/>
            </a:pPr>
            <a:r>
              <a:rPr lang="en-US" sz="3999">
                <a:solidFill>
                  <a:srgbClr val="000000"/>
                </a:solidFill>
                <a:latin typeface="Roboto"/>
              </a:rPr>
              <a:t>Ahlak ve vicdan duygusuna sahip olmak,</a:t>
            </a:r>
          </a:p>
          <a:p>
            <a:pPr marL="863599" lvl="1" indent="-431800" algn="just">
              <a:lnSpc>
                <a:spcPts val="5599"/>
              </a:lnSpc>
              <a:buFont typeface="Arial"/>
              <a:buChar char="•"/>
            </a:pPr>
            <a:r>
              <a:rPr lang="en-US" sz="3999">
                <a:solidFill>
                  <a:srgbClr val="000000"/>
                </a:solidFill>
                <a:latin typeface="Roboto"/>
              </a:rPr>
              <a:t>Kendini sözel olarak ifade edebilmek,</a:t>
            </a:r>
          </a:p>
          <a:p>
            <a:pPr marL="863599" lvl="1" indent="-431800" algn="just">
              <a:lnSpc>
                <a:spcPts val="5599"/>
              </a:lnSpc>
              <a:buFont typeface="Arial"/>
              <a:buChar char="•"/>
            </a:pPr>
            <a:r>
              <a:rPr lang="en-US" sz="3999">
                <a:solidFill>
                  <a:srgbClr val="000000"/>
                </a:solidFill>
                <a:latin typeface="Roboto"/>
              </a:rPr>
              <a:t>Kendi değerinin bilincinde olmak ve kendine güven duyabilmek,</a:t>
            </a:r>
          </a:p>
          <a:p>
            <a:pPr marL="863599" lvl="1" indent="-431800" algn="just">
              <a:lnSpc>
                <a:spcPts val="5599"/>
              </a:lnSpc>
              <a:buFont typeface="Arial"/>
              <a:buChar char="•"/>
            </a:pPr>
            <a:r>
              <a:rPr lang="en-US" sz="3999">
                <a:solidFill>
                  <a:srgbClr val="000000"/>
                </a:solidFill>
                <a:latin typeface="Roboto"/>
              </a:rPr>
              <a:t>Başkalarına yardım ve işbirliği becerilerini kazanmak gibi bir takım değerler olmadan kendini kontrol edebilmekten ve sosyal bir birey olmaktan söz edemeyiz.</a:t>
            </a:r>
          </a:p>
          <a:p>
            <a:pPr algn="just">
              <a:lnSpc>
                <a:spcPts val="5599"/>
              </a:lnSpc>
              <a:spcBef>
                <a:spcPct val="0"/>
              </a:spcBef>
            </a:pPr>
            <a:endParaRPr lang="en-US" sz="3999">
              <a:solidFill>
                <a:srgbClr val="000000"/>
              </a:solidFill>
              <a:latin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114558" y="863558"/>
            <a:ext cx="6384391" cy="2159085"/>
          </a:xfrm>
          <a:custGeom>
            <a:avLst/>
            <a:gdLst/>
            <a:ahLst/>
            <a:cxnLst/>
            <a:rect l="l" t="t" r="r" b="b"/>
            <a:pathLst>
              <a:path w="6384391" h="2159085">
                <a:moveTo>
                  <a:pt x="0" y="0"/>
                </a:moveTo>
                <a:lnTo>
                  <a:pt x="6384391" y="0"/>
                </a:lnTo>
                <a:lnTo>
                  <a:pt x="6384391" y="2159084"/>
                </a:lnTo>
                <a:lnTo>
                  <a:pt x="0" y="215908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1071805" y="790575"/>
            <a:ext cx="9958217" cy="2066925"/>
          </a:xfrm>
          <a:prstGeom prst="rect">
            <a:avLst/>
          </a:prstGeom>
        </p:spPr>
        <p:txBody>
          <a:bodyPr lIns="0" tIns="0" rIns="0" bIns="0" rtlCol="0" anchor="t">
            <a:spAutoFit/>
          </a:bodyPr>
          <a:lstStyle/>
          <a:p>
            <a:pPr algn="just">
              <a:lnSpc>
                <a:spcPts val="16800"/>
              </a:lnSpc>
            </a:pPr>
            <a:r>
              <a:rPr lang="en-US" sz="12000">
                <a:solidFill>
                  <a:srgbClr val="454B64"/>
                </a:solidFill>
                <a:latin typeface="Just Another Hand"/>
              </a:rPr>
              <a:t>Neden Sınıra İhtiyaç Vardır?</a:t>
            </a:r>
          </a:p>
        </p:txBody>
      </p:sp>
      <p:sp>
        <p:nvSpPr>
          <p:cNvPr id="6" name="TextBox 6"/>
          <p:cNvSpPr txBox="1"/>
          <p:nvPr/>
        </p:nvSpPr>
        <p:spPr>
          <a:xfrm>
            <a:off x="1114558" y="4062244"/>
            <a:ext cx="12433884" cy="4187190"/>
          </a:xfrm>
          <a:prstGeom prst="rect">
            <a:avLst/>
          </a:prstGeom>
        </p:spPr>
        <p:txBody>
          <a:bodyPr lIns="0" tIns="0" rIns="0" bIns="0" rtlCol="0" anchor="t">
            <a:spAutoFit/>
          </a:bodyPr>
          <a:lstStyle/>
          <a:p>
            <a:pPr>
              <a:lnSpc>
                <a:spcPts val="3359"/>
              </a:lnSpc>
            </a:pPr>
            <a:r>
              <a:rPr lang="en-US" sz="2400">
                <a:solidFill>
                  <a:srgbClr val="454B64"/>
                </a:solidFill>
                <a:latin typeface="Roboto"/>
              </a:rPr>
              <a:t>Çocuklar, kurallarını bilmedikleri bir dünyaya doğarlar. Büyüdükçe kendilerinden beklenenlerin değişmesi ve çeşitlenmesi ise, durumu daha da zora sokmaktadır. Sınırlar, bu öğrenme ve keşfetme sürecinde çok önemli bir role sahiptir.</a:t>
            </a:r>
          </a:p>
          <a:p>
            <a:pPr>
              <a:lnSpc>
                <a:spcPts val="3359"/>
              </a:lnSpc>
            </a:pPr>
            <a:endParaRPr lang="en-US" sz="2400">
              <a:solidFill>
                <a:srgbClr val="454B64"/>
              </a:solidFill>
              <a:latin typeface="Roboto"/>
            </a:endParaRPr>
          </a:p>
          <a:p>
            <a:pPr>
              <a:lnSpc>
                <a:spcPts val="3359"/>
              </a:lnSpc>
            </a:pPr>
            <a:r>
              <a:rPr lang="en-US" sz="2400">
                <a:solidFill>
                  <a:srgbClr val="454B64"/>
                </a:solidFill>
                <a:latin typeface="Roboto"/>
              </a:rPr>
              <a:t> Çocuklar, dünyayı tanıyıp, kendi başlarına bir şeyler yapmaya, yeni ilişkiler kurmaya başladıklarında değişik tepkilerle karşılaşırlar. Bunlarla başa çıkabilmeleri için ihtiyaçları olan en önemli rehber, net sinyallerdir. </a:t>
            </a:r>
          </a:p>
          <a:p>
            <a:pPr>
              <a:lnSpc>
                <a:spcPts val="3359"/>
              </a:lnSpc>
            </a:pPr>
            <a:endParaRPr lang="en-US" sz="2400">
              <a:solidFill>
                <a:srgbClr val="454B64"/>
              </a:solidFill>
              <a:latin typeface="Roboto"/>
            </a:endParaRPr>
          </a:p>
          <a:p>
            <a:pPr>
              <a:lnSpc>
                <a:spcPts val="3359"/>
              </a:lnSpc>
            </a:pPr>
            <a:r>
              <a:rPr lang="en-US" sz="2400">
                <a:solidFill>
                  <a:srgbClr val="454B64"/>
                </a:solidFill>
                <a:latin typeface="Roboto"/>
              </a:rPr>
              <a:t>Çizilen sınırlar anlaşılır ve tutarlı olduğu sürece, çocuklar için onları anlamak ve uygulamak kolay olacaktır.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313984" y="1851937"/>
            <a:ext cx="12433884" cy="5863590"/>
          </a:xfrm>
          <a:prstGeom prst="rect">
            <a:avLst/>
          </a:prstGeom>
        </p:spPr>
        <p:txBody>
          <a:bodyPr lIns="0" tIns="0" rIns="0" bIns="0" rtlCol="0" anchor="t">
            <a:spAutoFit/>
          </a:bodyPr>
          <a:lstStyle/>
          <a:p>
            <a:pPr>
              <a:lnSpc>
                <a:spcPts val="3359"/>
              </a:lnSpc>
            </a:pPr>
            <a:r>
              <a:rPr lang="en-US" sz="2400">
                <a:solidFill>
                  <a:srgbClr val="454B64"/>
                </a:solidFill>
                <a:latin typeface="Roboto"/>
              </a:rPr>
              <a:t>Çocuklar, çevreleriyle olan ilişkilerinde nerede durmaları gerektiğini deneyimleyerek öğrenirler. </a:t>
            </a:r>
          </a:p>
          <a:p>
            <a:pPr>
              <a:lnSpc>
                <a:spcPts val="3359"/>
              </a:lnSpc>
            </a:pPr>
            <a:endParaRPr lang="en-US" sz="2400">
              <a:solidFill>
                <a:srgbClr val="454B64"/>
              </a:solidFill>
              <a:latin typeface="Roboto"/>
            </a:endParaRPr>
          </a:p>
          <a:p>
            <a:pPr>
              <a:lnSpc>
                <a:spcPts val="3359"/>
              </a:lnSpc>
            </a:pPr>
            <a:r>
              <a:rPr lang="en-US" sz="2400">
                <a:solidFill>
                  <a:srgbClr val="454B64"/>
                </a:solidFill>
                <a:latin typeface="Roboto"/>
              </a:rPr>
              <a:t>Zaman içinde yaşadıklarından çıkarımlarda bulunarak, yetişkinlerin güç ve kontrollerinin derecesini belirlerler. Bunun için de takip ettikleri yol oldukça etkilidir: "Yapmak istediklerini yap ve izle”. </a:t>
            </a:r>
          </a:p>
          <a:p>
            <a:pPr>
              <a:lnSpc>
                <a:spcPts val="3359"/>
              </a:lnSpc>
            </a:pPr>
            <a:endParaRPr lang="en-US" sz="2400">
              <a:solidFill>
                <a:srgbClr val="454B64"/>
              </a:solidFill>
              <a:latin typeface="Roboto"/>
            </a:endParaRPr>
          </a:p>
          <a:p>
            <a:pPr>
              <a:lnSpc>
                <a:spcPts val="3359"/>
              </a:lnSpc>
            </a:pPr>
            <a:r>
              <a:rPr lang="en-US" sz="2400">
                <a:solidFill>
                  <a:srgbClr val="454B64"/>
                </a:solidFill>
                <a:latin typeface="Roboto"/>
              </a:rPr>
              <a:t>Çocukların hepsi, yeterliliklerini fark etmek ve var olanın üzerine çıkarabilmek için, kendi yaşamlarına ait özgürlük, güç ve kontrole ihtiyaç duyarlar.</a:t>
            </a:r>
          </a:p>
          <a:p>
            <a:pPr>
              <a:lnSpc>
                <a:spcPts val="3359"/>
              </a:lnSpc>
            </a:pPr>
            <a:r>
              <a:rPr lang="en-US" sz="2400">
                <a:solidFill>
                  <a:srgbClr val="454B64"/>
                </a:solidFill>
                <a:latin typeface="Roboto"/>
              </a:rPr>
              <a:t> Yeni doğan döneminden başlayarak çizilen sınırlar, çocuğa ihtiyaç duyduğu özgürlük, güç ve kontrol imkânını sağlar. </a:t>
            </a:r>
          </a:p>
          <a:p>
            <a:pPr>
              <a:lnSpc>
                <a:spcPts val="3359"/>
              </a:lnSpc>
            </a:pPr>
            <a:endParaRPr lang="en-US" sz="2400">
              <a:solidFill>
                <a:srgbClr val="454B64"/>
              </a:solidFill>
              <a:latin typeface="Roboto"/>
            </a:endParaRPr>
          </a:p>
          <a:p>
            <a:pPr>
              <a:lnSpc>
                <a:spcPts val="3359"/>
              </a:lnSpc>
            </a:pPr>
            <a:r>
              <a:rPr lang="en-US" sz="2400">
                <a:solidFill>
                  <a:srgbClr val="454B64"/>
                </a:solidFill>
                <a:latin typeface="Roboto"/>
              </a:rPr>
              <a:t>Sınırların genel hatlarını ebeveyn belirlemekle birlikte, çocuğun kişilik özellikleri; sınırların şekillendirilmesinde önemli bir etkendir. Ayrıca, her yaş için yeniden ayarlanmalıdır.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313984" y="1768843"/>
            <a:ext cx="12433884" cy="5025390"/>
          </a:xfrm>
          <a:prstGeom prst="rect">
            <a:avLst/>
          </a:prstGeom>
        </p:spPr>
        <p:txBody>
          <a:bodyPr lIns="0" tIns="0" rIns="0" bIns="0" rtlCol="0" anchor="t">
            <a:spAutoFit/>
          </a:bodyPr>
          <a:lstStyle/>
          <a:p>
            <a:pPr>
              <a:lnSpc>
                <a:spcPts val="3359"/>
              </a:lnSpc>
            </a:pPr>
            <a:r>
              <a:rPr lang="en-US" sz="2400">
                <a:solidFill>
                  <a:srgbClr val="454B64"/>
                </a:solidFill>
                <a:latin typeface="Roboto"/>
              </a:rPr>
              <a:t>Sınırlar güven verir ve çocuklarımız güvende hissetmelerini sağlayacak sınırları çizmemizi ve belirlediğimiz sınırları korumada kararlı olmamızı beklerler. Sınırlarını bildikleri alanlarda kendilerini güvende hissederler. Çünkü sınırı nereden ve nasıl zorlarsa ne ile karşılaşacağını bilir. O yüzden gereksiz hamleler yapmaz. </a:t>
            </a:r>
          </a:p>
          <a:p>
            <a:pPr>
              <a:lnSpc>
                <a:spcPts val="3359"/>
              </a:lnSpc>
            </a:pPr>
            <a:endParaRPr lang="en-US" sz="2400">
              <a:solidFill>
                <a:srgbClr val="454B64"/>
              </a:solidFill>
              <a:latin typeface="Roboto"/>
            </a:endParaRPr>
          </a:p>
          <a:p>
            <a:pPr>
              <a:lnSpc>
                <a:spcPts val="3359"/>
              </a:lnSpc>
            </a:pPr>
            <a:r>
              <a:rPr lang="en-US" sz="2400">
                <a:solidFill>
                  <a:srgbClr val="454B64"/>
                </a:solidFill>
                <a:latin typeface="Roboto"/>
              </a:rPr>
              <a:t>Örneğin pencereden sarkan çocuğumuza neden sarkmaması gerektiğini anlatırken bir cetveli masanın kenarına koyup dengeyi kaybettiği takdirde yere düşeceğini göstermek, kendisinin de neden sarkmaması gerektiği konusunda somut bir örnek olacaktır. </a:t>
            </a:r>
          </a:p>
          <a:p>
            <a:pPr>
              <a:lnSpc>
                <a:spcPts val="3359"/>
              </a:lnSpc>
            </a:pPr>
            <a:endParaRPr lang="en-US" sz="2400">
              <a:solidFill>
                <a:srgbClr val="454B64"/>
              </a:solidFill>
              <a:latin typeface="Roboto"/>
            </a:endParaRPr>
          </a:p>
          <a:p>
            <a:pPr>
              <a:lnSpc>
                <a:spcPts val="3359"/>
              </a:lnSpc>
            </a:pPr>
            <a:r>
              <a:rPr lang="en-US" sz="2400">
                <a:solidFill>
                  <a:srgbClr val="454B64"/>
                </a:solidFill>
                <a:latin typeface="Roboto"/>
              </a:rPr>
              <a:t>Böyle davranarak, çocuğa ana-babalık konusunda yetkin olduğumuz mesajını da vermiş oluruz ki; bu çok önemli bir hediyedir. Her konuda destek alabileceğini bildiği birilerinin olması çocuğu çok iyi hissettirir.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313984" y="1768843"/>
            <a:ext cx="12433884" cy="6701790"/>
          </a:xfrm>
          <a:prstGeom prst="rect">
            <a:avLst/>
          </a:prstGeom>
        </p:spPr>
        <p:txBody>
          <a:bodyPr lIns="0" tIns="0" rIns="0" bIns="0" rtlCol="0" anchor="t">
            <a:spAutoFit/>
          </a:bodyPr>
          <a:lstStyle/>
          <a:p>
            <a:pPr>
              <a:lnSpc>
                <a:spcPts val="3359"/>
              </a:lnSpc>
            </a:pPr>
            <a:r>
              <a:rPr lang="en-US" sz="2400">
                <a:solidFill>
                  <a:srgbClr val="454B64"/>
                </a:solidFill>
                <a:latin typeface="Roboto"/>
              </a:rPr>
              <a:t>Çizdiğimiz sınırların geniş, gevşek ve belirsiz olması, bir anlamda sınır olmaması anlamına gelir. </a:t>
            </a:r>
          </a:p>
          <a:p>
            <a:pPr>
              <a:lnSpc>
                <a:spcPts val="3359"/>
              </a:lnSpc>
            </a:pPr>
            <a:endParaRPr lang="en-US" sz="2400">
              <a:solidFill>
                <a:srgbClr val="454B64"/>
              </a:solidFill>
              <a:latin typeface="Roboto"/>
            </a:endParaRPr>
          </a:p>
          <a:p>
            <a:pPr>
              <a:lnSpc>
                <a:spcPts val="3359"/>
              </a:lnSpc>
            </a:pPr>
            <a:r>
              <a:rPr lang="en-US" sz="2400">
                <a:solidFill>
                  <a:srgbClr val="454B64"/>
                </a:solidFill>
                <a:latin typeface="Roboto"/>
              </a:rPr>
              <a:t>Bu koşullarda çocuk, neyi, ne zaman, nasıl ve ne için yaptığını ya da yapması gerektiğini bilmediğinden, gerçek yaşama dair işe yarar deneyimler elde edememektedir.</a:t>
            </a:r>
          </a:p>
          <a:p>
            <a:pPr>
              <a:lnSpc>
                <a:spcPts val="3359"/>
              </a:lnSpc>
            </a:pPr>
            <a:endParaRPr lang="en-US" sz="2400">
              <a:solidFill>
                <a:srgbClr val="454B64"/>
              </a:solidFill>
              <a:latin typeface="Roboto"/>
            </a:endParaRPr>
          </a:p>
          <a:p>
            <a:pPr>
              <a:lnSpc>
                <a:spcPts val="3359"/>
              </a:lnSpc>
            </a:pPr>
            <a:r>
              <a:rPr lang="en-US" sz="2400">
                <a:solidFill>
                  <a:srgbClr val="454B64"/>
                </a:solidFill>
                <a:latin typeface="Roboto"/>
              </a:rPr>
              <a:t> Örneğin, her yemek hazırlandığında sofraya gelmesi için 5 kez O’na seslenmek yerine, birlikte yemek yemeyi neden önemsediğinizi belirtip 2. hatırlatma sonrası hala gelmiyorsa sofrayı kaldırmak daha net bir mesaj olacaktır.</a:t>
            </a:r>
          </a:p>
          <a:p>
            <a:pPr>
              <a:lnSpc>
                <a:spcPts val="3359"/>
              </a:lnSpc>
            </a:pPr>
            <a:endParaRPr lang="en-US" sz="2400">
              <a:solidFill>
                <a:srgbClr val="454B64"/>
              </a:solidFill>
              <a:latin typeface="Roboto"/>
            </a:endParaRPr>
          </a:p>
          <a:p>
            <a:pPr>
              <a:lnSpc>
                <a:spcPts val="3359"/>
              </a:lnSpc>
            </a:pPr>
            <a:r>
              <a:rPr lang="en-US" sz="2400">
                <a:solidFill>
                  <a:srgbClr val="454B64"/>
                </a:solidFill>
                <a:latin typeface="Roboto"/>
              </a:rPr>
              <a:t> Ayrıca kendi sınırlarının nerede bitmesi gerektiğini bilemeyen çocuklar arkadaş ilişkilerinde de tutarlı olamamakta, başkalarının özgürlüğünü göz ardı edebilmekte ve sorumluluk bilinci konusunda da zayıf olmaktadırlar.</a:t>
            </a:r>
          </a:p>
          <a:p>
            <a:pPr>
              <a:lnSpc>
                <a:spcPts val="3359"/>
              </a:lnSpc>
            </a:pPr>
            <a:endParaRPr lang="en-US" sz="2400">
              <a:solidFill>
                <a:srgbClr val="454B64"/>
              </a:solidFill>
              <a:latin typeface="Roboto"/>
            </a:endParaRPr>
          </a:p>
          <a:p>
            <a:pPr>
              <a:lnSpc>
                <a:spcPts val="3359"/>
              </a:lnSpc>
            </a:pPr>
            <a:r>
              <a:rPr lang="en-US" sz="2400">
                <a:solidFill>
                  <a:srgbClr val="454B64"/>
                </a:solidFill>
                <a:latin typeface="Roboto"/>
              </a:rPr>
              <a:t> Kaybettiği ya da zarar verdiği bir eşyasının yenisi hemen yerine gelen çocuğun, bir arkadaşının eşyasına zarar verdiğinde aldığı tepkiye şaşırması çok doğaldır.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1266</Words>
  <Application>Microsoft Office PowerPoint</Application>
  <PresentationFormat>Özel</PresentationFormat>
  <Paragraphs>92</Paragraphs>
  <Slides>17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Calibri</vt:lpstr>
      <vt:lpstr>Roboto</vt:lpstr>
      <vt:lpstr>Arial</vt:lpstr>
      <vt:lpstr>Just Another Hand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Bej Minimal Organik Beyin Fırtınası Sunum</dc:title>
  <dc:creator>tayfun bulut</dc:creator>
  <cp:lastModifiedBy>USER</cp:lastModifiedBy>
  <cp:revision>2</cp:revision>
  <dcterms:created xsi:type="dcterms:W3CDTF">2006-08-16T00:00:00Z</dcterms:created>
  <dcterms:modified xsi:type="dcterms:W3CDTF">2024-01-22T06:01:54Z</dcterms:modified>
  <dc:identifier>DAFtpYjIeOU</dc:identifier>
</cp:coreProperties>
</file>