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Century Gothic" panose="020B0502020202020204" pitchFamily="34" charset="0"/>
      <p:regular r:id="rId26"/>
      <p:bold r:id="rId27"/>
      <p:italic r:id="rId28"/>
      <p:boldItalic r:id="rId29"/>
    </p:embeddedFont>
    <p:embeddedFont>
      <p:font typeface="Open Sans" panose="020B0604020202020204" charset="0"/>
      <p:regular r:id="rId30"/>
      <p:bold r:id="rId31"/>
      <p:italic r:id="rId32"/>
      <p:boldItalic r:id="rId33"/>
    </p:embeddedFont>
    <p:embeddedFont>
      <p:font typeface="Titillium Web" panose="020B0604020202020204" charset="-94"/>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8Z9Y0WJxFc43zewrg2rgZYcf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17"/>
        <p:cNvGrpSpPr/>
        <p:nvPr/>
      </p:nvGrpSpPr>
      <p:grpSpPr>
        <a:xfrm>
          <a:off x="0" y="0"/>
          <a:ext cx="0" cy="0"/>
          <a:chOff x="0" y="0"/>
          <a:chExt cx="0" cy="0"/>
        </a:xfrm>
      </p:grpSpPr>
      <p:sp>
        <p:nvSpPr>
          <p:cNvPr id="18" name="Google Shape;18;p25"/>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20" name="Google Shape;20;p2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Yazılı Panoramik Resim">
  <p:cSld name="Yazılı Panoramik Resim">
    <p:spTree>
      <p:nvGrpSpPr>
        <p:cNvPr id="1" name="Shape 79"/>
        <p:cNvGrpSpPr/>
        <p:nvPr/>
      </p:nvGrpSpPr>
      <p:grpSpPr>
        <a:xfrm>
          <a:off x="0" y="0"/>
          <a:ext cx="0" cy="0"/>
          <a:chOff x="0" y="0"/>
          <a:chExt cx="0" cy="0"/>
        </a:xfrm>
      </p:grpSpPr>
      <p:sp>
        <p:nvSpPr>
          <p:cNvPr id="80" name="Google Shape;80;p34"/>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4"/>
          <p:cNvSpPr>
            <a:spLocks noGrp="1"/>
          </p:cNvSpPr>
          <p:nvPr>
            <p:ph type="pic" idx="2"/>
          </p:nvPr>
        </p:nvSpPr>
        <p:spPr>
          <a:xfrm>
            <a:off x="685800" y="533400"/>
            <a:ext cx="10818812" cy="31242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sp>
      <p:sp>
        <p:nvSpPr>
          <p:cNvPr id="82" name="Google Shape;82;p34"/>
          <p:cNvSpPr txBox="1">
            <a:spLocks noGrp="1"/>
          </p:cNvSpPr>
          <p:nvPr>
            <p:ph type="body" idx="1"/>
          </p:nvPr>
        </p:nvSpPr>
        <p:spPr>
          <a:xfrm>
            <a:off x="914402" y="3843867"/>
            <a:ext cx="8304210" cy="45720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80"/>
              <a:buFont typeface="Century Gothic"/>
              <a:buNone/>
              <a:defRPr sz="1600"/>
            </a:lvl1pPr>
            <a:lvl2pPr marL="914400" lvl="1" indent="-228600" algn="l">
              <a:spcBef>
                <a:spcPts val="600"/>
              </a:spcBef>
              <a:spcAft>
                <a:spcPts val="0"/>
              </a:spcAft>
              <a:buSzPts val="1440"/>
              <a:buFont typeface="Century Gothic"/>
              <a:buNone/>
              <a:defRPr/>
            </a:lvl2pPr>
            <a:lvl3pPr marL="1371600" lvl="2" indent="-228600" algn="l">
              <a:spcBef>
                <a:spcPts val="600"/>
              </a:spcBef>
              <a:spcAft>
                <a:spcPts val="0"/>
              </a:spcAft>
              <a:buSzPts val="1280"/>
              <a:buFont typeface="Century Gothic"/>
              <a:buNone/>
              <a:defRPr/>
            </a:lvl3pPr>
            <a:lvl4pPr marL="1828800" lvl="3" indent="-228600" algn="l">
              <a:spcBef>
                <a:spcPts val="600"/>
              </a:spcBef>
              <a:spcAft>
                <a:spcPts val="0"/>
              </a:spcAft>
              <a:buSzPts val="1120"/>
              <a:buFont typeface="Century Gothic"/>
              <a:buNone/>
              <a:defRPr/>
            </a:lvl4pPr>
            <a:lvl5pPr marL="2286000" lvl="4" indent="-228600" algn="l">
              <a:spcBef>
                <a:spcPts val="600"/>
              </a:spcBef>
              <a:spcAft>
                <a:spcPts val="0"/>
              </a:spcAft>
              <a:buSzPts val="1120"/>
              <a:buFont typeface="Century Gothic"/>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83" name="Google Shape;83;p3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şlık ve Resim Yazısı">
  <p:cSld name="Başlık ve Resim Yazısı">
    <p:spTree>
      <p:nvGrpSpPr>
        <p:cNvPr id="1" name="Shape 86"/>
        <p:cNvGrpSpPr/>
        <p:nvPr/>
      </p:nvGrpSpPr>
      <p:grpSpPr>
        <a:xfrm>
          <a:off x="0" y="0"/>
          <a:ext cx="0" cy="0"/>
          <a:chOff x="0" y="0"/>
          <a:chExt cx="0" cy="0"/>
        </a:xfrm>
      </p:grpSpPr>
      <p:sp>
        <p:nvSpPr>
          <p:cNvPr id="87" name="Google Shape;87;p35"/>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5"/>
          <p:cNvSpPr txBox="1">
            <a:spLocks noGrp="1"/>
          </p:cNvSpPr>
          <p:nvPr>
            <p:ph type="body" idx="1"/>
          </p:nvPr>
        </p:nvSpPr>
        <p:spPr>
          <a:xfrm>
            <a:off x="684212" y="4114800"/>
            <a:ext cx="8535988" cy="187960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None/>
              <a:defRPr sz="2000">
                <a:solidFill>
                  <a:schemeClr val="lt1"/>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89" name="Google Shape;89;p3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sim Yazılı Alıntı">
  <p:cSld name="Resim Yazılı Alıntı">
    <p:spTree>
      <p:nvGrpSpPr>
        <p:cNvPr id="1" name="Shape 92"/>
        <p:cNvGrpSpPr/>
        <p:nvPr/>
      </p:nvGrpSpPr>
      <p:grpSpPr>
        <a:xfrm>
          <a:off x="0" y="0"/>
          <a:ext cx="0" cy="0"/>
          <a:chOff x="0" y="0"/>
          <a:chExt cx="0" cy="0"/>
        </a:xfrm>
      </p:grpSpPr>
      <p:sp>
        <p:nvSpPr>
          <p:cNvPr id="93" name="Google Shape;93;p36"/>
          <p:cNvSpPr txBox="1">
            <a:spLocks noGrp="1"/>
          </p:cNvSpPr>
          <p:nvPr>
            <p:ph type="title"/>
          </p:nvPr>
        </p:nvSpPr>
        <p:spPr>
          <a:xfrm>
            <a:off x="1141411" y="685800"/>
            <a:ext cx="9144001"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6"/>
          <p:cNvSpPr txBox="1">
            <a:spLocks noGrp="1"/>
          </p:cNvSpPr>
          <p:nvPr>
            <p:ph type="body" idx="1"/>
          </p:nvPr>
        </p:nvSpPr>
        <p:spPr>
          <a:xfrm>
            <a:off x="1446212" y="3429000"/>
            <a:ext cx="8534400"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Font typeface="Century Gothic"/>
              <a:buNone/>
              <a:defRPr/>
            </a:lvl1pPr>
            <a:lvl2pPr marL="914400" lvl="1" indent="-228600" algn="l">
              <a:spcBef>
                <a:spcPts val="600"/>
              </a:spcBef>
              <a:spcAft>
                <a:spcPts val="0"/>
              </a:spcAft>
              <a:buSzPts val="1440"/>
              <a:buFont typeface="Century Gothic"/>
              <a:buNone/>
              <a:defRPr/>
            </a:lvl2pPr>
            <a:lvl3pPr marL="1371600" lvl="2" indent="-228600" algn="l">
              <a:spcBef>
                <a:spcPts val="600"/>
              </a:spcBef>
              <a:spcAft>
                <a:spcPts val="0"/>
              </a:spcAft>
              <a:buSzPts val="1280"/>
              <a:buFont typeface="Century Gothic"/>
              <a:buNone/>
              <a:defRPr/>
            </a:lvl3pPr>
            <a:lvl4pPr marL="1828800" lvl="3" indent="-228600" algn="l">
              <a:spcBef>
                <a:spcPts val="600"/>
              </a:spcBef>
              <a:spcAft>
                <a:spcPts val="0"/>
              </a:spcAft>
              <a:buSzPts val="1120"/>
              <a:buFont typeface="Century Gothic"/>
              <a:buNone/>
              <a:defRPr/>
            </a:lvl4pPr>
            <a:lvl5pPr marL="2286000" lvl="4" indent="-228600" algn="l">
              <a:spcBef>
                <a:spcPts val="600"/>
              </a:spcBef>
              <a:spcAft>
                <a:spcPts val="0"/>
              </a:spcAft>
              <a:buSzPts val="1120"/>
              <a:buFont typeface="Century Gothic"/>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95" name="Google Shape;95;p36"/>
          <p:cNvSpPr txBox="1">
            <a:spLocks noGrp="1"/>
          </p:cNvSpPr>
          <p:nvPr>
            <p:ph type="body" idx="2"/>
          </p:nvPr>
        </p:nvSpPr>
        <p:spPr>
          <a:xfrm>
            <a:off x="684213" y="4301067"/>
            <a:ext cx="8534400" cy="1684865"/>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None/>
              <a:defRPr sz="2000">
                <a:solidFill>
                  <a:schemeClr val="lt1"/>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96" name="Google Shape;96;p3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6"/>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99" name="Google Shape;99;p36"/>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tr-TR" sz="8000" b="0" i="0" u="none" strike="noStrike" cap="none">
                <a:solidFill>
                  <a:schemeClr val="lt1"/>
                </a:solidFill>
                <a:latin typeface="Century Gothic"/>
                <a:ea typeface="Century Gothic"/>
                <a:cs typeface="Century Gothic"/>
                <a:sym typeface="Century Gothic"/>
              </a:rPr>
              <a:t>“</a:t>
            </a:r>
            <a:endParaRPr/>
          </a:p>
        </p:txBody>
      </p:sp>
      <p:sp>
        <p:nvSpPr>
          <p:cNvPr id="100" name="Google Shape;100;p36"/>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tr-TR" sz="8000" b="0" i="0" u="none" strike="noStrike" cap="non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sim Kartı">
  <p:cSld name="İsim Kartı">
    <p:spTree>
      <p:nvGrpSpPr>
        <p:cNvPr id="1" name="Shape 101"/>
        <p:cNvGrpSpPr/>
        <p:nvPr/>
      </p:nvGrpSpPr>
      <p:grpSpPr>
        <a:xfrm>
          <a:off x="0" y="0"/>
          <a:ext cx="0" cy="0"/>
          <a:chOff x="0" y="0"/>
          <a:chExt cx="0" cy="0"/>
        </a:xfrm>
      </p:grpSpPr>
      <p:sp>
        <p:nvSpPr>
          <p:cNvPr id="102" name="Google Shape;102;p37"/>
          <p:cNvSpPr txBox="1">
            <a:spLocks noGrp="1"/>
          </p:cNvSpPr>
          <p:nvPr>
            <p:ph type="title"/>
          </p:nvPr>
        </p:nvSpPr>
        <p:spPr>
          <a:xfrm>
            <a:off x="684212" y="3429000"/>
            <a:ext cx="8534400" cy="169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7"/>
          <p:cNvSpPr txBox="1">
            <a:spLocks noGrp="1"/>
          </p:cNvSpPr>
          <p:nvPr>
            <p:ph type="body" idx="1"/>
          </p:nvPr>
        </p:nvSpPr>
        <p:spPr>
          <a:xfrm>
            <a:off x="684211" y="5132981"/>
            <a:ext cx="8535990"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600"/>
              <a:buNone/>
              <a:defRPr sz="2000">
                <a:solidFill>
                  <a:schemeClr val="lt1"/>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04" name="Google Shape;104;p3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lıntı İsim Kartı">
  <p:cSld name="Alıntı İsim Kartı">
    <p:spTree>
      <p:nvGrpSpPr>
        <p:cNvPr id="1" name="Shape 107"/>
        <p:cNvGrpSpPr/>
        <p:nvPr/>
      </p:nvGrpSpPr>
      <p:grpSpPr>
        <a:xfrm>
          <a:off x="0" y="0"/>
          <a:ext cx="0" cy="0"/>
          <a:chOff x="0" y="0"/>
          <a:chExt cx="0" cy="0"/>
        </a:xfrm>
      </p:grpSpPr>
      <p:sp>
        <p:nvSpPr>
          <p:cNvPr id="108" name="Google Shape;108;p38"/>
          <p:cNvSpPr txBox="1">
            <a:spLocks noGrp="1"/>
          </p:cNvSpPr>
          <p:nvPr>
            <p:ph type="title"/>
          </p:nvPr>
        </p:nvSpPr>
        <p:spPr>
          <a:xfrm>
            <a:off x="1141413" y="685800"/>
            <a:ext cx="91440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8"/>
          <p:cNvSpPr txBox="1">
            <a:spLocks noGrp="1"/>
          </p:cNvSpPr>
          <p:nvPr>
            <p:ph type="body" idx="1"/>
          </p:nvPr>
        </p:nvSpPr>
        <p:spPr>
          <a:xfrm>
            <a:off x="684212" y="3928534"/>
            <a:ext cx="8534401" cy="1049866"/>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1920"/>
              <a:buNone/>
              <a:defRPr sz="2400" b="0" cap="none">
                <a:solidFill>
                  <a:schemeClr val="lt1"/>
                </a:solidFill>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10" name="Google Shape;110;p38"/>
          <p:cNvSpPr txBox="1">
            <a:spLocks noGrp="1"/>
          </p:cNvSpPr>
          <p:nvPr>
            <p:ph type="body" idx="2"/>
          </p:nvPr>
        </p:nvSpPr>
        <p:spPr>
          <a:xfrm>
            <a:off x="684211" y="4978400"/>
            <a:ext cx="8534401" cy="10160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chemeClr val="lt1"/>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11" name="Google Shape;111;p3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8"/>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114" name="Google Shape;114;p38"/>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tr-TR" sz="8000" b="0" i="0" u="none" strike="noStrike" cap="none">
                <a:solidFill>
                  <a:schemeClr val="lt1"/>
                </a:solidFill>
                <a:latin typeface="Century Gothic"/>
                <a:ea typeface="Century Gothic"/>
                <a:cs typeface="Century Gothic"/>
                <a:sym typeface="Century Gothic"/>
              </a:rPr>
              <a:t>“</a:t>
            </a:r>
            <a:endParaRPr/>
          </a:p>
        </p:txBody>
      </p:sp>
      <p:sp>
        <p:nvSpPr>
          <p:cNvPr id="115" name="Google Shape;115;p38"/>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tr-TR" sz="8000" b="0" i="0" u="none" strike="noStrike" cap="non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ğru veya Yanlış">
  <p:cSld name="Doğru veya Yanlış">
    <p:spTree>
      <p:nvGrpSpPr>
        <p:cNvPr id="1" name="Shape 116"/>
        <p:cNvGrpSpPr/>
        <p:nvPr/>
      </p:nvGrpSpPr>
      <p:grpSpPr>
        <a:xfrm>
          <a:off x="0" y="0"/>
          <a:ext cx="0" cy="0"/>
          <a:chOff x="0" y="0"/>
          <a:chExt cx="0" cy="0"/>
        </a:xfrm>
      </p:grpSpPr>
      <p:sp>
        <p:nvSpPr>
          <p:cNvPr id="117" name="Google Shape;117;p39"/>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9"/>
          <p:cNvSpPr txBox="1">
            <a:spLocks noGrp="1"/>
          </p:cNvSpPr>
          <p:nvPr>
            <p:ph type="body" idx="1"/>
          </p:nvPr>
        </p:nvSpPr>
        <p:spPr>
          <a:xfrm>
            <a:off x="684212" y="3928534"/>
            <a:ext cx="8534400"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1920"/>
              <a:buNone/>
              <a:defRPr sz="2400" b="0" cap="none">
                <a:solidFill>
                  <a:schemeClr val="lt1"/>
                </a:solidFill>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19" name="Google Shape;119;p39"/>
          <p:cNvSpPr txBox="1">
            <a:spLocks noGrp="1"/>
          </p:cNvSpPr>
          <p:nvPr>
            <p:ph type="body" idx="2"/>
          </p:nvPr>
        </p:nvSpPr>
        <p:spPr>
          <a:xfrm>
            <a:off x="684211" y="4766732"/>
            <a:ext cx="8534401" cy="12276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chemeClr val="lt1"/>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20" name="Google Shape;120;p3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9"/>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123"/>
        <p:cNvGrpSpPr/>
        <p:nvPr/>
      </p:nvGrpSpPr>
      <p:grpSpPr>
        <a:xfrm>
          <a:off x="0" y="0"/>
          <a:ext cx="0" cy="0"/>
          <a:chOff x="0" y="0"/>
          <a:chExt cx="0" cy="0"/>
        </a:xfrm>
      </p:grpSpPr>
      <p:sp>
        <p:nvSpPr>
          <p:cNvPr id="124" name="Google Shape;124;p40"/>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40"/>
          <p:cNvSpPr txBox="1">
            <a:spLocks noGrp="1"/>
          </p:cNvSpPr>
          <p:nvPr>
            <p:ph type="body" idx="1"/>
          </p:nvPr>
        </p:nvSpPr>
        <p:spPr>
          <a:xfrm rot="5400000">
            <a:off x="3143778" y="-1773766"/>
            <a:ext cx="3615267" cy="853440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26" name="Google Shape;126;p4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0"/>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129"/>
        <p:cNvGrpSpPr/>
        <p:nvPr/>
      </p:nvGrpSpPr>
      <p:grpSpPr>
        <a:xfrm>
          <a:off x="0" y="0"/>
          <a:ext cx="0" cy="0"/>
          <a:chOff x="0" y="0"/>
          <a:chExt cx="0" cy="0"/>
        </a:xfrm>
      </p:grpSpPr>
      <p:sp>
        <p:nvSpPr>
          <p:cNvPr id="130" name="Google Shape;130;p41"/>
          <p:cNvSpPr txBox="1">
            <a:spLocks noGrp="1"/>
          </p:cNvSpPr>
          <p:nvPr>
            <p:ph type="title"/>
          </p:nvPr>
        </p:nvSpPr>
        <p:spPr>
          <a:xfrm rot="5400000">
            <a:off x="7427912" y="1943100"/>
            <a:ext cx="4572000"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41"/>
          <p:cNvSpPr txBox="1">
            <a:spLocks noGrp="1"/>
          </p:cNvSpPr>
          <p:nvPr>
            <p:ph type="body" idx="1"/>
          </p:nvPr>
        </p:nvSpPr>
        <p:spPr>
          <a:xfrm rot="5400000">
            <a:off x="1943100" y="-571500"/>
            <a:ext cx="5308600" cy="782320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32" name="Google Shape;132;p4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4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1"/>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aşlık Slaydı" type="title">
  <p:cSld name="TITLE">
    <p:spTree>
      <p:nvGrpSpPr>
        <p:cNvPr id="1" name="Shape 23"/>
        <p:cNvGrpSpPr/>
        <p:nvPr/>
      </p:nvGrpSpPr>
      <p:grpSpPr>
        <a:xfrm>
          <a:off x="0" y="0"/>
          <a:ext cx="0" cy="0"/>
          <a:chOff x="0" y="0"/>
          <a:chExt cx="0" cy="0"/>
        </a:xfrm>
      </p:grpSpPr>
      <p:sp>
        <p:nvSpPr>
          <p:cNvPr id="24" name="Google Shape;24;p26"/>
          <p:cNvSpPr txBox="1">
            <a:spLocks noGrp="1"/>
          </p:cNvSpPr>
          <p:nvPr>
            <p:ph type="ctrTitle"/>
          </p:nvPr>
        </p:nvSpPr>
        <p:spPr>
          <a:xfrm>
            <a:off x="684212" y="685799"/>
            <a:ext cx="8001000" cy="297180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subTitle" idx="1"/>
          </p:nvPr>
        </p:nvSpPr>
        <p:spPr>
          <a:xfrm>
            <a:off x="684212" y="3843867"/>
            <a:ext cx="6400800" cy="1947333"/>
          </a:xfrm>
          <a:prstGeom prst="rect">
            <a:avLst/>
          </a:prstGeom>
          <a:noFill/>
          <a:ln>
            <a:noFill/>
          </a:ln>
        </p:spPr>
        <p:txBody>
          <a:bodyPr spcFirstLastPara="1" wrap="square" lIns="91425" tIns="45700" rIns="91425" bIns="45700" anchor="t" anchorCtr="0">
            <a:normAutofit/>
          </a:bodyPr>
          <a:lstStyle>
            <a:lvl1pPr lvl="0" algn="l">
              <a:spcBef>
                <a:spcPts val="420"/>
              </a:spcBef>
              <a:spcAft>
                <a:spcPts val="0"/>
              </a:spcAft>
              <a:buSzPts val="1680"/>
              <a:buNone/>
              <a:defRPr sz="2100">
                <a:solidFill>
                  <a:schemeClr val="lt1"/>
                </a:solidFill>
              </a:defRPr>
            </a:lvl1pPr>
            <a:lvl2pPr lvl="1" algn="ctr">
              <a:spcBef>
                <a:spcPts val="600"/>
              </a:spcBef>
              <a:spcAft>
                <a:spcPts val="0"/>
              </a:spcAft>
              <a:buSzPts val="1440"/>
              <a:buNone/>
              <a:defRPr>
                <a:solidFill>
                  <a:schemeClr val="lt1"/>
                </a:solidFill>
              </a:defRPr>
            </a:lvl2pPr>
            <a:lvl3pPr lvl="2" algn="ctr">
              <a:spcBef>
                <a:spcPts val="600"/>
              </a:spcBef>
              <a:spcAft>
                <a:spcPts val="0"/>
              </a:spcAft>
              <a:buSzPts val="128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a:endParaRPr/>
          </a:p>
        </p:txBody>
      </p:sp>
      <p:sp>
        <p:nvSpPr>
          <p:cNvPr id="26" name="Google Shape;26;p2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6"/>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cxnSp>
        <p:nvCxnSpPr>
          <p:cNvPr id="29" name="Google Shape;29;p26"/>
          <p:cNvCxnSpPr/>
          <p:nvPr/>
        </p:nvCxnSpPr>
        <p:spPr>
          <a:xfrm flipH="1">
            <a:off x="8228012" y="8467"/>
            <a:ext cx="3810000" cy="3810000"/>
          </a:xfrm>
          <a:prstGeom prst="straightConnector1">
            <a:avLst/>
          </a:prstGeom>
          <a:noFill/>
          <a:ln w="12700" cap="flat" cmpd="sng">
            <a:solidFill>
              <a:schemeClr val="lt1"/>
            </a:solidFill>
            <a:prstDash val="solid"/>
            <a:round/>
            <a:headEnd type="none" w="sm" len="sm"/>
            <a:tailEnd type="none" w="sm" len="sm"/>
          </a:ln>
        </p:spPr>
      </p:cxnSp>
      <p:cxnSp>
        <p:nvCxnSpPr>
          <p:cNvPr id="30" name="Google Shape;30;p26"/>
          <p:cNvCxnSpPr/>
          <p:nvPr/>
        </p:nvCxnSpPr>
        <p:spPr>
          <a:xfrm flipH="1">
            <a:off x="6108170" y="91545"/>
            <a:ext cx="6080655" cy="6080655"/>
          </a:xfrm>
          <a:prstGeom prst="straightConnector1">
            <a:avLst/>
          </a:prstGeom>
          <a:noFill/>
          <a:ln w="12700" cap="flat" cmpd="sng">
            <a:solidFill>
              <a:schemeClr val="lt1"/>
            </a:solidFill>
            <a:prstDash val="solid"/>
            <a:round/>
            <a:headEnd type="none" w="sm" len="sm"/>
            <a:tailEnd type="none" w="sm" len="sm"/>
          </a:ln>
        </p:spPr>
      </p:cxnSp>
      <p:cxnSp>
        <p:nvCxnSpPr>
          <p:cNvPr id="31" name="Google Shape;31;p26"/>
          <p:cNvCxnSpPr/>
          <p:nvPr/>
        </p:nvCxnSpPr>
        <p:spPr>
          <a:xfrm flipH="1">
            <a:off x="7235825" y="228600"/>
            <a:ext cx="4953000" cy="4953000"/>
          </a:xfrm>
          <a:prstGeom prst="straightConnector1">
            <a:avLst/>
          </a:prstGeom>
          <a:noFill/>
          <a:ln w="12700" cap="flat" cmpd="sng">
            <a:solidFill>
              <a:schemeClr val="lt1"/>
            </a:solidFill>
            <a:prstDash val="solid"/>
            <a:round/>
            <a:headEnd type="none" w="sm" len="sm"/>
            <a:tailEnd type="none" w="sm" len="sm"/>
          </a:ln>
        </p:spPr>
      </p:cxnSp>
      <p:cxnSp>
        <p:nvCxnSpPr>
          <p:cNvPr id="32" name="Google Shape;32;p26"/>
          <p:cNvCxnSpPr/>
          <p:nvPr/>
        </p:nvCxnSpPr>
        <p:spPr>
          <a:xfrm flipH="1">
            <a:off x="7335837" y="32278"/>
            <a:ext cx="4852989" cy="4852989"/>
          </a:xfrm>
          <a:prstGeom prst="straightConnector1">
            <a:avLst/>
          </a:prstGeom>
          <a:noFill/>
          <a:ln w="31750" cap="flat" cmpd="sng">
            <a:solidFill>
              <a:schemeClr val="lt1"/>
            </a:solidFill>
            <a:prstDash val="solid"/>
            <a:round/>
            <a:headEnd type="none" w="sm" len="sm"/>
            <a:tailEnd type="none" w="sm" len="sm"/>
          </a:ln>
        </p:spPr>
      </p:cxnSp>
      <p:cxnSp>
        <p:nvCxnSpPr>
          <p:cNvPr id="33" name="Google Shape;33;p26"/>
          <p:cNvCxnSpPr/>
          <p:nvPr/>
        </p:nvCxnSpPr>
        <p:spPr>
          <a:xfrm flipH="1">
            <a:off x="7845426" y="609601"/>
            <a:ext cx="4343399" cy="4343399"/>
          </a:xfrm>
          <a:prstGeom prst="straightConnector1">
            <a:avLst/>
          </a:prstGeom>
          <a:noFill/>
          <a:ln w="31750" cap="flat" cmpd="sng">
            <a:solidFill>
              <a:schemeClr val="l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34"/>
        <p:cNvGrpSpPr/>
        <p:nvPr/>
      </p:nvGrpSpPr>
      <p:grpSpPr>
        <a:xfrm>
          <a:off x="0" y="0"/>
          <a:ext cx="0" cy="0"/>
          <a:chOff x="0" y="0"/>
          <a:chExt cx="0" cy="0"/>
        </a:xfrm>
      </p:grpSpPr>
      <p:sp>
        <p:nvSpPr>
          <p:cNvPr id="35" name="Google Shape;35;p27"/>
          <p:cNvSpPr txBox="1">
            <a:spLocks noGrp="1"/>
          </p:cNvSpPr>
          <p:nvPr>
            <p:ph type="title"/>
          </p:nvPr>
        </p:nvSpPr>
        <p:spPr>
          <a:xfrm>
            <a:off x="684211" y="2006600"/>
            <a:ext cx="8534401" cy="228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600"/>
              <a:buFont typeface="Century Gothic"/>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body" idx="1"/>
          </p:nvPr>
        </p:nvSpPr>
        <p:spPr>
          <a:xfrm>
            <a:off x="684213" y="4495800"/>
            <a:ext cx="8534400" cy="14986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chemeClr val="lt1"/>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37" name="Google Shape;37;p2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684211" y="685800"/>
            <a:ext cx="4937655" cy="3615267"/>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43" name="Google Shape;43;p28"/>
          <p:cNvSpPr txBox="1">
            <a:spLocks noGrp="1"/>
          </p:cNvSpPr>
          <p:nvPr>
            <p:ph type="body" idx="2"/>
          </p:nvPr>
        </p:nvSpPr>
        <p:spPr>
          <a:xfrm>
            <a:off x="5808133" y="685801"/>
            <a:ext cx="4934479" cy="3615266"/>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44" name="Google Shape;44;p2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8"/>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7"/>
        <p:cNvGrpSpPr/>
        <p:nvPr/>
      </p:nvGrpSpPr>
      <p:grpSpPr>
        <a:xfrm>
          <a:off x="0" y="0"/>
          <a:ext cx="0" cy="0"/>
          <a:chOff x="0" y="0"/>
          <a:chExt cx="0" cy="0"/>
        </a:xfrm>
      </p:grpSpPr>
      <p:sp>
        <p:nvSpPr>
          <p:cNvPr id="48" name="Google Shape;48;p29"/>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9"/>
          <p:cNvSpPr txBox="1">
            <a:spLocks noGrp="1"/>
          </p:cNvSpPr>
          <p:nvPr>
            <p:ph type="body" idx="1"/>
          </p:nvPr>
        </p:nvSpPr>
        <p:spPr>
          <a:xfrm>
            <a:off x="972080" y="685800"/>
            <a:ext cx="4649787"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240"/>
              <a:buNone/>
              <a:defRPr sz="2800" b="0">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50" name="Google Shape;50;p29"/>
          <p:cNvSpPr txBox="1">
            <a:spLocks noGrp="1"/>
          </p:cNvSpPr>
          <p:nvPr>
            <p:ph type="body" idx="2"/>
          </p:nvPr>
        </p:nvSpPr>
        <p:spPr>
          <a:xfrm>
            <a:off x="684211" y="1270529"/>
            <a:ext cx="4937655" cy="3030538"/>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51" name="Google Shape;51;p29"/>
          <p:cNvSpPr txBox="1">
            <a:spLocks noGrp="1"/>
          </p:cNvSpPr>
          <p:nvPr>
            <p:ph type="body" idx="3"/>
          </p:nvPr>
        </p:nvSpPr>
        <p:spPr>
          <a:xfrm>
            <a:off x="6079066" y="685800"/>
            <a:ext cx="4665134"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240"/>
              <a:buNone/>
              <a:defRPr sz="2800" b="0">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52" name="Google Shape;52;p29"/>
          <p:cNvSpPr txBox="1">
            <a:spLocks noGrp="1"/>
          </p:cNvSpPr>
          <p:nvPr>
            <p:ph type="body" idx="4"/>
          </p:nvPr>
        </p:nvSpPr>
        <p:spPr>
          <a:xfrm>
            <a:off x="5806545" y="1262062"/>
            <a:ext cx="4929188" cy="3030538"/>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53" name="Google Shape;53;p2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9"/>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56"/>
        <p:cNvGrpSpPr/>
        <p:nvPr/>
      </p:nvGrpSpPr>
      <p:grpSpPr>
        <a:xfrm>
          <a:off x="0" y="0"/>
          <a:ext cx="0" cy="0"/>
          <a:chOff x="0" y="0"/>
          <a:chExt cx="0" cy="0"/>
        </a:xfrm>
      </p:grpSpPr>
      <p:sp>
        <p:nvSpPr>
          <p:cNvPr id="57" name="Google Shape;57;p30"/>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61"/>
        <p:cNvGrpSpPr/>
        <p:nvPr/>
      </p:nvGrpSpPr>
      <p:grpSpPr>
        <a:xfrm>
          <a:off x="0" y="0"/>
          <a:ext cx="0" cy="0"/>
          <a:chOff x="0" y="0"/>
          <a:chExt cx="0" cy="0"/>
        </a:xfrm>
      </p:grpSpPr>
      <p:sp>
        <p:nvSpPr>
          <p:cNvPr id="62" name="Google Shape;62;p3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7085012" y="685800"/>
            <a:ext cx="36576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2"/>
          <p:cNvSpPr txBox="1">
            <a:spLocks noGrp="1"/>
          </p:cNvSpPr>
          <p:nvPr>
            <p:ph type="body" idx="1"/>
          </p:nvPr>
        </p:nvSpPr>
        <p:spPr>
          <a:xfrm>
            <a:off x="684212" y="685800"/>
            <a:ext cx="5943601" cy="5308600"/>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68" name="Google Shape;68;p32"/>
          <p:cNvSpPr txBox="1">
            <a:spLocks noGrp="1"/>
          </p:cNvSpPr>
          <p:nvPr>
            <p:ph type="body" idx="2"/>
          </p:nvPr>
        </p:nvSpPr>
        <p:spPr>
          <a:xfrm>
            <a:off x="7085012" y="2209799"/>
            <a:ext cx="3657600" cy="2091267"/>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80"/>
              <a:buNone/>
              <a:defRPr sz="16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69" name="Google Shape;69;p3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4722812" y="1447800"/>
            <a:ext cx="6019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Century Gothic"/>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3"/>
          <p:cNvSpPr>
            <a:spLocks noGrp="1"/>
          </p:cNvSpPr>
          <p:nvPr>
            <p:ph type="pic" idx="2"/>
          </p:nvPr>
        </p:nvSpPr>
        <p:spPr>
          <a:xfrm>
            <a:off x="989012" y="914400"/>
            <a:ext cx="3280974" cy="45720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sp>
      <p:sp>
        <p:nvSpPr>
          <p:cNvPr id="75" name="Google Shape;75;p33"/>
          <p:cNvSpPr txBox="1">
            <a:spLocks noGrp="1"/>
          </p:cNvSpPr>
          <p:nvPr>
            <p:ph type="body" idx="1"/>
          </p:nvPr>
        </p:nvSpPr>
        <p:spPr>
          <a:xfrm>
            <a:off x="4722812" y="2777066"/>
            <a:ext cx="6021388" cy="2048933"/>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76" name="Google Shape;76;p3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E3819"/>
            </a:gs>
            <a:gs pos="10000">
              <a:srgbClr val="FE3819"/>
            </a:gs>
            <a:gs pos="100000">
              <a:srgbClr val="9E0000"/>
            </a:gs>
          </a:gsLst>
          <a:lin ang="6120000" scaled="0"/>
        </a:gradFill>
        <a:effectLst/>
      </p:bgPr>
    </p:bg>
    <p:spTree>
      <p:nvGrpSpPr>
        <p:cNvPr id="1" name="Shape 5"/>
        <p:cNvGrpSpPr/>
        <p:nvPr/>
      </p:nvGrpSpPr>
      <p:grpSpPr>
        <a:xfrm>
          <a:off x="0" y="0"/>
          <a:ext cx="0" cy="0"/>
          <a:chOff x="0" y="0"/>
          <a:chExt cx="0" cy="0"/>
        </a:xfrm>
      </p:grpSpPr>
      <p:grpSp>
        <p:nvGrpSpPr>
          <p:cNvPr id="6" name="Google Shape;6;p24"/>
          <p:cNvGrpSpPr/>
          <p:nvPr/>
        </p:nvGrpSpPr>
        <p:grpSpPr>
          <a:xfrm>
            <a:off x="9206969" y="2963333"/>
            <a:ext cx="2981858" cy="3208867"/>
            <a:chOff x="9206969" y="2963333"/>
            <a:chExt cx="2981858" cy="3208867"/>
          </a:xfrm>
        </p:grpSpPr>
        <p:cxnSp>
          <p:nvCxnSpPr>
            <p:cNvPr id="7" name="Google Shape;7;p24"/>
            <p:cNvCxnSpPr/>
            <p:nvPr/>
          </p:nvCxnSpPr>
          <p:spPr>
            <a:xfrm flipH="1">
              <a:off x="11276012" y="2963333"/>
              <a:ext cx="912814" cy="912812"/>
            </a:xfrm>
            <a:prstGeom prst="straightConnector1">
              <a:avLst/>
            </a:prstGeom>
            <a:noFill/>
            <a:ln w="9525" cap="flat" cmpd="sng">
              <a:solidFill>
                <a:schemeClr val="lt1"/>
              </a:solidFill>
              <a:prstDash val="solid"/>
              <a:round/>
              <a:headEnd type="none" w="sm" len="sm"/>
              <a:tailEnd type="none" w="sm" len="sm"/>
            </a:ln>
          </p:spPr>
        </p:cxnSp>
        <p:cxnSp>
          <p:nvCxnSpPr>
            <p:cNvPr id="8" name="Google Shape;8;p24"/>
            <p:cNvCxnSpPr/>
            <p:nvPr/>
          </p:nvCxnSpPr>
          <p:spPr>
            <a:xfrm flipH="1">
              <a:off x="9206969" y="3190344"/>
              <a:ext cx="2981857" cy="2981856"/>
            </a:xfrm>
            <a:prstGeom prst="straightConnector1">
              <a:avLst/>
            </a:prstGeom>
            <a:noFill/>
            <a:ln w="9525" cap="flat" cmpd="sng">
              <a:solidFill>
                <a:schemeClr val="lt1"/>
              </a:solidFill>
              <a:prstDash val="solid"/>
              <a:round/>
              <a:headEnd type="none" w="sm" len="sm"/>
              <a:tailEnd type="none" w="sm" len="sm"/>
            </a:ln>
          </p:spPr>
        </p:cxnSp>
        <p:cxnSp>
          <p:nvCxnSpPr>
            <p:cNvPr id="9" name="Google Shape;9;p24"/>
            <p:cNvCxnSpPr/>
            <p:nvPr/>
          </p:nvCxnSpPr>
          <p:spPr>
            <a:xfrm flipH="1">
              <a:off x="10292292" y="3285067"/>
              <a:ext cx="1896534" cy="1896533"/>
            </a:xfrm>
            <a:prstGeom prst="straightConnector1">
              <a:avLst/>
            </a:prstGeom>
            <a:noFill/>
            <a:ln w="9525" cap="flat" cmpd="sng">
              <a:solidFill>
                <a:schemeClr val="lt1"/>
              </a:solidFill>
              <a:prstDash val="solid"/>
              <a:round/>
              <a:headEnd type="none" w="sm" len="sm"/>
              <a:tailEnd type="none" w="sm" len="sm"/>
            </a:ln>
          </p:spPr>
        </p:cxnSp>
        <p:cxnSp>
          <p:nvCxnSpPr>
            <p:cNvPr id="10" name="Google Shape;10;p24"/>
            <p:cNvCxnSpPr/>
            <p:nvPr/>
          </p:nvCxnSpPr>
          <p:spPr>
            <a:xfrm flipH="1">
              <a:off x="10443103" y="3131080"/>
              <a:ext cx="1745722" cy="1745720"/>
            </a:xfrm>
            <a:prstGeom prst="straightConnector1">
              <a:avLst/>
            </a:prstGeom>
            <a:noFill/>
            <a:ln w="28575" cap="flat" cmpd="sng">
              <a:solidFill>
                <a:schemeClr val="lt1"/>
              </a:solidFill>
              <a:prstDash val="solid"/>
              <a:round/>
              <a:headEnd type="none" w="sm" len="sm"/>
              <a:tailEnd type="none" w="sm" len="sm"/>
            </a:ln>
          </p:spPr>
        </p:cxnSp>
        <p:cxnSp>
          <p:nvCxnSpPr>
            <p:cNvPr id="11" name="Google Shape;11;p24"/>
            <p:cNvCxnSpPr/>
            <p:nvPr/>
          </p:nvCxnSpPr>
          <p:spPr>
            <a:xfrm flipH="1">
              <a:off x="10918826" y="3683001"/>
              <a:ext cx="1270001" cy="1269999"/>
            </a:xfrm>
            <a:prstGeom prst="straightConnector1">
              <a:avLst/>
            </a:prstGeom>
            <a:noFill/>
            <a:ln w="28575" cap="flat" cmpd="sng">
              <a:solidFill>
                <a:schemeClr val="lt1"/>
              </a:solidFill>
              <a:prstDash val="solid"/>
              <a:round/>
              <a:headEnd type="none" w="sm" len="sm"/>
              <a:tailEnd type="none" w="sm" len="sm"/>
            </a:ln>
          </p:spPr>
        </p:cxnSp>
      </p:grpSp>
      <p:sp>
        <p:nvSpPr>
          <p:cNvPr id="12" name="Google Shape;12;p24"/>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 name="Google Shape;13;p24"/>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norm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 name="Google Shape;14;p2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0" i="0" u="none" strike="noStrike" cap="none">
                <a:solidFill>
                  <a:srgbClr val="56160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Google Shape;15;p2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rgbClr val="56160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Google Shape;16;p24"/>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3200" b="0" i="0" u="none" strike="noStrike" cap="none">
                <a:solidFill>
                  <a:srgbClr val="561601"/>
                </a:solidFill>
                <a:latin typeface="Century Gothic"/>
                <a:ea typeface="Century Gothic"/>
                <a:cs typeface="Century Gothic"/>
                <a:sym typeface="Century Gothic"/>
              </a:defRPr>
            </a:lvl1pPr>
            <a:lvl2pPr marL="0" marR="0" lvl="1" indent="0" algn="r" rtl="0">
              <a:spcBef>
                <a:spcPts val="0"/>
              </a:spcBef>
              <a:buNone/>
              <a:defRPr sz="3200" b="0" i="0" u="none" strike="noStrike" cap="none">
                <a:solidFill>
                  <a:srgbClr val="561601"/>
                </a:solidFill>
                <a:latin typeface="Century Gothic"/>
                <a:ea typeface="Century Gothic"/>
                <a:cs typeface="Century Gothic"/>
                <a:sym typeface="Century Gothic"/>
              </a:defRPr>
            </a:lvl2pPr>
            <a:lvl3pPr marL="0" marR="0" lvl="2" indent="0" algn="r" rtl="0">
              <a:spcBef>
                <a:spcPts val="0"/>
              </a:spcBef>
              <a:buNone/>
              <a:defRPr sz="3200" b="0" i="0" u="none" strike="noStrike" cap="none">
                <a:solidFill>
                  <a:srgbClr val="561601"/>
                </a:solidFill>
                <a:latin typeface="Century Gothic"/>
                <a:ea typeface="Century Gothic"/>
                <a:cs typeface="Century Gothic"/>
                <a:sym typeface="Century Gothic"/>
              </a:defRPr>
            </a:lvl3pPr>
            <a:lvl4pPr marL="0" marR="0" lvl="3" indent="0" algn="r" rtl="0">
              <a:spcBef>
                <a:spcPts val="0"/>
              </a:spcBef>
              <a:buNone/>
              <a:defRPr sz="3200" b="0" i="0" u="none" strike="noStrike" cap="none">
                <a:solidFill>
                  <a:srgbClr val="561601"/>
                </a:solidFill>
                <a:latin typeface="Century Gothic"/>
                <a:ea typeface="Century Gothic"/>
                <a:cs typeface="Century Gothic"/>
                <a:sym typeface="Century Gothic"/>
              </a:defRPr>
            </a:lvl4pPr>
            <a:lvl5pPr marL="0" marR="0" lvl="4" indent="0" algn="r" rtl="0">
              <a:spcBef>
                <a:spcPts val="0"/>
              </a:spcBef>
              <a:buNone/>
              <a:defRPr sz="3200" b="0" i="0" u="none" strike="noStrike" cap="none">
                <a:solidFill>
                  <a:srgbClr val="561601"/>
                </a:solidFill>
                <a:latin typeface="Century Gothic"/>
                <a:ea typeface="Century Gothic"/>
                <a:cs typeface="Century Gothic"/>
                <a:sym typeface="Century Gothic"/>
              </a:defRPr>
            </a:lvl5pPr>
            <a:lvl6pPr marL="0" marR="0" lvl="5" indent="0" algn="r" rtl="0">
              <a:spcBef>
                <a:spcPts val="0"/>
              </a:spcBef>
              <a:buNone/>
              <a:defRPr sz="3200" b="0" i="0" u="none" strike="noStrike" cap="none">
                <a:solidFill>
                  <a:srgbClr val="561601"/>
                </a:solidFill>
                <a:latin typeface="Century Gothic"/>
                <a:ea typeface="Century Gothic"/>
                <a:cs typeface="Century Gothic"/>
                <a:sym typeface="Century Gothic"/>
              </a:defRPr>
            </a:lvl6pPr>
            <a:lvl7pPr marL="0" marR="0" lvl="6" indent="0" algn="r" rtl="0">
              <a:spcBef>
                <a:spcPts val="0"/>
              </a:spcBef>
              <a:buNone/>
              <a:defRPr sz="3200" b="0" i="0" u="none" strike="noStrike" cap="none">
                <a:solidFill>
                  <a:srgbClr val="561601"/>
                </a:solidFill>
                <a:latin typeface="Century Gothic"/>
                <a:ea typeface="Century Gothic"/>
                <a:cs typeface="Century Gothic"/>
                <a:sym typeface="Century Gothic"/>
              </a:defRPr>
            </a:lvl7pPr>
            <a:lvl8pPr marL="0" marR="0" lvl="7" indent="0" algn="r" rtl="0">
              <a:spcBef>
                <a:spcPts val="0"/>
              </a:spcBef>
              <a:buNone/>
              <a:defRPr sz="3200" b="0" i="0" u="none" strike="noStrike" cap="none">
                <a:solidFill>
                  <a:srgbClr val="561601"/>
                </a:solidFill>
                <a:latin typeface="Century Gothic"/>
                <a:ea typeface="Century Gothic"/>
                <a:cs typeface="Century Gothic"/>
                <a:sym typeface="Century Gothic"/>
              </a:defRPr>
            </a:lvl8pPr>
            <a:lvl9pPr marL="0" marR="0" lvl="8" indent="0" algn="r" rtl="0">
              <a:spcBef>
                <a:spcPts val="0"/>
              </a:spcBef>
              <a:buNone/>
              <a:defRPr sz="3200" b="0" i="0" u="none" strike="noStrike" cap="none">
                <a:solidFill>
                  <a:srgbClr val="56160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
          <p:cNvSpPr txBox="1"/>
          <p:nvPr/>
        </p:nvSpPr>
        <p:spPr>
          <a:xfrm flipH="1">
            <a:off x="2784141" y="1250156"/>
            <a:ext cx="8056500" cy="286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6000" b="1" i="0" u="none"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6000" b="1" i="0" u="none"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tr-TR" sz="6000" b="1" i="0" u="none" strike="noStrike" cap="none">
                <a:solidFill>
                  <a:schemeClr val="lt1"/>
                </a:solidFill>
                <a:latin typeface="Century Gothic"/>
                <a:ea typeface="Century Gothic"/>
                <a:cs typeface="Century Gothic"/>
                <a:sym typeface="Century Gothic"/>
              </a:rPr>
              <a:t>AKRA</a:t>
            </a:r>
            <a:r>
              <a:rPr lang="tr-TR" sz="6000" b="1">
                <a:solidFill>
                  <a:schemeClr val="lt1"/>
                </a:solidFill>
                <a:latin typeface="Century Gothic"/>
                <a:ea typeface="Century Gothic"/>
                <a:cs typeface="Century Gothic"/>
                <a:sym typeface="Century Gothic"/>
              </a:rPr>
              <a:t>N</a:t>
            </a:r>
            <a:r>
              <a:rPr lang="tr-TR" sz="6000" b="1" i="0" u="none" strike="noStrike" cap="none">
                <a:solidFill>
                  <a:schemeClr val="lt1"/>
                </a:solidFill>
                <a:latin typeface="Century Gothic"/>
                <a:ea typeface="Century Gothic"/>
                <a:cs typeface="Century Gothic"/>
                <a:sym typeface="Century Gothic"/>
              </a:rPr>
              <a:t> ZORBALIĞI</a:t>
            </a:r>
            <a:endParaRPr/>
          </a:p>
        </p:txBody>
      </p:sp>
      <p:sp>
        <p:nvSpPr>
          <p:cNvPr id="140" name="Google Shape;140;p1"/>
          <p:cNvSpPr txBox="1"/>
          <p:nvPr/>
        </p:nvSpPr>
        <p:spPr>
          <a:xfrm flipH="1">
            <a:off x="7013375" y="4297680"/>
            <a:ext cx="749501" cy="45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0"/>
          <p:cNvSpPr txBox="1">
            <a:spLocks noGrp="1"/>
          </p:cNvSpPr>
          <p:nvPr>
            <p:ph type="body" idx="1"/>
          </p:nvPr>
        </p:nvSpPr>
        <p:spPr>
          <a:xfrm>
            <a:off x="909637" y="1004094"/>
            <a:ext cx="4912519" cy="4351338"/>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SzPts val="2560"/>
              <a:buNone/>
            </a:pPr>
            <a:r>
              <a:rPr lang="tr-TR" sz="3200" b="1" i="0">
                <a:latin typeface="Open Sans"/>
                <a:ea typeface="Open Sans"/>
                <a:cs typeface="Open Sans"/>
                <a:sym typeface="Open Sans"/>
              </a:rPr>
              <a:t>■Davranışsal Belirtiler:</a:t>
            </a:r>
            <a:endParaRPr sz="3200" b="0" i="0">
              <a:latin typeface="Open Sans"/>
              <a:ea typeface="Open Sans"/>
              <a:cs typeface="Open Sans"/>
              <a:sym typeface="Open Sans"/>
            </a:endParaRPr>
          </a:p>
          <a:p>
            <a:pPr marL="285750" lvl="0" indent="-285750" algn="l" rtl="0">
              <a:spcBef>
                <a:spcPts val="1240"/>
              </a:spcBef>
              <a:spcAft>
                <a:spcPts val="0"/>
              </a:spcAft>
              <a:buSzPts val="2560"/>
              <a:buChar char="▶"/>
            </a:pPr>
            <a:r>
              <a:rPr lang="tr-TR" sz="3200" b="0" i="0">
                <a:latin typeface="Open Sans"/>
                <a:ea typeface="Open Sans"/>
                <a:cs typeface="Open Sans"/>
                <a:sym typeface="Open Sans"/>
              </a:rPr>
              <a:t>Okul reddi</a:t>
            </a:r>
            <a:endParaRPr/>
          </a:p>
          <a:p>
            <a:pPr marL="285750" lvl="0" indent="-285750" algn="l" rtl="0">
              <a:spcBef>
                <a:spcPts val="1240"/>
              </a:spcBef>
              <a:spcAft>
                <a:spcPts val="0"/>
              </a:spcAft>
              <a:buSzPts val="2560"/>
              <a:buChar char="▶"/>
            </a:pPr>
            <a:r>
              <a:rPr lang="tr-TR" sz="3200" b="0" i="0">
                <a:latin typeface="Open Sans"/>
                <a:ea typeface="Open Sans"/>
                <a:cs typeface="Open Sans"/>
                <a:sym typeface="Open Sans"/>
              </a:rPr>
              <a:t>Konuşmama</a:t>
            </a:r>
            <a:endParaRPr/>
          </a:p>
          <a:p>
            <a:pPr marL="285750" lvl="0" indent="-285750" algn="l" rtl="0">
              <a:spcBef>
                <a:spcPts val="1240"/>
              </a:spcBef>
              <a:spcAft>
                <a:spcPts val="0"/>
              </a:spcAft>
              <a:buSzPts val="2560"/>
              <a:buChar char="▶"/>
            </a:pPr>
            <a:r>
              <a:rPr lang="tr-TR" sz="3200" b="0" i="0">
                <a:latin typeface="Open Sans"/>
                <a:ea typeface="Open Sans"/>
                <a:cs typeface="Open Sans"/>
                <a:sym typeface="Open Sans"/>
              </a:rPr>
              <a:t>Sosyal geri çekilme</a:t>
            </a:r>
            <a:endParaRPr/>
          </a:p>
          <a:p>
            <a:pPr marL="285750" lvl="0" indent="-285750" algn="l" rtl="0">
              <a:spcBef>
                <a:spcPts val="1240"/>
              </a:spcBef>
              <a:spcAft>
                <a:spcPts val="0"/>
              </a:spcAft>
              <a:buSzPts val="2560"/>
              <a:buChar char="▶"/>
            </a:pPr>
            <a:r>
              <a:rPr lang="tr-TR" sz="3200" b="0" i="0">
                <a:latin typeface="Open Sans"/>
                <a:ea typeface="Open Sans"/>
                <a:cs typeface="Open Sans"/>
                <a:sym typeface="Open Sans"/>
              </a:rPr>
              <a:t>Ağlama nöbetleri</a:t>
            </a:r>
            <a:endParaRPr/>
          </a:p>
          <a:p>
            <a:pPr marL="285750" lvl="0" indent="-285750" algn="l" rtl="0">
              <a:spcBef>
                <a:spcPts val="1240"/>
              </a:spcBef>
              <a:spcAft>
                <a:spcPts val="0"/>
              </a:spcAft>
              <a:buSzPts val="2560"/>
              <a:buChar char="▶"/>
            </a:pPr>
            <a:r>
              <a:rPr lang="tr-TR" sz="3200" b="0" i="0">
                <a:latin typeface="Open Sans"/>
                <a:ea typeface="Open Sans"/>
                <a:cs typeface="Open Sans"/>
                <a:sym typeface="Open Sans"/>
              </a:rPr>
              <a:t>Odaya kapanma</a:t>
            </a:r>
            <a:endParaRPr/>
          </a:p>
          <a:p>
            <a:pPr marL="285750" lvl="0" indent="-285750" algn="l" rtl="0">
              <a:spcBef>
                <a:spcPts val="1240"/>
              </a:spcBef>
              <a:spcAft>
                <a:spcPts val="0"/>
              </a:spcAft>
              <a:buSzPts val="2560"/>
              <a:buChar char="▶"/>
            </a:pPr>
            <a:r>
              <a:rPr lang="tr-TR" sz="3200" b="0" i="0">
                <a:latin typeface="Open Sans"/>
                <a:ea typeface="Open Sans"/>
                <a:cs typeface="Open Sans"/>
                <a:sym typeface="Open Sans"/>
              </a:rPr>
              <a:t>Kabuslar ve alt ıslatma</a:t>
            </a:r>
            <a:endParaRPr/>
          </a:p>
          <a:p>
            <a:pPr marL="285750" lvl="0" indent="-123190" algn="l" rtl="0">
              <a:spcBef>
                <a:spcPts val="1240"/>
              </a:spcBef>
              <a:spcAft>
                <a:spcPts val="0"/>
              </a:spcAft>
              <a:buSzPts val="2560"/>
              <a:buNone/>
            </a:pPr>
            <a:endParaRPr sz="3200"/>
          </a:p>
        </p:txBody>
      </p:sp>
      <p:pic>
        <p:nvPicPr>
          <p:cNvPr id="200" name="Google Shape;200;p10"/>
          <p:cNvPicPr preferRelativeResize="0"/>
          <p:nvPr/>
        </p:nvPicPr>
        <p:blipFill rotWithShape="1">
          <a:blip r:embed="rId3">
            <a:alphaModFix/>
          </a:blip>
          <a:srcRect/>
          <a:stretch/>
        </p:blipFill>
        <p:spPr>
          <a:xfrm>
            <a:off x="6888486" y="1427163"/>
            <a:ext cx="3000375" cy="3505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1"/>
          <p:cNvSpPr txBox="1">
            <a:spLocks noGrp="1"/>
          </p:cNvSpPr>
          <p:nvPr>
            <p:ph type="title"/>
          </p:nvPr>
        </p:nvSpPr>
        <p:spPr>
          <a:xfrm>
            <a:off x="668740" y="341194"/>
            <a:ext cx="8290564" cy="972023"/>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Arial"/>
              <a:buNone/>
            </a:pPr>
            <a:r>
              <a:rPr lang="tr-TR" sz="4800" b="1">
                <a:latin typeface="Arial"/>
                <a:ea typeface="Arial"/>
                <a:cs typeface="Arial"/>
                <a:sym typeface="Arial"/>
              </a:rPr>
              <a:t>ZORBALIĞIN YOL AÇTIĞI SORUNLAR </a:t>
            </a:r>
            <a:endParaRPr/>
          </a:p>
        </p:txBody>
      </p:sp>
      <p:sp>
        <p:nvSpPr>
          <p:cNvPr id="206" name="Google Shape;206;p11"/>
          <p:cNvSpPr txBox="1">
            <a:spLocks noGrp="1"/>
          </p:cNvSpPr>
          <p:nvPr>
            <p:ph type="body" idx="1"/>
          </p:nvPr>
        </p:nvSpPr>
        <p:spPr>
          <a:xfrm>
            <a:off x="668740" y="1828799"/>
            <a:ext cx="5948363" cy="2967749"/>
          </a:xfrm>
          <a:prstGeom prst="rect">
            <a:avLst/>
          </a:prstGeom>
          <a:noFill/>
          <a:ln>
            <a:noFill/>
          </a:ln>
        </p:spPr>
        <p:txBody>
          <a:bodyPr spcFirstLastPara="1" wrap="square" lIns="91425" tIns="45700" rIns="91425" bIns="45700" anchor="ctr" anchorCtr="0">
            <a:normAutofit/>
          </a:bodyPr>
          <a:lstStyle/>
          <a:p>
            <a:pPr marL="0" lvl="0" indent="0" algn="just" rtl="0">
              <a:spcBef>
                <a:spcPts val="0"/>
              </a:spcBef>
              <a:spcAft>
                <a:spcPts val="0"/>
              </a:spcAft>
              <a:buSzPts val="2560"/>
              <a:buNone/>
            </a:pPr>
            <a:r>
              <a:rPr lang="tr-TR" sz="3200">
                <a:latin typeface="Titillium Web"/>
                <a:ea typeface="Titillium Web"/>
                <a:cs typeface="Titillium Web"/>
                <a:sym typeface="Titillium Web"/>
              </a:rPr>
              <a:t>■</a:t>
            </a:r>
            <a:r>
              <a:rPr lang="tr-TR" sz="2400" b="1" i="0" u="none" strike="noStrike">
                <a:latin typeface="Titillium Web"/>
                <a:ea typeface="Titillium Web"/>
                <a:cs typeface="Titillium Web"/>
                <a:sym typeface="Titillium Web"/>
              </a:rPr>
              <a:t>Psikolojik Sorunlar: </a:t>
            </a:r>
            <a:r>
              <a:rPr lang="tr-TR" sz="2400" b="0" i="0" u="none" strike="noStrike">
                <a:latin typeface="Titillium Web"/>
                <a:ea typeface="Titillium Web"/>
                <a:cs typeface="Titillium Web"/>
                <a:sym typeface="Titillium Web"/>
              </a:rPr>
              <a:t>Huzursuzluk, kaygı, panik, gerginlik hissi, yoğunlaşma bozukluğu vb. duygusal değişimlerle var olan sorunların artması, uyku sorunları, altını ıslatma, okul fobisi ve depresyon görülebilmektedir.</a:t>
            </a:r>
            <a:endParaRPr/>
          </a:p>
        </p:txBody>
      </p:sp>
      <p:pic>
        <p:nvPicPr>
          <p:cNvPr id="207" name="Google Shape;207;p11"/>
          <p:cNvPicPr preferRelativeResize="0"/>
          <p:nvPr/>
        </p:nvPicPr>
        <p:blipFill rotWithShape="1">
          <a:blip r:embed="rId3">
            <a:alphaModFix/>
          </a:blip>
          <a:srcRect/>
          <a:stretch/>
        </p:blipFill>
        <p:spPr>
          <a:xfrm>
            <a:off x="6973456" y="2033516"/>
            <a:ext cx="4762500" cy="22382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2"/>
          <p:cNvSpPr txBox="1">
            <a:spLocks noGrp="1"/>
          </p:cNvSpPr>
          <p:nvPr>
            <p:ph type="body" idx="1"/>
          </p:nvPr>
        </p:nvSpPr>
        <p:spPr>
          <a:xfrm>
            <a:off x="731045" y="1021953"/>
            <a:ext cx="9586662" cy="4778346"/>
          </a:xfrm>
          <a:prstGeom prst="rect">
            <a:avLst/>
          </a:prstGeom>
          <a:noFill/>
          <a:ln>
            <a:noFill/>
          </a:ln>
        </p:spPr>
        <p:txBody>
          <a:bodyPr spcFirstLastPara="1" wrap="square" lIns="91425" tIns="45700" rIns="91425" bIns="45700" anchor="ctr" anchorCtr="0">
            <a:normAutofit/>
          </a:bodyPr>
          <a:lstStyle/>
          <a:p>
            <a:pPr marL="0" lvl="0" indent="0" algn="just" rtl="0">
              <a:spcBef>
                <a:spcPts val="0"/>
              </a:spcBef>
              <a:spcAft>
                <a:spcPts val="0"/>
              </a:spcAft>
              <a:buSzPts val="2560"/>
              <a:buNone/>
            </a:pPr>
            <a:r>
              <a:rPr lang="tr-TR" sz="3200" b="1" i="0">
                <a:latin typeface="Titillium Web"/>
                <a:ea typeface="Titillium Web"/>
                <a:cs typeface="Titillium Web"/>
                <a:sym typeface="Titillium Web"/>
              </a:rPr>
              <a:t>■</a:t>
            </a:r>
            <a:r>
              <a:rPr lang="tr-TR" sz="3200" b="1" i="0">
                <a:latin typeface="Arial"/>
                <a:ea typeface="Arial"/>
                <a:cs typeface="Arial"/>
                <a:sym typeface="Arial"/>
              </a:rPr>
              <a:t>Sosyal sorunlar</a:t>
            </a:r>
            <a:r>
              <a:rPr lang="tr-TR" sz="3200" b="0" i="0">
                <a:latin typeface="Arial"/>
                <a:ea typeface="Arial"/>
                <a:cs typeface="Arial"/>
                <a:sym typeface="Arial"/>
              </a:rPr>
              <a:t>: Sosyal ve duygusal yaşantıda problemler, arkadaşlık kurma ve arkadaşlığı sürdürmekte sıkıntı yaşama, olumsuz benlik algısı oluşturma, kendini ifade etmekte güçlük çekme, güvensizlik, yaşama ve içine kapanıklık, utangaçlık vb.</a:t>
            </a:r>
            <a:endParaRPr sz="32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3"/>
          <p:cNvSpPr txBox="1">
            <a:spLocks noGrp="1"/>
          </p:cNvSpPr>
          <p:nvPr>
            <p:ph type="title"/>
          </p:nvPr>
        </p:nvSpPr>
        <p:spPr>
          <a:xfrm>
            <a:off x="838200" y="288944"/>
            <a:ext cx="9404723" cy="140053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Arial"/>
              <a:buNone/>
            </a:pPr>
            <a:r>
              <a:rPr lang="tr-TR">
                <a:latin typeface="Arial"/>
                <a:ea typeface="Arial"/>
                <a:cs typeface="Arial"/>
                <a:sym typeface="Arial"/>
              </a:rPr>
              <a:t>ÇOCUĞUNUZUN ZORBALIĞA MARUZ KALDIĞINI NEREDEN ANLARIZ?</a:t>
            </a:r>
            <a:endParaRPr>
              <a:latin typeface="Arial"/>
              <a:ea typeface="Arial"/>
              <a:cs typeface="Arial"/>
              <a:sym typeface="Arial"/>
            </a:endParaRPr>
          </a:p>
        </p:txBody>
      </p:sp>
      <p:sp>
        <p:nvSpPr>
          <p:cNvPr id="218" name="Google Shape;218;p13"/>
          <p:cNvSpPr txBox="1">
            <a:spLocks noGrp="1"/>
          </p:cNvSpPr>
          <p:nvPr>
            <p:ph type="body" idx="1"/>
          </p:nvPr>
        </p:nvSpPr>
        <p:spPr>
          <a:xfrm>
            <a:off x="838200" y="1897063"/>
            <a:ext cx="10038159" cy="4351338"/>
          </a:xfrm>
          <a:prstGeom prst="rect">
            <a:avLst/>
          </a:prstGeom>
          <a:noFill/>
          <a:ln>
            <a:noFill/>
          </a:ln>
        </p:spPr>
        <p:txBody>
          <a:bodyPr spcFirstLastPara="1" wrap="square" lIns="91425" tIns="45700" rIns="91425" bIns="45700" anchor="ctr" anchorCtr="0">
            <a:normAutofit fontScale="92500" lnSpcReduction="10000"/>
          </a:bodyPr>
          <a:lstStyle/>
          <a:p>
            <a:pPr marL="0" lvl="0" indent="0" algn="just" rtl="0">
              <a:spcBef>
                <a:spcPts val="0"/>
              </a:spcBef>
              <a:spcAft>
                <a:spcPts val="0"/>
              </a:spcAft>
              <a:buSzPct val="80000"/>
              <a:buNone/>
            </a:pPr>
            <a:r>
              <a:rPr lang="tr-TR" sz="3200" b="0" i="0" u="none" strike="noStrike">
                <a:latin typeface="Titillium Web"/>
                <a:ea typeface="Titillium Web"/>
                <a:cs typeface="Titillium Web"/>
                <a:sym typeface="Titillium Web"/>
              </a:rPr>
              <a:t>•Arkadaşlarından ve okuldan hiç bahsetmemesi</a:t>
            </a:r>
            <a:endParaRPr/>
          </a:p>
          <a:p>
            <a:pPr marL="0" lvl="0" indent="0" algn="just" rtl="0">
              <a:spcBef>
                <a:spcPts val="1192"/>
              </a:spcBef>
              <a:spcAft>
                <a:spcPts val="0"/>
              </a:spcAft>
              <a:buSzPct val="80000"/>
              <a:buNone/>
            </a:pPr>
            <a:r>
              <a:rPr lang="tr-TR" sz="3200" b="0" i="0" u="none" strike="noStrike">
                <a:latin typeface="Titillium Web"/>
                <a:ea typeface="Titillium Web"/>
                <a:cs typeface="Titillium Web"/>
                <a:sym typeface="Titillium Web"/>
              </a:rPr>
              <a:t>• Okula gitmek istememesi, okul değiştirme isteği, sabahları iştahsızlık çekme, sürekli karın ve baş ağrısı</a:t>
            </a:r>
            <a:endParaRPr/>
          </a:p>
          <a:p>
            <a:pPr marL="0" lvl="0" indent="0" algn="just" rtl="0">
              <a:spcBef>
                <a:spcPts val="1192"/>
              </a:spcBef>
              <a:spcAft>
                <a:spcPts val="0"/>
              </a:spcAft>
              <a:buSzPct val="80000"/>
              <a:buNone/>
            </a:pPr>
            <a:r>
              <a:rPr lang="tr-TR" sz="3200" b="0" i="0" u="none" strike="noStrike">
                <a:latin typeface="Titillium Web"/>
                <a:ea typeface="Titillium Web"/>
                <a:cs typeface="Titillium Web"/>
                <a:sym typeface="Titillium Web"/>
              </a:rPr>
              <a:t>• Korkulu rüyalar görmesi, uykusunda ağlaması, yatağını ıslatması</a:t>
            </a:r>
            <a:endParaRPr/>
          </a:p>
          <a:p>
            <a:pPr marL="0" lvl="0" indent="0" algn="just" rtl="0">
              <a:spcBef>
                <a:spcPts val="1192"/>
              </a:spcBef>
              <a:spcAft>
                <a:spcPts val="0"/>
              </a:spcAft>
              <a:buSzPct val="80000"/>
              <a:buNone/>
            </a:pPr>
            <a:r>
              <a:rPr lang="tr-TR" sz="3200" b="0" i="0" u="none" strike="noStrike">
                <a:latin typeface="Titillium Web"/>
                <a:ea typeface="Titillium Web"/>
                <a:cs typeface="Titillium Web"/>
                <a:sym typeface="Titillium Web"/>
              </a:rPr>
              <a:t>• </a:t>
            </a:r>
            <a:r>
              <a:rPr lang="tr-TR" sz="3200">
                <a:latin typeface="Titillium Web"/>
                <a:ea typeface="Titillium Web"/>
                <a:cs typeface="Titillium Web"/>
                <a:sym typeface="Titillium Web"/>
              </a:rPr>
              <a:t>Uyku isteği artışı</a:t>
            </a:r>
            <a:endParaRPr sz="3200" b="0" i="0" u="none" strike="noStrike">
              <a:latin typeface="Titillium Web"/>
              <a:ea typeface="Titillium Web"/>
              <a:cs typeface="Titillium Web"/>
              <a:sym typeface="Titillium Web"/>
            </a:endParaRPr>
          </a:p>
          <a:p>
            <a:pPr marL="0" lvl="0" indent="0" algn="just" rtl="0">
              <a:spcBef>
                <a:spcPts val="1192"/>
              </a:spcBef>
              <a:spcAft>
                <a:spcPts val="0"/>
              </a:spcAft>
              <a:buSzPct val="80000"/>
              <a:buNone/>
            </a:pPr>
            <a:r>
              <a:rPr lang="tr-TR" sz="3200" b="0" i="0" u="none" strike="noStrike">
                <a:latin typeface="Titillium Web"/>
                <a:ea typeface="Titillium Web"/>
                <a:cs typeface="Titillium Web"/>
                <a:sym typeface="Titillium Web"/>
              </a:rPr>
              <a:t>• İçe kapanma vb.gibi durumların ortaya çıkması</a:t>
            </a:r>
            <a:endParaRPr/>
          </a:p>
          <a:p>
            <a:pPr marL="0" lvl="0" indent="0" algn="just" rtl="0">
              <a:spcBef>
                <a:spcPts val="1192"/>
              </a:spcBef>
              <a:spcAft>
                <a:spcPts val="0"/>
              </a:spcAft>
              <a:buSzPct val="80000"/>
              <a:buNone/>
            </a:pPr>
            <a:r>
              <a:rPr lang="tr-TR" sz="3200" b="0" i="0" u="none" strike="noStrike">
                <a:latin typeface="Titillium Web"/>
                <a:ea typeface="Titillium Web"/>
                <a:cs typeface="Titillium Web"/>
                <a:sym typeface="Titillium Web"/>
              </a:rPr>
              <a:t>• Sorununu paylaşmayı reddetmesi</a:t>
            </a:r>
            <a:endParaRPr sz="3200" b="0" i="0" u="none" strike="noStrike">
              <a:latin typeface="Titillium Web"/>
              <a:ea typeface="Titillium Web"/>
              <a:cs typeface="Titillium Web"/>
              <a:sym typeface="Titillium Web"/>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4"/>
          <p:cNvSpPr txBox="1">
            <a:spLocks noGrp="1"/>
          </p:cNvSpPr>
          <p:nvPr>
            <p:ph type="title"/>
          </p:nvPr>
        </p:nvSpPr>
        <p:spPr>
          <a:xfrm>
            <a:off x="1078174" y="504967"/>
            <a:ext cx="8290564" cy="181515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Arial"/>
              <a:buNone/>
            </a:pPr>
            <a:r>
              <a:rPr lang="tr-TR">
                <a:latin typeface="Arial"/>
                <a:ea typeface="Arial"/>
                <a:cs typeface="Arial"/>
                <a:sym typeface="Arial"/>
              </a:rPr>
              <a:t>ÇOCUĞUNUZUN ZORBALIK DAVRANIŞI SERGİLEMESİ DURUMUNDA NE YAPILMALI?</a:t>
            </a:r>
            <a:endParaRPr>
              <a:latin typeface="Arial"/>
              <a:ea typeface="Arial"/>
              <a:cs typeface="Arial"/>
              <a:sym typeface="Arial"/>
            </a:endParaRPr>
          </a:p>
        </p:txBody>
      </p:sp>
      <p:sp>
        <p:nvSpPr>
          <p:cNvPr id="224" name="Google Shape;224;p14"/>
          <p:cNvSpPr txBox="1">
            <a:spLocks noGrp="1"/>
          </p:cNvSpPr>
          <p:nvPr>
            <p:ph type="body" idx="1"/>
          </p:nvPr>
        </p:nvSpPr>
        <p:spPr>
          <a:xfrm>
            <a:off x="477673" y="2197291"/>
            <a:ext cx="10380988" cy="4299043"/>
          </a:xfrm>
          <a:prstGeom prst="rect">
            <a:avLst/>
          </a:prstGeom>
          <a:noFill/>
          <a:ln>
            <a:noFill/>
          </a:ln>
        </p:spPr>
        <p:txBody>
          <a:bodyPr spcFirstLastPara="1" wrap="square" lIns="91425" tIns="45700" rIns="91425" bIns="45700" anchor="ctr" anchorCtr="0">
            <a:normAutofit/>
          </a:bodyPr>
          <a:lstStyle/>
          <a:p>
            <a:pPr marL="285750" lvl="0" indent="-285750" algn="just" rtl="0">
              <a:spcBef>
                <a:spcPts val="0"/>
              </a:spcBef>
              <a:spcAft>
                <a:spcPts val="0"/>
              </a:spcAft>
              <a:buSzPts val="1920"/>
              <a:buChar char="▶"/>
            </a:pPr>
            <a:r>
              <a:rPr lang="tr-TR" sz="2400" b="0" i="0" u="none" strike="noStrike">
                <a:latin typeface="Titillium Web"/>
                <a:ea typeface="Titillium Web"/>
                <a:cs typeface="Titillium Web"/>
                <a:sym typeface="Titillium Web"/>
              </a:rPr>
              <a:t>Çocuğunuzla sakince konuşun, bunu yapma sebepleri ve yaptığı davranışın başkalarında yaratacağı olumsuz duygular üzerinde urun.</a:t>
            </a:r>
            <a:endParaRPr/>
          </a:p>
          <a:p>
            <a:pPr marL="0" lvl="0" indent="0" algn="just" rtl="0">
              <a:spcBef>
                <a:spcPts val="1080"/>
              </a:spcBef>
              <a:spcAft>
                <a:spcPts val="0"/>
              </a:spcAft>
              <a:buSzPts val="1920"/>
              <a:buNone/>
            </a:pPr>
            <a:r>
              <a:rPr lang="tr-TR" sz="2400" b="0" i="0" u="none" strike="noStrike">
                <a:latin typeface="Titillium Web"/>
                <a:ea typeface="Titillium Web"/>
                <a:cs typeface="Titillium Web"/>
                <a:sym typeface="Titillium Web"/>
              </a:rPr>
              <a:t>• </a:t>
            </a:r>
            <a:r>
              <a:rPr lang="tr-TR" sz="2400">
                <a:latin typeface="Titillium Web"/>
                <a:ea typeface="Titillium Web"/>
                <a:cs typeface="Titillium Web"/>
                <a:sym typeface="Titillium Web"/>
              </a:rPr>
              <a:t>Bu </a:t>
            </a:r>
            <a:r>
              <a:rPr lang="tr-TR" sz="2400" b="0" i="0" u="none" strike="noStrike">
                <a:latin typeface="Titillium Web"/>
                <a:ea typeface="Titillium Web"/>
                <a:cs typeface="Titillium Web"/>
                <a:sym typeface="Titillium Web"/>
              </a:rPr>
              <a:t>davranışını onaylamadığınızı kesin ve net bir biçimde belirtin.</a:t>
            </a:r>
            <a:endParaRPr/>
          </a:p>
          <a:p>
            <a:pPr marL="0" lvl="0" indent="0" algn="just" rtl="0">
              <a:spcBef>
                <a:spcPts val="1080"/>
              </a:spcBef>
              <a:spcAft>
                <a:spcPts val="0"/>
              </a:spcAft>
              <a:buSzPts val="1920"/>
              <a:buNone/>
            </a:pPr>
            <a:r>
              <a:rPr lang="tr-TR" sz="2400" b="0" i="0" u="none" strike="noStrike">
                <a:latin typeface="Titillium Web"/>
                <a:ea typeface="Titillium Web"/>
                <a:cs typeface="Titillium Web"/>
                <a:sym typeface="Titillium Web"/>
              </a:rPr>
              <a:t>• Varsa bu tür davranışlara model olan ailenin diğer üyelerini uyarın.</a:t>
            </a:r>
            <a:endParaRPr/>
          </a:p>
          <a:p>
            <a:pPr marL="0" lvl="0" indent="0" algn="just" rtl="0">
              <a:spcBef>
                <a:spcPts val="1080"/>
              </a:spcBef>
              <a:spcAft>
                <a:spcPts val="0"/>
              </a:spcAft>
              <a:buSzPts val="1920"/>
              <a:buNone/>
            </a:pPr>
            <a:r>
              <a:rPr lang="tr-TR" sz="2400" b="0" i="0" u="none" strike="noStrike">
                <a:latin typeface="Titillium Web"/>
                <a:ea typeface="Titillium Web"/>
                <a:cs typeface="Titillium Web"/>
                <a:sym typeface="Titillium Web"/>
              </a:rPr>
              <a:t>• Kurallara uyduğunda, sorumlu davranışlar sergilediğinde, olumlu davranışlar gerçekleştirdiğinde takdir edin, bunları pekiştirin, ödüllendirin.</a:t>
            </a:r>
            <a:endParaRPr/>
          </a:p>
          <a:p>
            <a:pPr marL="0" lvl="0" indent="0" algn="just" rtl="0">
              <a:spcBef>
                <a:spcPts val="1080"/>
              </a:spcBef>
              <a:spcAft>
                <a:spcPts val="0"/>
              </a:spcAft>
              <a:buSzPts val="1920"/>
              <a:buNone/>
            </a:pPr>
            <a:r>
              <a:rPr lang="tr-TR" sz="2400" b="0" i="0" u="none" strike="noStrike">
                <a:latin typeface="Titillium Web"/>
                <a:ea typeface="Titillium Web"/>
                <a:cs typeface="Titillium Web"/>
                <a:sym typeface="Titillium Web"/>
              </a:rPr>
              <a:t>• Okulla mutlaka işbirliği yapın.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5"/>
          <p:cNvSpPr txBox="1">
            <a:spLocks noGrp="1"/>
          </p:cNvSpPr>
          <p:nvPr>
            <p:ph type="title"/>
          </p:nvPr>
        </p:nvSpPr>
        <p:spPr>
          <a:xfrm>
            <a:off x="1119117" y="559558"/>
            <a:ext cx="8850122" cy="151793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tr-TR"/>
              <a:t>ÇOCUĞUNUZUN ZORBALIĞA MARUZ KALDIĞINI DÜŞÜNÜYORSANIZ</a:t>
            </a:r>
            <a:endParaRPr/>
          </a:p>
        </p:txBody>
      </p:sp>
      <p:sp>
        <p:nvSpPr>
          <p:cNvPr id="230" name="Google Shape;230;p15"/>
          <p:cNvSpPr txBox="1">
            <a:spLocks noGrp="1"/>
          </p:cNvSpPr>
          <p:nvPr>
            <p:ph type="body" idx="1"/>
          </p:nvPr>
        </p:nvSpPr>
        <p:spPr>
          <a:xfrm>
            <a:off x="614149" y="2077492"/>
            <a:ext cx="10119335" cy="4298306"/>
          </a:xfrm>
          <a:prstGeom prst="rect">
            <a:avLst/>
          </a:prstGeom>
          <a:noFill/>
          <a:ln>
            <a:noFill/>
          </a:ln>
        </p:spPr>
        <p:txBody>
          <a:bodyPr spcFirstLastPara="1" wrap="square" lIns="91425" tIns="45700" rIns="91425" bIns="45700" anchor="ctr" anchorCtr="0">
            <a:normAutofit fontScale="85000" lnSpcReduction="10000"/>
          </a:bodyPr>
          <a:lstStyle/>
          <a:p>
            <a:pPr marL="285750" lvl="0" indent="-285750" algn="just" rtl="0">
              <a:spcBef>
                <a:spcPts val="0"/>
              </a:spcBef>
              <a:spcAft>
                <a:spcPts val="0"/>
              </a:spcAft>
              <a:buSzPct val="80000"/>
              <a:buChar char="▶"/>
            </a:pPr>
            <a:r>
              <a:rPr lang="tr-TR" sz="3200" b="0" i="0" u="none" strike="noStrike">
                <a:latin typeface="Titillium Web"/>
                <a:ea typeface="Titillium Web"/>
                <a:cs typeface="Titillium Web"/>
                <a:sym typeface="Titillium Web"/>
              </a:rPr>
              <a:t>Çocuğunuzla açık iletişim kurun. Durumu tartışmak yerine konuşmasına, duygularını paylaşmasına izin verin ve dinleyin.</a:t>
            </a:r>
            <a:endParaRPr/>
          </a:p>
          <a:p>
            <a:pPr marL="0" lvl="0" indent="0" algn="just" rtl="0">
              <a:spcBef>
                <a:spcPts val="1144"/>
              </a:spcBef>
              <a:spcAft>
                <a:spcPts val="0"/>
              </a:spcAft>
              <a:buSzPct val="80000"/>
              <a:buNone/>
            </a:pPr>
            <a:r>
              <a:rPr lang="tr-TR" sz="3200" b="0" i="0" u="none" strike="noStrike">
                <a:latin typeface="Titillium Web"/>
                <a:ea typeface="Titillium Web"/>
                <a:cs typeface="Titillium Web"/>
                <a:sym typeface="Titillium Web"/>
              </a:rPr>
              <a:t>•Zorbalığın nerede ve nasıl meydana geldiğini öğrenin</a:t>
            </a:r>
            <a:endParaRPr/>
          </a:p>
          <a:p>
            <a:pPr marL="0" lvl="0" indent="0" algn="just" rtl="0">
              <a:spcBef>
                <a:spcPts val="1144"/>
              </a:spcBef>
              <a:spcAft>
                <a:spcPts val="0"/>
              </a:spcAft>
              <a:buSzPct val="80000"/>
              <a:buNone/>
            </a:pPr>
            <a:r>
              <a:rPr lang="tr-TR" sz="3200" b="0" i="0" u="none" strike="noStrike">
                <a:latin typeface="Titillium Web"/>
                <a:ea typeface="Titillium Web"/>
                <a:cs typeface="Titillium Web"/>
                <a:sym typeface="Titillium Web"/>
              </a:rPr>
              <a:t>•Olumlu stratejiler geliştirmesinde yardımcı olun</a:t>
            </a:r>
            <a:endParaRPr/>
          </a:p>
          <a:p>
            <a:pPr marL="0" lvl="0" indent="0" algn="just" rtl="0">
              <a:spcBef>
                <a:spcPts val="1144"/>
              </a:spcBef>
              <a:spcAft>
                <a:spcPts val="0"/>
              </a:spcAft>
              <a:buSzPct val="80000"/>
              <a:buNone/>
            </a:pPr>
            <a:r>
              <a:rPr lang="tr-TR" sz="3200" b="0" i="0" u="none" strike="noStrike">
                <a:latin typeface="Titillium Web"/>
                <a:ea typeface="Titillium Web"/>
                <a:cs typeface="Titillium Web"/>
                <a:sym typeface="Titillium Web"/>
              </a:rPr>
              <a:t>• ‘Sen de aynısını ona yap’ cümlesinin fayda sağlamaktan çok zarar getireceğini unutmayın</a:t>
            </a:r>
            <a:endParaRPr/>
          </a:p>
          <a:p>
            <a:pPr marL="0" lvl="0" indent="0" algn="just" rtl="0">
              <a:spcBef>
                <a:spcPts val="1144"/>
              </a:spcBef>
              <a:spcAft>
                <a:spcPts val="0"/>
              </a:spcAft>
              <a:buSzPct val="80000"/>
              <a:buNone/>
            </a:pPr>
            <a:r>
              <a:rPr lang="tr-TR" sz="3200" b="0" i="0" u="none" strike="noStrike">
                <a:latin typeface="Titillium Web"/>
                <a:ea typeface="Titillium Web"/>
                <a:cs typeface="Titillium Web"/>
                <a:sym typeface="Titillium Web"/>
              </a:rPr>
              <a:t>• Olayla ilgili olarak kendi duygularınızı mümkün olduğunca kontrol edin. Hemen aşırı tepki göstermeyin.</a:t>
            </a:r>
            <a:endParaRPr/>
          </a:p>
          <a:p>
            <a:pPr marL="0" lvl="0" indent="0" algn="just" rtl="0">
              <a:spcBef>
                <a:spcPts val="1144"/>
              </a:spcBef>
              <a:spcAft>
                <a:spcPts val="0"/>
              </a:spcAft>
              <a:buSzPct val="80000"/>
              <a:buNone/>
            </a:pPr>
            <a:r>
              <a:rPr lang="tr-TR" sz="3200" b="0" i="0" u="none" strike="noStrike">
                <a:latin typeface="Titillium Web"/>
                <a:ea typeface="Titillium Web"/>
                <a:cs typeface="Titillium Web"/>
                <a:sym typeface="Titillium Web"/>
              </a:rPr>
              <a:t>• Çocuğunuzu asla suçlamayın.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6"/>
          <p:cNvSpPr txBox="1">
            <a:spLocks noGrp="1"/>
          </p:cNvSpPr>
          <p:nvPr>
            <p:ph type="body" idx="1"/>
          </p:nvPr>
        </p:nvSpPr>
        <p:spPr>
          <a:xfrm>
            <a:off x="856059" y="1307703"/>
            <a:ext cx="6769894" cy="4264422"/>
          </a:xfrm>
          <a:prstGeom prst="rect">
            <a:avLst/>
          </a:prstGeom>
          <a:noFill/>
          <a:ln>
            <a:noFill/>
          </a:ln>
        </p:spPr>
        <p:txBody>
          <a:bodyPr spcFirstLastPara="1" wrap="square" lIns="91425" tIns="45700" rIns="91425" bIns="45700" anchor="ctr" anchorCtr="0">
            <a:normAutofit fontScale="92500" lnSpcReduction="20000"/>
          </a:bodyPr>
          <a:lstStyle/>
          <a:p>
            <a:pPr marL="0" lvl="0" indent="0" algn="just" rtl="0">
              <a:spcBef>
                <a:spcPts val="0"/>
              </a:spcBef>
              <a:spcAft>
                <a:spcPts val="0"/>
              </a:spcAft>
              <a:buSzPct val="80000"/>
              <a:buNone/>
            </a:pPr>
            <a:r>
              <a:rPr lang="tr-TR" sz="2800" b="0" i="0" u="none" strike="noStrike">
                <a:latin typeface="Titillium Web"/>
                <a:ea typeface="Titillium Web"/>
                <a:cs typeface="Titillium Web"/>
                <a:sym typeface="Titillium Web"/>
              </a:rPr>
              <a:t>•Çocuğunuzu bundan sonraki akran istismarı ve rahatsız etme eylemlerini okulda güvendikleri bir öğretmene bildirmeye teşvik edin.</a:t>
            </a:r>
            <a:endParaRPr/>
          </a:p>
          <a:p>
            <a:pPr marL="0" lvl="0" indent="0" algn="just" rtl="0">
              <a:spcBef>
                <a:spcPts val="1076"/>
              </a:spcBef>
              <a:spcAft>
                <a:spcPts val="0"/>
              </a:spcAft>
              <a:buSzPct val="80000"/>
              <a:buNone/>
            </a:pPr>
            <a:endParaRPr sz="2800" b="0" i="0" u="none" strike="noStrike">
              <a:latin typeface="Titillium Web"/>
              <a:ea typeface="Titillium Web"/>
              <a:cs typeface="Titillium Web"/>
              <a:sym typeface="Titillium Web"/>
            </a:endParaRPr>
          </a:p>
          <a:p>
            <a:pPr marL="0" lvl="0" indent="0" algn="just" rtl="0">
              <a:spcBef>
                <a:spcPts val="1076"/>
              </a:spcBef>
              <a:spcAft>
                <a:spcPts val="0"/>
              </a:spcAft>
              <a:buSzPct val="80000"/>
              <a:buNone/>
            </a:pPr>
            <a:r>
              <a:rPr lang="tr-TR" sz="2800" b="0" i="0" u="none" strike="noStrike">
                <a:latin typeface="Titillium Web"/>
                <a:ea typeface="Titillium Web"/>
                <a:cs typeface="Titillium Web"/>
                <a:sym typeface="Titillium Web"/>
              </a:rPr>
              <a:t>•Sonrasında ise belli zaman dilimleri içerisinde aynı olayın tekrarlanıp tekrarlanmadığını ve onu üzen veya kızdıran arkadaşları olup olmadığını sorun.</a:t>
            </a:r>
            <a:endParaRPr/>
          </a:p>
          <a:p>
            <a:pPr marL="0" lvl="0" indent="0" algn="just" rtl="0">
              <a:spcBef>
                <a:spcPts val="1076"/>
              </a:spcBef>
              <a:spcAft>
                <a:spcPts val="0"/>
              </a:spcAft>
              <a:buSzPct val="80000"/>
              <a:buNone/>
            </a:pPr>
            <a:endParaRPr sz="2800" b="0" i="0" u="none" strike="noStrike">
              <a:latin typeface="Titillium Web"/>
              <a:ea typeface="Titillium Web"/>
              <a:cs typeface="Titillium Web"/>
              <a:sym typeface="Titillium Web"/>
            </a:endParaRPr>
          </a:p>
          <a:p>
            <a:pPr marL="0" lvl="0" indent="0" algn="just" rtl="0">
              <a:spcBef>
                <a:spcPts val="1076"/>
              </a:spcBef>
              <a:spcAft>
                <a:spcPts val="0"/>
              </a:spcAft>
              <a:buSzPct val="80000"/>
              <a:buNone/>
            </a:pPr>
            <a:r>
              <a:rPr lang="tr-TR" sz="2800" b="0" i="0" u="none" strike="noStrike">
                <a:latin typeface="Titillium Web"/>
                <a:ea typeface="Titillium Web"/>
                <a:cs typeface="Titillium Web"/>
                <a:sym typeface="Titillium Web"/>
              </a:rPr>
              <a:t>•Okulu durumdan mutlaka haberdar edin ve çözüm konusunda işbirliği yapın.</a:t>
            </a:r>
            <a:endParaRPr/>
          </a:p>
        </p:txBody>
      </p:sp>
      <p:pic>
        <p:nvPicPr>
          <p:cNvPr id="236" name="Google Shape;236;p16"/>
          <p:cNvPicPr preferRelativeResize="0"/>
          <p:nvPr/>
        </p:nvPicPr>
        <p:blipFill rotWithShape="1">
          <a:blip r:embed="rId3">
            <a:alphaModFix/>
          </a:blip>
          <a:srcRect/>
          <a:stretch/>
        </p:blipFill>
        <p:spPr>
          <a:xfrm>
            <a:off x="8038531" y="1514901"/>
            <a:ext cx="3671887" cy="40572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title"/>
          </p:nvPr>
        </p:nvSpPr>
        <p:spPr>
          <a:xfrm>
            <a:off x="659608" y="174639"/>
            <a:ext cx="8534400" cy="15070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tr-TR"/>
              <a:t>AİLELERE ÖNERİLER</a:t>
            </a:r>
            <a:endParaRPr/>
          </a:p>
        </p:txBody>
      </p:sp>
      <p:sp>
        <p:nvSpPr>
          <p:cNvPr id="242" name="Google Shape;242;p17"/>
          <p:cNvSpPr txBox="1">
            <a:spLocks noGrp="1"/>
          </p:cNvSpPr>
          <p:nvPr>
            <p:ph type="body" idx="1"/>
          </p:nvPr>
        </p:nvSpPr>
        <p:spPr>
          <a:xfrm>
            <a:off x="659608" y="1529954"/>
            <a:ext cx="6466284" cy="4486275"/>
          </a:xfrm>
          <a:prstGeom prst="rect">
            <a:avLst/>
          </a:prstGeom>
          <a:noFill/>
          <a:ln>
            <a:noFill/>
          </a:ln>
        </p:spPr>
        <p:txBody>
          <a:bodyPr spcFirstLastPara="1" wrap="square" lIns="91425" tIns="45700" rIns="91425" bIns="45700" anchor="ctr" anchorCtr="0">
            <a:normAutofit fontScale="70000" lnSpcReduction="20000"/>
          </a:bodyPr>
          <a:lstStyle/>
          <a:p>
            <a:pPr marL="0" lvl="0" indent="0" algn="just" rtl="0">
              <a:spcBef>
                <a:spcPts val="0"/>
              </a:spcBef>
              <a:spcAft>
                <a:spcPts val="0"/>
              </a:spcAft>
              <a:buSzPct val="80000"/>
              <a:buNone/>
            </a:pPr>
            <a:r>
              <a:rPr lang="tr-TR" sz="3200" b="0" i="0" u="none" strike="noStrike">
                <a:latin typeface="Titillium Web"/>
                <a:ea typeface="Titillium Web"/>
                <a:cs typeface="Titillium Web"/>
                <a:sym typeface="Titillium Web"/>
              </a:rPr>
              <a:t>1. Çocukların, özellikle saldırgan davranışlarla istediklerini yerine getirmelerine izin verilmemeli, bu tür davranışlar pekiştirilmemelidir. </a:t>
            </a:r>
            <a:endParaRPr/>
          </a:p>
          <a:p>
            <a:pPr marL="285750" lvl="0" indent="-171958" algn="just" rtl="0">
              <a:spcBef>
                <a:spcPts val="1048"/>
              </a:spcBef>
              <a:spcAft>
                <a:spcPts val="0"/>
              </a:spcAft>
              <a:buSzPct val="80000"/>
              <a:buNone/>
            </a:pPr>
            <a:endParaRPr sz="3200" b="0" i="0" u="none" strike="noStrike">
              <a:latin typeface="Titillium Web"/>
              <a:ea typeface="Titillium Web"/>
              <a:cs typeface="Titillium Web"/>
              <a:sym typeface="Titillium Web"/>
            </a:endParaRPr>
          </a:p>
          <a:p>
            <a:pPr marL="0" lvl="0" indent="0" algn="just" rtl="0">
              <a:spcBef>
                <a:spcPts val="1048"/>
              </a:spcBef>
              <a:spcAft>
                <a:spcPts val="0"/>
              </a:spcAft>
              <a:buSzPct val="80000"/>
              <a:buNone/>
            </a:pPr>
            <a:r>
              <a:rPr lang="tr-TR" sz="3200" b="0" i="0" u="none" strike="noStrike">
                <a:latin typeface="Titillium Web"/>
                <a:ea typeface="Titillium Web"/>
                <a:cs typeface="Titillium Web"/>
                <a:sym typeface="Titillium Web"/>
              </a:rPr>
              <a:t>2.Televizyon izlemesi sınırlandırmalı, hangi programları izlediği, hangi bilgisayar oyunlarını oynadığı ise kontrol edilmelidir.</a:t>
            </a:r>
            <a:endParaRPr/>
          </a:p>
          <a:p>
            <a:pPr marL="285750" lvl="0" indent="-171958" algn="just" rtl="0">
              <a:spcBef>
                <a:spcPts val="1048"/>
              </a:spcBef>
              <a:spcAft>
                <a:spcPts val="0"/>
              </a:spcAft>
              <a:buSzPct val="80000"/>
              <a:buNone/>
            </a:pPr>
            <a:endParaRPr sz="3200" b="0" i="0" u="none" strike="noStrike">
              <a:latin typeface="Titillium Web"/>
              <a:ea typeface="Titillium Web"/>
              <a:cs typeface="Titillium Web"/>
              <a:sym typeface="Titillium Web"/>
            </a:endParaRPr>
          </a:p>
          <a:p>
            <a:pPr marL="0" lvl="0" indent="0" algn="just" rtl="0">
              <a:spcBef>
                <a:spcPts val="1048"/>
              </a:spcBef>
              <a:spcAft>
                <a:spcPts val="0"/>
              </a:spcAft>
              <a:buSzPct val="80000"/>
              <a:buNone/>
            </a:pPr>
            <a:r>
              <a:rPr lang="tr-TR" sz="3200" b="0" i="0" u="none" strike="noStrike">
                <a:latin typeface="Titillium Web"/>
                <a:ea typeface="Titillium Web"/>
                <a:cs typeface="Titillium Web"/>
                <a:sym typeface="Titillium Web"/>
              </a:rPr>
              <a:t>3.Çocuklar, çeşitli sosyal ve sportif alanlara yönlendirilmeli ve onlara, hobilerini yapmaları için fırsatlar verilmelidir. Aileler, çocuklarıyla daha nitelikli zaman geçirmeli; zorbalık davranışlarına karşı dikkatli ve özenli olmalıdır.</a:t>
            </a:r>
            <a:endParaRPr/>
          </a:p>
          <a:p>
            <a:pPr marL="285750" lvl="0" indent="-171958" algn="just" rtl="0">
              <a:spcBef>
                <a:spcPts val="1048"/>
              </a:spcBef>
              <a:spcAft>
                <a:spcPts val="0"/>
              </a:spcAft>
              <a:buSzPct val="80000"/>
              <a:buNone/>
            </a:pPr>
            <a:endParaRPr sz="3200" b="0" i="0" u="none" strike="noStrike">
              <a:solidFill>
                <a:srgbClr val="22313C"/>
              </a:solidFill>
              <a:latin typeface="Titillium Web"/>
              <a:ea typeface="Titillium Web"/>
              <a:cs typeface="Titillium Web"/>
              <a:sym typeface="Titillium Web"/>
            </a:endParaRPr>
          </a:p>
        </p:txBody>
      </p:sp>
      <p:pic>
        <p:nvPicPr>
          <p:cNvPr id="243" name="Google Shape;243;p17"/>
          <p:cNvPicPr preferRelativeResize="0"/>
          <p:nvPr/>
        </p:nvPicPr>
        <p:blipFill rotWithShape="1">
          <a:blip r:embed="rId3">
            <a:alphaModFix/>
          </a:blip>
          <a:srcRect/>
          <a:stretch/>
        </p:blipFill>
        <p:spPr>
          <a:xfrm>
            <a:off x="7773593" y="1681706"/>
            <a:ext cx="2840830" cy="272998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8"/>
          <p:cNvSpPr txBox="1">
            <a:spLocks noGrp="1"/>
          </p:cNvSpPr>
          <p:nvPr>
            <p:ph type="body" idx="1"/>
          </p:nvPr>
        </p:nvSpPr>
        <p:spPr>
          <a:xfrm>
            <a:off x="555556" y="917178"/>
            <a:ext cx="7231132" cy="5369321"/>
          </a:xfrm>
          <a:prstGeom prst="rect">
            <a:avLst/>
          </a:prstGeom>
          <a:noFill/>
          <a:ln>
            <a:noFill/>
          </a:ln>
        </p:spPr>
        <p:txBody>
          <a:bodyPr spcFirstLastPara="1" wrap="square" lIns="91425" tIns="45700" rIns="91425" bIns="45700" anchor="ctr" anchorCtr="0">
            <a:normAutofit/>
          </a:bodyPr>
          <a:lstStyle/>
          <a:p>
            <a:pPr marL="0" lvl="0" indent="0" algn="just" rtl="0">
              <a:spcBef>
                <a:spcPts val="0"/>
              </a:spcBef>
              <a:spcAft>
                <a:spcPts val="0"/>
              </a:spcAft>
              <a:buSzPts val="1600"/>
              <a:buNone/>
            </a:pPr>
            <a:r>
              <a:rPr lang="tr-TR">
                <a:latin typeface="Titillium Web"/>
                <a:ea typeface="Titillium Web"/>
                <a:cs typeface="Titillium Web"/>
                <a:sym typeface="Titillium Web"/>
              </a:rPr>
              <a:t>4.</a:t>
            </a:r>
            <a:r>
              <a:rPr lang="tr-TR" b="0" i="0" u="none" strike="noStrike">
                <a:latin typeface="Titillium Web"/>
                <a:ea typeface="Titillium Web"/>
                <a:cs typeface="Titillium Web"/>
                <a:sym typeface="Titillium Web"/>
              </a:rPr>
              <a:t>Kardeşler arasında böyle bir durum varsa mutlaka müdahale etmeli bu tür davranışlara izin verilmemelidir. Aileler çocuklarının diğer arkadaşlarının yanında popüler olması yönündeki arzularını, çocuklarına yansıtmamalıdır. </a:t>
            </a:r>
            <a:endParaRPr/>
          </a:p>
          <a:p>
            <a:pPr marL="285750" lvl="0" indent="-184150" algn="just" rtl="0">
              <a:spcBef>
                <a:spcPts val="1000"/>
              </a:spcBef>
              <a:spcAft>
                <a:spcPts val="0"/>
              </a:spcAft>
              <a:buSzPts val="1600"/>
              <a:buNone/>
            </a:pPr>
            <a:endParaRPr b="0" i="0" u="none" strike="noStrike">
              <a:latin typeface="Titillium Web"/>
              <a:ea typeface="Titillium Web"/>
              <a:cs typeface="Titillium Web"/>
              <a:sym typeface="Titillium Web"/>
            </a:endParaRPr>
          </a:p>
          <a:p>
            <a:pPr marL="0" lvl="0" indent="0" algn="just" rtl="0">
              <a:spcBef>
                <a:spcPts val="1000"/>
              </a:spcBef>
              <a:spcAft>
                <a:spcPts val="0"/>
              </a:spcAft>
              <a:buSzPts val="1600"/>
              <a:buNone/>
            </a:pPr>
            <a:r>
              <a:rPr lang="tr-TR" b="0" i="0" u="none" strike="noStrike">
                <a:latin typeface="Titillium Web"/>
                <a:ea typeface="Titillium Web"/>
                <a:cs typeface="Titillium Web"/>
                <a:sym typeface="Titillium Web"/>
              </a:rPr>
              <a:t>5.Aileler, çocuklarıyla sorgulayıcı nitelikte değil, paylaşım amacıyla sohbet etmelidir. Anne ve baba çocuklarının bir arkadaşına zorbalık yaptığını öğrendiğinde, çocuklarını savunmamalı ve bu tür davranışları asla onaylamayacaklarını kesin bir dille belirtmelidir.</a:t>
            </a:r>
            <a:endParaRPr/>
          </a:p>
          <a:p>
            <a:pPr marL="285750" lvl="0" indent="-184150" algn="just" rtl="0">
              <a:spcBef>
                <a:spcPts val="1000"/>
              </a:spcBef>
              <a:spcAft>
                <a:spcPts val="0"/>
              </a:spcAft>
              <a:buSzPts val="1600"/>
              <a:buNone/>
            </a:pPr>
            <a:endParaRPr b="0" i="0" u="none" strike="noStrike">
              <a:solidFill>
                <a:srgbClr val="22313C"/>
              </a:solidFill>
              <a:latin typeface="Titillium Web"/>
              <a:ea typeface="Titillium Web"/>
              <a:cs typeface="Titillium Web"/>
              <a:sym typeface="Titillium Web"/>
            </a:endParaRPr>
          </a:p>
          <a:p>
            <a:pPr marL="285750" lvl="0" indent="-184150" algn="just" rtl="0">
              <a:spcBef>
                <a:spcPts val="1000"/>
              </a:spcBef>
              <a:spcAft>
                <a:spcPts val="0"/>
              </a:spcAft>
              <a:buSzPts val="1600"/>
              <a:buNone/>
            </a:pPr>
            <a:endParaRPr b="0" i="0" u="none" strike="noStrike">
              <a:solidFill>
                <a:srgbClr val="22313C"/>
              </a:solidFill>
              <a:latin typeface="Titillium Web"/>
              <a:ea typeface="Titillium Web"/>
              <a:cs typeface="Titillium Web"/>
              <a:sym typeface="Titillium Web"/>
            </a:endParaRPr>
          </a:p>
          <a:p>
            <a:pPr marL="0" lvl="0" indent="0" algn="just" rtl="0">
              <a:spcBef>
                <a:spcPts val="1000"/>
              </a:spcBef>
              <a:spcAft>
                <a:spcPts val="0"/>
              </a:spcAft>
              <a:buSzPts val="1600"/>
              <a:buNone/>
            </a:pPr>
            <a:endParaRPr/>
          </a:p>
        </p:txBody>
      </p:sp>
      <p:pic>
        <p:nvPicPr>
          <p:cNvPr id="249" name="Google Shape;249;p18"/>
          <p:cNvPicPr preferRelativeResize="0"/>
          <p:nvPr/>
        </p:nvPicPr>
        <p:blipFill rotWithShape="1">
          <a:blip r:embed="rId3">
            <a:alphaModFix/>
          </a:blip>
          <a:srcRect/>
          <a:stretch/>
        </p:blipFill>
        <p:spPr>
          <a:xfrm>
            <a:off x="8086940" y="1176486"/>
            <a:ext cx="2690500" cy="324538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9"/>
          <p:cNvSpPr txBox="1">
            <a:spLocks noGrp="1"/>
          </p:cNvSpPr>
          <p:nvPr>
            <p:ph type="body" idx="1"/>
          </p:nvPr>
        </p:nvSpPr>
        <p:spPr>
          <a:xfrm>
            <a:off x="534590" y="879077"/>
            <a:ext cx="6734176" cy="3978673"/>
          </a:xfrm>
          <a:prstGeom prst="rect">
            <a:avLst/>
          </a:prstGeom>
          <a:noFill/>
          <a:ln>
            <a:noFill/>
          </a:ln>
        </p:spPr>
        <p:txBody>
          <a:bodyPr spcFirstLastPara="1" wrap="square" lIns="91425" tIns="45700" rIns="91425" bIns="45700" anchor="ctr" anchorCtr="0">
            <a:normAutofit/>
          </a:bodyPr>
          <a:lstStyle/>
          <a:p>
            <a:pPr marL="0" lvl="0" indent="0" algn="just" rtl="0">
              <a:spcBef>
                <a:spcPts val="0"/>
              </a:spcBef>
              <a:spcAft>
                <a:spcPts val="0"/>
              </a:spcAft>
              <a:buSzPts val="1600"/>
              <a:buNone/>
            </a:pPr>
            <a:r>
              <a:rPr lang="tr-TR">
                <a:latin typeface="Titillium Web"/>
                <a:ea typeface="Titillium Web"/>
                <a:cs typeface="Titillium Web"/>
                <a:sym typeface="Titillium Web"/>
              </a:rPr>
              <a:t>6</a:t>
            </a:r>
            <a:r>
              <a:rPr lang="tr-TR" b="0" i="0" u="none" strike="noStrike">
                <a:latin typeface="Titillium Web"/>
                <a:ea typeface="Titillium Web"/>
                <a:cs typeface="Titillium Web"/>
                <a:sym typeface="Titillium Web"/>
              </a:rPr>
              <a:t>.Çocuğun, empati kurarak karşısındakinin zorba bir davranış karşısındaki duygusunu anlaması sağlanmalıdır. Zorbalığın doğal bir davranış olmadığı vurgulanmalıdır. Aileler, çocuklarının davranışları ile ilgili olarak sıklıkla öğretmenlerinden bilgi almalı çözüm üretmeye çalışmalıdır. Eğer davranış problemi devam ederse rehberlik servisimizle iletişime geçilmesi gerekmektedir.</a:t>
            </a:r>
            <a:endParaRPr/>
          </a:p>
          <a:p>
            <a:pPr marL="285750" lvl="0" indent="-184150" algn="just" rtl="0">
              <a:spcBef>
                <a:spcPts val="1000"/>
              </a:spcBef>
              <a:spcAft>
                <a:spcPts val="0"/>
              </a:spcAft>
              <a:buSzPts val="1600"/>
              <a:buNone/>
            </a:pPr>
            <a:endParaRPr b="0" i="0" u="none" strike="noStrike">
              <a:solidFill>
                <a:srgbClr val="22313C"/>
              </a:solidFill>
              <a:latin typeface="Titillium Web"/>
              <a:ea typeface="Titillium Web"/>
              <a:cs typeface="Titillium Web"/>
              <a:sym typeface="Titillium Web"/>
            </a:endParaRPr>
          </a:p>
          <a:p>
            <a:pPr marL="285750" lvl="0" indent="-184150" algn="just" rtl="0">
              <a:spcBef>
                <a:spcPts val="1000"/>
              </a:spcBef>
              <a:spcAft>
                <a:spcPts val="0"/>
              </a:spcAft>
              <a:buSzPts val="1600"/>
              <a:buNone/>
            </a:pPr>
            <a:endParaRPr b="0" i="0" u="none" strike="noStrike">
              <a:solidFill>
                <a:srgbClr val="22313C"/>
              </a:solidFill>
              <a:latin typeface="Titillium Web"/>
              <a:ea typeface="Titillium Web"/>
              <a:cs typeface="Titillium Web"/>
              <a:sym typeface="Titillium Web"/>
            </a:endParaRPr>
          </a:p>
        </p:txBody>
      </p:sp>
      <p:pic>
        <p:nvPicPr>
          <p:cNvPr id="255" name="Google Shape;255;p19"/>
          <p:cNvPicPr preferRelativeResize="0"/>
          <p:nvPr/>
        </p:nvPicPr>
        <p:blipFill rotWithShape="1">
          <a:blip r:embed="rId3">
            <a:alphaModFix/>
          </a:blip>
          <a:srcRect/>
          <a:stretch/>
        </p:blipFill>
        <p:spPr>
          <a:xfrm>
            <a:off x="7625935" y="529473"/>
            <a:ext cx="3442399" cy="35065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
          <p:cNvSpPr txBox="1"/>
          <p:nvPr/>
        </p:nvSpPr>
        <p:spPr>
          <a:xfrm flipH="1">
            <a:off x="2935049" y="1773409"/>
            <a:ext cx="72628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000" b="0" i="0" u="none"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4000" b="0" i="0" u="none"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tr-TR" sz="4000" b="1" i="0" u="none" strike="noStrike" cap="none">
                <a:solidFill>
                  <a:schemeClr val="lt1"/>
                </a:solidFill>
                <a:latin typeface="Century Gothic"/>
                <a:ea typeface="Century Gothic"/>
                <a:cs typeface="Century Gothic"/>
                <a:sym typeface="Century Gothic"/>
              </a:rPr>
              <a:t>AKRAN ZORBALIĞI NEDİR?</a:t>
            </a:r>
            <a:endParaRPr sz="4000" b="1"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0"/>
          <p:cNvSpPr txBox="1">
            <a:spLocks noGrp="1"/>
          </p:cNvSpPr>
          <p:nvPr>
            <p:ph type="body" idx="1"/>
          </p:nvPr>
        </p:nvSpPr>
        <p:spPr>
          <a:xfrm>
            <a:off x="766763" y="483394"/>
            <a:ext cx="6305550" cy="2871390"/>
          </a:xfrm>
          <a:prstGeom prst="rect">
            <a:avLst/>
          </a:prstGeom>
          <a:noFill/>
          <a:ln>
            <a:noFill/>
          </a:ln>
        </p:spPr>
        <p:txBody>
          <a:bodyPr spcFirstLastPara="1" wrap="square" lIns="91425" tIns="45700" rIns="91425" bIns="45700" anchor="ctr" anchorCtr="0">
            <a:normAutofit/>
          </a:bodyPr>
          <a:lstStyle/>
          <a:p>
            <a:pPr marL="285750" lvl="0" indent="-184150" algn="just" rtl="0">
              <a:spcBef>
                <a:spcPts val="0"/>
              </a:spcBef>
              <a:spcAft>
                <a:spcPts val="0"/>
              </a:spcAft>
              <a:buSzPts val="1600"/>
              <a:buNone/>
            </a:pPr>
            <a:endParaRPr b="0" i="0" u="none" strike="noStrike">
              <a:solidFill>
                <a:srgbClr val="22313C"/>
              </a:solidFill>
              <a:latin typeface="Titillium Web"/>
              <a:ea typeface="Titillium Web"/>
              <a:cs typeface="Titillium Web"/>
              <a:sym typeface="Titillium Web"/>
            </a:endParaRPr>
          </a:p>
          <a:p>
            <a:pPr marL="0" lvl="0" indent="0" algn="just" rtl="0">
              <a:spcBef>
                <a:spcPts val="1000"/>
              </a:spcBef>
              <a:spcAft>
                <a:spcPts val="0"/>
              </a:spcAft>
              <a:buSzPts val="1600"/>
              <a:buNone/>
            </a:pPr>
            <a:r>
              <a:rPr lang="tr-TR" b="0" i="0" u="none" strike="noStrike">
                <a:latin typeface="Titillium Web"/>
                <a:ea typeface="Titillium Web"/>
                <a:cs typeface="Titillium Web"/>
                <a:sym typeface="Titillium Web"/>
              </a:rPr>
              <a:t>7.Davranışsal sorunların, en sağlıklı biçimde aile-okul-çocuk üçgeninde, öğretmenlerin, ebeveynlerin, rehberlik servisinin birbirleri ile iletişim halinde bulunarak çözülebileceği unutulmamalıdır.</a:t>
            </a:r>
            <a:endParaRPr/>
          </a:p>
        </p:txBody>
      </p:sp>
      <p:pic>
        <p:nvPicPr>
          <p:cNvPr id="261" name="Google Shape;261;p20"/>
          <p:cNvPicPr preferRelativeResize="0"/>
          <p:nvPr/>
        </p:nvPicPr>
        <p:blipFill rotWithShape="1">
          <a:blip r:embed="rId3">
            <a:alphaModFix/>
          </a:blip>
          <a:srcRect/>
          <a:stretch/>
        </p:blipFill>
        <p:spPr>
          <a:xfrm>
            <a:off x="901978" y="3152632"/>
            <a:ext cx="3999310" cy="278057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1"/>
          <p:cNvSpPr txBox="1">
            <a:spLocks noGrp="1"/>
          </p:cNvSpPr>
          <p:nvPr>
            <p:ph type="title"/>
          </p:nvPr>
        </p:nvSpPr>
        <p:spPr>
          <a:xfrm>
            <a:off x="450376" y="189434"/>
            <a:ext cx="8768235" cy="150125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tr-TR"/>
              <a:t>KİTAP ÖNERİLERİ</a:t>
            </a:r>
            <a:endParaRPr/>
          </a:p>
        </p:txBody>
      </p:sp>
      <p:pic>
        <p:nvPicPr>
          <p:cNvPr id="267" name="Google Shape;267;p21"/>
          <p:cNvPicPr preferRelativeResize="0">
            <a:picLocks noGrp="1"/>
          </p:cNvPicPr>
          <p:nvPr>
            <p:ph type="body" idx="1"/>
          </p:nvPr>
        </p:nvPicPr>
        <p:blipFill rotWithShape="1">
          <a:blip r:embed="rId3">
            <a:alphaModFix/>
          </a:blip>
          <a:srcRect/>
          <a:stretch/>
        </p:blipFill>
        <p:spPr>
          <a:xfrm>
            <a:off x="450376" y="1869755"/>
            <a:ext cx="4135131" cy="3673739"/>
          </a:xfrm>
          <a:prstGeom prst="rect">
            <a:avLst/>
          </a:prstGeom>
          <a:noFill/>
          <a:ln>
            <a:noFill/>
          </a:ln>
        </p:spPr>
      </p:pic>
      <p:sp>
        <p:nvSpPr>
          <p:cNvPr id="268" name="Google Shape;268;p21"/>
          <p:cNvSpPr txBox="1"/>
          <p:nvPr/>
        </p:nvSpPr>
        <p:spPr>
          <a:xfrm>
            <a:off x="5860353" y="1690687"/>
            <a:ext cx="4388049"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i="0" u="none" strike="noStrike" cap="none">
                <a:solidFill>
                  <a:schemeClr val="lt1"/>
                </a:solidFill>
                <a:latin typeface="Open Sans"/>
                <a:ea typeface="Open Sans"/>
                <a:cs typeface="Open Sans"/>
                <a:sym typeface="Open Sans"/>
              </a:rPr>
              <a:t>ÇİKO ZORBALIKLA BAŞ EDİYOR:</a:t>
            </a:r>
            <a:endParaRPr/>
          </a:p>
          <a:p>
            <a:pPr marL="0" marR="0" lvl="0" indent="0" algn="l" rtl="0">
              <a:spcBef>
                <a:spcPts val="0"/>
              </a:spcBef>
              <a:spcAft>
                <a:spcPts val="0"/>
              </a:spcAft>
              <a:buNone/>
            </a:pPr>
            <a:endParaRPr sz="1800" b="0" i="0" u="none" strike="noStrike" cap="none">
              <a:solidFill>
                <a:schemeClr val="lt1"/>
              </a:solidFill>
              <a:latin typeface="Open Sans"/>
              <a:ea typeface="Open Sans"/>
              <a:cs typeface="Open Sans"/>
              <a:sym typeface="Open Sans"/>
            </a:endParaRPr>
          </a:p>
          <a:p>
            <a:pPr marL="0" marR="0" lvl="0" indent="0" algn="l" rtl="0">
              <a:spcBef>
                <a:spcPts val="0"/>
              </a:spcBef>
              <a:spcAft>
                <a:spcPts val="0"/>
              </a:spcAft>
              <a:buNone/>
            </a:pPr>
            <a:r>
              <a:rPr lang="tr-TR" sz="2000" b="1" i="1" u="none" strike="noStrike" cap="none">
                <a:solidFill>
                  <a:schemeClr val="lt1"/>
                </a:solidFill>
                <a:latin typeface="Open Sans"/>
                <a:ea typeface="Open Sans"/>
                <a:cs typeface="Open Sans"/>
                <a:sym typeface="Open Sans"/>
              </a:rPr>
              <a:t>Çiko sakin, insanlara iyi davranan, çok nazik bir çocuk. Çiko’nun pek çok arkadaşı var ve hepsi ona iyi davranıyor. Ares hariç… Ares, Çiko’ya sürekli sataşıyor, onunla alay ediyor, böylece Çiko’nun kendisini kötü hissetmesine neden oluyor. Ama Çiko sonunda bu durumu</a:t>
            </a:r>
            <a:r>
              <a:rPr lang="tr-TR" sz="2000" b="1" i="1" u="none" strike="noStrike" cap="none">
                <a:solidFill>
                  <a:schemeClr val="lt1"/>
                </a:solidFill>
                <a:latin typeface="Century Gothic"/>
                <a:ea typeface="Century Gothic"/>
                <a:cs typeface="Century Gothic"/>
                <a:sym typeface="Century Gothic"/>
              </a:rPr>
              <a:t/>
            </a:r>
            <a:br>
              <a:rPr lang="tr-TR" sz="2000" b="1" i="1" u="none" strike="noStrike" cap="none">
                <a:solidFill>
                  <a:schemeClr val="lt1"/>
                </a:solidFill>
                <a:latin typeface="Century Gothic"/>
                <a:ea typeface="Century Gothic"/>
                <a:cs typeface="Century Gothic"/>
                <a:sym typeface="Century Gothic"/>
              </a:rPr>
            </a:br>
            <a:r>
              <a:rPr lang="tr-TR" sz="2000" b="1" i="1" u="none" strike="noStrike" cap="none">
                <a:solidFill>
                  <a:schemeClr val="lt1"/>
                </a:solidFill>
                <a:latin typeface="Open Sans"/>
                <a:ea typeface="Open Sans"/>
                <a:cs typeface="Open Sans"/>
                <a:sym typeface="Open Sans"/>
              </a:rPr>
              <a:t>değiştirecek bir çözüm yolu buluyor...</a:t>
            </a:r>
            <a:endParaRPr sz="2000" b="1" i="1"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22"/>
          <p:cNvPicPr preferRelativeResize="0">
            <a:picLocks noGrp="1"/>
          </p:cNvPicPr>
          <p:nvPr>
            <p:ph type="body" idx="1"/>
          </p:nvPr>
        </p:nvPicPr>
        <p:blipFill rotWithShape="1">
          <a:blip r:embed="rId3">
            <a:alphaModFix/>
          </a:blip>
          <a:srcRect/>
          <a:stretch/>
        </p:blipFill>
        <p:spPr>
          <a:xfrm>
            <a:off x="838200" y="1690688"/>
            <a:ext cx="4261487" cy="4351338"/>
          </a:xfrm>
          <a:prstGeom prst="rect">
            <a:avLst/>
          </a:prstGeom>
          <a:noFill/>
          <a:ln>
            <a:noFill/>
          </a:ln>
        </p:spPr>
      </p:pic>
      <p:sp>
        <p:nvSpPr>
          <p:cNvPr id="274" name="Google Shape;274;p22"/>
          <p:cNvSpPr txBox="1"/>
          <p:nvPr/>
        </p:nvSpPr>
        <p:spPr>
          <a:xfrm>
            <a:off x="6096000" y="1601391"/>
            <a:ext cx="4429124"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i="0" u="none" strike="noStrike" cap="none">
                <a:solidFill>
                  <a:schemeClr val="lt1"/>
                </a:solidFill>
                <a:latin typeface="Arial"/>
                <a:ea typeface="Arial"/>
                <a:cs typeface="Arial"/>
                <a:sym typeface="Arial"/>
              </a:rPr>
              <a:t>ZOR BALIK:</a:t>
            </a:r>
            <a:endParaRPr/>
          </a:p>
          <a:p>
            <a:pPr marL="0" marR="0" lvl="0" indent="0" algn="l" rtl="0">
              <a:spcBef>
                <a:spcPts val="0"/>
              </a:spcBef>
              <a:spcAft>
                <a:spcPts val="0"/>
              </a:spcAft>
              <a:buNone/>
            </a:pPr>
            <a:endParaRPr sz="1800" b="1" i="0" u="none" strike="noStrike" cap="none">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tr-TR" sz="2000" b="1" i="1" u="none" strike="noStrike" cap="none">
                <a:solidFill>
                  <a:schemeClr val="lt1"/>
                </a:solidFill>
                <a:latin typeface="Open Sans"/>
                <a:ea typeface="Open Sans"/>
                <a:cs typeface="Open Sans"/>
                <a:sym typeface="Open Sans"/>
              </a:rPr>
              <a:t>Kıpkırmızı mercanların arasında yaşayan Zor Balık, başkalarıyla alay etmeyi çok sever, kendini böyle güçlü hissederdi. Bir gün bir balıkçı teknesinde karşısına turuncu gözlü koca bir kedi çıktı. Zor Balık’ın bu yeni arkadaşı, onu güç ve yalnızlık üzerine düşündürecek, denizlerdeki hayatını çok değiştirecekti...</a:t>
            </a:r>
            <a:endParaRPr sz="2000" b="1" i="1" u="none" strike="noStrike" cap="none">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000" b="1"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3"/>
          <p:cNvSpPr txBox="1"/>
          <p:nvPr/>
        </p:nvSpPr>
        <p:spPr>
          <a:xfrm>
            <a:off x="1344809" y="782239"/>
            <a:ext cx="737611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4400" b="0" i="1" u="none" strike="noStrike" cap="none">
                <a:solidFill>
                  <a:schemeClr val="lt1"/>
                </a:solidFill>
                <a:latin typeface="Arial"/>
                <a:ea typeface="Arial"/>
                <a:cs typeface="Arial"/>
                <a:sym typeface="Arial"/>
              </a:rPr>
              <a:t>DİNLEDİĞİNİZ İÇİN TEŞEKKÜRLER…</a:t>
            </a:r>
            <a:endParaRPr sz="4400" b="0" i="1"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534536" y="256526"/>
            <a:ext cx="8534400" cy="15070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tr-TR" b="1"/>
              <a:t>AKRAN ZORBALIĞI TANIM</a:t>
            </a:r>
            <a:endParaRPr/>
          </a:p>
        </p:txBody>
      </p:sp>
      <p:sp>
        <p:nvSpPr>
          <p:cNvPr id="151" name="Google Shape;151;p3"/>
          <p:cNvSpPr txBox="1">
            <a:spLocks noGrp="1"/>
          </p:cNvSpPr>
          <p:nvPr>
            <p:ph type="body" idx="1"/>
          </p:nvPr>
        </p:nvSpPr>
        <p:spPr>
          <a:xfrm>
            <a:off x="252020" y="1562585"/>
            <a:ext cx="7234237" cy="2067719"/>
          </a:xfrm>
          <a:prstGeom prst="rect">
            <a:avLst/>
          </a:prstGeom>
          <a:noFill/>
          <a:ln>
            <a:noFill/>
          </a:ln>
        </p:spPr>
        <p:txBody>
          <a:bodyPr spcFirstLastPara="1" wrap="square" lIns="91425" tIns="45700" rIns="91425" bIns="45700" anchor="ctr" anchorCtr="0">
            <a:normAutofit lnSpcReduction="10000"/>
          </a:bodyPr>
          <a:lstStyle/>
          <a:p>
            <a:pPr marL="285750" lvl="0" indent="-285750" algn="just" rtl="0">
              <a:spcBef>
                <a:spcPts val="0"/>
              </a:spcBef>
              <a:spcAft>
                <a:spcPts val="0"/>
              </a:spcAft>
              <a:buSzPts val="1920"/>
              <a:buChar char="▶"/>
            </a:pPr>
            <a:r>
              <a:rPr lang="tr-TR" sz="2400" b="1" i="0">
                <a:latin typeface="Arial"/>
                <a:ea typeface="Arial"/>
                <a:cs typeface="Arial"/>
                <a:sym typeface="Arial"/>
              </a:rPr>
              <a:t>Akran zorbalığı, bir veya birden çok öğrencinin, kendilerinden daha güçsüz öğrencileri, kasıtlı ve sürekli olarak rahatsız etmesiyle sonuçlanan ve kurbanın kendisini koruyamayacak durumda olduğu bir saldırganlık türüdür. </a:t>
            </a:r>
            <a:endParaRPr sz="2400" b="1">
              <a:latin typeface="Arial"/>
              <a:ea typeface="Arial"/>
              <a:cs typeface="Arial"/>
              <a:sym typeface="Arial"/>
            </a:endParaRPr>
          </a:p>
        </p:txBody>
      </p:sp>
      <p:pic>
        <p:nvPicPr>
          <p:cNvPr id="152" name="Google Shape;152;p3"/>
          <p:cNvPicPr preferRelativeResize="0"/>
          <p:nvPr/>
        </p:nvPicPr>
        <p:blipFill rotWithShape="1">
          <a:blip r:embed="rId3">
            <a:alphaModFix/>
          </a:blip>
          <a:srcRect/>
          <a:stretch/>
        </p:blipFill>
        <p:spPr>
          <a:xfrm>
            <a:off x="534536" y="3630304"/>
            <a:ext cx="5363569" cy="3057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
          <p:cNvSpPr txBox="1">
            <a:spLocks noGrp="1"/>
          </p:cNvSpPr>
          <p:nvPr>
            <p:ph type="title"/>
          </p:nvPr>
        </p:nvSpPr>
        <p:spPr>
          <a:xfrm>
            <a:off x="490249" y="251221"/>
            <a:ext cx="8534400" cy="15070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Arial"/>
              <a:buNone/>
            </a:pPr>
            <a:r>
              <a:rPr lang="tr-TR" b="1" dirty="0">
                <a:latin typeface="Arial"/>
                <a:ea typeface="Arial"/>
                <a:cs typeface="Arial"/>
                <a:sym typeface="Arial"/>
              </a:rPr>
              <a:t>AKRAN ZORBALIĞI TÜRLERİ</a:t>
            </a:r>
            <a:endParaRPr dirty="0"/>
          </a:p>
        </p:txBody>
      </p:sp>
      <p:sp>
        <p:nvSpPr>
          <p:cNvPr id="158" name="Google Shape;158;p4"/>
          <p:cNvSpPr txBox="1">
            <a:spLocks noGrp="1"/>
          </p:cNvSpPr>
          <p:nvPr>
            <p:ph type="body" idx="1"/>
          </p:nvPr>
        </p:nvSpPr>
        <p:spPr>
          <a:xfrm>
            <a:off x="670357" y="1758288"/>
            <a:ext cx="7359253" cy="4667250"/>
          </a:xfrm>
          <a:prstGeom prst="rect">
            <a:avLst/>
          </a:prstGeom>
          <a:noFill/>
          <a:ln>
            <a:noFill/>
          </a:ln>
        </p:spPr>
        <p:txBody>
          <a:bodyPr spcFirstLastPara="1" wrap="square" lIns="91425" tIns="45700" rIns="91425" bIns="45700" anchor="ctr" anchorCtr="0">
            <a:normAutofit/>
          </a:bodyPr>
          <a:lstStyle/>
          <a:p>
            <a:pPr marL="0" lvl="0" indent="0" algn="just" rtl="0">
              <a:spcBef>
                <a:spcPts val="0"/>
              </a:spcBef>
              <a:spcAft>
                <a:spcPts val="0"/>
              </a:spcAft>
              <a:buSzPts val="1600"/>
              <a:buNone/>
            </a:pPr>
            <a:r>
              <a:rPr lang="tr-TR" b="1" dirty="0" smtClean="0"/>
              <a:t>■FİZİKSEL: </a:t>
            </a:r>
            <a:r>
              <a:rPr lang="tr-TR" sz="2400" dirty="0" smtClean="0">
                <a:latin typeface="Arial"/>
                <a:ea typeface="Arial"/>
                <a:cs typeface="Arial"/>
                <a:sym typeface="Arial"/>
              </a:rPr>
              <a:t>Karşıdaki kişinin canının yanmasına, Yaralanmasına ya da ölümüne neden olma , kasıtlı olarak yapılan davranış ya da davranışlardır.</a:t>
            </a:r>
            <a:endParaRPr dirty="0" smtClean="0"/>
          </a:p>
          <a:p>
            <a:pPr marL="285750" lvl="0" indent="-285750" algn="just" rtl="0">
              <a:spcBef>
                <a:spcPts val="1080"/>
              </a:spcBef>
              <a:spcAft>
                <a:spcPts val="0"/>
              </a:spcAft>
              <a:buSzPts val="1920"/>
              <a:buChar char="▶"/>
            </a:pPr>
            <a:r>
              <a:rPr lang="tr-TR" sz="2400" dirty="0" smtClean="0">
                <a:latin typeface="Arial"/>
                <a:ea typeface="Arial"/>
                <a:cs typeface="Arial"/>
                <a:sym typeface="Arial"/>
              </a:rPr>
              <a:t>Kulak </a:t>
            </a:r>
            <a:r>
              <a:rPr lang="tr-TR" sz="2400" dirty="0">
                <a:latin typeface="Arial"/>
                <a:ea typeface="Arial"/>
                <a:cs typeface="Arial"/>
                <a:sym typeface="Arial"/>
              </a:rPr>
              <a:t>çekme.</a:t>
            </a:r>
            <a:endParaRPr dirty="0"/>
          </a:p>
          <a:p>
            <a:pPr marL="285750" lvl="0" indent="-285750" algn="just" rtl="0">
              <a:spcBef>
                <a:spcPts val="1080"/>
              </a:spcBef>
              <a:spcAft>
                <a:spcPts val="0"/>
              </a:spcAft>
              <a:buSzPts val="1920"/>
              <a:buChar char="▶"/>
            </a:pPr>
            <a:r>
              <a:rPr lang="tr-TR" sz="2400" dirty="0">
                <a:latin typeface="Arial"/>
                <a:ea typeface="Arial"/>
                <a:cs typeface="Arial"/>
                <a:sym typeface="Arial"/>
              </a:rPr>
              <a:t>Oturacağı yere rahatsız edici cisim koyma.</a:t>
            </a:r>
            <a:endParaRPr dirty="0"/>
          </a:p>
          <a:p>
            <a:pPr marL="285750" lvl="0" indent="-285750" algn="just" rtl="0">
              <a:spcBef>
                <a:spcPts val="1080"/>
              </a:spcBef>
              <a:spcAft>
                <a:spcPts val="0"/>
              </a:spcAft>
              <a:buSzPts val="1920"/>
              <a:buChar char="▶"/>
            </a:pPr>
            <a:r>
              <a:rPr lang="tr-TR" sz="2400" dirty="0">
                <a:latin typeface="Arial"/>
                <a:ea typeface="Arial"/>
                <a:cs typeface="Arial"/>
                <a:sym typeface="Arial"/>
              </a:rPr>
              <a:t>Oyun alanını terk etmeye zorlama.</a:t>
            </a:r>
            <a:endParaRPr dirty="0"/>
          </a:p>
          <a:p>
            <a:pPr marL="285750" lvl="0" indent="-285750" algn="just" rtl="0">
              <a:spcBef>
                <a:spcPts val="1080"/>
              </a:spcBef>
              <a:spcAft>
                <a:spcPts val="0"/>
              </a:spcAft>
              <a:buSzPts val="1920"/>
              <a:buChar char="▶"/>
            </a:pPr>
            <a:r>
              <a:rPr lang="tr-TR" sz="2400" dirty="0">
                <a:latin typeface="Arial"/>
                <a:ea typeface="Arial"/>
                <a:cs typeface="Arial"/>
                <a:sym typeface="Arial"/>
              </a:rPr>
              <a:t>Herhangi bir cisimle vurma.</a:t>
            </a:r>
            <a:endParaRPr dirty="0"/>
          </a:p>
          <a:p>
            <a:pPr marL="285750" lvl="0" indent="-285750" algn="just" rtl="0">
              <a:spcBef>
                <a:spcPts val="1080"/>
              </a:spcBef>
              <a:spcAft>
                <a:spcPts val="0"/>
              </a:spcAft>
              <a:buSzPts val="1920"/>
              <a:buChar char="▶"/>
            </a:pPr>
            <a:r>
              <a:rPr lang="tr-TR" sz="2400" dirty="0" smtClean="0">
                <a:latin typeface="Arial"/>
                <a:ea typeface="Arial"/>
                <a:cs typeface="Arial"/>
                <a:sym typeface="Arial"/>
              </a:rPr>
              <a:t>Tekme, dirsek, omuz atmak ya da çelme takma.</a:t>
            </a:r>
            <a:endParaRPr dirty="0" smtClean="0"/>
          </a:p>
          <a:p>
            <a:pPr marL="285750" lvl="0" indent="-285750" algn="just" rtl="0">
              <a:spcBef>
                <a:spcPts val="1080"/>
              </a:spcBef>
              <a:spcAft>
                <a:spcPts val="0"/>
              </a:spcAft>
              <a:buSzPts val="1920"/>
              <a:buChar char="▶"/>
            </a:pPr>
            <a:r>
              <a:rPr lang="tr-TR" sz="2400" dirty="0" smtClean="0">
                <a:latin typeface="Arial"/>
                <a:ea typeface="Arial"/>
                <a:cs typeface="Arial"/>
                <a:sym typeface="Arial"/>
              </a:rPr>
              <a:t>Kafasını </a:t>
            </a:r>
            <a:r>
              <a:rPr lang="tr-TR" sz="2400" dirty="0">
                <a:latin typeface="Arial"/>
                <a:ea typeface="Arial"/>
                <a:cs typeface="Arial"/>
                <a:sym typeface="Arial"/>
              </a:rPr>
              <a:t>duvara veya sıraya vurma.</a:t>
            </a:r>
            <a:endParaRPr dirty="0"/>
          </a:p>
        </p:txBody>
      </p:sp>
      <p:pic>
        <p:nvPicPr>
          <p:cNvPr id="159" name="Google Shape;159;p4"/>
          <p:cNvPicPr preferRelativeResize="0"/>
          <p:nvPr/>
        </p:nvPicPr>
        <p:blipFill rotWithShape="1">
          <a:blip r:embed="rId3">
            <a:alphaModFix/>
          </a:blip>
          <a:srcRect/>
          <a:stretch/>
        </p:blipFill>
        <p:spPr>
          <a:xfrm>
            <a:off x="8501062" y="251221"/>
            <a:ext cx="3375422" cy="3017045"/>
          </a:xfrm>
          <a:prstGeom prst="rect">
            <a:avLst/>
          </a:prstGeom>
          <a:noFill/>
          <a:ln>
            <a:noFill/>
          </a:ln>
        </p:spPr>
      </p:pic>
      <p:pic>
        <p:nvPicPr>
          <p:cNvPr id="160" name="Google Shape;160;p4"/>
          <p:cNvPicPr preferRelativeResize="0"/>
          <p:nvPr/>
        </p:nvPicPr>
        <p:blipFill rotWithShape="1">
          <a:blip r:embed="rId4">
            <a:alphaModFix/>
          </a:blip>
          <a:srcRect/>
          <a:stretch/>
        </p:blipFill>
        <p:spPr>
          <a:xfrm>
            <a:off x="8866584" y="3763567"/>
            <a:ext cx="3009900" cy="2914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5"/>
          <p:cNvSpPr txBox="1">
            <a:spLocks noGrp="1"/>
          </p:cNvSpPr>
          <p:nvPr>
            <p:ph type="body" idx="1"/>
          </p:nvPr>
        </p:nvSpPr>
        <p:spPr>
          <a:xfrm>
            <a:off x="877923" y="654916"/>
            <a:ext cx="6573441" cy="5532438"/>
          </a:xfrm>
          <a:prstGeom prst="rect">
            <a:avLst/>
          </a:prstGeom>
          <a:noFill/>
          <a:ln>
            <a:noFill/>
          </a:ln>
        </p:spPr>
        <p:txBody>
          <a:bodyPr spcFirstLastPara="1" wrap="square" lIns="91425" tIns="45700" rIns="91425" bIns="45700" anchor="ctr" anchorCtr="0">
            <a:normAutofit fontScale="92500" lnSpcReduction="20000"/>
          </a:bodyPr>
          <a:lstStyle/>
          <a:p>
            <a:pPr marL="0" lvl="0" indent="0" algn="just" rtl="0">
              <a:spcBef>
                <a:spcPts val="0"/>
              </a:spcBef>
              <a:spcAft>
                <a:spcPts val="0"/>
              </a:spcAft>
              <a:buSzPct val="80000"/>
              <a:buNone/>
            </a:pPr>
            <a:r>
              <a:rPr lang="tr-TR" b="1" dirty="0"/>
              <a:t>■</a:t>
            </a:r>
            <a:r>
              <a:rPr lang="tr-TR" sz="2400" b="1" dirty="0">
                <a:latin typeface="Arial"/>
                <a:ea typeface="Arial"/>
                <a:cs typeface="Arial"/>
                <a:sym typeface="Arial"/>
              </a:rPr>
              <a:t>SÖZEL: </a:t>
            </a:r>
            <a:r>
              <a:rPr lang="tr-TR" sz="2400" dirty="0">
                <a:latin typeface="Arial"/>
                <a:ea typeface="Arial"/>
                <a:cs typeface="Arial"/>
                <a:sym typeface="Arial"/>
              </a:rPr>
              <a:t>Sistemli bir biçimde yapılan, kişinin benliğini, psikolojik ve sosyal gelişimini olumsuz yönde etkileyen yargılar, atıflar ya da sözel davranışlardır. En önemli noktası sürekliliği olan ve tekrarlanıyor olması.</a:t>
            </a:r>
            <a:endParaRPr dirty="0"/>
          </a:p>
          <a:p>
            <a:pPr marL="285750" lvl="0" indent="-285750" algn="just" rtl="0">
              <a:spcBef>
                <a:spcPts val="1044"/>
              </a:spcBef>
              <a:spcAft>
                <a:spcPts val="0"/>
              </a:spcAft>
              <a:buSzPct val="80000"/>
              <a:buChar char="▶"/>
            </a:pPr>
            <a:r>
              <a:rPr lang="tr-TR" sz="2400" dirty="0">
                <a:latin typeface="Arial"/>
                <a:ea typeface="Arial"/>
                <a:cs typeface="Arial"/>
                <a:sym typeface="Arial"/>
              </a:rPr>
              <a:t>Bedensel özellikleri (Boyu, kilosu, saçı, diş yapısı, ten rengi.)ile alay etme.</a:t>
            </a:r>
            <a:endParaRPr dirty="0"/>
          </a:p>
          <a:p>
            <a:pPr marL="285750" lvl="0" indent="-285750" algn="just" rtl="0">
              <a:spcBef>
                <a:spcPts val="1044"/>
              </a:spcBef>
              <a:spcAft>
                <a:spcPts val="0"/>
              </a:spcAft>
              <a:buSzPct val="80000"/>
              <a:buChar char="▶"/>
            </a:pPr>
            <a:r>
              <a:rPr lang="tr-TR" sz="2400" dirty="0">
                <a:latin typeface="Arial"/>
                <a:ea typeface="Arial"/>
                <a:cs typeface="Arial"/>
                <a:sym typeface="Arial"/>
              </a:rPr>
              <a:t>Dış görünüşü (Gözlüğü, kıyafeti vb.)ile alay etme.</a:t>
            </a:r>
            <a:endParaRPr dirty="0"/>
          </a:p>
          <a:p>
            <a:pPr marL="285750" lvl="0" indent="-285750" algn="just" rtl="0">
              <a:spcBef>
                <a:spcPts val="1044"/>
              </a:spcBef>
              <a:spcAft>
                <a:spcPts val="0"/>
              </a:spcAft>
              <a:buSzPct val="80000"/>
              <a:buChar char="▶"/>
            </a:pPr>
            <a:r>
              <a:rPr lang="tr-TR" sz="2400" dirty="0">
                <a:latin typeface="Arial"/>
                <a:ea typeface="Arial"/>
                <a:cs typeface="Arial"/>
                <a:sym typeface="Arial"/>
              </a:rPr>
              <a:t>Konuşma tarzı, aksanı ya da şivesi ile alay etme.</a:t>
            </a:r>
            <a:endParaRPr dirty="0"/>
          </a:p>
          <a:p>
            <a:pPr marL="285750" lvl="0" indent="-285750" algn="just" rtl="0">
              <a:spcBef>
                <a:spcPts val="1044"/>
              </a:spcBef>
              <a:spcAft>
                <a:spcPts val="0"/>
              </a:spcAft>
              <a:buSzPct val="80000"/>
              <a:buChar char="▶"/>
            </a:pPr>
            <a:r>
              <a:rPr lang="tr-TR" sz="2400" dirty="0">
                <a:latin typeface="Arial"/>
                <a:ea typeface="Arial"/>
                <a:cs typeface="Arial"/>
                <a:sym typeface="Arial"/>
              </a:rPr>
              <a:t>Adı ya da soyadı ile dalga geçme.</a:t>
            </a:r>
            <a:endParaRPr dirty="0"/>
          </a:p>
          <a:p>
            <a:pPr marL="285750" lvl="0" indent="-285750" algn="just" rtl="0">
              <a:spcBef>
                <a:spcPts val="1044"/>
              </a:spcBef>
              <a:spcAft>
                <a:spcPts val="0"/>
              </a:spcAft>
              <a:buSzPct val="80000"/>
              <a:buChar char="▶"/>
            </a:pPr>
            <a:r>
              <a:rPr lang="tr-TR" sz="2400" dirty="0">
                <a:latin typeface="Arial"/>
                <a:ea typeface="Arial"/>
                <a:cs typeface="Arial"/>
                <a:sym typeface="Arial"/>
              </a:rPr>
              <a:t>Lakaplar takma.</a:t>
            </a:r>
            <a:endParaRPr dirty="0"/>
          </a:p>
          <a:p>
            <a:pPr marL="285750" lvl="0" indent="-285750" algn="just" rtl="0">
              <a:spcBef>
                <a:spcPts val="1044"/>
              </a:spcBef>
              <a:spcAft>
                <a:spcPts val="0"/>
              </a:spcAft>
              <a:buSzPct val="80000"/>
              <a:buChar char="▶"/>
            </a:pPr>
            <a:r>
              <a:rPr lang="tr-TR" sz="2400" dirty="0">
                <a:latin typeface="Arial"/>
                <a:ea typeface="Arial"/>
                <a:cs typeface="Arial"/>
                <a:sym typeface="Arial"/>
              </a:rPr>
              <a:t>Küfür etme.</a:t>
            </a:r>
            <a:endParaRPr dirty="0"/>
          </a:p>
          <a:p>
            <a:pPr marL="285750" lvl="0" indent="-285750" algn="just" rtl="0">
              <a:spcBef>
                <a:spcPts val="1044"/>
              </a:spcBef>
              <a:spcAft>
                <a:spcPts val="0"/>
              </a:spcAft>
              <a:buSzPct val="80000"/>
              <a:buChar char="▶"/>
            </a:pPr>
            <a:r>
              <a:rPr lang="tr-TR" sz="2400" dirty="0">
                <a:latin typeface="Arial"/>
                <a:ea typeface="Arial"/>
                <a:cs typeface="Arial"/>
                <a:sym typeface="Arial"/>
              </a:rPr>
              <a:t>Argo (Aptal, ezik vb.) sözler ile hitap etme.</a:t>
            </a:r>
            <a:endParaRPr dirty="0"/>
          </a:p>
          <a:p>
            <a:pPr marL="285750" lvl="0" indent="-285750" algn="just" rtl="0">
              <a:spcBef>
                <a:spcPts val="1044"/>
              </a:spcBef>
              <a:spcAft>
                <a:spcPts val="0"/>
              </a:spcAft>
              <a:buSzPct val="80000"/>
              <a:buChar char="▶"/>
            </a:pPr>
            <a:r>
              <a:rPr lang="tr-TR" sz="2400" dirty="0">
                <a:latin typeface="Arial"/>
                <a:ea typeface="Arial"/>
                <a:cs typeface="Arial"/>
                <a:sym typeface="Arial"/>
              </a:rPr>
              <a:t>Sözel olarak tehdit etme.</a:t>
            </a:r>
            <a:endParaRPr dirty="0"/>
          </a:p>
          <a:p>
            <a:pPr marL="285750" lvl="0" indent="-191770" algn="just" rtl="0">
              <a:spcBef>
                <a:spcPts val="970"/>
              </a:spcBef>
              <a:spcAft>
                <a:spcPts val="0"/>
              </a:spcAft>
              <a:buSzPct val="80000"/>
              <a:buNone/>
            </a:pPr>
            <a:endParaRPr dirty="0"/>
          </a:p>
        </p:txBody>
      </p:sp>
      <p:pic>
        <p:nvPicPr>
          <p:cNvPr id="166" name="Google Shape;166;p5"/>
          <p:cNvPicPr preferRelativeResize="0"/>
          <p:nvPr/>
        </p:nvPicPr>
        <p:blipFill rotWithShape="1">
          <a:blip r:embed="rId3">
            <a:alphaModFix/>
          </a:blip>
          <a:srcRect/>
          <a:stretch/>
        </p:blipFill>
        <p:spPr>
          <a:xfrm>
            <a:off x="8057903" y="201745"/>
            <a:ext cx="3854301" cy="2842270"/>
          </a:xfrm>
          <a:prstGeom prst="rect">
            <a:avLst/>
          </a:prstGeom>
          <a:noFill/>
          <a:ln>
            <a:noFill/>
          </a:ln>
        </p:spPr>
      </p:pic>
      <p:pic>
        <p:nvPicPr>
          <p:cNvPr id="167" name="Google Shape;167;p5"/>
          <p:cNvPicPr preferRelativeResize="0"/>
          <p:nvPr/>
        </p:nvPicPr>
        <p:blipFill rotWithShape="1">
          <a:blip r:embed="rId4">
            <a:alphaModFix/>
          </a:blip>
          <a:srcRect/>
          <a:stretch/>
        </p:blipFill>
        <p:spPr>
          <a:xfrm>
            <a:off x="8057903" y="3286125"/>
            <a:ext cx="3854301" cy="32272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6"/>
          <p:cNvSpPr txBox="1">
            <a:spLocks noGrp="1"/>
          </p:cNvSpPr>
          <p:nvPr>
            <p:ph type="body" idx="1"/>
          </p:nvPr>
        </p:nvSpPr>
        <p:spPr>
          <a:xfrm>
            <a:off x="820341" y="1093390"/>
            <a:ext cx="6144816" cy="3442891"/>
          </a:xfrm>
          <a:prstGeom prst="rect">
            <a:avLst/>
          </a:prstGeom>
          <a:noFill/>
          <a:ln>
            <a:noFill/>
          </a:ln>
        </p:spPr>
        <p:txBody>
          <a:bodyPr spcFirstLastPara="1" wrap="square" lIns="91425" tIns="45700" rIns="91425" bIns="45700" anchor="ctr" anchorCtr="0">
            <a:normAutofit/>
          </a:bodyPr>
          <a:lstStyle/>
          <a:p>
            <a:pPr marL="0" lvl="0" indent="0" algn="just" rtl="0">
              <a:spcBef>
                <a:spcPts val="0"/>
              </a:spcBef>
              <a:spcAft>
                <a:spcPts val="0"/>
              </a:spcAft>
              <a:buSzPts val="1600"/>
              <a:buNone/>
            </a:pPr>
            <a:r>
              <a:rPr lang="tr-TR" b="1"/>
              <a:t>■</a:t>
            </a:r>
            <a:r>
              <a:rPr lang="tr-TR" sz="2400" b="1">
                <a:latin typeface="Arial"/>
                <a:ea typeface="Arial"/>
                <a:cs typeface="Arial"/>
                <a:sym typeface="Arial"/>
              </a:rPr>
              <a:t>SOSYAL: </a:t>
            </a:r>
            <a:r>
              <a:rPr lang="tr-TR" sz="2400">
                <a:latin typeface="Arial"/>
                <a:ea typeface="Arial"/>
                <a:cs typeface="Arial"/>
                <a:sym typeface="Arial"/>
              </a:rPr>
              <a:t>Kişiyi yalnızlığa mahküm etme, etkinliklere davet etmeme, yok sayma.</a:t>
            </a:r>
            <a:endParaRPr/>
          </a:p>
          <a:p>
            <a:pPr marL="285750" lvl="0" indent="-285750" algn="just" rtl="0">
              <a:spcBef>
                <a:spcPts val="1080"/>
              </a:spcBef>
              <a:spcAft>
                <a:spcPts val="0"/>
              </a:spcAft>
              <a:buSzPts val="1920"/>
              <a:buChar char="▶"/>
            </a:pPr>
            <a:r>
              <a:rPr lang="tr-TR" sz="2400">
                <a:latin typeface="Arial"/>
                <a:ea typeface="Arial"/>
                <a:cs typeface="Arial"/>
                <a:sym typeface="Arial"/>
              </a:rPr>
              <a:t>Oyun ve çeşitli etkinliklere almama.</a:t>
            </a:r>
            <a:endParaRPr/>
          </a:p>
          <a:p>
            <a:pPr marL="285750" lvl="0" indent="-285750" algn="just" rtl="0">
              <a:spcBef>
                <a:spcPts val="1080"/>
              </a:spcBef>
              <a:spcAft>
                <a:spcPts val="0"/>
              </a:spcAft>
              <a:buSzPts val="1920"/>
              <a:buChar char="▶"/>
            </a:pPr>
            <a:r>
              <a:rPr lang="tr-TR" sz="2400">
                <a:latin typeface="Arial"/>
                <a:ea typeface="Arial"/>
                <a:cs typeface="Arial"/>
                <a:sym typeface="Arial"/>
              </a:rPr>
              <a:t>Grup dışına itme.</a:t>
            </a:r>
            <a:endParaRPr/>
          </a:p>
          <a:p>
            <a:pPr marL="285750" lvl="0" indent="-285750" algn="just" rtl="0">
              <a:spcBef>
                <a:spcPts val="1080"/>
              </a:spcBef>
              <a:spcAft>
                <a:spcPts val="0"/>
              </a:spcAft>
              <a:buSzPts val="1920"/>
              <a:buChar char="▶"/>
            </a:pPr>
            <a:r>
              <a:rPr lang="tr-TR" sz="2400">
                <a:latin typeface="Arial"/>
                <a:ea typeface="Arial"/>
                <a:cs typeface="Arial"/>
                <a:sym typeface="Arial"/>
              </a:rPr>
              <a:t>Görmezden gelme.</a:t>
            </a:r>
            <a:endParaRPr/>
          </a:p>
          <a:p>
            <a:pPr marL="285750" lvl="0" indent="-285750" algn="just" rtl="0">
              <a:spcBef>
                <a:spcPts val="1080"/>
              </a:spcBef>
              <a:spcAft>
                <a:spcPts val="0"/>
              </a:spcAft>
              <a:buSzPts val="1920"/>
              <a:buChar char="▶"/>
            </a:pPr>
            <a:r>
              <a:rPr lang="tr-TR" sz="2400">
                <a:latin typeface="Arial"/>
                <a:ea typeface="Arial"/>
                <a:cs typeface="Arial"/>
                <a:sym typeface="Arial"/>
              </a:rPr>
              <a:t>Diğer öğrenciler ile konuşmasınya veya arkadaşlık yapmasına engel olma.</a:t>
            </a:r>
            <a:endParaRPr/>
          </a:p>
        </p:txBody>
      </p:sp>
      <p:pic>
        <p:nvPicPr>
          <p:cNvPr id="173" name="Google Shape;173;p6"/>
          <p:cNvPicPr preferRelativeResize="0"/>
          <p:nvPr/>
        </p:nvPicPr>
        <p:blipFill rotWithShape="1">
          <a:blip r:embed="rId3">
            <a:alphaModFix/>
          </a:blip>
          <a:srcRect/>
          <a:stretch/>
        </p:blipFill>
        <p:spPr>
          <a:xfrm>
            <a:off x="7178722" y="1487606"/>
            <a:ext cx="4244454" cy="29069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7"/>
          <p:cNvSpPr txBox="1">
            <a:spLocks noGrp="1"/>
          </p:cNvSpPr>
          <p:nvPr>
            <p:ph type="title"/>
          </p:nvPr>
        </p:nvSpPr>
        <p:spPr>
          <a:xfrm>
            <a:off x="838200" y="573205"/>
            <a:ext cx="8297839" cy="813435"/>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ts val="3600"/>
              <a:buFont typeface="Arial"/>
              <a:buNone/>
            </a:pPr>
            <a:r>
              <a:rPr lang="tr-TR">
                <a:latin typeface="Arial"/>
                <a:ea typeface="Arial"/>
                <a:cs typeface="Arial"/>
                <a:sym typeface="Arial"/>
              </a:rPr>
              <a:t>AKRAN ZORBALIĞINA KİMLER UĞRAR?</a:t>
            </a:r>
            <a:endParaRPr>
              <a:latin typeface="Arial"/>
              <a:ea typeface="Arial"/>
              <a:cs typeface="Arial"/>
              <a:sym typeface="Arial"/>
            </a:endParaRPr>
          </a:p>
        </p:txBody>
      </p:sp>
      <p:sp>
        <p:nvSpPr>
          <p:cNvPr id="179" name="Google Shape;179;p7"/>
          <p:cNvSpPr txBox="1">
            <a:spLocks noGrp="1"/>
          </p:cNvSpPr>
          <p:nvPr>
            <p:ph type="body" idx="1"/>
          </p:nvPr>
        </p:nvSpPr>
        <p:spPr>
          <a:xfrm>
            <a:off x="838200" y="1716485"/>
            <a:ext cx="6448425" cy="4351338"/>
          </a:xfrm>
          <a:prstGeom prst="rect">
            <a:avLst/>
          </a:prstGeom>
          <a:noFill/>
          <a:ln>
            <a:noFill/>
          </a:ln>
        </p:spPr>
        <p:txBody>
          <a:bodyPr spcFirstLastPara="1" wrap="square" lIns="91425" tIns="45700" rIns="91425" bIns="45700" anchor="ctr" anchorCtr="0">
            <a:normAutofit/>
          </a:bodyPr>
          <a:lstStyle/>
          <a:p>
            <a:pPr marL="285750" lvl="0" indent="-285750" algn="just" rtl="0">
              <a:spcBef>
                <a:spcPts val="0"/>
              </a:spcBef>
              <a:spcAft>
                <a:spcPts val="0"/>
              </a:spcAft>
              <a:buSzPts val="1920"/>
              <a:buChar char="▶"/>
            </a:pPr>
            <a:r>
              <a:rPr lang="tr-TR" sz="2400" b="0" i="0" u="none" strike="noStrike">
                <a:latin typeface="Arial"/>
                <a:ea typeface="Arial"/>
                <a:cs typeface="Arial"/>
                <a:sym typeface="Arial"/>
              </a:rPr>
              <a:t>Hassas.</a:t>
            </a:r>
            <a:endParaRPr/>
          </a:p>
          <a:p>
            <a:pPr marL="285750" lvl="0" indent="-285750" algn="just" rtl="0">
              <a:spcBef>
                <a:spcPts val="1080"/>
              </a:spcBef>
              <a:spcAft>
                <a:spcPts val="0"/>
              </a:spcAft>
              <a:buSzPts val="1920"/>
              <a:buChar char="▶"/>
            </a:pPr>
            <a:r>
              <a:rPr lang="tr-TR" sz="2400" b="0" i="0" u="none" strike="noStrike">
                <a:latin typeface="Arial"/>
                <a:ea typeface="Arial"/>
                <a:cs typeface="Arial"/>
                <a:sym typeface="Arial"/>
              </a:rPr>
              <a:t>İçe dönük.</a:t>
            </a:r>
            <a:endParaRPr/>
          </a:p>
          <a:p>
            <a:pPr marL="285750" lvl="0" indent="-285750" algn="just" rtl="0">
              <a:spcBef>
                <a:spcPts val="1080"/>
              </a:spcBef>
              <a:spcAft>
                <a:spcPts val="0"/>
              </a:spcAft>
              <a:buSzPts val="1920"/>
              <a:buChar char="▶"/>
            </a:pPr>
            <a:r>
              <a:rPr lang="tr-TR" sz="2400" b="0" i="0" u="none" strike="noStrike">
                <a:latin typeface="Arial"/>
                <a:ea typeface="Arial"/>
                <a:cs typeface="Arial"/>
                <a:sym typeface="Arial"/>
              </a:rPr>
              <a:t>Utangaç.</a:t>
            </a:r>
            <a:endParaRPr/>
          </a:p>
          <a:p>
            <a:pPr marL="285750" lvl="0" indent="-285750" algn="just" rtl="0">
              <a:spcBef>
                <a:spcPts val="1080"/>
              </a:spcBef>
              <a:spcAft>
                <a:spcPts val="0"/>
              </a:spcAft>
              <a:buSzPts val="1920"/>
              <a:buChar char="▶"/>
            </a:pPr>
            <a:r>
              <a:rPr lang="tr-TR" sz="2400">
                <a:latin typeface="Arial"/>
                <a:ea typeface="Arial"/>
                <a:cs typeface="Arial"/>
                <a:sym typeface="Arial"/>
              </a:rPr>
              <a:t>Özel gereksinimli bireyler.</a:t>
            </a:r>
            <a:endParaRPr sz="2400" b="0" i="0" u="none" strike="noStrike">
              <a:latin typeface="Arial"/>
              <a:ea typeface="Arial"/>
              <a:cs typeface="Arial"/>
              <a:sym typeface="Arial"/>
            </a:endParaRPr>
          </a:p>
          <a:p>
            <a:pPr marL="285750" lvl="0" indent="-285750" algn="just" rtl="0">
              <a:spcBef>
                <a:spcPts val="1080"/>
              </a:spcBef>
              <a:spcAft>
                <a:spcPts val="0"/>
              </a:spcAft>
              <a:buSzPts val="1920"/>
              <a:buChar char="▶"/>
            </a:pPr>
            <a:r>
              <a:rPr lang="tr-TR" sz="2400" b="0" i="0" u="none" strike="noStrike">
                <a:latin typeface="Arial"/>
                <a:ea typeface="Arial"/>
                <a:cs typeface="Arial"/>
                <a:sym typeface="Arial"/>
              </a:rPr>
              <a:t>Farklı düşünen, farklı davranan.</a:t>
            </a:r>
            <a:endParaRPr sz="2400" b="0" i="0" u="none" strike="noStrike">
              <a:latin typeface="Arial"/>
              <a:ea typeface="Arial"/>
              <a:cs typeface="Arial"/>
              <a:sym typeface="Arial"/>
            </a:endParaRPr>
          </a:p>
          <a:p>
            <a:pPr marL="285750" lvl="0" indent="-285750" algn="just" rtl="0">
              <a:spcBef>
                <a:spcPts val="1080"/>
              </a:spcBef>
              <a:spcAft>
                <a:spcPts val="0"/>
              </a:spcAft>
              <a:buSzPts val="1920"/>
              <a:buChar char="▶"/>
            </a:pPr>
            <a:r>
              <a:rPr lang="tr-TR" sz="2400" b="0" i="0" u="none" strike="noStrike">
                <a:latin typeface="Arial"/>
                <a:ea typeface="Arial"/>
                <a:cs typeface="Arial"/>
                <a:sym typeface="Arial"/>
              </a:rPr>
              <a:t>Başkalarının kendileri üzerinde kontrolüne karşı çıkmayan.</a:t>
            </a:r>
            <a:endParaRPr/>
          </a:p>
          <a:p>
            <a:pPr marL="0" lvl="0" indent="0" algn="just" rtl="0">
              <a:spcBef>
                <a:spcPts val="1080"/>
              </a:spcBef>
              <a:spcAft>
                <a:spcPts val="0"/>
              </a:spcAft>
              <a:buSzPts val="1920"/>
              <a:buNone/>
            </a:pPr>
            <a:endParaRPr sz="2400" b="0" i="0" u="none" strike="noStrike">
              <a:latin typeface="Arial"/>
              <a:ea typeface="Arial"/>
              <a:cs typeface="Arial"/>
              <a:sym typeface="Arial"/>
            </a:endParaRPr>
          </a:p>
        </p:txBody>
      </p:sp>
      <p:pic>
        <p:nvPicPr>
          <p:cNvPr id="180" name="Google Shape;180;p7"/>
          <p:cNvPicPr preferRelativeResize="0"/>
          <p:nvPr/>
        </p:nvPicPr>
        <p:blipFill rotWithShape="1">
          <a:blip r:embed="rId3">
            <a:alphaModFix/>
          </a:blip>
          <a:srcRect/>
          <a:stretch/>
        </p:blipFill>
        <p:spPr>
          <a:xfrm>
            <a:off x="7429500" y="1690689"/>
            <a:ext cx="4446983" cy="327421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8"/>
          <p:cNvSpPr txBox="1">
            <a:spLocks noGrp="1"/>
          </p:cNvSpPr>
          <p:nvPr>
            <p:ph type="title"/>
          </p:nvPr>
        </p:nvSpPr>
        <p:spPr>
          <a:xfrm>
            <a:off x="473591" y="221246"/>
            <a:ext cx="7621824" cy="128289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Arial"/>
              <a:buNone/>
            </a:pPr>
            <a:r>
              <a:rPr lang="tr-TR" b="1">
                <a:solidFill>
                  <a:schemeClr val="lt1"/>
                </a:solidFill>
                <a:latin typeface="Arial"/>
                <a:ea typeface="Arial"/>
                <a:cs typeface="Arial"/>
                <a:sym typeface="Arial"/>
              </a:rPr>
              <a:t>ZORBALIĞA UĞRAYAN ÇOCUĞUN BELİRTİLERİ</a:t>
            </a:r>
            <a:endParaRPr/>
          </a:p>
        </p:txBody>
      </p:sp>
      <p:sp>
        <p:nvSpPr>
          <p:cNvPr id="186" name="Google Shape;186;p8"/>
          <p:cNvSpPr txBox="1">
            <a:spLocks noGrp="1"/>
          </p:cNvSpPr>
          <p:nvPr>
            <p:ph type="body" idx="1"/>
          </p:nvPr>
        </p:nvSpPr>
        <p:spPr>
          <a:xfrm>
            <a:off x="473591" y="1774209"/>
            <a:ext cx="4586903" cy="4402753"/>
          </a:xfrm>
          <a:prstGeom prst="rect">
            <a:avLst/>
          </a:prstGeom>
          <a:noFill/>
          <a:ln>
            <a:noFill/>
          </a:ln>
        </p:spPr>
        <p:txBody>
          <a:bodyPr spcFirstLastPara="1" wrap="square" lIns="91425" tIns="45700" rIns="91425" bIns="45700" anchor="ctr" anchorCtr="0">
            <a:normAutofit/>
          </a:bodyPr>
          <a:lstStyle/>
          <a:p>
            <a:pPr marL="0" lvl="0" indent="0" algn="just" rtl="0">
              <a:spcBef>
                <a:spcPts val="0"/>
              </a:spcBef>
              <a:spcAft>
                <a:spcPts val="0"/>
              </a:spcAft>
              <a:buSzPts val="2560"/>
              <a:buNone/>
            </a:pPr>
            <a:r>
              <a:rPr lang="tr-TR" sz="3200" b="1">
                <a:latin typeface="Open Sans"/>
                <a:ea typeface="Open Sans"/>
                <a:cs typeface="Open Sans"/>
                <a:sym typeface="Open Sans"/>
              </a:rPr>
              <a:t>■</a:t>
            </a:r>
            <a:r>
              <a:rPr lang="tr-TR" sz="3200" b="1" i="0">
                <a:latin typeface="Open Sans"/>
                <a:ea typeface="Open Sans"/>
                <a:cs typeface="Open Sans"/>
                <a:sym typeface="Open Sans"/>
              </a:rPr>
              <a:t>Fiziksel Belirtiler:</a:t>
            </a:r>
            <a:endParaRPr sz="3200" b="0" i="0">
              <a:latin typeface="Open Sans"/>
              <a:ea typeface="Open Sans"/>
              <a:cs typeface="Open Sans"/>
              <a:sym typeface="Open Sans"/>
            </a:endParaRPr>
          </a:p>
          <a:p>
            <a:pPr marL="285750" lvl="0" indent="-285750" algn="just" rtl="0">
              <a:spcBef>
                <a:spcPts val="1240"/>
              </a:spcBef>
              <a:spcAft>
                <a:spcPts val="0"/>
              </a:spcAft>
              <a:buSzPts val="2560"/>
              <a:buChar char="▶"/>
            </a:pPr>
            <a:r>
              <a:rPr lang="tr-TR" sz="3200" b="0" i="0">
                <a:latin typeface="Open Sans"/>
                <a:ea typeface="Open Sans"/>
                <a:cs typeface="Open Sans"/>
                <a:sym typeface="Open Sans"/>
              </a:rPr>
              <a:t>Karın ağrısı</a:t>
            </a:r>
            <a:endParaRPr/>
          </a:p>
          <a:p>
            <a:pPr marL="285750" lvl="0" indent="-285750" algn="just" rtl="0">
              <a:spcBef>
                <a:spcPts val="1240"/>
              </a:spcBef>
              <a:spcAft>
                <a:spcPts val="0"/>
              </a:spcAft>
              <a:buSzPts val="2560"/>
              <a:buChar char="▶"/>
            </a:pPr>
            <a:r>
              <a:rPr lang="tr-TR" sz="3200" b="0" i="0">
                <a:latin typeface="Open Sans"/>
                <a:ea typeface="Open Sans"/>
                <a:cs typeface="Open Sans"/>
                <a:sym typeface="Open Sans"/>
              </a:rPr>
              <a:t>Baş ağrısı</a:t>
            </a:r>
            <a:endParaRPr/>
          </a:p>
          <a:p>
            <a:pPr marL="285750" lvl="0" indent="-285750" algn="just" rtl="0">
              <a:spcBef>
                <a:spcPts val="1240"/>
              </a:spcBef>
              <a:spcAft>
                <a:spcPts val="0"/>
              </a:spcAft>
              <a:buSzPts val="2560"/>
              <a:buChar char="▶"/>
            </a:pPr>
            <a:r>
              <a:rPr lang="tr-TR" sz="3200" b="0" i="0">
                <a:latin typeface="Open Sans"/>
                <a:ea typeface="Open Sans"/>
                <a:cs typeface="Open Sans"/>
                <a:sym typeface="Open Sans"/>
              </a:rPr>
              <a:t>Genel ağrılar</a:t>
            </a:r>
            <a:endParaRPr/>
          </a:p>
          <a:p>
            <a:pPr marL="285750" lvl="0" indent="-285750" algn="just" rtl="0">
              <a:spcBef>
                <a:spcPts val="1240"/>
              </a:spcBef>
              <a:spcAft>
                <a:spcPts val="0"/>
              </a:spcAft>
              <a:buSzPts val="2560"/>
              <a:buChar char="▶"/>
            </a:pPr>
            <a:r>
              <a:rPr lang="tr-TR" sz="3200" b="0" i="0">
                <a:latin typeface="Open Sans"/>
                <a:ea typeface="Open Sans"/>
                <a:cs typeface="Open Sans"/>
                <a:sym typeface="Open Sans"/>
              </a:rPr>
              <a:t>Uyku düzensizliği</a:t>
            </a:r>
            <a:endParaRPr/>
          </a:p>
          <a:p>
            <a:pPr marL="285750" lvl="0" indent="-285750" algn="just" rtl="0">
              <a:spcBef>
                <a:spcPts val="1240"/>
              </a:spcBef>
              <a:spcAft>
                <a:spcPts val="0"/>
              </a:spcAft>
              <a:buSzPts val="2560"/>
              <a:buChar char="▶"/>
            </a:pPr>
            <a:r>
              <a:rPr lang="tr-TR" sz="3200" b="0" i="0">
                <a:latin typeface="Open Sans"/>
                <a:ea typeface="Open Sans"/>
                <a:cs typeface="Open Sans"/>
                <a:sym typeface="Open Sans"/>
              </a:rPr>
              <a:t>Alt ıslatma</a:t>
            </a:r>
            <a:endParaRPr/>
          </a:p>
          <a:p>
            <a:pPr marL="285750" lvl="0" indent="-123190" algn="just" rtl="0">
              <a:spcBef>
                <a:spcPts val="1240"/>
              </a:spcBef>
              <a:spcAft>
                <a:spcPts val="0"/>
              </a:spcAft>
              <a:buSzPts val="2560"/>
              <a:buNone/>
            </a:pPr>
            <a:endParaRPr sz="3200"/>
          </a:p>
        </p:txBody>
      </p:sp>
      <p:pic>
        <p:nvPicPr>
          <p:cNvPr id="187" name="Google Shape;187;p8"/>
          <p:cNvPicPr preferRelativeResize="0"/>
          <p:nvPr/>
        </p:nvPicPr>
        <p:blipFill rotWithShape="1">
          <a:blip r:embed="rId3">
            <a:alphaModFix/>
          </a:blip>
          <a:srcRect/>
          <a:stretch/>
        </p:blipFill>
        <p:spPr>
          <a:xfrm>
            <a:off x="5388254" y="3374132"/>
            <a:ext cx="2707161" cy="2293787"/>
          </a:xfrm>
          <a:prstGeom prst="rect">
            <a:avLst/>
          </a:prstGeom>
          <a:noFill/>
          <a:ln>
            <a:noFill/>
          </a:ln>
        </p:spPr>
      </p:pic>
      <p:pic>
        <p:nvPicPr>
          <p:cNvPr id="188" name="Google Shape;188;p8"/>
          <p:cNvPicPr preferRelativeResize="0"/>
          <p:nvPr/>
        </p:nvPicPr>
        <p:blipFill rotWithShape="1">
          <a:blip r:embed="rId4">
            <a:alphaModFix/>
          </a:blip>
          <a:srcRect/>
          <a:stretch/>
        </p:blipFill>
        <p:spPr>
          <a:xfrm>
            <a:off x="8750935" y="277117"/>
            <a:ext cx="2580846" cy="30970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9"/>
          <p:cNvSpPr txBox="1">
            <a:spLocks noGrp="1"/>
          </p:cNvSpPr>
          <p:nvPr>
            <p:ph type="body" idx="1"/>
          </p:nvPr>
        </p:nvSpPr>
        <p:spPr>
          <a:xfrm>
            <a:off x="856060" y="1253331"/>
            <a:ext cx="6341268" cy="3747294"/>
          </a:xfrm>
          <a:prstGeom prst="rect">
            <a:avLst/>
          </a:prstGeom>
          <a:noFill/>
          <a:ln>
            <a:noFill/>
          </a:ln>
        </p:spPr>
        <p:txBody>
          <a:bodyPr spcFirstLastPara="1" wrap="square" lIns="91425" tIns="45700" rIns="91425" bIns="45700" anchor="ctr" anchorCtr="0">
            <a:normAutofit fontScale="92500"/>
          </a:bodyPr>
          <a:lstStyle/>
          <a:p>
            <a:pPr marL="0" lvl="0" indent="0" algn="l" rtl="0">
              <a:spcBef>
                <a:spcPts val="0"/>
              </a:spcBef>
              <a:spcAft>
                <a:spcPts val="0"/>
              </a:spcAft>
              <a:buSzPts val="2560"/>
              <a:buNone/>
            </a:pPr>
            <a:r>
              <a:rPr lang="tr-TR" sz="3200" b="1" i="0">
                <a:latin typeface="Open Sans"/>
                <a:ea typeface="Open Sans"/>
                <a:cs typeface="Open Sans"/>
                <a:sym typeface="Open Sans"/>
              </a:rPr>
              <a:t>■Duygusal Belirtiler:</a:t>
            </a:r>
            <a:endParaRPr sz="3200" b="0" i="0">
              <a:latin typeface="Open Sans"/>
              <a:ea typeface="Open Sans"/>
              <a:cs typeface="Open Sans"/>
              <a:sym typeface="Open Sans"/>
            </a:endParaRPr>
          </a:p>
          <a:p>
            <a:pPr marL="285750" lvl="0" indent="-285750" algn="l" rtl="0">
              <a:spcBef>
                <a:spcPts val="1240"/>
              </a:spcBef>
              <a:spcAft>
                <a:spcPts val="0"/>
              </a:spcAft>
              <a:buSzPts val="2560"/>
              <a:buChar char="▶"/>
            </a:pPr>
            <a:r>
              <a:rPr lang="tr-TR" sz="3200" b="0" i="0">
                <a:latin typeface="Open Sans"/>
                <a:ea typeface="Open Sans"/>
                <a:cs typeface="Open Sans"/>
                <a:sym typeface="Open Sans"/>
              </a:rPr>
              <a:t>Endişe/Kaygı/Korku</a:t>
            </a:r>
            <a:endParaRPr sz="3200" b="0" i="0">
              <a:latin typeface="Open Sans"/>
              <a:ea typeface="Open Sans"/>
              <a:cs typeface="Open Sans"/>
              <a:sym typeface="Open Sans"/>
            </a:endParaRPr>
          </a:p>
          <a:p>
            <a:pPr marL="285750" lvl="0" indent="-285750" algn="l" rtl="0">
              <a:spcBef>
                <a:spcPts val="1240"/>
              </a:spcBef>
              <a:spcAft>
                <a:spcPts val="0"/>
              </a:spcAft>
              <a:buSzPts val="2560"/>
              <a:buChar char="▶"/>
            </a:pPr>
            <a:r>
              <a:rPr lang="tr-TR" sz="3200" b="0" i="0">
                <a:latin typeface="Open Sans"/>
                <a:ea typeface="Open Sans"/>
                <a:cs typeface="Open Sans"/>
                <a:sym typeface="Open Sans"/>
              </a:rPr>
              <a:t>Üzüntü</a:t>
            </a:r>
            <a:endParaRPr sz="3200" b="0" i="0">
              <a:latin typeface="Open Sans"/>
              <a:ea typeface="Open Sans"/>
              <a:cs typeface="Open Sans"/>
              <a:sym typeface="Open Sans"/>
            </a:endParaRPr>
          </a:p>
          <a:p>
            <a:pPr marL="285750" lvl="0" indent="-285750" algn="l" rtl="0">
              <a:spcBef>
                <a:spcPts val="1240"/>
              </a:spcBef>
              <a:spcAft>
                <a:spcPts val="0"/>
              </a:spcAft>
              <a:buSzPts val="2560"/>
              <a:buChar char="▶"/>
            </a:pPr>
            <a:r>
              <a:rPr lang="tr-TR" sz="3200" b="0" i="0">
                <a:latin typeface="Open Sans"/>
                <a:ea typeface="Open Sans"/>
                <a:cs typeface="Open Sans"/>
                <a:sym typeface="Open Sans"/>
              </a:rPr>
              <a:t>Depresiflik (Çökkünlük)</a:t>
            </a:r>
            <a:endParaRPr sz="3200" b="0" i="0">
              <a:latin typeface="Open Sans"/>
              <a:ea typeface="Open Sans"/>
              <a:cs typeface="Open Sans"/>
              <a:sym typeface="Open Sans"/>
            </a:endParaRPr>
          </a:p>
          <a:p>
            <a:pPr marL="285750" lvl="0" indent="-285750" algn="l" rtl="0">
              <a:spcBef>
                <a:spcPts val="1240"/>
              </a:spcBef>
              <a:spcAft>
                <a:spcPts val="0"/>
              </a:spcAft>
              <a:buSzPts val="2560"/>
              <a:buChar char="▶"/>
            </a:pPr>
            <a:r>
              <a:rPr lang="tr-TR" sz="3200" b="0" i="0">
                <a:latin typeface="Open Sans"/>
                <a:ea typeface="Open Sans"/>
                <a:cs typeface="Open Sans"/>
                <a:sym typeface="Open Sans"/>
              </a:rPr>
              <a:t>Tedirginlik</a:t>
            </a:r>
            <a:endParaRPr/>
          </a:p>
          <a:p>
            <a:pPr marL="285750" lvl="0" indent="-285750" algn="l" rtl="0">
              <a:spcBef>
                <a:spcPts val="1240"/>
              </a:spcBef>
              <a:spcAft>
                <a:spcPts val="0"/>
              </a:spcAft>
              <a:buSzPts val="2560"/>
              <a:buChar char="▶"/>
            </a:pPr>
            <a:r>
              <a:rPr lang="tr-TR" sz="3200" b="0" i="0">
                <a:latin typeface="Open Sans"/>
                <a:ea typeface="Open Sans"/>
                <a:cs typeface="Open Sans"/>
                <a:sym typeface="Open Sans"/>
              </a:rPr>
              <a:t>Çaresizlik/Yetersizlik/Sevilmeme</a:t>
            </a:r>
            <a:endParaRPr/>
          </a:p>
          <a:p>
            <a:pPr marL="285750" lvl="0" indent="-123190" algn="l" rtl="0">
              <a:spcBef>
                <a:spcPts val="1240"/>
              </a:spcBef>
              <a:spcAft>
                <a:spcPts val="0"/>
              </a:spcAft>
              <a:buSzPts val="2560"/>
              <a:buNone/>
            </a:pPr>
            <a:endParaRPr sz="3200"/>
          </a:p>
        </p:txBody>
      </p:sp>
      <p:pic>
        <p:nvPicPr>
          <p:cNvPr id="194" name="Google Shape;194;p9"/>
          <p:cNvPicPr preferRelativeResize="0"/>
          <p:nvPr/>
        </p:nvPicPr>
        <p:blipFill rotWithShape="1">
          <a:blip r:embed="rId3">
            <a:alphaModFix/>
          </a:blip>
          <a:srcRect/>
          <a:stretch/>
        </p:blipFill>
        <p:spPr>
          <a:xfrm>
            <a:off x="7343797" y="859808"/>
            <a:ext cx="2939915" cy="3807725"/>
          </a:xfrm>
          <a:prstGeom prst="rect">
            <a:avLst/>
          </a:prstGeom>
          <a:noFill/>
          <a:ln>
            <a:noFill/>
          </a:ln>
        </p:spPr>
      </p:pic>
    </p:spTree>
  </p:cSld>
  <p:clrMapOvr>
    <a:masterClrMapping/>
  </p:clrMapOvr>
</p:sld>
</file>

<file path=ppt/theme/theme1.xml><?xml version="1.0" encoding="utf-8"?>
<a:theme xmlns:a="http://schemas.openxmlformats.org/drawingml/2006/main" name="Dilim">
  <a:themeElements>
    <a:clrScheme name="Dilim">
      <a:dk1>
        <a:srgbClr val="000000"/>
      </a:dk1>
      <a:lt1>
        <a:srgbClr val="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978</Words>
  <Application>Microsoft Office PowerPoint</Application>
  <PresentationFormat>Geniş ekran</PresentationFormat>
  <Paragraphs>106</Paragraphs>
  <Slides>23</Slides>
  <Notes>23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Century Gothic</vt:lpstr>
      <vt:lpstr>Open Sans</vt:lpstr>
      <vt:lpstr>Arial</vt:lpstr>
      <vt:lpstr>Titillium Web</vt:lpstr>
      <vt:lpstr>Noto Sans Symbols</vt:lpstr>
      <vt:lpstr>Dilim</vt:lpstr>
      <vt:lpstr>PowerPoint Sunusu</vt:lpstr>
      <vt:lpstr>PowerPoint Sunusu</vt:lpstr>
      <vt:lpstr>AKRAN ZORBALIĞI TANIM</vt:lpstr>
      <vt:lpstr>AKRAN ZORBALIĞI TÜRLERİ</vt:lpstr>
      <vt:lpstr>PowerPoint Sunusu</vt:lpstr>
      <vt:lpstr>PowerPoint Sunusu</vt:lpstr>
      <vt:lpstr>AKRAN ZORBALIĞINA KİMLER UĞRAR?</vt:lpstr>
      <vt:lpstr>ZORBALIĞA UĞRAYAN ÇOCUĞUN BELİRTİLERİ</vt:lpstr>
      <vt:lpstr>PowerPoint Sunusu</vt:lpstr>
      <vt:lpstr>PowerPoint Sunusu</vt:lpstr>
      <vt:lpstr>ZORBALIĞIN YOL AÇTIĞI SORUNLAR </vt:lpstr>
      <vt:lpstr>PowerPoint Sunusu</vt:lpstr>
      <vt:lpstr>ÇOCUĞUNUZUN ZORBALIĞA MARUZ KALDIĞINI NEREDEN ANLARIZ?</vt:lpstr>
      <vt:lpstr>ÇOCUĞUNUZUN ZORBALIK DAVRANIŞI SERGİLEMESİ DURUMUNDA NE YAPILMALI?</vt:lpstr>
      <vt:lpstr>ÇOCUĞUNUZUN ZORBALIĞA MARUZ KALDIĞINI DÜŞÜNÜYORSANIZ</vt:lpstr>
      <vt:lpstr>PowerPoint Sunusu</vt:lpstr>
      <vt:lpstr>AİLELERE ÖNERİLER</vt:lpstr>
      <vt:lpstr>PowerPoint Sunusu</vt:lpstr>
      <vt:lpstr>PowerPoint Sunusu</vt:lpstr>
      <vt:lpstr>PowerPoint Sunusu</vt:lpstr>
      <vt:lpstr>KİTAP ÖNERİLERİ</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zeynep yıldırım</dc:creator>
  <cp:lastModifiedBy>USER</cp:lastModifiedBy>
  <cp:revision>1</cp:revision>
  <dcterms:created xsi:type="dcterms:W3CDTF">2021-03-07T14:37:02Z</dcterms:created>
  <dcterms:modified xsi:type="dcterms:W3CDTF">2024-01-22T08:35:24Z</dcterms:modified>
</cp:coreProperties>
</file>