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Lst>
  <p:sldSz cx="9753600" cy="7315200"/>
  <p:notesSz cx="6858000" cy="9144000"/>
  <p:embeddedFontLst>
    <p:embeddedFont>
      <p:font typeface="Abril Fatface" panose="020B0604020202020204" charset="-94"/>
      <p:regular r:id="rId27"/>
    </p:embeddedFont>
    <p:embeddedFont>
      <p:font typeface="Arimo Bold" panose="020B0604020202020204" charset="0"/>
      <p:regular r:id="rId28"/>
    </p:embeddedFont>
    <p:embeddedFont>
      <p:font typeface="DejaVu Serif" panose="020B0604020202020204" charset="0"/>
      <p:regular r:id="rId29"/>
    </p:embeddedFont>
    <p:embeddedFont>
      <p:font typeface="Arimo" panose="020B0604020202020204" charset="0"/>
      <p:regular r:id="rId30"/>
    </p:embeddedFont>
    <p:embeddedFont>
      <p:font typeface="DejaVu Serif Bold"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4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16.png"/><Relationship Id="rId12"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5.svg"/><Relationship Id="rId10"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16.png"/><Relationship Id="rId12"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5.svg"/><Relationship Id="rId10"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3.svg"/><Relationship Id="rId7" Type="http://schemas.openxmlformats.org/officeDocument/2006/relationships/image" Target="../media/image25.svg"/><Relationship Id="rId12" Type="http://schemas.openxmlformats.org/officeDocument/2006/relationships/image" Target="../media/image2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svg"/><Relationship Id="rId10" Type="http://schemas.openxmlformats.org/officeDocument/2006/relationships/image" Target="../media/image27.sv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3.svg"/><Relationship Id="rId7" Type="http://schemas.openxmlformats.org/officeDocument/2006/relationships/image" Target="../media/image18.png"/><Relationship Id="rId12"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15.svg"/><Relationship Id="rId10" Type="http://schemas.openxmlformats.org/officeDocument/2006/relationships/image" Target="../media/image29.svg"/><Relationship Id="rId4" Type="http://schemas.openxmlformats.org/officeDocument/2006/relationships/image" Target="../media/image20.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3.svg"/><Relationship Id="rId7" Type="http://schemas.openxmlformats.org/officeDocument/2006/relationships/image" Target="../media/image18.png"/><Relationship Id="rId12"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15.svg"/><Relationship Id="rId10" Type="http://schemas.openxmlformats.org/officeDocument/2006/relationships/image" Target="../media/image29.svg"/><Relationship Id="rId4" Type="http://schemas.openxmlformats.org/officeDocument/2006/relationships/image" Target="../media/image2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2149666" cy="2586029"/>
          </a:xfrm>
          <a:prstGeom prst="rect">
            <a:avLst/>
          </a:prstGeom>
        </p:spPr>
      </p:pic>
      <p:sp>
        <p:nvSpPr>
          <p:cNvPr id="3" name="TextBox 3"/>
          <p:cNvSpPr txBox="1"/>
          <p:nvPr/>
        </p:nvSpPr>
        <p:spPr>
          <a:xfrm>
            <a:off x="1764462" y="1760460"/>
            <a:ext cx="6224676" cy="3396307"/>
          </a:xfrm>
          <a:prstGeom prst="rect">
            <a:avLst/>
          </a:prstGeom>
        </p:spPr>
        <p:txBody>
          <a:bodyPr lIns="0" tIns="0" rIns="0" bIns="0" rtlCol="0" anchor="t">
            <a:spAutoFit/>
          </a:bodyPr>
          <a:lstStyle/>
          <a:p>
            <a:pPr algn="ctr">
              <a:lnSpc>
                <a:spcPts val="8799"/>
              </a:lnSpc>
              <a:spcBef>
                <a:spcPts val="6599"/>
              </a:spcBef>
            </a:pPr>
            <a:r>
              <a:rPr lang="tr-TR" sz="8799" dirty="0" smtClean="0">
                <a:solidFill>
                  <a:srgbClr val="232253"/>
                </a:solidFill>
                <a:latin typeface="Xplor"/>
              </a:rPr>
              <a:t>O</a:t>
            </a:r>
            <a:r>
              <a:rPr lang="en-US" sz="8799" dirty="0" err="1" smtClean="0">
                <a:solidFill>
                  <a:srgbClr val="232253"/>
                </a:solidFill>
                <a:latin typeface="Xplor"/>
              </a:rPr>
              <a:t>kulöncesİ</a:t>
            </a:r>
            <a:r>
              <a:rPr lang="en-US" sz="8799" dirty="0" smtClean="0">
                <a:solidFill>
                  <a:srgbClr val="232253"/>
                </a:solidFill>
                <a:latin typeface="Xplor"/>
              </a:rPr>
              <a:t> </a:t>
            </a:r>
            <a:r>
              <a:rPr lang="tr-TR" sz="8799" dirty="0" smtClean="0">
                <a:solidFill>
                  <a:srgbClr val="232253"/>
                </a:solidFill>
                <a:latin typeface="Xplor"/>
              </a:rPr>
              <a:t>A</a:t>
            </a:r>
            <a:r>
              <a:rPr lang="en-US" sz="8799" dirty="0" err="1" smtClean="0">
                <a:solidFill>
                  <a:srgbClr val="232253"/>
                </a:solidFill>
                <a:latin typeface="Xplor"/>
              </a:rPr>
              <a:t>kran</a:t>
            </a:r>
            <a:r>
              <a:rPr lang="en-US" sz="8799" dirty="0" smtClean="0">
                <a:solidFill>
                  <a:srgbClr val="232253"/>
                </a:solidFill>
                <a:latin typeface="Xplor"/>
              </a:rPr>
              <a:t> </a:t>
            </a:r>
            <a:r>
              <a:rPr lang="tr-TR" sz="8799" dirty="0" smtClean="0">
                <a:solidFill>
                  <a:srgbClr val="232253"/>
                </a:solidFill>
                <a:latin typeface="Xplor"/>
              </a:rPr>
              <a:t>Z</a:t>
            </a:r>
            <a:r>
              <a:rPr lang="en-US" sz="8799" dirty="0" err="1" smtClean="0">
                <a:solidFill>
                  <a:srgbClr val="232253"/>
                </a:solidFill>
                <a:latin typeface="Xplor"/>
              </a:rPr>
              <a:t>orbalI</a:t>
            </a:r>
            <a:r>
              <a:rPr lang="tr-TR" sz="8799" dirty="0" err="1" smtClean="0">
                <a:solidFill>
                  <a:srgbClr val="232253"/>
                </a:solidFill>
                <a:latin typeface="Xplor"/>
              </a:rPr>
              <a:t>ğı</a:t>
            </a:r>
            <a:endParaRPr lang="en-US" sz="8799" dirty="0">
              <a:solidFill>
                <a:srgbClr val="232253"/>
              </a:solidFill>
              <a:latin typeface="Xplor"/>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92149" y="3858820"/>
            <a:ext cx="359442" cy="47408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89417" y="5157798"/>
            <a:ext cx="2464183" cy="237905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84110" y="4771407"/>
            <a:ext cx="475940" cy="39805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046769" y="6027456"/>
            <a:ext cx="507681" cy="556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944125" y="4249812"/>
            <a:ext cx="1981955" cy="208901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667221" y="0"/>
            <a:ext cx="7086379" cy="473901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24058">
            <a:off x="2665575" y="3737865"/>
            <a:ext cx="1114100" cy="27852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 y="1"/>
            <a:ext cx="2375702" cy="2228840"/>
          </a:xfrm>
          <a:prstGeom prst="rect">
            <a:avLst/>
          </a:prstGeom>
        </p:spPr>
      </p:pic>
      <p:sp>
        <p:nvSpPr>
          <p:cNvPr id="6" name="TextBox 6"/>
          <p:cNvSpPr txBox="1"/>
          <p:nvPr/>
        </p:nvSpPr>
        <p:spPr>
          <a:xfrm>
            <a:off x="4317845" y="1329645"/>
            <a:ext cx="4046653" cy="2202339"/>
          </a:xfrm>
          <a:prstGeom prst="rect">
            <a:avLst/>
          </a:prstGeom>
        </p:spPr>
        <p:txBody>
          <a:bodyPr lIns="0" tIns="0" rIns="0" bIns="0" rtlCol="0" anchor="t">
            <a:spAutoFit/>
          </a:bodyPr>
          <a:lstStyle/>
          <a:p>
            <a:pPr algn="ctr">
              <a:lnSpc>
                <a:spcPts val="2467"/>
              </a:lnSpc>
            </a:pPr>
            <a:r>
              <a:rPr lang="en-US" sz="1762">
                <a:solidFill>
                  <a:srgbClr val="000000"/>
                </a:solidFill>
                <a:latin typeface="Arimo"/>
              </a:rPr>
              <a:t>Fil Fino ve Fare Fırfır' ın oyununa katıldığım zaman Fare Fırfır' a lakap takar ve bazen de onu bilerek yere düşürürüm ve bu bana çok komik gelir. Bunu sık sık yaparım. Fil Fino ise benden çok büyük olduğu için ona bu tür davranışlarda bulunmam.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0646" y="5013467"/>
            <a:ext cx="1960077" cy="16892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24058">
            <a:off x="1990633" y="4274229"/>
            <a:ext cx="1114100" cy="27852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5928" y="325867"/>
            <a:ext cx="7009495" cy="46876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1"/>
            <a:ext cx="2067164" cy="2800344"/>
          </a:xfrm>
          <a:prstGeom prst="rect">
            <a:avLst/>
          </a:prstGeom>
        </p:spPr>
      </p:pic>
      <p:sp>
        <p:nvSpPr>
          <p:cNvPr id="6" name="TextBox 6"/>
          <p:cNvSpPr txBox="1"/>
          <p:nvPr/>
        </p:nvSpPr>
        <p:spPr>
          <a:xfrm>
            <a:off x="3886548" y="1741303"/>
            <a:ext cx="4473595" cy="2100948"/>
          </a:xfrm>
          <a:prstGeom prst="rect">
            <a:avLst/>
          </a:prstGeom>
        </p:spPr>
        <p:txBody>
          <a:bodyPr lIns="0" tIns="0" rIns="0" bIns="0" rtlCol="0" anchor="t">
            <a:spAutoFit/>
          </a:bodyPr>
          <a:lstStyle/>
          <a:p>
            <a:pPr algn="ctr">
              <a:lnSpc>
                <a:spcPts val="2764"/>
              </a:lnSpc>
            </a:pPr>
            <a:r>
              <a:rPr lang="en-US" sz="1974">
                <a:solidFill>
                  <a:srgbClr val="000000"/>
                </a:solidFill>
                <a:latin typeface="Arimo"/>
              </a:rPr>
              <a:t>Arkadaşlar Tilki Tintin oyunlarımızda bana kötü davrandığını ve bunu komik bulduğunu söylemiş. Ama ben bundan hiç keyif almıyorum. aksine hem canımı acıtıyor hem de benimle alay ederek beni çok üzüyor.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0646" y="5013467"/>
            <a:ext cx="1960077" cy="16892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24058">
            <a:off x="1990633" y="4274229"/>
            <a:ext cx="1114100" cy="27852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5928" y="325867"/>
            <a:ext cx="7408826" cy="49546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2019280" cy="2735477"/>
          </a:xfrm>
          <a:prstGeom prst="rect">
            <a:avLst/>
          </a:prstGeom>
        </p:spPr>
      </p:pic>
      <p:sp>
        <p:nvSpPr>
          <p:cNvPr id="6" name="TextBox 6"/>
          <p:cNvSpPr txBox="1"/>
          <p:nvPr/>
        </p:nvSpPr>
        <p:spPr>
          <a:xfrm>
            <a:off x="3945634" y="1703705"/>
            <a:ext cx="4158075" cy="1953895"/>
          </a:xfrm>
          <a:prstGeom prst="rect">
            <a:avLst/>
          </a:prstGeom>
        </p:spPr>
        <p:txBody>
          <a:bodyPr lIns="0" tIns="0" rIns="0" bIns="0" rtlCol="0" anchor="t">
            <a:spAutoFit/>
          </a:bodyPr>
          <a:lstStyle/>
          <a:p>
            <a:pPr algn="ctr">
              <a:lnSpc>
                <a:spcPts val="3079"/>
              </a:lnSpc>
            </a:pPr>
            <a:r>
              <a:rPr lang="en-US" sz="2199">
                <a:solidFill>
                  <a:srgbClr val="000000"/>
                </a:solidFill>
                <a:latin typeface="Arimo"/>
              </a:rPr>
              <a:t>Bu durum sık sık yaşanıyor ve hiç bitmeyecek gibi duruyor. benden daha güçlü göründüğü için ne yapacağımı ve kimden yardım isteyeceğimi bilmiyorum.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2119897" cy="287178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1908" y="6583680"/>
            <a:ext cx="547701" cy="534755"/>
          </a:xfrm>
          <a:prstGeom prst="rect">
            <a:avLst/>
          </a:prstGeom>
        </p:spPr>
      </p:pic>
      <p:pic>
        <p:nvPicPr>
          <p:cNvPr id="4" name="Picture 4"/>
          <p:cNvPicPr>
            <a:picLocks noChangeAspect="1"/>
          </p:cNvPicPr>
          <p:nvPr/>
        </p:nvPicPr>
        <p:blipFill>
          <a:blip r:embed="rId6" cstate="print"/>
          <a:srcRect/>
          <a:stretch>
            <a:fillRect/>
          </a:stretch>
        </p:blipFill>
        <p:spPr>
          <a:xfrm>
            <a:off x="319976" y="4144854"/>
            <a:ext cx="2222470" cy="270620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26080" y="2353056"/>
            <a:ext cx="3901440" cy="260908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815272" y="-49303"/>
            <a:ext cx="7941525" cy="531089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724058">
            <a:off x="1813626" y="4196789"/>
            <a:ext cx="1114100" cy="278525"/>
          </a:xfrm>
          <a:prstGeom prst="rect">
            <a:avLst/>
          </a:prstGeom>
        </p:spPr>
      </p:pic>
      <p:sp>
        <p:nvSpPr>
          <p:cNvPr id="8" name="TextBox 8"/>
          <p:cNvSpPr txBox="1"/>
          <p:nvPr/>
        </p:nvSpPr>
        <p:spPr>
          <a:xfrm>
            <a:off x="3588017" y="1405359"/>
            <a:ext cx="4902832" cy="2344420"/>
          </a:xfrm>
          <a:prstGeom prst="rect">
            <a:avLst/>
          </a:prstGeom>
        </p:spPr>
        <p:txBody>
          <a:bodyPr lIns="0" tIns="0" rIns="0" bIns="0" rtlCol="0" anchor="t">
            <a:spAutoFit/>
          </a:bodyPr>
          <a:lstStyle/>
          <a:p>
            <a:pPr algn="ctr">
              <a:lnSpc>
                <a:spcPts val="3079"/>
              </a:lnSpc>
            </a:pPr>
            <a:r>
              <a:rPr lang="en-US" sz="2199">
                <a:solidFill>
                  <a:srgbClr val="000000"/>
                </a:solidFill>
                <a:latin typeface="Arimo"/>
              </a:rPr>
              <a:t>Tilki Tintin' in Fare Fırfır' a kötü davrandığına ben de şahit oluyorum. aslında Fare Fırfır için çok üzülüyorum . Tilki Tintin' in aynı davranışları bana da yapmasından korktuğum için sessiz kalıyorum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2119898" cy="287178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1908" y="6583680"/>
            <a:ext cx="547701" cy="534755"/>
          </a:xfrm>
          <a:prstGeom prst="rect">
            <a:avLst/>
          </a:prstGeom>
        </p:spPr>
      </p:pic>
      <p:pic>
        <p:nvPicPr>
          <p:cNvPr id="4" name="Picture 4"/>
          <p:cNvPicPr>
            <a:picLocks noChangeAspect="1"/>
          </p:cNvPicPr>
          <p:nvPr/>
        </p:nvPicPr>
        <p:blipFill>
          <a:blip r:embed="rId6" cstate="print"/>
          <a:srcRect/>
          <a:stretch>
            <a:fillRect/>
          </a:stretch>
        </p:blipFill>
        <p:spPr>
          <a:xfrm>
            <a:off x="319976" y="4144854"/>
            <a:ext cx="2222470" cy="270620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26080" y="2353056"/>
            <a:ext cx="3901440" cy="260908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370676" y="355336"/>
            <a:ext cx="6651404" cy="444812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724058">
            <a:off x="1813626" y="4196789"/>
            <a:ext cx="1114100" cy="278525"/>
          </a:xfrm>
          <a:prstGeom prst="rect">
            <a:avLst/>
          </a:prstGeom>
        </p:spPr>
      </p:pic>
      <p:sp>
        <p:nvSpPr>
          <p:cNvPr id="8" name="TextBox 8"/>
          <p:cNvSpPr txBox="1"/>
          <p:nvPr/>
        </p:nvSpPr>
        <p:spPr>
          <a:xfrm>
            <a:off x="3812361" y="1769139"/>
            <a:ext cx="4158406" cy="1563370"/>
          </a:xfrm>
          <a:prstGeom prst="rect">
            <a:avLst/>
          </a:prstGeom>
        </p:spPr>
        <p:txBody>
          <a:bodyPr lIns="0" tIns="0" rIns="0" bIns="0" rtlCol="0" anchor="t">
            <a:spAutoFit/>
          </a:bodyPr>
          <a:lstStyle/>
          <a:p>
            <a:pPr algn="ctr">
              <a:lnSpc>
                <a:spcPts val="3079"/>
              </a:lnSpc>
            </a:pPr>
            <a:r>
              <a:rPr lang="en-US" sz="2199">
                <a:solidFill>
                  <a:srgbClr val="000000"/>
                </a:solidFill>
                <a:latin typeface="Arimo"/>
              </a:rPr>
              <a:t>Fare Fırfır' a nasıl yardım edeceğimi bilmiyorum ama  ona nasıl yardım edeceğimi merak ediyorum.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91904" y="1"/>
            <a:ext cx="1961695" cy="2657468"/>
          </a:xfrm>
          <a:prstGeom prst="rect">
            <a:avLst/>
          </a:prstGeom>
        </p:spPr>
      </p:pic>
      <p:sp>
        <p:nvSpPr>
          <p:cNvPr id="4" name="TextBox 4"/>
          <p:cNvSpPr txBox="1"/>
          <p:nvPr/>
        </p:nvSpPr>
        <p:spPr>
          <a:xfrm>
            <a:off x="188392" y="1977612"/>
            <a:ext cx="8435536" cy="3158416"/>
          </a:xfrm>
          <a:prstGeom prst="rect">
            <a:avLst/>
          </a:prstGeom>
        </p:spPr>
        <p:txBody>
          <a:bodyPr lIns="0" tIns="0" rIns="0" bIns="0" rtlCol="0" anchor="t">
            <a:spAutoFit/>
          </a:bodyPr>
          <a:lstStyle/>
          <a:p>
            <a:pPr marL="555214" lvl="1" indent="-277607" algn="just">
              <a:lnSpc>
                <a:spcPts val="3600"/>
              </a:lnSpc>
              <a:buFont typeface="Arial"/>
              <a:buChar char="•"/>
            </a:pPr>
            <a:r>
              <a:rPr lang="en-US" sz="2571">
                <a:solidFill>
                  <a:srgbClr val="000000"/>
                </a:solidFill>
                <a:latin typeface="DejaVu Serif"/>
              </a:rPr>
              <a:t>Hikayede Tilki Tintin, Fare Fırfır' a ne yaptı?</a:t>
            </a:r>
          </a:p>
          <a:p>
            <a:pPr algn="just">
              <a:lnSpc>
                <a:spcPts val="3600"/>
              </a:lnSpc>
            </a:pPr>
            <a:endParaRPr/>
          </a:p>
          <a:p>
            <a:pPr marL="555214" lvl="1" indent="-277607" algn="just">
              <a:lnSpc>
                <a:spcPts val="3600"/>
              </a:lnSpc>
              <a:buFont typeface="Arial"/>
              <a:buChar char="•"/>
            </a:pPr>
            <a:r>
              <a:rPr lang="en-US" sz="2571">
                <a:solidFill>
                  <a:srgbClr val="000000"/>
                </a:solidFill>
                <a:latin typeface="DejaVu Serif"/>
              </a:rPr>
              <a:t>Tintin, Fırfır'a lakap taktığında ve onu bilerek düşürmeye çalıştığında sizce Fare Fırfır ne hissetti?</a:t>
            </a:r>
          </a:p>
          <a:p>
            <a:pPr algn="just">
              <a:lnSpc>
                <a:spcPts val="3600"/>
              </a:lnSpc>
            </a:pPr>
            <a:endParaRPr/>
          </a:p>
          <a:p>
            <a:pPr algn="just">
              <a:lnSpc>
                <a:spcPts val="3600"/>
              </a:lnSpc>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02842" y="1"/>
            <a:ext cx="1750758" cy="2371716"/>
          </a:xfrm>
          <a:prstGeom prst="rect">
            <a:avLst/>
          </a:prstGeom>
        </p:spPr>
      </p:pic>
      <p:sp>
        <p:nvSpPr>
          <p:cNvPr id="4" name="TextBox 4"/>
          <p:cNvSpPr txBox="1"/>
          <p:nvPr/>
        </p:nvSpPr>
        <p:spPr>
          <a:xfrm>
            <a:off x="578765" y="1780191"/>
            <a:ext cx="7706036" cy="3707192"/>
          </a:xfrm>
          <a:prstGeom prst="rect">
            <a:avLst/>
          </a:prstGeom>
        </p:spPr>
        <p:txBody>
          <a:bodyPr lIns="0" tIns="0" rIns="0" bIns="0" rtlCol="0" anchor="t">
            <a:spAutoFit/>
          </a:bodyPr>
          <a:lstStyle/>
          <a:p>
            <a:pPr marL="507199" lvl="1" indent="-253599" algn="just">
              <a:lnSpc>
                <a:spcPts val="3288"/>
              </a:lnSpc>
              <a:buFont typeface="Arial"/>
              <a:buChar char="•"/>
            </a:pPr>
            <a:r>
              <a:rPr lang="en-US" sz="2349">
                <a:solidFill>
                  <a:srgbClr val="000000"/>
                </a:solidFill>
                <a:latin typeface="DejaVu Serif"/>
              </a:rPr>
              <a:t>Bir arkadaşınız oyun oynarken sizinle sürekli alay etse veya sizi her oyunda düşürmeye, itmeye çalışsa siz neler hissederdiniz?</a:t>
            </a:r>
          </a:p>
          <a:p>
            <a:pPr algn="just">
              <a:lnSpc>
                <a:spcPts val="3288"/>
              </a:lnSpc>
            </a:pPr>
            <a:endParaRPr/>
          </a:p>
          <a:p>
            <a:pPr marL="507199" lvl="1" indent="-253599" algn="just">
              <a:lnSpc>
                <a:spcPts val="3288"/>
              </a:lnSpc>
              <a:buFont typeface="Arial"/>
              <a:buChar char="•"/>
            </a:pPr>
            <a:r>
              <a:rPr lang="en-US" sz="2349">
                <a:solidFill>
                  <a:srgbClr val="000000"/>
                </a:solidFill>
                <a:latin typeface="DejaVu Serif"/>
              </a:rPr>
              <a:t>Sizce Tilki Tintin neden Fırfır'a böyle davranmış olabilir?</a:t>
            </a:r>
          </a:p>
          <a:p>
            <a:pPr algn="just">
              <a:lnSpc>
                <a:spcPts val="3288"/>
              </a:lnSpc>
            </a:pPr>
            <a:endParaRPr/>
          </a:p>
          <a:p>
            <a:pPr algn="just">
              <a:lnSpc>
                <a:spcPts val="3288"/>
              </a:lnSpc>
            </a:pPr>
            <a:endParaRPr/>
          </a:p>
          <a:p>
            <a:pPr algn="just">
              <a:lnSpc>
                <a:spcPts val="3288"/>
              </a:lnSpc>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8392" y="4151502"/>
            <a:ext cx="2096137" cy="2926080"/>
          </a:xfrm>
          <a:prstGeom prst="rect">
            <a:avLst/>
          </a:prstGeom>
        </p:spPr>
      </p:pic>
      <p:sp>
        <p:nvSpPr>
          <p:cNvPr id="3" name="TextBox 3"/>
          <p:cNvSpPr txBox="1"/>
          <p:nvPr/>
        </p:nvSpPr>
        <p:spPr>
          <a:xfrm>
            <a:off x="1857718" y="2177511"/>
            <a:ext cx="6784965" cy="3116226"/>
          </a:xfrm>
          <a:prstGeom prst="rect">
            <a:avLst/>
          </a:prstGeom>
        </p:spPr>
        <p:txBody>
          <a:bodyPr lIns="0" tIns="0" rIns="0" bIns="0" rtlCol="0" anchor="t">
            <a:spAutoFit/>
          </a:bodyPr>
          <a:lstStyle/>
          <a:p>
            <a:pPr marL="553550" lvl="1" indent="-276775" algn="just">
              <a:lnSpc>
                <a:spcPts val="3589"/>
              </a:lnSpc>
              <a:buFont typeface="Arial"/>
              <a:buChar char="•"/>
            </a:pPr>
            <a:r>
              <a:rPr lang="en-US" sz="2563">
                <a:solidFill>
                  <a:srgbClr val="000000"/>
                </a:solidFill>
                <a:latin typeface="DejaVu Serif"/>
              </a:rPr>
              <a:t>Çocuklar akran anlaşmazlığını konuşmuştuk. Sizce Tilki Tintin'in ve Fare Fırfır' ın yaşadıklarına Akran Anlaşmazlığı diyebilir miyiz?</a:t>
            </a:r>
          </a:p>
          <a:p>
            <a:pPr algn="just">
              <a:lnSpc>
                <a:spcPts val="3589"/>
              </a:lnSpc>
            </a:pPr>
            <a:endParaRPr/>
          </a:p>
          <a:p>
            <a:pPr marL="553550" lvl="1" indent="-276775" algn="just">
              <a:lnSpc>
                <a:spcPts val="3589"/>
              </a:lnSpc>
              <a:buFont typeface="Arial"/>
              <a:buChar char="•"/>
            </a:pPr>
            <a:r>
              <a:rPr lang="en-US" sz="2563">
                <a:solidFill>
                  <a:srgbClr val="000000"/>
                </a:solidFill>
                <a:latin typeface="DejaVu Serif"/>
              </a:rPr>
              <a:t>Daha önce buna benzer durumlar yaşadınız mı?</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34386" y="1"/>
            <a:ext cx="1519214" cy="20580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66513" y="157138"/>
            <a:ext cx="1487087" cy="2014526"/>
          </a:xfrm>
          <a:prstGeom prst="rect">
            <a:avLst/>
          </a:prstGeom>
        </p:spPr>
      </p:pic>
      <p:sp>
        <p:nvSpPr>
          <p:cNvPr id="4" name="TextBox 4"/>
          <p:cNvSpPr txBox="1"/>
          <p:nvPr/>
        </p:nvSpPr>
        <p:spPr>
          <a:xfrm>
            <a:off x="2488202" y="1953782"/>
            <a:ext cx="5711571" cy="3599757"/>
          </a:xfrm>
          <a:prstGeom prst="rect">
            <a:avLst/>
          </a:prstGeom>
        </p:spPr>
        <p:txBody>
          <a:bodyPr lIns="0" tIns="0" rIns="0" bIns="0" rtlCol="0" anchor="t">
            <a:spAutoFit/>
          </a:bodyPr>
          <a:lstStyle/>
          <a:p>
            <a:pPr algn="just">
              <a:lnSpc>
                <a:spcPts val="3188"/>
              </a:lnSpc>
            </a:pPr>
            <a:r>
              <a:rPr lang="en-US" sz="2277">
                <a:solidFill>
                  <a:srgbClr val="000000"/>
                </a:solidFill>
                <a:latin typeface="Arimo"/>
              </a:rPr>
              <a:t>Bir çocuğun başka bir çocuğa vurması, onu iteklemesi, çocuğun saçını çekmesi, oyuncağını elinden alması, onu oyuna almaması, ona kötü sözler söylemesi gibi durumlar </a:t>
            </a:r>
            <a:r>
              <a:rPr lang="en-US" sz="2277">
                <a:solidFill>
                  <a:srgbClr val="000000"/>
                </a:solidFill>
                <a:latin typeface="Arimo Bold"/>
              </a:rPr>
              <a:t>zorbalıkla</a:t>
            </a:r>
            <a:r>
              <a:rPr lang="en-US" sz="2277">
                <a:solidFill>
                  <a:srgbClr val="000000"/>
                </a:solidFill>
                <a:latin typeface="Arimo"/>
              </a:rPr>
              <a:t> ilgilidir. Kaba bir davranışa zorbalık diyebilmemiz için onun bilerek, isteyerek ve tekrarlayan bir şekilde yapılmış olması ve zorbalık yapan kişinin diğerinden daha güçlü olması gerekir.</a:t>
            </a:r>
          </a:p>
        </p:txBody>
      </p:sp>
      <p:sp>
        <p:nvSpPr>
          <p:cNvPr id="5" name="TextBox 5"/>
          <p:cNvSpPr txBox="1"/>
          <p:nvPr/>
        </p:nvSpPr>
        <p:spPr>
          <a:xfrm>
            <a:off x="2447908" y="657204"/>
            <a:ext cx="6000792" cy="1038746"/>
          </a:xfrm>
          <a:prstGeom prst="rect">
            <a:avLst/>
          </a:prstGeom>
        </p:spPr>
        <p:txBody>
          <a:bodyPr wrap="square" lIns="0" tIns="0" rIns="0" bIns="0" rtlCol="0" anchor="t">
            <a:spAutoFit/>
          </a:bodyPr>
          <a:lstStyle/>
          <a:p>
            <a:pPr algn="ctr">
              <a:lnSpc>
                <a:spcPts val="8119"/>
              </a:lnSpc>
            </a:pPr>
            <a:r>
              <a:rPr lang="en-US" sz="5799" dirty="0" err="1">
                <a:solidFill>
                  <a:srgbClr val="000000"/>
                </a:solidFill>
                <a:latin typeface="Abril Fatface"/>
              </a:rPr>
              <a:t>Zorbalık</a:t>
            </a:r>
            <a:r>
              <a:rPr lang="en-US" sz="5799" dirty="0">
                <a:solidFill>
                  <a:srgbClr val="000000"/>
                </a:solidFill>
                <a:latin typeface="Abril Fatface"/>
              </a:rPr>
              <a:t> </a:t>
            </a:r>
            <a:r>
              <a:rPr lang="en-US" sz="5799" dirty="0" err="1">
                <a:solidFill>
                  <a:srgbClr val="000000"/>
                </a:solidFill>
                <a:latin typeface="Abril Fatface"/>
              </a:rPr>
              <a:t>Nedir</a:t>
            </a:r>
            <a:r>
              <a:rPr lang="en-US" sz="5799" dirty="0">
                <a:solidFill>
                  <a:srgbClr val="000000"/>
                </a:solidFill>
                <a:latin typeface="Abril Fatface"/>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77450" y="1"/>
            <a:ext cx="1276150" cy="1728774"/>
          </a:xfrm>
          <a:prstGeom prst="rect">
            <a:avLst/>
          </a:prstGeom>
        </p:spPr>
      </p:pic>
      <p:sp>
        <p:nvSpPr>
          <p:cNvPr id="4" name="TextBox 4"/>
          <p:cNvSpPr txBox="1"/>
          <p:nvPr/>
        </p:nvSpPr>
        <p:spPr>
          <a:xfrm>
            <a:off x="2244708" y="2595608"/>
            <a:ext cx="6564807" cy="2299253"/>
          </a:xfrm>
          <a:prstGeom prst="rect">
            <a:avLst/>
          </a:prstGeom>
        </p:spPr>
        <p:txBody>
          <a:bodyPr lIns="0" tIns="0" rIns="0" bIns="0" rtlCol="0" anchor="t">
            <a:spAutoFit/>
          </a:bodyPr>
          <a:lstStyle/>
          <a:p>
            <a:pPr algn="just">
              <a:lnSpc>
                <a:spcPts val="3664"/>
              </a:lnSpc>
            </a:pPr>
            <a:r>
              <a:rPr lang="en-US" sz="2617">
                <a:solidFill>
                  <a:srgbClr val="000000"/>
                </a:solidFill>
                <a:latin typeface="Arimo"/>
              </a:rPr>
              <a:t> Sevgili çocuklar Fare Fırfır ile Fil Fino'un ara sıra yaşadıkları duruma </a:t>
            </a:r>
            <a:r>
              <a:rPr lang="en-US" sz="2617">
                <a:solidFill>
                  <a:srgbClr val="000000"/>
                </a:solidFill>
                <a:latin typeface="Arimo Bold"/>
              </a:rPr>
              <a:t>Akran Anlaşmazlığı</a:t>
            </a:r>
            <a:r>
              <a:rPr lang="en-US" sz="2617">
                <a:solidFill>
                  <a:srgbClr val="000000"/>
                </a:solidFill>
                <a:latin typeface="Arimo"/>
              </a:rPr>
              <a:t> diyoruz. Ama hikayemizde Tilki Tintin ile Fare Fırfır'ın yaşadığı duruma biz </a:t>
            </a:r>
            <a:r>
              <a:rPr lang="en-US" sz="2617">
                <a:solidFill>
                  <a:srgbClr val="000000"/>
                </a:solidFill>
                <a:latin typeface="Arimo Bold"/>
              </a:rPr>
              <a:t>Akran Zorbalığı</a:t>
            </a:r>
            <a:r>
              <a:rPr lang="en-US" sz="2617">
                <a:solidFill>
                  <a:srgbClr val="000000"/>
                </a:solidFill>
                <a:latin typeface="Arimo"/>
              </a:rPr>
              <a:t> diyoruz. </a:t>
            </a:r>
          </a:p>
        </p:txBody>
      </p:sp>
      <p:sp>
        <p:nvSpPr>
          <p:cNvPr id="5" name="TextBox 5"/>
          <p:cNvSpPr txBox="1"/>
          <p:nvPr/>
        </p:nvSpPr>
        <p:spPr>
          <a:xfrm>
            <a:off x="2073546" y="800080"/>
            <a:ext cx="6803782" cy="1795363"/>
          </a:xfrm>
          <a:prstGeom prst="rect">
            <a:avLst/>
          </a:prstGeom>
        </p:spPr>
        <p:txBody>
          <a:bodyPr wrap="square" lIns="0" tIns="0" rIns="0" bIns="0" rtlCol="0" anchor="t">
            <a:spAutoFit/>
          </a:bodyPr>
          <a:lstStyle/>
          <a:p>
            <a:pPr algn="ctr">
              <a:lnSpc>
                <a:spcPts val="6957"/>
              </a:lnSpc>
            </a:pPr>
            <a:r>
              <a:rPr lang="en-US" sz="4000" dirty="0">
                <a:solidFill>
                  <a:srgbClr val="000000"/>
                </a:solidFill>
                <a:latin typeface="Abril Fatface"/>
              </a:rPr>
              <a:t>AKRAN ZORBALIĞINDA ROLLER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3871914"/>
            <a:ext cx="1614250" cy="151446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5524" y="156281"/>
            <a:ext cx="784416" cy="115047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85" y="5176727"/>
            <a:ext cx="551359" cy="847060"/>
          </a:xfrm>
          <a:prstGeom prst="rect">
            <a:avLst/>
          </a:prstGeom>
        </p:spPr>
      </p:pic>
      <p:pic>
        <p:nvPicPr>
          <p:cNvPr id="5" name="Picture 5"/>
          <p:cNvPicPr>
            <a:picLocks noChangeAspect="1"/>
          </p:cNvPicPr>
          <p:nvPr/>
        </p:nvPicPr>
        <p:blipFill>
          <a:blip r:embed="rId8" cstate="print"/>
          <a:srcRect/>
          <a:stretch>
            <a:fillRect/>
          </a:stretch>
        </p:blipFill>
        <p:spPr>
          <a:xfrm>
            <a:off x="1292007" y="4134663"/>
            <a:ext cx="1981955" cy="2089017"/>
          </a:xfrm>
          <a:prstGeom prst="rect">
            <a:avLst/>
          </a:prstGeom>
        </p:spPr>
      </p:pic>
      <p:pic>
        <p:nvPicPr>
          <p:cNvPr id="6" name="Picture 6"/>
          <p:cNvPicPr>
            <a:picLocks noChangeAspect="1"/>
          </p:cNvPicPr>
          <p:nvPr/>
        </p:nvPicPr>
        <p:blipFill>
          <a:blip r:embed="rId9" cstate="print"/>
          <a:srcRect/>
          <a:stretch>
            <a:fillRect/>
          </a:stretch>
        </p:blipFill>
        <p:spPr>
          <a:xfrm>
            <a:off x="6954001" y="4134663"/>
            <a:ext cx="1715606" cy="208901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003325" y="4334557"/>
            <a:ext cx="1960077" cy="1689230"/>
          </a:xfrm>
          <a:prstGeom prst="rect">
            <a:avLst/>
          </a:prstGeom>
        </p:spPr>
      </p:pic>
      <p:sp>
        <p:nvSpPr>
          <p:cNvPr id="8" name="TextBox 8"/>
          <p:cNvSpPr txBox="1"/>
          <p:nvPr/>
        </p:nvSpPr>
        <p:spPr>
          <a:xfrm>
            <a:off x="781557" y="1230559"/>
            <a:ext cx="7888050" cy="1790320"/>
          </a:xfrm>
          <a:prstGeom prst="rect">
            <a:avLst/>
          </a:prstGeom>
        </p:spPr>
        <p:txBody>
          <a:bodyPr lIns="0" tIns="0" rIns="0" bIns="0" rtlCol="0" anchor="t">
            <a:spAutoFit/>
          </a:bodyPr>
          <a:lstStyle/>
          <a:p>
            <a:pPr algn="just">
              <a:lnSpc>
                <a:spcPts val="4745"/>
              </a:lnSpc>
            </a:pPr>
            <a:r>
              <a:rPr lang="en-US" sz="3389">
                <a:solidFill>
                  <a:srgbClr val="000000"/>
                </a:solidFill>
                <a:latin typeface="Abril Fatface"/>
              </a:rPr>
              <a:t>Merhaba çocuklar bugün sizlere Tilki Tintin, Fare Fırfır ve Fil Fino'nun anlatacağı çok önemli şeyler var.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71981" y="1"/>
            <a:ext cx="1381618" cy="1871649"/>
          </a:xfrm>
          <a:prstGeom prst="rect">
            <a:avLst/>
          </a:prstGeom>
        </p:spPr>
      </p:pic>
      <p:sp>
        <p:nvSpPr>
          <p:cNvPr id="4" name="TextBox 4"/>
          <p:cNvSpPr txBox="1"/>
          <p:nvPr/>
        </p:nvSpPr>
        <p:spPr>
          <a:xfrm>
            <a:off x="2674903" y="2601717"/>
            <a:ext cx="5711571" cy="3599757"/>
          </a:xfrm>
          <a:prstGeom prst="rect">
            <a:avLst/>
          </a:prstGeom>
        </p:spPr>
        <p:txBody>
          <a:bodyPr lIns="0" tIns="0" rIns="0" bIns="0" rtlCol="0" anchor="t">
            <a:spAutoFit/>
          </a:bodyPr>
          <a:lstStyle/>
          <a:p>
            <a:pPr algn="just">
              <a:lnSpc>
                <a:spcPts val="3188"/>
              </a:lnSpc>
            </a:pPr>
            <a:r>
              <a:rPr lang="en-US" sz="2277">
                <a:solidFill>
                  <a:srgbClr val="000000"/>
                </a:solidFill>
                <a:latin typeface="Arimo"/>
              </a:rPr>
              <a:t>  Burada Tintin, Fırfır'dan daha güçlüydü ve onunla hem alay ediyordu hem de ona lakaplar takıyordu bir de üstelik bunu sık sık yapıyordu.Tilki Tintin'in davranışları bir </a:t>
            </a:r>
            <a:r>
              <a:rPr lang="en-US" sz="2277">
                <a:solidFill>
                  <a:srgbClr val="000000"/>
                </a:solidFill>
                <a:latin typeface="Arimo Bold"/>
              </a:rPr>
              <a:t>Zorbalık</a:t>
            </a:r>
            <a:r>
              <a:rPr lang="en-US" sz="2277">
                <a:solidFill>
                  <a:srgbClr val="000000"/>
                </a:solidFill>
                <a:latin typeface="Arimo"/>
              </a:rPr>
              <a:t>tır. Fare Fırfır ise zorbalığa maruz kalan kişi yani </a:t>
            </a:r>
            <a:r>
              <a:rPr lang="en-US" sz="2277">
                <a:solidFill>
                  <a:srgbClr val="000000"/>
                </a:solidFill>
                <a:latin typeface="Arimo Bold"/>
              </a:rPr>
              <a:t>Mağdur</a:t>
            </a:r>
            <a:r>
              <a:rPr lang="en-US" sz="2277">
                <a:solidFill>
                  <a:srgbClr val="000000"/>
                </a:solidFill>
                <a:latin typeface="Arimo"/>
              </a:rPr>
              <a:t>dur. Bütün yaşanılanlara şahit olup ancak Tilki Tintin' den korktuğu için üzüldüğü halde ne yapacağını bilmeyen Fil Fino ise </a:t>
            </a:r>
            <a:r>
              <a:rPr lang="en-US" sz="2277">
                <a:solidFill>
                  <a:srgbClr val="000000"/>
                </a:solidFill>
                <a:latin typeface="Arimo Bold"/>
              </a:rPr>
              <a:t>Seyirci</a:t>
            </a:r>
            <a:r>
              <a:rPr lang="en-US" sz="2277">
                <a:solidFill>
                  <a:srgbClr val="000000"/>
                </a:solidFill>
                <a:latin typeface="Arimo"/>
              </a:rPr>
              <a:t>dir.</a:t>
            </a:r>
          </a:p>
        </p:txBody>
      </p:sp>
      <p:sp>
        <p:nvSpPr>
          <p:cNvPr id="5" name="TextBox 5"/>
          <p:cNvSpPr txBox="1"/>
          <p:nvPr/>
        </p:nvSpPr>
        <p:spPr>
          <a:xfrm>
            <a:off x="1662090" y="800080"/>
            <a:ext cx="7072362" cy="1667123"/>
          </a:xfrm>
          <a:prstGeom prst="rect">
            <a:avLst/>
          </a:prstGeom>
        </p:spPr>
        <p:txBody>
          <a:bodyPr wrap="square" lIns="0" tIns="0" rIns="0" bIns="0" rtlCol="0" anchor="t">
            <a:spAutoFit/>
          </a:bodyPr>
          <a:lstStyle/>
          <a:p>
            <a:pPr algn="ctr">
              <a:lnSpc>
                <a:spcPts val="6504"/>
              </a:lnSpc>
            </a:pPr>
            <a:r>
              <a:rPr lang="en-US" sz="4646" dirty="0">
                <a:solidFill>
                  <a:srgbClr val="000000"/>
                </a:solidFill>
                <a:latin typeface="Abril Fatface"/>
              </a:rPr>
              <a:t>AKRAN ZORBALIĞINDA ROLLER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8392" y="4503996"/>
            <a:ext cx="1900780" cy="265337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77450" y="1"/>
            <a:ext cx="1276150" cy="1728774"/>
          </a:xfrm>
          <a:prstGeom prst="rect">
            <a:avLst/>
          </a:prstGeom>
        </p:spPr>
      </p:pic>
      <p:sp>
        <p:nvSpPr>
          <p:cNvPr id="4" name="TextBox 4"/>
          <p:cNvSpPr txBox="1"/>
          <p:nvPr/>
        </p:nvSpPr>
        <p:spPr>
          <a:xfrm>
            <a:off x="1911129" y="2625599"/>
            <a:ext cx="6850851" cy="2548507"/>
          </a:xfrm>
          <a:prstGeom prst="rect">
            <a:avLst/>
          </a:prstGeom>
        </p:spPr>
        <p:txBody>
          <a:bodyPr lIns="0" tIns="0" rIns="0" bIns="0" rtlCol="0" anchor="t">
            <a:spAutoFit/>
          </a:bodyPr>
          <a:lstStyle/>
          <a:p>
            <a:pPr algn="just">
              <a:lnSpc>
                <a:spcPts val="3390"/>
              </a:lnSpc>
            </a:pPr>
            <a:r>
              <a:rPr lang="en-US" sz="2422">
                <a:solidFill>
                  <a:srgbClr val="000000"/>
                </a:solidFill>
                <a:latin typeface="Arimo"/>
              </a:rPr>
              <a:t>  Zorbalığa maruz kalan kişiler kendilerini üzgün, korkmuş, çaresiz, güçsüz ve yalnız hissedebilirler. eğer siz de benzer durumlar yaşarsanız bu duyguları hissetmeniz çok normal. Hadi çocuklar akran zorbalığıyla baş etmek için neler yapabileceğimizi öğrenelim.</a:t>
            </a:r>
          </a:p>
        </p:txBody>
      </p:sp>
      <p:sp>
        <p:nvSpPr>
          <p:cNvPr id="5" name="TextBox 5"/>
          <p:cNvSpPr txBox="1"/>
          <p:nvPr/>
        </p:nvSpPr>
        <p:spPr>
          <a:xfrm>
            <a:off x="1519214" y="942956"/>
            <a:ext cx="7358114" cy="1667123"/>
          </a:xfrm>
          <a:prstGeom prst="rect">
            <a:avLst/>
          </a:prstGeom>
        </p:spPr>
        <p:txBody>
          <a:bodyPr wrap="square" lIns="0" tIns="0" rIns="0" bIns="0" rtlCol="0" anchor="t">
            <a:spAutoFit/>
          </a:bodyPr>
          <a:lstStyle/>
          <a:p>
            <a:pPr algn="ctr">
              <a:lnSpc>
                <a:spcPts val="6504"/>
              </a:lnSpc>
            </a:pPr>
            <a:r>
              <a:rPr lang="en-US" sz="4646" dirty="0">
                <a:solidFill>
                  <a:srgbClr val="000000"/>
                </a:solidFill>
                <a:latin typeface="Abril Fatface"/>
              </a:rPr>
              <a:t>AKRAN ZORBALIĞIYLA BAŞ ETME YOLLARI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51034" y="5335949"/>
            <a:ext cx="1960077" cy="16892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24058">
            <a:off x="1037997" y="5137601"/>
            <a:ext cx="586151" cy="14653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9394" y="2191933"/>
            <a:ext cx="4207543" cy="2813795"/>
          </a:xfrm>
          <a:prstGeom prst="rect">
            <a:avLst/>
          </a:prstGeom>
        </p:spPr>
      </p:pic>
      <p:sp>
        <p:nvSpPr>
          <p:cNvPr id="5" name="TextBox 5"/>
          <p:cNvSpPr txBox="1"/>
          <p:nvPr/>
        </p:nvSpPr>
        <p:spPr>
          <a:xfrm>
            <a:off x="233742" y="3153001"/>
            <a:ext cx="3421272" cy="1172845"/>
          </a:xfrm>
          <a:prstGeom prst="rect">
            <a:avLst/>
          </a:prstGeom>
        </p:spPr>
        <p:txBody>
          <a:bodyPr lIns="0" tIns="0" rIns="0" bIns="0" rtlCol="0" anchor="t">
            <a:spAutoFit/>
          </a:bodyPr>
          <a:lstStyle/>
          <a:p>
            <a:pPr algn="ctr">
              <a:lnSpc>
                <a:spcPts val="3079"/>
              </a:lnSpc>
            </a:pPr>
            <a:r>
              <a:rPr lang="en-US" sz="2199">
                <a:solidFill>
                  <a:srgbClr val="000000"/>
                </a:solidFill>
                <a:latin typeface="Arimo"/>
              </a:rPr>
              <a:t>Akran zorbalığından kendimi korumak için neler yapabilirim</a:t>
            </a:r>
          </a:p>
        </p:txBody>
      </p:sp>
      <p:sp>
        <p:nvSpPr>
          <p:cNvPr id="6" name="TextBox 6"/>
          <p:cNvSpPr txBox="1"/>
          <p:nvPr/>
        </p:nvSpPr>
        <p:spPr>
          <a:xfrm>
            <a:off x="3908812" y="1006025"/>
            <a:ext cx="5603835" cy="3999702"/>
          </a:xfrm>
          <a:prstGeom prst="rect">
            <a:avLst/>
          </a:prstGeom>
        </p:spPr>
        <p:txBody>
          <a:bodyPr lIns="0" tIns="0" rIns="0" bIns="0" rtlCol="0" anchor="t">
            <a:spAutoFit/>
          </a:bodyPr>
          <a:lstStyle/>
          <a:p>
            <a:pPr marL="486477" lvl="1" indent="-243239" algn="just">
              <a:lnSpc>
                <a:spcPts val="3154"/>
              </a:lnSpc>
              <a:buFont typeface="Arial"/>
              <a:buChar char="•"/>
            </a:pPr>
            <a:r>
              <a:rPr lang="en-US" sz="2253">
                <a:solidFill>
                  <a:srgbClr val="000000"/>
                </a:solidFill>
                <a:latin typeface="Arimo"/>
              </a:rPr>
              <a:t>Fare Fırfır, güvendiği birisine yaşadıklarını anlatabilir.</a:t>
            </a:r>
          </a:p>
          <a:p>
            <a:pPr marL="486477" lvl="1" indent="-243239" algn="just">
              <a:lnSpc>
                <a:spcPts val="3154"/>
              </a:lnSpc>
              <a:buFont typeface="Arial"/>
              <a:buChar char="•"/>
            </a:pPr>
            <a:r>
              <a:rPr lang="en-US" sz="2253">
                <a:solidFill>
                  <a:srgbClr val="000000"/>
                </a:solidFill>
                <a:latin typeface="Arimo"/>
              </a:rPr>
              <a:t>Zorbanın bulunduğu ortamdan onu hiç umursamadan uzaklaşabilir.</a:t>
            </a:r>
          </a:p>
          <a:p>
            <a:pPr marL="486477" lvl="1" indent="-243239" algn="just">
              <a:lnSpc>
                <a:spcPts val="3154"/>
              </a:lnSpc>
              <a:buFont typeface="Arial"/>
              <a:buChar char="•"/>
            </a:pPr>
            <a:r>
              <a:rPr lang="en-US" sz="2253">
                <a:solidFill>
                  <a:srgbClr val="000000"/>
                </a:solidFill>
                <a:latin typeface="Arimo"/>
              </a:rPr>
              <a:t>Tüm </a:t>
            </a:r>
            <a:r>
              <a:rPr lang="en-US" sz="2253">
                <a:solidFill>
                  <a:srgbClr val="000000"/>
                </a:solidFill>
                <a:latin typeface="Arimo Bold"/>
              </a:rPr>
              <a:t> </a:t>
            </a:r>
            <a:r>
              <a:rPr lang="en-US" sz="2253">
                <a:solidFill>
                  <a:srgbClr val="000000"/>
                </a:solidFill>
                <a:latin typeface="Arimo"/>
              </a:rPr>
              <a:t>cesaretini toplayıp </a:t>
            </a:r>
            <a:r>
              <a:rPr lang="en-US" sz="2253">
                <a:solidFill>
                  <a:srgbClr val="000000"/>
                </a:solidFill>
                <a:latin typeface="Arimo Bold"/>
              </a:rPr>
              <a:t>BENİMLE UĞRAŞMA </a:t>
            </a:r>
            <a:r>
              <a:rPr lang="en-US" sz="2253">
                <a:solidFill>
                  <a:srgbClr val="000000"/>
                </a:solidFill>
                <a:latin typeface="Arimo"/>
              </a:rPr>
              <a:t>ya da </a:t>
            </a:r>
            <a:r>
              <a:rPr lang="en-US" sz="2253">
                <a:solidFill>
                  <a:srgbClr val="000000"/>
                </a:solidFill>
                <a:latin typeface="Arimo Bold"/>
              </a:rPr>
              <a:t>HAYIR YAPMA </a:t>
            </a:r>
            <a:r>
              <a:rPr lang="en-US" sz="2253">
                <a:solidFill>
                  <a:srgbClr val="000000"/>
                </a:solidFill>
                <a:latin typeface="Arimo"/>
              </a:rPr>
              <a:t>diye bağırabilir.</a:t>
            </a:r>
          </a:p>
          <a:p>
            <a:pPr marL="486477" lvl="1" indent="-243239" algn="just">
              <a:lnSpc>
                <a:spcPts val="3154"/>
              </a:lnSpc>
              <a:buFont typeface="Arial"/>
              <a:buChar char="•"/>
            </a:pPr>
            <a:r>
              <a:rPr lang="en-US" sz="2253">
                <a:solidFill>
                  <a:srgbClr val="000000"/>
                </a:solidFill>
                <a:latin typeface="Arimo"/>
              </a:rPr>
              <a:t>Kendisini yalnız hissetmemek için arkadaş edinebilir ya da yalnız kalmamaya çalışabilir.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63881" y="5255728"/>
            <a:ext cx="1385646" cy="168724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26080" y="2353056"/>
            <a:ext cx="3901440" cy="260908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1836" y="2575415"/>
            <a:ext cx="3721220" cy="248856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205405">
            <a:off x="1006183" y="5114975"/>
            <a:ext cx="557050" cy="139262"/>
          </a:xfrm>
          <a:prstGeom prst="rect">
            <a:avLst/>
          </a:prstGeom>
        </p:spPr>
      </p:pic>
      <p:sp>
        <p:nvSpPr>
          <p:cNvPr id="6" name="TextBox 6"/>
          <p:cNvSpPr txBox="1"/>
          <p:nvPr/>
        </p:nvSpPr>
        <p:spPr>
          <a:xfrm>
            <a:off x="474793" y="3600450"/>
            <a:ext cx="2567960" cy="977548"/>
          </a:xfrm>
          <a:prstGeom prst="rect">
            <a:avLst/>
          </a:prstGeom>
        </p:spPr>
        <p:txBody>
          <a:bodyPr lIns="0" tIns="0" rIns="0" bIns="0" rtlCol="0" anchor="t">
            <a:spAutoFit/>
          </a:bodyPr>
          <a:lstStyle/>
          <a:p>
            <a:pPr algn="ctr">
              <a:lnSpc>
                <a:spcPts val="2546"/>
              </a:lnSpc>
            </a:pPr>
            <a:r>
              <a:rPr lang="en-US" sz="1818">
                <a:solidFill>
                  <a:srgbClr val="000000"/>
                </a:solidFill>
                <a:latin typeface="Arimo"/>
              </a:rPr>
              <a:t>Akran zorbalığına seyirci olmamak için ben neler yapabilirim?</a:t>
            </a:r>
          </a:p>
        </p:txBody>
      </p:sp>
      <p:sp>
        <p:nvSpPr>
          <p:cNvPr id="7" name="TextBox 7"/>
          <p:cNvSpPr txBox="1"/>
          <p:nvPr/>
        </p:nvSpPr>
        <p:spPr>
          <a:xfrm>
            <a:off x="3844815" y="1362453"/>
            <a:ext cx="5474819" cy="2221350"/>
          </a:xfrm>
          <a:prstGeom prst="rect">
            <a:avLst/>
          </a:prstGeom>
        </p:spPr>
        <p:txBody>
          <a:bodyPr lIns="0" tIns="0" rIns="0" bIns="0" rtlCol="0" anchor="t">
            <a:spAutoFit/>
          </a:bodyPr>
          <a:lstStyle/>
          <a:p>
            <a:pPr marL="449423" lvl="1" indent="-224711" algn="just">
              <a:lnSpc>
                <a:spcPts val="2914"/>
              </a:lnSpc>
              <a:buFont typeface="Arial"/>
              <a:buChar char="•"/>
            </a:pPr>
            <a:r>
              <a:rPr lang="en-US" sz="2081">
                <a:solidFill>
                  <a:srgbClr val="000000"/>
                </a:solidFill>
                <a:latin typeface="Arimo"/>
              </a:rPr>
              <a:t>Fil Fino, Tilki Tintin'e ''</a:t>
            </a:r>
            <a:r>
              <a:rPr lang="en-US" sz="2081">
                <a:solidFill>
                  <a:srgbClr val="000000"/>
                </a:solidFill>
                <a:latin typeface="Arimo Bold"/>
              </a:rPr>
              <a:t>HAYIR,böyle davranmamalısın'' </a:t>
            </a:r>
            <a:r>
              <a:rPr lang="en-US" sz="2081">
                <a:solidFill>
                  <a:srgbClr val="000000"/>
                </a:solidFill>
                <a:latin typeface="Arimo"/>
              </a:rPr>
              <a:t>diyebilir.</a:t>
            </a:r>
          </a:p>
          <a:p>
            <a:pPr marL="449423" lvl="1" indent="-224711" algn="just">
              <a:lnSpc>
                <a:spcPts val="2914"/>
              </a:lnSpc>
              <a:buFont typeface="Arial"/>
              <a:buChar char="•"/>
            </a:pPr>
            <a:r>
              <a:rPr lang="en-US" sz="2081">
                <a:solidFill>
                  <a:srgbClr val="000000"/>
                </a:solidFill>
                <a:latin typeface="Arimo"/>
              </a:rPr>
              <a:t>Güvendiği bir yetişkinden yardım isteyebilir.</a:t>
            </a:r>
          </a:p>
          <a:p>
            <a:pPr marL="449423" lvl="1" indent="-224711" algn="just">
              <a:lnSpc>
                <a:spcPts val="2914"/>
              </a:lnSpc>
              <a:buFont typeface="Arial"/>
              <a:buChar char="•"/>
            </a:pPr>
            <a:r>
              <a:rPr lang="en-US" sz="2081">
                <a:solidFill>
                  <a:srgbClr val="000000"/>
                </a:solidFill>
                <a:latin typeface="Arimo"/>
              </a:rPr>
              <a:t>Fare Fırfır'ı yalnız bırakmayarak ona destek olabilir.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214297" y="6012261"/>
            <a:ext cx="1114977" cy="117520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8809" y="3329277"/>
            <a:ext cx="4113677" cy="275102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24058">
            <a:off x="1395708" y="6012408"/>
            <a:ext cx="543124" cy="135781"/>
          </a:xfrm>
          <a:prstGeom prst="rect">
            <a:avLst/>
          </a:prstGeom>
        </p:spPr>
      </p:pic>
      <p:sp>
        <p:nvSpPr>
          <p:cNvPr id="5" name="TextBox 5"/>
          <p:cNvSpPr txBox="1"/>
          <p:nvPr/>
        </p:nvSpPr>
        <p:spPr>
          <a:xfrm>
            <a:off x="3077837" y="419779"/>
            <a:ext cx="6251444" cy="3515995"/>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000000"/>
                </a:solidFill>
                <a:latin typeface="Arimo"/>
              </a:rPr>
              <a:t>Tilki Tintin, Okul Psikolojik Danışmanından yardım isteyebilir.</a:t>
            </a:r>
          </a:p>
          <a:p>
            <a:pPr marL="474979" lvl="1" indent="-237490" algn="just">
              <a:lnSpc>
                <a:spcPts val="3079"/>
              </a:lnSpc>
              <a:buFont typeface="Arial"/>
              <a:buChar char="•"/>
            </a:pPr>
            <a:r>
              <a:rPr lang="en-US" sz="2199">
                <a:solidFill>
                  <a:srgbClr val="000000"/>
                </a:solidFill>
                <a:latin typeface="Arimo"/>
              </a:rPr>
              <a:t>Bu tür davranışları sergilemeyeceğine dair kendine söz verebilir.</a:t>
            </a:r>
          </a:p>
          <a:p>
            <a:pPr marL="474979" lvl="1" indent="-237490" algn="just">
              <a:lnSpc>
                <a:spcPts val="3079"/>
              </a:lnSpc>
              <a:buFont typeface="Arial"/>
              <a:buChar char="•"/>
            </a:pPr>
            <a:r>
              <a:rPr lang="en-US" sz="2199">
                <a:solidFill>
                  <a:srgbClr val="000000"/>
                </a:solidFill>
                <a:latin typeface="Arimo"/>
              </a:rPr>
              <a:t>Kendini Fare Fırfır' ın yerine koyup onun ne hissettiğini anlamaya çalışabilir.</a:t>
            </a:r>
          </a:p>
          <a:p>
            <a:pPr marL="474979" lvl="1" indent="-237490" algn="just">
              <a:lnSpc>
                <a:spcPts val="3079"/>
              </a:lnSpc>
              <a:buFont typeface="Arial"/>
              <a:buChar char="•"/>
            </a:pPr>
            <a:r>
              <a:rPr lang="en-US" sz="2199">
                <a:solidFill>
                  <a:srgbClr val="000000"/>
                </a:solidFill>
                <a:latin typeface="Arimo"/>
              </a:rPr>
              <a:t>Arkadaşlarından özür dileyebilir.</a:t>
            </a:r>
          </a:p>
          <a:p>
            <a:pPr marL="474979" lvl="1" indent="-237490" algn="just">
              <a:lnSpc>
                <a:spcPts val="3079"/>
              </a:lnSpc>
              <a:buFont typeface="Arial"/>
              <a:buChar char="•"/>
            </a:pPr>
            <a:r>
              <a:rPr lang="en-US" sz="2199">
                <a:solidFill>
                  <a:srgbClr val="000000"/>
                </a:solidFill>
                <a:latin typeface="Arimo"/>
              </a:rPr>
              <a:t>Başka kişilerin zorba davranışlarını engellemek için bir şeyler yapabilir.</a:t>
            </a:r>
          </a:p>
        </p:txBody>
      </p:sp>
      <p:sp>
        <p:nvSpPr>
          <p:cNvPr id="6" name="TextBox 6"/>
          <p:cNvSpPr txBox="1"/>
          <p:nvPr/>
        </p:nvSpPr>
        <p:spPr>
          <a:xfrm>
            <a:off x="499343" y="4089790"/>
            <a:ext cx="2877373" cy="1172845"/>
          </a:xfrm>
          <a:prstGeom prst="rect">
            <a:avLst/>
          </a:prstGeom>
        </p:spPr>
        <p:txBody>
          <a:bodyPr lIns="0" tIns="0" rIns="0" bIns="0" rtlCol="0" anchor="t">
            <a:spAutoFit/>
          </a:bodyPr>
          <a:lstStyle/>
          <a:p>
            <a:pPr algn="ctr">
              <a:lnSpc>
                <a:spcPts val="3079"/>
              </a:lnSpc>
            </a:pPr>
            <a:r>
              <a:rPr lang="en-US" sz="2199">
                <a:solidFill>
                  <a:srgbClr val="000000"/>
                </a:solidFill>
                <a:latin typeface="Arimo"/>
              </a:rPr>
              <a:t>Ben artık zorbalık yapmak istemiyorum. Ben neler yapabilirim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E54302AD-9A1F-44CC-BF04-D7D3E5517B81}"/>
              </a:ext>
            </a:extLst>
          </p:cNvPr>
          <p:cNvSpPr/>
          <p:nvPr/>
        </p:nvSpPr>
        <p:spPr>
          <a:xfrm>
            <a:off x="0" y="0"/>
            <a:ext cx="9753600" cy="7315200"/>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Altıgen 5">
            <a:extLst>
              <a:ext uri="{FF2B5EF4-FFF2-40B4-BE49-F238E27FC236}">
                <a16:creationId xmlns:a16="http://schemas.microsoft.com/office/drawing/2014/main" id="{F1029756-2CE2-48F2-ABCC-3D41D4535B56}"/>
              </a:ext>
            </a:extLst>
          </p:cNvPr>
          <p:cNvSpPr/>
          <p:nvPr/>
        </p:nvSpPr>
        <p:spPr>
          <a:xfrm>
            <a:off x="6591312" y="4745562"/>
            <a:ext cx="1475388" cy="1698120"/>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1219033472">
                  <a:custGeom>
                    <a:avLst/>
                    <a:gdLst>
                      <a:gd name="connsiteX0" fmla="*/ 0 w 3783774"/>
                      <a:gd name="connsiteY0" fmla="*/ 1210177 h 2420354"/>
                      <a:gd name="connsiteX1" fmla="*/ 605089 w 3783774"/>
                      <a:gd name="connsiteY1" fmla="*/ 1 h 2420354"/>
                      <a:gd name="connsiteX2" fmla="*/ 3178686 w 3783774"/>
                      <a:gd name="connsiteY2" fmla="*/ 1 h 2420354"/>
                      <a:gd name="connsiteX3" fmla="*/ 3783774 w 3783774"/>
                      <a:gd name="connsiteY3" fmla="*/ 1210177 h 2420354"/>
                      <a:gd name="connsiteX4" fmla="*/ 3178686 w 3783774"/>
                      <a:gd name="connsiteY4" fmla="*/ 2420353 h 2420354"/>
                      <a:gd name="connsiteX5" fmla="*/ 605089 w 3783774"/>
                      <a:gd name="connsiteY5" fmla="*/ 2420353 h 2420354"/>
                      <a:gd name="connsiteX6" fmla="*/ 0 w 3783774"/>
                      <a:gd name="connsiteY6" fmla="*/ 1210177 h 242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3774" h="2420354" fill="none" extrusionOk="0">
                        <a:moveTo>
                          <a:pt x="0" y="1210177"/>
                        </a:moveTo>
                        <a:cubicBezTo>
                          <a:pt x="-3816" y="981533"/>
                          <a:pt x="547220" y="219484"/>
                          <a:pt x="605089" y="1"/>
                        </a:cubicBezTo>
                        <a:cubicBezTo>
                          <a:pt x="1658261" y="-38580"/>
                          <a:pt x="2903714" y="63342"/>
                          <a:pt x="3178686" y="1"/>
                        </a:cubicBezTo>
                        <a:cubicBezTo>
                          <a:pt x="3171484" y="170643"/>
                          <a:pt x="3611411" y="744520"/>
                          <a:pt x="3783774" y="1210177"/>
                        </a:cubicBezTo>
                        <a:cubicBezTo>
                          <a:pt x="3490961" y="1795430"/>
                          <a:pt x="3383165" y="2179515"/>
                          <a:pt x="3178686" y="2420353"/>
                        </a:cubicBezTo>
                        <a:cubicBezTo>
                          <a:pt x="2270144" y="2501335"/>
                          <a:pt x="1721988" y="2492608"/>
                          <a:pt x="605089" y="2420353"/>
                        </a:cubicBezTo>
                        <a:cubicBezTo>
                          <a:pt x="551635" y="2085849"/>
                          <a:pt x="150431" y="1445546"/>
                          <a:pt x="0" y="1210177"/>
                        </a:cubicBezTo>
                        <a:close/>
                      </a:path>
                      <a:path w="3783774" h="2420354" stroke="0" extrusionOk="0">
                        <a:moveTo>
                          <a:pt x="0" y="1210177"/>
                        </a:moveTo>
                        <a:cubicBezTo>
                          <a:pt x="132534" y="843446"/>
                          <a:pt x="323114" y="293375"/>
                          <a:pt x="605089" y="1"/>
                        </a:cubicBezTo>
                        <a:cubicBezTo>
                          <a:pt x="1486874" y="132883"/>
                          <a:pt x="2227092" y="-84950"/>
                          <a:pt x="3178686" y="1"/>
                        </a:cubicBezTo>
                        <a:cubicBezTo>
                          <a:pt x="3534305" y="542367"/>
                          <a:pt x="3716792" y="1049501"/>
                          <a:pt x="3783774" y="1210177"/>
                        </a:cubicBezTo>
                        <a:cubicBezTo>
                          <a:pt x="3459263" y="1645245"/>
                          <a:pt x="3276748" y="2047539"/>
                          <a:pt x="3178686" y="2420353"/>
                        </a:cubicBezTo>
                        <a:cubicBezTo>
                          <a:pt x="2482379" y="2469886"/>
                          <a:pt x="1730196" y="2435162"/>
                          <a:pt x="605089" y="2420353"/>
                        </a:cubicBezTo>
                        <a:cubicBezTo>
                          <a:pt x="479710" y="2168388"/>
                          <a:pt x="91174" y="1375231"/>
                          <a:pt x="0" y="1210177"/>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Altıgen 6">
            <a:extLst>
              <a:ext uri="{FF2B5EF4-FFF2-40B4-BE49-F238E27FC236}">
                <a16:creationId xmlns:a16="http://schemas.microsoft.com/office/drawing/2014/main" id="{A41DC503-74DE-49D3-A79E-6F924916F5F9}"/>
              </a:ext>
            </a:extLst>
          </p:cNvPr>
          <p:cNvSpPr/>
          <p:nvPr/>
        </p:nvSpPr>
        <p:spPr>
          <a:xfrm>
            <a:off x="7799711" y="1480661"/>
            <a:ext cx="1891227" cy="2274341"/>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105823659">
                  <a:custGeom>
                    <a:avLst/>
                    <a:gdLst>
                      <a:gd name="connsiteX0" fmla="*/ 0 w 2364034"/>
                      <a:gd name="connsiteY0" fmla="*/ 1066098 h 2132195"/>
                      <a:gd name="connsiteX1" fmla="*/ 533049 w 2364034"/>
                      <a:gd name="connsiteY1" fmla="*/ 0 h 2132195"/>
                      <a:gd name="connsiteX2" fmla="*/ 1830985 w 2364034"/>
                      <a:gd name="connsiteY2" fmla="*/ 0 h 2132195"/>
                      <a:gd name="connsiteX3" fmla="*/ 2364034 w 2364034"/>
                      <a:gd name="connsiteY3" fmla="*/ 1066098 h 2132195"/>
                      <a:gd name="connsiteX4" fmla="*/ 1830985 w 2364034"/>
                      <a:gd name="connsiteY4" fmla="*/ 2132195 h 2132195"/>
                      <a:gd name="connsiteX5" fmla="*/ 533049 w 2364034"/>
                      <a:gd name="connsiteY5" fmla="*/ 2132195 h 2132195"/>
                      <a:gd name="connsiteX6" fmla="*/ 0 w 2364034"/>
                      <a:gd name="connsiteY6" fmla="*/ 1066098 h 213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4034" h="2132195" fill="none" extrusionOk="0">
                        <a:moveTo>
                          <a:pt x="0" y="1066098"/>
                        </a:moveTo>
                        <a:cubicBezTo>
                          <a:pt x="195471" y="512638"/>
                          <a:pt x="254104" y="396311"/>
                          <a:pt x="533049" y="0"/>
                        </a:cubicBezTo>
                        <a:cubicBezTo>
                          <a:pt x="1069329" y="-84322"/>
                          <a:pt x="1226175" y="-94552"/>
                          <a:pt x="1830985" y="0"/>
                        </a:cubicBezTo>
                        <a:cubicBezTo>
                          <a:pt x="1960169" y="288318"/>
                          <a:pt x="2321890" y="788491"/>
                          <a:pt x="2364034" y="1066098"/>
                        </a:cubicBezTo>
                        <a:cubicBezTo>
                          <a:pt x="2224295" y="1179722"/>
                          <a:pt x="1954373" y="1647982"/>
                          <a:pt x="1830985" y="2132195"/>
                        </a:cubicBezTo>
                        <a:cubicBezTo>
                          <a:pt x="1404910" y="2023711"/>
                          <a:pt x="877143" y="2181971"/>
                          <a:pt x="533049" y="2132195"/>
                        </a:cubicBezTo>
                        <a:cubicBezTo>
                          <a:pt x="404383" y="1794702"/>
                          <a:pt x="127321" y="1557763"/>
                          <a:pt x="0" y="1066098"/>
                        </a:cubicBezTo>
                        <a:close/>
                      </a:path>
                      <a:path w="2364034" h="2132195" stroke="0" extrusionOk="0">
                        <a:moveTo>
                          <a:pt x="0" y="1066098"/>
                        </a:moveTo>
                        <a:cubicBezTo>
                          <a:pt x="138865" y="912374"/>
                          <a:pt x="365669" y="338225"/>
                          <a:pt x="533049" y="0"/>
                        </a:cubicBezTo>
                        <a:cubicBezTo>
                          <a:pt x="974479" y="59842"/>
                          <a:pt x="1623815" y="-90948"/>
                          <a:pt x="1830985" y="0"/>
                        </a:cubicBezTo>
                        <a:cubicBezTo>
                          <a:pt x="1893763" y="317439"/>
                          <a:pt x="2292697" y="889918"/>
                          <a:pt x="2364034" y="1066098"/>
                        </a:cubicBezTo>
                        <a:cubicBezTo>
                          <a:pt x="2303195" y="1379844"/>
                          <a:pt x="2107430" y="1745456"/>
                          <a:pt x="1830985" y="2132195"/>
                        </a:cubicBezTo>
                        <a:cubicBezTo>
                          <a:pt x="1189688" y="2152939"/>
                          <a:pt x="702521" y="2210461"/>
                          <a:pt x="533049" y="2132195"/>
                        </a:cubicBezTo>
                        <a:cubicBezTo>
                          <a:pt x="486033" y="1827717"/>
                          <a:pt x="222290" y="1359713"/>
                          <a:pt x="0" y="1066098"/>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ltıgen 7">
            <a:extLst>
              <a:ext uri="{FF2B5EF4-FFF2-40B4-BE49-F238E27FC236}">
                <a16:creationId xmlns:a16="http://schemas.microsoft.com/office/drawing/2014/main" id="{8595DE37-98A3-43F1-8C21-F6A872AE6D44}"/>
              </a:ext>
            </a:extLst>
          </p:cNvPr>
          <p:cNvSpPr/>
          <p:nvPr/>
        </p:nvSpPr>
        <p:spPr>
          <a:xfrm>
            <a:off x="8471350" y="13932"/>
            <a:ext cx="1161721" cy="1219661"/>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2536362885">
                  <a:custGeom>
                    <a:avLst/>
                    <a:gdLst>
                      <a:gd name="connsiteX0" fmla="*/ 0 w 1452151"/>
                      <a:gd name="connsiteY0" fmla="*/ 571716 h 1143432"/>
                      <a:gd name="connsiteX1" fmla="*/ 285858 w 1452151"/>
                      <a:gd name="connsiteY1" fmla="*/ 0 h 1143432"/>
                      <a:gd name="connsiteX2" fmla="*/ 1166293 w 1452151"/>
                      <a:gd name="connsiteY2" fmla="*/ 0 h 1143432"/>
                      <a:gd name="connsiteX3" fmla="*/ 1452151 w 1452151"/>
                      <a:gd name="connsiteY3" fmla="*/ 571716 h 1143432"/>
                      <a:gd name="connsiteX4" fmla="*/ 1166293 w 1452151"/>
                      <a:gd name="connsiteY4" fmla="*/ 1143432 h 1143432"/>
                      <a:gd name="connsiteX5" fmla="*/ 285858 w 1452151"/>
                      <a:gd name="connsiteY5" fmla="*/ 1143432 h 1143432"/>
                      <a:gd name="connsiteX6" fmla="*/ 0 w 1452151"/>
                      <a:gd name="connsiteY6" fmla="*/ 571716 h 11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151" h="1143432" fill="none" extrusionOk="0">
                        <a:moveTo>
                          <a:pt x="0" y="571716"/>
                        </a:moveTo>
                        <a:cubicBezTo>
                          <a:pt x="156910" y="332911"/>
                          <a:pt x="146996" y="229075"/>
                          <a:pt x="285858" y="0"/>
                        </a:cubicBezTo>
                        <a:cubicBezTo>
                          <a:pt x="601551" y="-49897"/>
                          <a:pt x="1060025" y="69330"/>
                          <a:pt x="1166293" y="0"/>
                        </a:cubicBezTo>
                        <a:cubicBezTo>
                          <a:pt x="1337591" y="250336"/>
                          <a:pt x="1385192" y="420882"/>
                          <a:pt x="1452151" y="571716"/>
                        </a:cubicBezTo>
                        <a:cubicBezTo>
                          <a:pt x="1457828" y="683733"/>
                          <a:pt x="1247568" y="876092"/>
                          <a:pt x="1166293" y="1143432"/>
                        </a:cubicBezTo>
                        <a:cubicBezTo>
                          <a:pt x="1027208" y="1094843"/>
                          <a:pt x="400780" y="1123083"/>
                          <a:pt x="285858" y="1143432"/>
                        </a:cubicBezTo>
                        <a:cubicBezTo>
                          <a:pt x="106208" y="897905"/>
                          <a:pt x="91724" y="660359"/>
                          <a:pt x="0" y="571716"/>
                        </a:cubicBezTo>
                        <a:close/>
                      </a:path>
                      <a:path w="1452151" h="1143432" stroke="0" extrusionOk="0">
                        <a:moveTo>
                          <a:pt x="0" y="571716"/>
                        </a:moveTo>
                        <a:cubicBezTo>
                          <a:pt x="45680" y="358934"/>
                          <a:pt x="200559" y="134644"/>
                          <a:pt x="285858" y="0"/>
                        </a:cubicBezTo>
                        <a:cubicBezTo>
                          <a:pt x="683828" y="61381"/>
                          <a:pt x="967020" y="-44158"/>
                          <a:pt x="1166293" y="0"/>
                        </a:cubicBezTo>
                        <a:cubicBezTo>
                          <a:pt x="1171409" y="125932"/>
                          <a:pt x="1455976" y="459999"/>
                          <a:pt x="1452151" y="571716"/>
                        </a:cubicBezTo>
                        <a:cubicBezTo>
                          <a:pt x="1305639" y="760483"/>
                          <a:pt x="1279711" y="915644"/>
                          <a:pt x="1166293" y="1143432"/>
                        </a:cubicBezTo>
                        <a:cubicBezTo>
                          <a:pt x="980807" y="1167775"/>
                          <a:pt x="461646" y="1123400"/>
                          <a:pt x="285858" y="1143432"/>
                        </a:cubicBezTo>
                        <a:cubicBezTo>
                          <a:pt x="204180" y="886299"/>
                          <a:pt x="138747" y="770501"/>
                          <a:pt x="0" y="571716"/>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ltıgen 8">
            <a:extLst>
              <a:ext uri="{FF2B5EF4-FFF2-40B4-BE49-F238E27FC236}">
                <a16:creationId xmlns:a16="http://schemas.microsoft.com/office/drawing/2014/main" id="{6EEDFEB9-0CB0-4C66-A5DC-E2C288765E33}"/>
              </a:ext>
            </a:extLst>
          </p:cNvPr>
          <p:cNvSpPr/>
          <p:nvPr/>
        </p:nvSpPr>
        <p:spPr>
          <a:xfrm>
            <a:off x="8231229" y="4151094"/>
            <a:ext cx="1161721" cy="1219661"/>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3452847907">
                  <a:custGeom>
                    <a:avLst/>
                    <a:gdLst>
                      <a:gd name="connsiteX0" fmla="*/ 0 w 1452151"/>
                      <a:gd name="connsiteY0" fmla="*/ 571716 h 1143432"/>
                      <a:gd name="connsiteX1" fmla="*/ 285858 w 1452151"/>
                      <a:gd name="connsiteY1" fmla="*/ 0 h 1143432"/>
                      <a:gd name="connsiteX2" fmla="*/ 1166293 w 1452151"/>
                      <a:gd name="connsiteY2" fmla="*/ 0 h 1143432"/>
                      <a:gd name="connsiteX3" fmla="*/ 1452151 w 1452151"/>
                      <a:gd name="connsiteY3" fmla="*/ 571716 h 1143432"/>
                      <a:gd name="connsiteX4" fmla="*/ 1166293 w 1452151"/>
                      <a:gd name="connsiteY4" fmla="*/ 1143432 h 1143432"/>
                      <a:gd name="connsiteX5" fmla="*/ 285858 w 1452151"/>
                      <a:gd name="connsiteY5" fmla="*/ 1143432 h 1143432"/>
                      <a:gd name="connsiteX6" fmla="*/ 0 w 1452151"/>
                      <a:gd name="connsiteY6" fmla="*/ 571716 h 11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151" h="1143432" fill="none" extrusionOk="0">
                        <a:moveTo>
                          <a:pt x="0" y="571716"/>
                        </a:moveTo>
                        <a:cubicBezTo>
                          <a:pt x="74106" y="528852"/>
                          <a:pt x="139120" y="182619"/>
                          <a:pt x="285858" y="0"/>
                        </a:cubicBezTo>
                        <a:cubicBezTo>
                          <a:pt x="715983" y="-13738"/>
                          <a:pt x="986279" y="68764"/>
                          <a:pt x="1166293" y="0"/>
                        </a:cubicBezTo>
                        <a:cubicBezTo>
                          <a:pt x="1229585" y="69110"/>
                          <a:pt x="1369410" y="441668"/>
                          <a:pt x="1452151" y="571716"/>
                        </a:cubicBezTo>
                        <a:cubicBezTo>
                          <a:pt x="1439296" y="722839"/>
                          <a:pt x="1295998" y="992097"/>
                          <a:pt x="1166293" y="1143432"/>
                        </a:cubicBezTo>
                        <a:cubicBezTo>
                          <a:pt x="856322" y="1098762"/>
                          <a:pt x="616425" y="1166145"/>
                          <a:pt x="285858" y="1143432"/>
                        </a:cubicBezTo>
                        <a:cubicBezTo>
                          <a:pt x="231059" y="935601"/>
                          <a:pt x="170854" y="806202"/>
                          <a:pt x="0" y="571716"/>
                        </a:cubicBezTo>
                        <a:close/>
                      </a:path>
                      <a:path w="1452151" h="1143432" stroke="0" extrusionOk="0">
                        <a:moveTo>
                          <a:pt x="0" y="571716"/>
                        </a:moveTo>
                        <a:cubicBezTo>
                          <a:pt x="127863" y="359761"/>
                          <a:pt x="260106" y="151138"/>
                          <a:pt x="285858" y="0"/>
                        </a:cubicBezTo>
                        <a:cubicBezTo>
                          <a:pt x="486470" y="-8670"/>
                          <a:pt x="757992" y="-63433"/>
                          <a:pt x="1166293" y="0"/>
                        </a:cubicBezTo>
                        <a:cubicBezTo>
                          <a:pt x="1179438" y="129992"/>
                          <a:pt x="1303369" y="304368"/>
                          <a:pt x="1452151" y="571716"/>
                        </a:cubicBezTo>
                        <a:cubicBezTo>
                          <a:pt x="1347050" y="718280"/>
                          <a:pt x="1243578" y="878963"/>
                          <a:pt x="1166293" y="1143432"/>
                        </a:cubicBezTo>
                        <a:cubicBezTo>
                          <a:pt x="988093" y="1102988"/>
                          <a:pt x="578954" y="1152762"/>
                          <a:pt x="285858" y="1143432"/>
                        </a:cubicBezTo>
                        <a:cubicBezTo>
                          <a:pt x="130596" y="930017"/>
                          <a:pt x="67984" y="678898"/>
                          <a:pt x="0" y="571716"/>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ltıgen 9">
            <a:extLst>
              <a:ext uri="{FF2B5EF4-FFF2-40B4-BE49-F238E27FC236}">
                <a16:creationId xmlns:a16="http://schemas.microsoft.com/office/drawing/2014/main" id="{AF8E2073-D473-47DA-A02F-300689E8286D}"/>
              </a:ext>
            </a:extLst>
          </p:cNvPr>
          <p:cNvSpPr/>
          <p:nvPr/>
        </p:nvSpPr>
        <p:spPr>
          <a:xfrm>
            <a:off x="9354569" y="4984043"/>
            <a:ext cx="399031" cy="483926"/>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3673947820">
                  <a:custGeom>
                    <a:avLst/>
                    <a:gdLst>
                      <a:gd name="connsiteX0" fmla="*/ 0 w 498789"/>
                      <a:gd name="connsiteY0" fmla="*/ 226841 h 453681"/>
                      <a:gd name="connsiteX1" fmla="*/ 113420 w 498789"/>
                      <a:gd name="connsiteY1" fmla="*/ 0 h 453681"/>
                      <a:gd name="connsiteX2" fmla="*/ 385369 w 498789"/>
                      <a:gd name="connsiteY2" fmla="*/ 0 h 453681"/>
                      <a:gd name="connsiteX3" fmla="*/ 498789 w 498789"/>
                      <a:gd name="connsiteY3" fmla="*/ 226841 h 453681"/>
                      <a:gd name="connsiteX4" fmla="*/ 385369 w 498789"/>
                      <a:gd name="connsiteY4" fmla="*/ 453681 h 453681"/>
                      <a:gd name="connsiteX5" fmla="*/ 113420 w 498789"/>
                      <a:gd name="connsiteY5" fmla="*/ 453681 h 453681"/>
                      <a:gd name="connsiteX6" fmla="*/ 0 w 498789"/>
                      <a:gd name="connsiteY6" fmla="*/ 226841 h 45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89" h="453681" fill="none" extrusionOk="0">
                        <a:moveTo>
                          <a:pt x="0" y="226841"/>
                        </a:moveTo>
                        <a:cubicBezTo>
                          <a:pt x="23678" y="207970"/>
                          <a:pt x="60911" y="87180"/>
                          <a:pt x="113420" y="0"/>
                        </a:cubicBezTo>
                        <a:cubicBezTo>
                          <a:pt x="164211" y="-14397"/>
                          <a:pt x="285040" y="-17282"/>
                          <a:pt x="385369" y="0"/>
                        </a:cubicBezTo>
                        <a:cubicBezTo>
                          <a:pt x="439134" y="77276"/>
                          <a:pt x="428762" y="136750"/>
                          <a:pt x="498789" y="226841"/>
                        </a:cubicBezTo>
                        <a:cubicBezTo>
                          <a:pt x="475428" y="268728"/>
                          <a:pt x="408667" y="431767"/>
                          <a:pt x="385369" y="453681"/>
                        </a:cubicBezTo>
                        <a:cubicBezTo>
                          <a:pt x="331234" y="429327"/>
                          <a:pt x="221054" y="464380"/>
                          <a:pt x="113420" y="453681"/>
                        </a:cubicBezTo>
                        <a:cubicBezTo>
                          <a:pt x="80931" y="390813"/>
                          <a:pt x="35763" y="249808"/>
                          <a:pt x="0" y="226841"/>
                        </a:cubicBezTo>
                        <a:close/>
                      </a:path>
                      <a:path w="498789" h="453681" stroke="0" extrusionOk="0">
                        <a:moveTo>
                          <a:pt x="0" y="226841"/>
                        </a:moveTo>
                        <a:cubicBezTo>
                          <a:pt x="23465" y="165077"/>
                          <a:pt x="77789" y="99876"/>
                          <a:pt x="113420" y="0"/>
                        </a:cubicBezTo>
                        <a:cubicBezTo>
                          <a:pt x="149330" y="-5131"/>
                          <a:pt x="257963" y="9594"/>
                          <a:pt x="385369" y="0"/>
                        </a:cubicBezTo>
                        <a:cubicBezTo>
                          <a:pt x="393533" y="43447"/>
                          <a:pt x="485619" y="158403"/>
                          <a:pt x="498789" y="226841"/>
                        </a:cubicBezTo>
                        <a:cubicBezTo>
                          <a:pt x="489246" y="286541"/>
                          <a:pt x="400378" y="401453"/>
                          <a:pt x="385369" y="453681"/>
                        </a:cubicBezTo>
                        <a:cubicBezTo>
                          <a:pt x="268673" y="442980"/>
                          <a:pt x="172349" y="471377"/>
                          <a:pt x="113420" y="453681"/>
                        </a:cubicBezTo>
                        <a:cubicBezTo>
                          <a:pt x="92625" y="427556"/>
                          <a:pt x="42199" y="342937"/>
                          <a:pt x="0" y="226841"/>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ltıgen 10">
            <a:extLst>
              <a:ext uri="{FF2B5EF4-FFF2-40B4-BE49-F238E27FC236}">
                <a16:creationId xmlns:a16="http://schemas.microsoft.com/office/drawing/2014/main" id="{C0D95D54-70A3-4083-9A3F-36D10DB10F8E}"/>
              </a:ext>
            </a:extLst>
          </p:cNvPr>
          <p:cNvSpPr/>
          <p:nvPr/>
        </p:nvSpPr>
        <p:spPr>
          <a:xfrm>
            <a:off x="8066700" y="5609243"/>
            <a:ext cx="1161721" cy="1219661"/>
          </a:xfrm>
          <a:prstGeom prst="hexagon">
            <a:avLst/>
          </a:prstGeom>
          <a:blipFill dpi="0" rotWithShape="1">
            <a:blip r:embed="rId7" cstate="print">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4100088557">
                  <a:custGeom>
                    <a:avLst/>
                    <a:gdLst>
                      <a:gd name="connsiteX0" fmla="*/ 0 w 1452151"/>
                      <a:gd name="connsiteY0" fmla="*/ 571716 h 1143432"/>
                      <a:gd name="connsiteX1" fmla="*/ 285858 w 1452151"/>
                      <a:gd name="connsiteY1" fmla="*/ 0 h 1143432"/>
                      <a:gd name="connsiteX2" fmla="*/ 1166293 w 1452151"/>
                      <a:gd name="connsiteY2" fmla="*/ 0 h 1143432"/>
                      <a:gd name="connsiteX3" fmla="*/ 1452151 w 1452151"/>
                      <a:gd name="connsiteY3" fmla="*/ 571716 h 1143432"/>
                      <a:gd name="connsiteX4" fmla="*/ 1166293 w 1452151"/>
                      <a:gd name="connsiteY4" fmla="*/ 1143432 h 1143432"/>
                      <a:gd name="connsiteX5" fmla="*/ 285858 w 1452151"/>
                      <a:gd name="connsiteY5" fmla="*/ 1143432 h 1143432"/>
                      <a:gd name="connsiteX6" fmla="*/ 0 w 1452151"/>
                      <a:gd name="connsiteY6" fmla="*/ 571716 h 11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151" h="1143432" fill="none" extrusionOk="0">
                        <a:moveTo>
                          <a:pt x="0" y="571716"/>
                        </a:moveTo>
                        <a:cubicBezTo>
                          <a:pt x="94983" y="508067"/>
                          <a:pt x="178779" y="181393"/>
                          <a:pt x="285858" y="0"/>
                        </a:cubicBezTo>
                        <a:cubicBezTo>
                          <a:pt x="558084" y="-34230"/>
                          <a:pt x="754872" y="-5401"/>
                          <a:pt x="1166293" y="0"/>
                        </a:cubicBezTo>
                        <a:cubicBezTo>
                          <a:pt x="1213920" y="129835"/>
                          <a:pt x="1325484" y="312683"/>
                          <a:pt x="1452151" y="571716"/>
                        </a:cubicBezTo>
                        <a:cubicBezTo>
                          <a:pt x="1324014" y="823211"/>
                          <a:pt x="1316776" y="942045"/>
                          <a:pt x="1166293" y="1143432"/>
                        </a:cubicBezTo>
                        <a:cubicBezTo>
                          <a:pt x="739623" y="1101599"/>
                          <a:pt x="685987" y="1137949"/>
                          <a:pt x="285858" y="1143432"/>
                        </a:cubicBezTo>
                        <a:cubicBezTo>
                          <a:pt x="153509" y="931015"/>
                          <a:pt x="54691" y="756892"/>
                          <a:pt x="0" y="571716"/>
                        </a:cubicBezTo>
                        <a:close/>
                      </a:path>
                      <a:path w="1452151" h="1143432" stroke="0" extrusionOk="0">
                        <a:moveTo>
                          <a:pt x="0" y="571716"/>
                        </a:moveTo>
                        <a:cubicBezTo>
                          <a:pt x="49800" y="470295"/>
                          <a:pt x="263645" y="148434"/>
                          <a:pt x="285858" y="0"/>
                        </a:cubicBezTo>
                        <a:cubicBezTo>
                          <a:pt x="609342" y="6983"/>
                          <a:pt x="879065" y="71723"/>
                          <a:pt x="1166293" y="0"/>
                        </a:cubicBezTo>
                        <a:cubicBezTo>
                          <a:pt x="1310104" y="187937"/>
                          <a:pt x="1329023" y="376964"/>
                          <a:pt x="1452151" y="571716"/>
                        </a:cubicBezTo>
                        <a:cubicBezTo>
                          <a:pt x="1343220" y="817697"/>
                          <a:pt x="1262963" y="944039"/>
                          <a:pt x="1166293" y="1143432"/>
                        </a:cubicBezTo>
                        <a:cubicBezTo>
                          <a:pt x="993126" y="1182280"/>
                          <a:pt x="700376" y="1133178"/>
                          <a:pt x="285858" y="1143432"/>
                        </a:cubicBezTo>
                        <a:cubicBezTo>
                          <a:pt x="184259" y="874517"/>
                          <a:pt x="15357" y="655390"/>
                          <a:pt x="0" y="571716"/>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0E5C4D47-12CD-4245-8496-2DF13D79DCE3}"/>
              </a:ext>
            </a:extLst>
          </p:cNvPr>
          <p:cNvSpPr/>
          <p:nvPr/>
        </p:nvSpPr>
        <p:spPr>
          <a:xfrm>
            <a:off x="304768" y="1157270"/>
            <a:ext cx="5805158" cy="923330"/>
          </a:xfrm>
          <a:prstGeom prst="rect">
            <a:avLst/>
          </a:prstGeom>
          <a:noFill/>
        </p:spPr>
        <p:txBody>
          <a:bodyPr wrap="square" lIns="91440" tIns="45720" rIns="91440" bIns="45720">
            <a:spAutoFit/>
          </a:bodyPr>
          <a:lstStyle/>
          <a:p>
            <a:pPr algn="ctr"/>
            <a:r>
              <a:rPr lang="tr-TR" sz="5400" dirty="0">
                <a:ln w="0"/>
                <a:solidFill>
                  <a:srgbClr val="0070C0"/>
                </a:solidFill>
                <a:effectLst>
                  <a:outerShdw blurRad="38100" dist="19050" dir="2700000" algn="tl" rotWithShape="0">
                    <a:schemeClr val="dk1">
                      <a:alpha val="40000"/>
                    </a:schemeClr>
                  </a:outerShdw>
                </a:effectLst>
              </a:rPr>
              <a:t>TEŞEKKÜR EDERİZ!</a:t>
            </a:r>
            <a:endParaRPr lang="tr-TR" sz="5400" b="0" cap="none" spc="0" dirty="0">
              <a:ln w="0"/>
              <a:solidFill>
                <a:srgbClr val="0070C0"/>
              </a:solidFill>
              <a:effectLst>
                <a:outerShdw blurRad="38100" dist="19050" dir="2700000" algn="tl" rotWithShape="0">
                  <a:schemeClr val="dk1">
                    <a:alpha val="40000"/>
                  </a:schemeClr>
                </a:outerShdw>
              </a:effectLst>
            </a:endParaRPr>
          </a:p>
        </p:txBody>
      </p:sp>
      <p:sp>
        <p:nvSpPr>
          <p:cNvPr id="5" name="Altıgen 4">
            <a:extLst>
              <a:ext uri="{FF2B5EF4-FFF2-40B4-BE49-F238E27FC236}">
                <a16:creationId xmlns:a16="http://schemas.microsoft.com/office/drawing/2014/main" id="{35C37A49-4145-4D4C-AF80-6E55123F13DA}"/>
              </a:ext>
            </a:extLst>
          </p:cNvPr>
          <p:cNvSpPr/>
          <p:nvPr/>
        </p:nvSpPr>
        <p:spPr>
          <a:xfrm>
            <a:off x="6141337" y="417188"/>
            <a:ext cx="1891227" cy="2010950"/>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w="76200" cmpd="tri">
            <a:gradFill>
              <a:gsLst>
                <a:gs pos="0">
                  <a:srgbClr val="FF0000"/>
                </a:gs>
                <a:gs pos="42000">
                  <a:schemeClr val="accent1">
                    <a:lumMod val="45000"/>
                    <a:lumOff val="55000"/>
                  </a:schemeClr>
                </a:gs>
                <a:gs pos="66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2214188587">
                  <a:custGeom>
                    <a:avLst/>
                    <a:gdLst>
                      <a:gd name="connsiteX0" fmla="*/ 0 w 3734839"/>
                      <a:gd name="connsiteY0" fmla="*/ 1613808 h 3227615"/>
                      <a:gd name="connsiteX1" fmla="*/ 806904 w 3734839"/>
                      <a:gd name="connsiteY1" fmla="*/ 1 h 3227615"/>
                      <a:gd name="connsiteX2" fmla="*/ 2927935 w 3734839"/>
                      <a:gd name="connsiteY2" fmla="*/ 1 h 3227615"/>
                      <a:gd name="connsiteX3" fmla="*/ 3734839 w 3734839"/>
                      <a:gd name="connsiteY3" fmla="*/ 1613808 h 3227615"/>
                      <a:gd name="connsiteX4" fmla="*/ 2927935 w 3734839"/>
                      <a:gd name="connsiteY4" fmla="*/ 3227614 h 3227615"/>
                      <a:gd name="connsiteX5" fmla="*/ 806904 w 3734839"/>
                      <a:gd name="connsiteY5" fmla="*/ 3227614 h 3227615"/>
                      <a:gd name="connsiteX6" fmla="*/ 0 w 3734839"/>
                      <a:gd name="connsiteY6" fmla="*/ 1613808 h 32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839" h="3227615" fill="none" extrusionOk="0">
                        <a:moveTo>
                          <a:pt x="0" y="1613808"/>
                        </a:moveTo>
                        <a:cubicBezTo>
                          <a:pt x="107207" y="1216851"/>
                          <a:pt x="515182" y="287795"/>
                          <a:pt x="806904" y="1"/>
                        </a:cubicBezTo>
                        <a:cubicBezTo>
                          <a:pt x="1570251" y="-154471"/>
                          <a:pt x="2407293" y="-165625"/>
                          <a:pt x="2927935" y="1"/>
                        </a:cubicBezTo>
                        <a:cubicBezTo>
                          <a:pt x="2901954" y="297540"/>
                          <a:pt x="3380263" y="1227196"/>
                          <a:pt x="3734839" y="1613808"/>
                        </a:cubicBezTo>
                        <a:cubicBezTo>
                          <a:pt x="3516016" y="2032859"/>
                          <a:pt x="3026916" y="2732388"/>
                          <a:pt x="2927935" y="3227614"/>
                        </a:cubicBezTo>
                        <a:cubicBezTo>
                          <a:pt x="2373595" y="3185410"/>
                          <a:pt x="1044378" y="3066317"/>
                          <a:pt x="806904" y="3227614"/>
                        </a:cubicBezTo>
                        <a:cubicBezTo>
                          <a:pt x="477574" y="2916884"/>
                          <a:pt x="102261" y="1883951"/>
                          <a:pt x="0" y="1613808"/>
                        </a:cubicBezTo>
                        <a:close/>
                      </a:path>
                      <a:path w="3734839" h="3227615" stroke="0" extrusionOk="0">
                        <a:moveTo>
                          <a:pt x="0" y="1613808"/>
                        </a:moveTo>
                        <a:cubicBezTo>
                          <a:pt x="281572" y="982929"/>
                          <a:pt x="754871" y="222482"/>
                          <a:pt x="806904" y="1"/>
                        </a:cubicBezTo>
                        <a:cubicBezTo>
                          <a:pt x="1695230" y="-136089"/>
                          <a:pt x="2322477" y="117288"/>
                          <a:pt x="2927935" y="1"/>
                        </a:cubicBezTo>
                        <a:cubicBezTo>
                          <a:pt x="3197687" y="220897"/>
                          <a:pt x="3239481" y="917814"/>
                          <a:pt x="3734839" y="1613808"/>
                        </a:cubicBezTo>
                        <a:cubicBezTo>
                          <a:pt x="3662281" y="2005432"/>
                          <a:pt x="2980405" y="2833198"/>
                          <a:pt x="2927935" y="3227614"/>
                        </a:cubicBezTo>
                        <a:cubicBezTo>
                          <a:pt x="2273046" y="3273946"/>
                          <a:pt x="1328868" y="3093674"/>
                          <a:pt x="806904" y="3227614"/>
                        </a:cubicBezTo>
                        <a:cubicBezTo>
                          <a:pt x="398750" y="2667234"/>
                          <a:pt x="208845" y="2078688"/>
                          <a:pt x="0" y="1613808"/>
                        </a:cubicBezTo>
                        <a:close/>
                      </a:path>
                    </a:pathLst>
                  </a:custGeom>
                  <ask:type>
                    <ask:lineSketchNone/>
                  </ask:type>
                </ask:lineSketchStyleProps>
              </a:ext>
            </a:extLst>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8830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20006" y="0"/>
            <a:ext cx="2233594" cy="33302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91246" y="4327818"/>
            <a:ext cx="2955445" cy="277274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305824" y="2157402"/>
            <a:ext cx="547701" cy="534755"/>
          </a:xfrm>
          <a:prstGeom prst="rect">
            <a:avLst/>
          </a:prstGeom>
        </p:spPr>
      </p:pic>
      <p:pic>
        <p:nvPicPr>
          <p:cNvPr id="5" name="Picture 5"/>
          <p:cNvPicPr>
            <a:picLocks noChangeAspect="1"/>
          </p:cNvPicPr>
          <p:nvPr/>
        </p:nvPicPr>
        <p:blipFill>
          <a:blip r:embed="rId8" cstate="print"/>
          <a:srcRect/>
          <a:stretch>
            <a:fillRect/>
          </a:stretch>
        </p:blipFill>
        <p:spPr>
          <a:xfrm>
            <a:off x="455758" y="3657600"/>
            <a:ext cx="2222470" cy="270620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926080" y="2353056"/>
            <a:ext cx="3901440" cy="2609088"/>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082254" y="0"/>
            <a:ext cx="5647203" cy="3776567"/>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724058">
            <a:off x="1813626" y="2988371"/>
            <a:ext cx="1114100" cy="278525"/>
          </a:xfrm>
          <a:prstGeom prst="rect">
            <a:avLst/>
          </a:prstGeom>
        </p:spPr>
      </p:pic>
      <p:sp>
        <p:nvSpPr>
          <p:cNvPr id="9" name="TextBox 9"/>
          <p:cNvSpPr txBox="1"/>
          <p:nvPr/>
        </p:nvSpPr>
        <p:spPr>
          <a:xfrm>
            <a:off x="3214617" y="1251136"/>
            <a:ext cx="3901440" cy="1563370"/>
          </a:xfrm>
          <a:prstGeom prst="rect">
            <a:avLst/>
          </a:prstGeom>
        </p:spPr>
        <p:txBody>
          <a:bodyPr lIns="0" tIns="0" rIns="0" bIns="0" rtlCol="0" anchor="t">
            <a:spAutoFit/>
          </a:bodyPr>
          <a:lstStyle/>
          <a:p>
            <a:pPr algn="ctr">
              <a:lnSpc>
                <a:spcPts val="3079"/>
              </a:lnSpc>
            </a:pPr>
            <a:r>
              <a:rPr lang="en-US" sz="2199">
                <a:solidFill>
                  <a:srgbClr val="000000"/>
                </a:solidFill>
                <a:latin typeface="Arimo"/>
              </a:rPr>
              <a:t>Merhaba benim adım Fil fino. En yakın arkadaşım Fare Fırfır. Onunla oyun oynamaya bayılırım.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6371" y="4606121"/>
            <a:ext cx="1960077" cy="16892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24058">
            <a:off x="3162799" y="3908252"/>
            <a:ext cx="1114100" cy="27852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26080" y="173112"/>
            <a:ext cx="5647203" cy="3776567"/>
          </a:xfrm>
          <a:prstGeom prst="rect">
            <a:avLst/>
          </a:prstGeom>
        </p:spPr>
      </p:pic>
      <p:sp>
        <p:nvSpPr>
          <p:cNvPr id="5" name="TextBox 5"/>
          <p:cNvSpPr txBox="1"/>
          <p:nvPr/>
        </p:nvSpPr>
        <p:spPr>
          <a:xfrm>
            <a:off x="4042330" y="1607975"/>
            <a:ext cx="3901440" cy="1172845"/>
          </a:xfrm>
          <a:prstGeom prst="rect">
            <a:avLst/>
          </a:prstGeom>
        </p:spPr>
        <p:txBody>
          <a:bodyPr lIns="0" tIns="0" rIns="0" bIns="0" rtlCol="0" anchor="t">
            <a:spAutoFit/>
          </a:bodyPr>
          <a:lstStyle/>
          <a:p>
            <a:pPr algn="ctr">
              <a:lnSpc>
                <a:spcPts val="3079"/>
              </a:lnSpc>
            </a:pPr>
            <a:r>
              <a:rPr lang="en-US" sz="2199">
                <a:solidFill>
                  <a:srgbClr val="000000"/>
                </a:solidFill>
                <a:latin typeface="Arimo"/>
              </a:rPr>
              <a:t>Selam ben Fare Fırfır. En yakın arkadaşım Fil Fino. Onunla vakit geçirmek çok eğlenceli. </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2458330" cy="33302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944125" y="4249812"/>
            <a:ext cx="1981955" cy="208901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667221" y="0"/>
            <a:ext cx="6354859" cy="42498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24058">
            <a:off x="2665575" y="3737865"/>
            <a:ext cx="1114100" cy="278525"/>
          </a:xfrm>
          <a:prstGeom prst="rect">
            <a:avLst/>
          </a:prstGeom>
        </p:spPr>
      </p:pic>
      <p:sp>
        <p:nvSpPr>
          <p:cNvPr id="5" name="TextBox 5"/>
          <p:cNvSpPr txBox="1"/>
          <p:nvPr/>
        </p:nvSpPr>
        <p:spPr>
          <a:xfrm>
            <a:off x="3893526" y="1329645"/>
            <a:ext cx="4323329" cy="1953895"/>
          </a:xfrm>
          <a:prstGeom prst="rect">
            <a:avLst/>
          </a:prstGeom>
        </p:spPr>
        <p:txBody>
          <a:bodyPr lIns="0" tIns="0" rIns="0" bIns="0" rtlCol="0" anchor="t">
            <a:spAutoFit/>
          </a:bodyPr>
          <a:lstStyle/>
          <a:p>
            <a:pPr algn="ctr">
              <a:lnSpc>
                <a:spcPts val="3079"/>
              </a:lnSpc>
            </a:pPr>
            <a:r>
              <a:rPr lang="en-US" sz="2199">
                <a:solidFill>
                  <a:srgbClr val="000000"/>
                </a:solidFill>
                <a:latin typeface="Arimo"/>
              </a:rPr>
              <a:t>Hey ben Tilki Tintin.Fil Fino ve Fare Fırfır'ın bazen oyunlarına katılırım. Hele Fare Fırfır'ı kızdırmak yok mu ? İşte buna bayılırım.</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 y="0"/>
            <a:ext cx="2756426" cy="25860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19280" cy="201193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022080" y="383870"/>
            <a:ext cx="575026" cy="843371"/>
          </a:xfrm>
          <a:prstGeom prst="rect">
            <a:avLst/>
          </a:prstGeom>
        </p:spPr>
      </p:pic>
      <p:pic>
        <p:nvPicPr>
          <p:cNvPr id="4" name="Picture 4"/>
          <p:cNvPicPr>
            <a:picLocks noChangeAspect="1"/>
          </p:cNvPicPr>
          <p:nvPr/>
        </p:nvPicPr>
        <p:blipFill>
          <a:blip r:embed="rId6" cstate="print"/>
          <a:srcRect/>
          <a:stretch>
            <a:fillRect/>
          </a:stretch>
        </p:blipFill>
        <p:spPr>
          <a:xfrm>
            <a:off x="389530" y="4481026"/>
            <a:ext cx="1724121" cy="209938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724058">
            <a:off x="1401198" y="3908252"/>
            <a:ext cx="1114100" cy="27852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113651" y="0"/>
            <a:ext cx="5862002" cy="3920214"/>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886622" y="4686104"/>
            <a:ext cx="1960077" cy="16892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26541">
            <a:off x="6969074" y="3989741"/>
            <a:ext cx="1114100" cy="278525"/>
          </a:xfrm>
          <a:prstGeom prst="rect">
            <a:avLst/>
          </a:prstGeom>
        </p:spPr>
      </p:pic>
      <p:sp>
        <p:nvSpPr>
          <p:cNvPr id="9" name="TextBox 9"/>
          <p:cNvSpPr txBox="1"/>
          <p:nvPr/>
        </p:nvSpPr>
        <p:spPr>
          <a:xfrm>
            <a:off x="3436984" y="1248517"/>
            <a:ext cx="3859742" cy="1067884"/>
          </a:xfrm>
          <a:prstGeom prst="rect">
            <a:avLst/>
          </a:prstGeom>
        </p:spPr>
        <p:txBody>
          <a:bodyPr lIns="0" tIns="0" rIns="0" bIns="0" rtlCol="0" anchor="t">
            <a:spAutoFit/>
          </a:bodyPr>
          <a:lstStyle/>
          <a:p>
            <a:pPr algn="ctr">
              <a:lnSpc>
                <a:spcPts val="2840"/>
              </a:lnSpc>
            </a:pPr>
            <a:r>
              <a:rPr lang="en-US" sz="2028">
                <a:solidFill>
                  <a:srgbClr val="000000"/>
                </a:solidFill>
                <a:latin typeface="Arimo"/>
              </a:rPr>
              <a:t>Arkadaşlığımız harika ama bazen anlaşamadığımız durumlar da olabiliyor.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90718" cy="208311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022080" y="383870"/>
            <a:ext cx="575026" cy="843371"/>
          </a:xfrm>
          <a:prstGeom prst="rect">
            <a:avLst/>
          </a:prstGeom>
        </p:spPr>
      </p:pic>
      <p:pic>
        <p:nvPicPr>
          <p:cNvPr id="4" name="Picture 4"/>
          <p:cNvPicPr>
            <a:picLocks noChangeAspect="1"/>
          </p:cNvPicPr>
          <p:nvPr/>
        </p:nvPicPr>
        <p:blipFill>
          <a:blip r:embed="rId6" cstate="print"/>
          <a:srcRect/>
          <a:stretch>
            <a:fillRect/>
          </a:stretch>
        </p:blipFill>
        <p:spPr>
          <a:xfrm>
            <a:off x="389530" y="4481026"/>
            <a:ext cx="1724121" cy="209938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724058">
            <a:off x="1401198" y="3908252"/>
            <a:ext cx="1114100" cy="27852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113651" y="0"/>
            <a:ext cx="6174211" cy="4129004"/>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886622" y="4686104"/>
            <a:ext cx="1960077" cy="168923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26541">
            <a:off x="6969074" y="3989741"/>
            <a:ext cx="1114100" cy="278525"/>
          </a:xfrm>
          <a:prstGeom prst="rect">
            <a:avLst/>
          </a:prstGeom>
        </p:spPr>
      </p:pic>
      <p:sp>
        <p:nvSpPr>
          <p:cNvPr id="9" name="TextBox 9"/>
          <p:cNvSpPr txBox="1"/>
          <p:nvPr/>
        </p:nvSpPr>
        <p:spPr>
          <a:xfrm>
            <a:off x="3470930" y="1253985"/>
            <a:ext cx="3776674" cy="1563884"/>
          </a:xfrm>
          <a:prstGeom prst="rect">
            <a:avLst/>
          </a:prstGeom>
        </p:spPr>
        <p:txBody>
          <a:bodyPr lIns="0" tIns="0" rIns="0" bIns="0" rtlCol="0" anchor="t">
            <a:spAutoFit/>
          </a:bodyPr>
          <a:lstStyle/>
          <a:p>
            <a:pPr algn="ctr">
              <a:lnSpc>
                <a:spcPts val="2466"/>
              </a:lnSpc>
            </a:pPr>
            <a:r>
              <a:rPr lang="en-US" sz="1761">
                <a:solidFill>
                  <a:srgbClr val="000000"/>
                </a:solidFill>
                <a:latin typeface="Arimo"/>
              </a:rPr>
              <a:t>Geçen gün Fare Fırfır yağmur sularında benimle oynamak istemedi. Çok üzüldüm ama Fırfır' ı zorlamak istemedim oyunuma kendi başıma devam ettim.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sp>
        <p:nvSpPr>
          <p:cNvPr id="3" name="TextBox 3"/>
          <p:cNvSpPr txBox="1"/>
          <p:nvPr/>
        </p:nvSpPr>
        <p:spPr>
          <a:xfrm>
            <a:off x="1304900" y="1371584"/>
            <a:ext cx="7292552" cy="3032439"/>
          </a:xfrm>
          <a:prstGeom prst="rect">
            <a:avLst/>
          </a:prstGeom>
        </p:spPr>
        <p:txBody>
          <a:bodyPr lIns="0" tIns="0" rIns="0" bIns="0" rtlCol="0" anchor="t">
            <a:spAutoFit/>
          </a:bodyPr>
          <a:lstStyle/>
          <a:p>
            <a:pPr algn="ctr">
              <a:lnSpc>
                <a:spcPts val="4007"/>
              </a:lnSpc>
            </a:pPr>
            <a:r>
              <a:rPr lang="en-US" sz="2862" dirty="0" err="1">
                <a:solidFill>
                  <a:srgbClr val="000000"/>
                </a:solidFill>
                <a:latin typeface="DejaVu Serif"/>
              </a:rPr>
              <a:t>Fil</a:t>
            </a:r>
            <a:r>
              <a:rPr lang="en-US" sz="2862" dirty="0">
                <a:solidFill>
                  <a:srgbClr val="000000"/>
                </a:solidFill>
                <a:latin typeface="DejaVu Serif"/>
              </a:rPr>
              <a:t> </a:t>
            </a:r>
            <a:r>
              <a:rPr lang="en-US" sz="2862" dirty="0" err="1">
                <a:solidFill>
                  <a:srgbClr val="000000"/>
                </a:solidFill>
                <a:latin typeface="DejaVu Serif"/>
              </a:rPr>
              <a:t>Fino</a:t>
            </a:r>
            <a:r>
              <a:rPr lang="en-US" sz="2862" dirty="0">
                <a:solidFill>
                  <a:srgbClr val="000000"/>
                </a:solidFill>
                <a:latin typeface="DejaVu Serif"/>
              </a:rPr>
              <a:t> </a:t>
            </a:r>
            <a:r>
              <a:rPr lang="en-US" sz="2862" dirty="0" err="1">
                <a:solidFill>
                  <a:srgbClr val="000000"/>
                </a:solidFill>
                <a:latin typeface="DejaVu Serif"/>
              </a:rPr>
              <a:t>ve</a:t>
            </a:r>
            <a:r>
              <a:rPr lang="en-US" sz="2862" dirty="0">
                <a:solidFill>
                  <a:srgbClr val="000000"/>
                </a:solidFill>
                <a:latin typeface="DejaVu Serif"/>
              </a:rPr>
              <a:t> Fare </a:t>
            </a:r>
            <a:r>
              <a:rPr lang="en-US" sz="2862" dirty="0" err="1">
                <a:solidFill>
                  <a:srgbClr val="000000"/>
                </a:solidFill>
                <a:latin typeface="DejaVu Serif"/>
              </a:rPr>
              <a:t>Fırfır</a:t>
            </a:r>
            <a:r>
              <a:rPr lang="en-US" sz="2862" dirty="0">
                <a:solidFill>
                  <a:srgbClr val="000000"/>
                </a:solidFill>
                <a:latin typeface="DejaVu Serif"/>
              </a:rPr>
              <a:t> </a:t>
            </a:r>
            <a:r>
              <a:rPr lang="en-US" sz="2862" dirty="0" err="1">
                <a:solidFill>
                  <a:srgbClr val="000000"/>
                </a:solidFill>
                <a:latin typeface="DejaVu Serif"/>
              </a:rPr>
              <a:t>çok</a:t>
            </a:r>
            <a:r>
              <a:rPr lang="en-US" sz="2862" dirty="0">
                <a:solidFill>
                  <a:srgbClr val="000000"/>
                </a:solidFill>
                <a:latin typeface="DejaVu Serif"/>
              </a:rPr>
              <a:t> </a:t>
            </a:r>
            <a:r>
              <a:rPr lang="en-US" sz="2862" dirty="0" err="1">
                <a:solidFill>
                  <a:srgbClr val="000000"/>
                </a:solidFill>
                <a:latin typeface="DejaVu Serif"/>
              </a:rPr>
              <a:t>yakın</a:t>
            </a:r>
            <a:r>
              <a:rPr lang="en-US" sz="2862" dirty="0">
                <a:solidFill>
                  <a:srgbClr val="000000"/>
                </a:solidFill>
                <a:latin typeface="DejaVu Serif"/>
              </a:rPr>
              <a:t> </a:t>
            </a:r>
            <a:r>
              <a:rPr lang="en-US" sz="2862" dirty="0" err="1">
                <a:solidFill>
                  <a:srgbClr val="000000"/>
                </a:solidFill>
                <a:latin typeface="DejaVu Serif"/>
              </a:rPr>
              <a:t>arkadaş</a:t>
            </a:r>
            <a:r>
              <a:rPr lang="en-US" sz="2862" dirty="0">
                <a:solidFill>
                  <a:srgbClr val="000000"/>
                </a:solidFill>
                <a:latin typeface="DejaVu Serif"/>
              </a:rPr>
              <a:t> </a:t>
            </a:r>
            <a:r>
              <a:rPr lang="en-US" sz="2862" dirty="0" err="1">
                <a:solidFill>
                  <a:srgbClr val="000000"/>
                </a:solidFill>
                <a:latin typeface="DejaVu Serif"/>
              </a:rPr>
              <a:t>olduklarını</a:t>
            </a:r>
            <a:r>
              <a:rPr lang="en-US" sz="2862" dirty="0">
                <a:solidFill>
                  <a:srgbClr val="000000"/>
                </a:solidFill>
                <a:latin typeface="DejaVu Serif"/>
              </a:rPr>
              <a:t> </a:t>
            </a:r>
            <a:r>
              <a:rPr lang="en-US" sz="2862" dirty="0" err="1">
                <a:solidFill>
                  <a:srgbClr val="000000"/>
                </a:solidFill>
                <a:latin typeface="DejaVu Serif"/>
              </a:rPr>
              <a:t>ama</a:t>
            </a:r>
            <a:r>
              <a:rPr lang="en-US" sz="2862" dirty="0">
                <a:solidFill>
                  <a:srgbClr val="000000"/>
                </a:solidFill>
                <a:latin typeface="DejaVu Serif"/>
              </a:rPr>
              <a:t> </a:t>
            </a:r>
            <a:r>
              <a:rPr lang="en-US" sz="2862" dirty="0" err="1">
                <a:solidFill>
                  <a:srgbClr val="000000"/>
                </a:solidFill>
                <a:latin typeface="DejaVu Serif"/>
              </a:rPr>
              <a:t>bazı</a:t>
            </a:r>
            <a:r>
              <a:rPr lang="en-US" sz="2862" dirty="0">
                <a:solidFill>
                  <a:srgbClr val="000000"/>
                </a:solidFill>
                <a:latin typeface="DejaVu Serif"/>
              </a:rPr>
              <a:t> </a:t>
            </a:r>
            <a:r>
              <a:rPr lang="en-US" sz="2862" dirty="0" err="1">
                <a:solidFill>
                  <a:srgbClr val="000000"/>
                </a:solidFill>
                <a:latin typeface="DejaVu Serif"/>
              </a:rPr>
              <a:t>zamanlarda</a:t>
            </a:r>
            <a:r>
              <a:rPr lang="en-US" sz="2862" dirty="0">
                <a:solidFill>
                  <a:srgbClr val="000000"/>
                </a:solidFill>
                <a:latin typeface="DejaVu Serif"/>
              </a:rPr>
              <a:t> </a:t>
            </a:r>
            <a:r>
              <a:rPr lang="en-US" sz="2862" dirty="0" err="1">
                <a:solidFill>
                  <a:srgbClr val="000000"/>
                </a:solidFill>
                <a:latin typeface="DejaVu Serif"/>
              </a:rPr>
              <a:t>ise</a:t>
            </a:r>
            <a:r>
              <a:rPr lang="en-US" sz="2862" dirty="0">
                <a:solidFill>
                  <a:srgbClr val="000000"/>
                </a:solidFill>
                <a:latin typeface="DejaVu Serif"/>
              </a:rPr>
              <a:t> </a:t>
            </a:r>
            <a:r>
              <a:rPr lang="en-US" sz="2862" dirty="0" err="1">
                <a:solidFill>
                  <a:srgbClr val="000000"/>
                </a:solidFill>
                <a:latin typeface="DejaVu Serif"/>
              </a:rPr>
              <a:t>anlaşmazlık</a:t>
            </a:r>
            <a:r>
              <a:rPr lang="en-US" sz="2862" dirty="0">
                <a:solidFill>
                  <a:srgbClr val="000000"/>
                </a:solidFill>
                <a:latin typeface="DejaVu Serif"/>
              </a:rPr>
              <a:t> </a:t>
            </a:r>
            <a:r>
              <a:rPr lang="en-US" sz="2862" dirty="0" err="1">
                <a:solidFill>
                  <a:srgbClr val="000000"/>
                </a:solidFill>
                <a:latin typeface="DejaVu Serif"/>
              </a:rPr>
              <a:t>yaşadıklarını</a:t>
            </a:r>
            <a:r>
              <a:rPr lang="en-US" sz="2862" dirty="0">
                <a:solidFill>
                  <a:srgbClr val="000000"/>
                </a:solidFill>
                <a:latin typeface="DejaVu Serif"/>
              </a:rPr>
              <a:t> </a:t>
            </a:r>
            <a:r>
              <a:rPr lang="en-US" sz="2862" dirty="0" err="1">
                <a:solidFill>
                  <a:srgbClr val="000000"/>
                </a:solidFill>
                <a:latin typeface="DejaVu Serif"/>
              </a:rPr>
              <a:t>söylüyorlar</a:t>
            </a:r>
            <a:r>
              <a:rPr lang="en-US" sz="2862" dirty="0">
                <a:solidFill>
                  <a:srgbClr val="000000"/>
                </a:solidFill>
                <a:latin typeface="DejaVu Serif"/>
              </a:rPr>
              <a:t>. </a:t>
            </a:r>
            <a:r>
              <a:rPr lang="en-US" sz="2862" dirty="0" err="1">
                <a:solidFill>
                  <a:srgbClr val="000000"/>
                </a:solidFill>
                <a:latin typeface="DejaVu Serif"/>
              </a:rPr>
              <a:t>Sizin</a:t>
            </a:r>
            <a:r>
              <a:rPr lang="en-US" sz="2862" dirty="0">
                <a:solidFill>
                  <a:srgbClr val="000000"/>
                </a:solidFill>
                <a:latin typeface="DejaVu Serif"/>
              </a:rPr>
              <a:t> de </a:t>
            </a:r>
            <a:r>
              <a:rPr lang="en-US" sz="2862" dirty="0" err="1">
                <a:solidFill>
                  <a:srgbClr val="000000"/>
                </a:solidFill>
                <a:latin typeface="DejaVu Serif"/>
              </a:rPr>
              <a:t>arkadaşlarınızla</a:t>
            </a:r>
            <a:r>
              <a:rPr lang="en-US" sz="2862" dirty="0">
                <a:solidFill>
                  <a:srgbClr val="000000"/>
                </a:solidFill>
                <a:latin typeface="DejaVu Serif"/>
              </a:rPr>
              <a:t> </a:t>
            </a:r>
            <a:r>
              <a:rPr lang="en-US" sz="2862" dirty="0" err="1">
                <a:solidFill>
                  <a:srgbClr val="000000"/>
                </a:solidFill>
                <a:latin typeface="DejaVu Serif"/>
              </a:rPr>
              <a:t>buna</a:t>
            </a:r>
            <a:r>
              <a:rPr lang="en-US" sz="2862" dirty="0">
                <a:solidFill>
                  <a:srgbClr val="000000"/>
                </a:solidFill>
                <a:latin typeface="DejaVu Serif"/>
              </a:rPr>
              <a:t> </a:t>
            </a:r>
            <a:r>
              <a:rPr lang="en-US" sz="2862" dirty="0" err="1">
                <a:solidFill>
                  <a:srgbClr val="000000"/>
                </a:solidFill>
                <a:latin typeface="DejaVu Serif"/>
              </a:rPr>
              <a:t>benzer</a:t>
            </a:r>
            <a:r>
              <a:rPr lang="en-US" sz="2862" dirty="0">
                <a:solidFill>
                  <a:srgbClr val="000000"/>
                </a:solidFill>
                <a:latin typeface="DejaVu Serif"/>
              </a:rPr>
              <a:t> </a:t>
            </a:r>
            <a:r>
              <a:rPr lang="en-US" sz="2862" dirty="0" err="1">
                <a:solidFill>
                  <a:srgbClr val="000000"/>
                </a:solidFill>
                <a:latin typeface="DejaVu Serif"/>
              </a:rPr>
              <a:t>anlaşmazlıklar</a:t>
            </a:r>
            <a:r>
              <a:rPr lang="en-US" sz="2862" dirty="0">
                <a:solidFill>
                  <a:srgbClr val="000000"/>
                </a:solidFill>
                <a:latin typeface="DejaVu Serif"/>
              </a:rPr>
              <a:t> </a:t>
            </a:r>
            <a:r>
              <a:rPr lang="en-US" sz="2862" dirty="0" err="1">
                <a:solidFill>
                  <a:srgbClr val="000000"/>
                </a:solidFill>
                <a:latin typeface="DejaVu Serif"/>
              </a:rPr>
              <a:t>yaşadığınız</a:t>
            </a:r>
            <a:r>
              <a:rPr lang="en-US" sz="2862" dirty="0">
                <a:solidFill>
                  <a:srgbClr val="000000"/>
                </a:solidFill>
                <a:latin typeface="DejaVu Serif"/>
              </a:rPr>
              <a:t> </a:t>
            </a:r>
            <a:r>
              <a:rPr lang="en-US" sz="2862" dirty="0" err="1">
                <a:solidFill>
                  <a:srgbClr val="000000"/>
                </a:solidFill>
                <a:latin typeface="DejaVu Serif"/>
              </a:rPr>
              <a:t>oluyor</a:t>
            </a:r>
            <a:r>
              <a:rPr lang="en-US" sz="2862" dirty="0">
                <a:solidFill>
                  <a:srgbClr val="000000"/>
                </a:solidFill>
                <a:latin typeface="DejaVu Serif"/>
              </a:rPr>
              <a:t> mu?</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91510" y="0"/>
            <a:ext cx="1662090" cy="22515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2065" y="4231289"/>
            <a:ext cx="2096137" cy="2926080"/>
          </a:xfrm>
          <a:prstGeom prst="rect">
            <a:avLst/>
          </a:prstGeom>
        </p:spPr>
      </p:pic>
      <p:sp>
        <p:nvSpPr>
          <p:cNvPr id="3" name="TextBox 3"/>
          <p:cNvSpPr txBox="1"/>
          <p:nvPr/>
        </p:nvSpPr>
        <p:spPr>
          <a:xfrm>
            <a:off x="1590652" y="2371716"/>
            <a:ext cx="7500990" cy="2564805"/>
          </a:xfrm>
          <a:prstGeom prst="rect">
            <a:avLst/>
          </a:prstGeom>
        </p:spPr>
        <p:txBody>
          <a:bodyPr wrap="square" lIns="0" tIns="0" rIns="0" bIns="0" rtlCol="0" anchor="t">
            <a:spAutoFit/>
          </a:bodyPr>
          <a:lstStyle/>
          <a:p>
            <a:pPr algn="just">
              <a:lnSpc>
                <a:spcPts val="4007"/>
              </a:lnSpc>
            </a:pPr>
            <a:r>
              <a:rPr lang="en-US" sz="2862" dirty="0" err="1">
                <a:solidFill>
                  <a:srgbClr val="000000"/>
                </a:solidFill>
                <a:latin typeface="DejaVu Serif"/>
              </a:rPr>
              <a:t>Fil</a:t>
            </a:r>
            <a:r>
              <a:rPr lang="en-US" sz="2862" dirty="0">
                <a:solidFill>
                  <a:srgbClr val="000000"/>
                </a:solidFill>
                <a:latin typeface="DejaVu Serif"/>
              </a:rPr>
              <a:t> </a:t>
            </a:r>
            <a:r>
              <a:rPr lang="en-US" sz="2862" dirty="0" err="1">
                <a:solidFill>
                  <a:srgbClr val="000000"/>
                </a:solidFill>
                <a:latin typeface="DejaVu Serif"/>
              </a:rPr>
              <a:t>Fino</a:t>
            </a:r>
            <a:r>
              <a:rPr lang="en-US" sz="2862" dirty="0">
                <a:solidFill>
                  <a:srgbClr val="000000"/>
                </a:solidFill>
                <a:latin typeface="DejaVu Serif"/>
              </a:rPr>
              <a:t> </a:t>
            </a:r>
            <a:r>
              <a:rPr lang="en-US" sz="2862" dirty="0" err="1">
                <a:solidFill>
                  <a:srgbClr val="000000"/>
                </a:solidFill>
                <a:latin typeface="DejaVu Serif"/>
              </a:rPr>
              <a:t>ve</a:t>
            </a:r>
            <a:r>
              <a:rPr lang="en-US" sz="2862" dirty="0">
                <a:solidFill>
                  <a:srgbClr val="000000"/>
                </a:solidFill>
                <a:latin typeface="DejaVu Serif"/>
              </a:rPr>
              <a:t> Fare </a:t>
            </a:r>
            <a:r>
              <a:rPr lang="en-US" sz="2862" dirty="0" err="1">
                <a:solidFill>
                  <a:srgbClr val="000000"/>
                </a:solidFill>
                <a:latin typeface="DejaVu Serif"/>
              </a:rPr>
              <a:t>Fırfır</a:t>
            </a:r>
            <a:r>
              <a:rPr lang="en-US" sz="2862" dirty="0">
                <a:solidFill>
                  <a:srgbClr val="000000"/>
                </a:solidFill>
                <a:latin typeface="DejaVu Serif"/>
              </a:rPr>
              <a:t>' </a:t>
            </a:r>
            <a:r>
              <a:rPr lang="en-US" sz="2862" dirty="0" err="1">
                <a:solidFill>
                  <a:srgbClr val="000000"/>
                </a:solidFill>
                <a:latin typeface="DejaVu Serif"/>
              </a:rPr>
              <a:t>ın</a:t>
            </a:r>
            <a:r>
              <a:rPr lang="en-US" sz="2862" dirty="0">
                <a:solidFill>
                  <a:srgbClr val="000000"/>
                </a:solidFill>
                <a:latin typeface="DejaVu Serif"/>
              </a:rPr>
              <a:t> </a:t>
            </a:r>
            <a:r>
              <a:rPr lang="en-US" sz="2862" dirty="0" err="1">
                <a:solidFill>
                  <a:srgbClr val="000000"/>
                </a:solidFill>
                <a:latin typeface="DejaVu Serif"/>
              </a:rPr>
              <a:t>yaşadığı</a:t>
            </a:r>
            <a:r>
              <a:rPr lang="en-US" sz="2862" dirty="0">
                <a:solidFill>
                  <a:srgbClr val="000000"/>
                </a:solidFill>
                <a:latin typeface="DejaVu Serif"/>
              </a:rPr>
              <a:t> </a:t>
            </a:r>
            <a:r>
              <a:rPr lang="en-US" sz="2862" dirty="0" err="1">
                <a:solidFill>
                  <a:srgbClr val="000000"/>
                </a:solidFill>
                <a:latin typeface="DejaVu Serif"/>
              </a:rPr>
              <a:t>anlaşmazlıklar</a:t>
            </a:r>
            <a:r>
              <a:rPr lang="en-US" sz="2862" dirty="0">
                <a:solidFill>
                  <a:srgbClr val="000000"/>
                </a:solidFill>
                <a:latin typeface="DejaVu Serif"/>
              </a:rPr>
              <a:t> her </a:t>
            </a:r>
            <a:r>
              <a:rPr lang="en-US" sz="2862" dirty="0" err="1">
                <a:solidFill>
                  <a:srgbClr val="000000"/>
                </a:solidFill>
                <a:latin typeface="DejaVu Serif"/>
              </a:rPr>
              <a:t>arkadaşlıkta</a:t>
            </a:r>
            <a:r>
              <a:rPr lang="en-US" sz="2862" dirty="0">
                <a:solidFill>
                  <a:srgbClr val="000000"/>
                </a:solidFill>
                <a:latin typeface="DejaVu Serif"/>
              </a:rPr>
              <a:t> </a:t>
            </a:r>
            <a:r>
              <a:rPr lang="en-US" sz="2862" dirty="0" err="1">
                <a:solidFill>
                  <a:srgbClr val="000000"/>
                </a:solidFill>
                <a:latin typeface="DejaVu Serif"/>
              </a:rPr>
              <a:t>görülebilecek</a:t>
            </a:r>
            <a:r>
              <a:rPr lang="en-US" sz="2862" dirty="0">
                <a:solidFill>
                  <a:srgbClr val="000000"/>
                </a:solidFill>
                <a:latin typeface="DejaVu Serif"/>
              </a:rPr>
              <a:t> normal </a:t>
            </a:r>
            <a:r>
              <a:rPr lang="en-US" sz="2862" dirty="0" err="1">
                <a:solidFill>
                  <a:srgbClr val="000000"/>
                </a:solidFill>
                <a:latin typeface="DejaVu Serif"/>
              </a:rPr>
              <a:t>durumlardır</a:t>
            </a:r>
            <a:r>
              <a:rPr lang="en-US" sz="2862" dirty="0">
                <a:solidFill>
                  <a:srgbClr val="000000"/>
                </a:solidFill>
                <a:latin typeface="DejaVu Serif"/>
              </a:rPr>
              <a:t>. Biz </a:t>
            </a:r>
            <a:r>
              <a:rPr lang="en-US" sz="2862" dirty="0" err="1">
                <a:solidFill>
                  <a:srgbClr val="000000"/>
                </a:solidFill>
                <a:latin typeface="DejaVu Serif"/>
              </a:rPr>
              <a:t>buna</a:t>
            </a:r>
            <a:r>
              <a:rPr lang="en-US" sz="2862" dirty="0">
                <a:solidFill>
                  <a:srgbClr val="000000"/>
                </a:solidFill>
                <a:latin typeface="DejaVu Serif"/>
              </a:rPr>
              <a:t> </a:t>
            </a:r>
            <a:r>
              <a:rPr lang="en-US" sz="2862" dirty="0" err="1">
                <a:solidFill>
                  <a:srgbClr val="000000"/>
                </a:solidFill>
                <a:latin typeface="DejaVu Serif Bold"/>
              </a:rPr>
              <a:t>Akran</a:t>
            </a:r>
            <a:r>
              <a:rPr lang="en-US" sz="2862" dirty="0">
                <a:solidFill>
                  <a:srgbClr val="000000"/>
                </a:solidFill>
                <a:latin typeface="DejaVu Serif Bold"/>
              </a:rPr>
              <a:t> </a:t>
            </a:r>
            <a:r>
              <a:rPr lang="en-US" sz="2862" dirty="0" err="1">
                <a:solidFill>
                  <a:srgbClr val="000000"/>
                </a:solidFill>
                <a:latin typeface="DejaVu Serif Bold"/>
              </a:rPr>
              <a:t>Anlaşmazlığı</a:t>
            </a:r>
            <a:r>
              <a:rPr lang="en-US" sz="2862" dirty="0">
                <a:solidFill>
                  <a:srgbClr val="000000"/>
                </a:solidFill>
                <a:latin typeface="DejaVu Serif Bold"/>
              </a:rPr>
              <a:t>/</a:t>
            </a:r>
            <a:r>
              <a:rPr lang="en-US" sz="2862" dirty="0" err="1">
                <a:solidFill>
                  <a:srgbClr val="000000"/>
                </a:solidFill>
                <a:latin typeface="DejaVu Serif Bold"/>
              </a:rPr>
              <a:t>Çatışması</a:t>
            </a:r>
            <a:r>
              <a:rPr lang="en-US" sz="2862" dirty="0">
                <a:solidFill>
                  <a:srgbClr val="000000"/>
                </a:solidFill>
                <a:latin typeface="DejaVu Serif"/>
              </a:rPr>
              <a:t> </a:t>
            </a:r>
            <a:r>
              <a:rPr lang="en-US" sz="2862" dirty="0" err="1">
                <a:solidFill>
                  <a:srgbClr val="000000"/>
                </a:solidFill>
                <a:latin typeface="DejaVu Serif"/>
              </a:rPr>
              <a:t>diyoruz</a:t>
            </a:r>
            <a:r>
              <a:rPr lang="en-US" sz="2862" dirty="0">
                <a:solidFill>
                  <a:srgbClr val="000000"/>
                </a:solidFill>
                <a:latin typeface="DejaVu Serif"/>
              </a:rPr>
              <a:t>.</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20072" y="1"/>
            <a:ext cx="1886826" cy="25560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743</Words>
  <Application>Microsoft Office PowerPoint</Application>
  <PresentationFormat>Özel</PresentationFormat>
  <Paragraphs>48</Paragraphs>
  <Slides>25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Abril Fatface</vt:lpstr>
      <vt:lpstr>Arimo Bold</vt:lpstr>
      <vt:lpstr>Arial</vt:lpstr>
      <vt:lpstr>Xplor</vt:lpstr>
      <vt:lpstr>DejaVu Serif</vt:lpstr>
      <vt:lpstr>Arimo</vt:lpstr>
      <vt:lpstr>DejaVu Serif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Soft Hand-Drawn and Playful Children's Toys Marketing Presentation</dc:title>
  <dc:creator>tayfun bulut</dc:creator>
  <cp:lastModifiedBy>USER</cp:lastModifiedBy>
  <cp:revision>5</cp:revision>
  <dcterms:created xsi:type="dcterms:W3CDTF">2006-08-16T00:00:00Z</dcterms:created>
  <dcterms:modified xsi:type="dcterms:W3CDTF">2024-01-26T06:17:59Z</dcterms:modified>
  <dc:identifier>DAFMGAxq3UI</dc:identifier>
</cp:coreProperties>
</file>