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26.01.2024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26.01.2024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26.01.2024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26.01.2024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26.01.2024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26.01.2024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26.01.2024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3" y="1196752"/>
            <a:ext cx="4142995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Oval 8"/>
          <p:cNvSpPr/>
          <p:nvPr/>
        </p:nvSpPr>
        <p:spPr>
          <a:xfrm>
            <a:off x="5220072" y="764704"/>
            <a:ext cx="3635896" cy="19442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SAĞLIKLI YAŞAM</a:t>
            </a:r>
          </a:p>
          <a:p>
            <a:pPr algn="ctr"/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(İlkokul) </a:t>
            </a:r>
          </a:p>
          <a:p>
            <a:pPr algn="ctr"/>
            <a:endParaRPr lang="tr-T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25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4221480" cy="4221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Bulut Belirtme Çizgisi 4"/>
          <p:cNvSpPr/>
          <p:nvPr/>
        </p:nvSpPr>
        <p:spPr>
          <a:xfrm>
            <a:off x="5220072" y="764704"/>
            <a:ext cx="3672408" cy="3096344"/>
          </a:xfrm>
          <a:prstGeom prst="cloudCallout">
            <a:avLst>
              <a:gd name="adj1" fmla="val -81738"/>
              <a:gd name="adj2" fmla="val 9455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BİZ MİKROPLARIZ 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HER </a:t>
            </a:r>
            <a:r>
              <a:rPr lang="tr-TR" dirty="0">
                <a:solidFill>
                  <a:schemeClr val="tx1"/>
                </a:solidFill>
              </a:rPr>
              <a:t>YERDE </a:t>
            </a:r>
            <a:r>
              <a:rPr lang="tr-TR" dirty="0" smtClean="0">
                <a:solidFill>
                  <a:schemeClr val="tx1"/>
                </a:solidFill>
              </a:rPr>
              <a:t>YAŞARIZ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SENİ HASTA EDEBİLİRİZ BİZDEN KURTULMANIN  YOLLARI VAR TABİİ Kİ…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6" name="Bulut Belirtme Çizgisi 5"/>
          <p:cNvSpPr/>
          <p:nvPr/>
        </p:nvSpPr>
        <p:spPr>
          <a:xfrm>
            <a:off x="5220072" y="4365104"/>
            <a:ext cx="3672408" cy="2385276"/>
          </a:xfrm>
          <a:prstGeom prst="cloudCallout">
            <a:avLst>
              <a:gd name="adj1" fmla="val -75640"/>
              <a:gd name="adj2" fmla="val -89904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EL YIKAMA</a:t>
            </a:r>
          </a:p>
          <a:p>
            <a:pPr algn="ctr"/>
            <a:r>
              <a:rPr lang="tr-TR" b="1" dirty="0" smtClean="0">
                <a:solidFill>
                  <a:schemeClr val="tx1"/>
                </a:solidFill>
              </a:rPr>
              <a:t>YÖNTEMİ  </a:t>
            </a:r>
          </a:p>
          <a:p>
            <a:pPr algn="ctr"/>
            <a:endParaRPr lang="tr-TR" dirty="0" smtClean="0">
              <a:solidFill>
                <a:schemeClr val="tx1"/>
              </a:solidFill>
            </a:endParaRP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PEKİ NASIL ?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84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0" b="7347"/>
          <a:stretch/>
        </p:blipFill>
        <p:spPr>
          <a:xfrm>
            <a:off x="0" y="1052736"/>
            <a:ext cx="4103440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Metin kutusu 2"/>
          <p:cNvSpPr txBox="1"/>
          <p:nvPr/>
        </p:nvSpPr>
        <p:spPr>
          <a:xfrm>
            <a:off x="4211960" y="1052736"/>
            <a:ext cx="4320480" cy="467820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r-TR" sz="2800" dirty="0" smtClean="0"/>
              <a:t>İlk olarak akan </a:t>
            </a:r>
            <a:r>
              <a:rPr lang="tr-TR" sz="2800" dirty="0"/>
              <a:t>su altında eller ıslatılır.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r-TR" sz="2800" dirty="0"/>
              <a:t>Bilekler, avuç içi, ellerin sırt ve parmak araları ile tırnakların kenar ve uçları sabun ile köpürtülerek </a:t>
            </a:r>
            <a:r>
              <a:rPr lang="tr-TR" sz="2800" b="1" dirty="0"/>
              <a:t>en az 20 saniye süreyle </a:t>
            </a:r>
            <a:r>
              <a:rPr lang="tr-TR" sz="2800" dirty="0"/>
              <a:t>kuvvetlice ovuşturulur.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r-TR" sz="2800" dirty="0"/>
              <a:t>Eller su altında iyice durulanır.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0387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6632"/>
            <a:ext cx="5322857" cy="4062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0" y="4224722"/>
            <a:ext cx="2904456" cy="225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ÇEVREMİZİ TEMİZ TUTARSAK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904456" y="4278356"/>
            <a:ext cx="2952328" cy="2257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MİKROPLAR YAŞAM ALANIMIZA DAĞILMAZ  </a:t>
            </a:r>
          </a:p>
          <a:p>
            <a:pPr algn="ctr"/>
            <a:r>
              <a:rPr lang="tr-TR" b="1" dirty="0" smtClean="0">
                <a:solidFill>
                  <a:schemeClr val="tx1"/>
                </a:solidFill>
              </a:rPr>
              <a:t>BİZİ HASTA EDEMEZ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856784" y="4224722"/>
            <a:ext cx="3287216" cy="2257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SORUMLULUĞUMUZU YERİNE GETİRMEK</a:t>
            </a:r>
          </a:p>
          <a:p>
            <a:pPr algn="ctr"/>
            <a:r>
              <a:rPr lang="tr-TR" b="1" dirty="0" smtClean="0">
                <a:solidFill>
                  <a:schemeClr val="tx1"/>
                </a:solidFill>
              </a:rPr>
              <a:t>  İYİ VE MUTLU HİSSETMEMİZİ SAĞLAR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5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6" y="260648"/>
            <a:ext cx="5017653" cy="4376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Metin kutusu 4"/>
          <p:cNvSpPr txBox="1"/>
          <p:nvPr/>
        </p:nvSpPr>
        <p:spPr>
          <a:xfrm>
            <a:off x="5273166" y="692696"/>
            <a:ext cx="337920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FİZİKSEL VE PSİKOLOJİK SAĞLIK İÇİN UYKU ŞART!</a:t>
            </a:r>
            <a:endParaRPr lang="tr-TR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5630621" y="1438642"/>
            <a:ext cx="2675759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 ÇOCUKLAR İÇİN </a:t>
            </a:r>
          </a:p>
          <a:p>
            <a:pPr algn="ctr"/>
            <a:r>
              <a:rPr lang="tr-TR" dirty="0" smtClean="0"/>
              <a:t>DOĞRU UYKU SAATİ</a:t>
            </a:r>
          </a:p>
          <a:p>
            <a:pPr algn="ctr"/>
            <a:r>
              <a:rPr lang="tr-TR" dirty="0" smtClean="0"/>
              <a:t> </a:t>
            </a:r>
            <a:r>
              <a:rPr lang="tr-TR" b="1" dirty="0" smtClean="0"/>
              <a:t>AKŞAM 22.00 – </a:t>
            </a:r>
          </a:p>
          <a:p>
            <a:pPr algn="ctr"/>
            <a:r>
              <a:rPr lang="tr-TR" b="1" dirty="0" smtClean="0"/>
              <a:t>SABAH 07.00</a:t>
            </a:r>
          </a:p>
          <a:p>
            <a:pPr algn="ctr"/>
            <a:r>
              <a:rPr lang="tr-TR" dirty="0" smtClean="0"/>
              <a:t>ARASI </a:t>
            </a:r>
            <a:r>
              <a:rPr lang="tr-TR" b="1" dirty="0" smtClean="0"/>
              <a:t>9 </a:t>
            </a:r>
            <a:r>
              <a:rPr lang="tr-TR" dirty="0" smtClean="0"/>
              <a:t>SAATTİR.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5287561" y="3357677"/>
            <a:ext cx="337727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accent2"/>
                </a:solidFill>
              </a:rPr>
              <a:t>UYKUNUN FİZİKSEL FAYDALARI</a:t>
            </a:r>
            <a:endParaRPr lang="tr-TR" b="1" dirty="0">
              <a:solidFill>
                <a:schemeClr val="accent2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5630621" y="3834265"/>
            <a:ext cx="2664296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accent2"/>
                </a:solidFill>
              </a:rPr>
              <a:t>Büyüme </a:t>
            </a:r>
            <a:r>
              <a:rPr lang="tr-TR" dirty="0">
                <a:solidFill>
                  <a:schemeClr val="accent2"/>
                </a:solidFill>
              </a:rPr>
              <a:t>hormonu salınımı artar. Bu sayede uyku sırasında vücut kendini onarır, yeniden </a:t>
            </a:r>
            <a:r>
              <a:rPr lang="tr-TR" dirty="0" smtClean="0">
                <a:solidFill>
                  <a:schemeClr val="accent2"/>
                </a:solidFill>
              </a:rPr>
              <a:t>yapılandırır</a:t>
            </a:r>
            <a:r>
              <a:rPr lang="tr-TR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30785" y="4797152"/>
            <a:ext cx="337727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UYKUNUN ZİHİNSEL PSİKOLOJİK FAYDALARI</a:t>
            </a:r>
            <a:endParaRPr lang="tr-TR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230785" y="5603515"/>
            <a:ext cx="8040367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Düzenli uyunduğunda öğrenmenin </a:t>
            </a:r>
            <a:r>
              <a:rPr lang="tr-TR" dirty="0">
                <a:solidFill>
                  <a:schemeClr val="tx2">
                    <a:lumMod val="50000"/>
                  </a:schemeClr>
                </a:solidFill>
              </a:rPr>
              <a:t>daha net, hafızanın daha güçlü olduğu ortaya konmuştur</a:t>
            </a:r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. Ayrıca dikkat dağınıklığını azaltır.</a:t>
            </a:r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2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40634"/>
            <a:ext cx="4680519" cy="4052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7024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OneDrive\Masaüstü\cute-boy-cartoon-vector-166595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r="-7508" b="7511"/>
          <a:stretch/>
        </p:blipFill>
        <p:spPr bwMode="auto">
          <a:xfrm>
            <a:off x="6495318" y="1228801"/>
            <a:ext cx="2712166" cy="5515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şlık 1"/>
          <p:cNvSpPr txBox="1">
            <a:spLocks/>
          </p:cNvSpPr>
          <p:nvPr/>
        </p:nvSpPr>
        <p:spPr>
          <a:xfrm>
            <a:off x="0" y="79107"/>
            <a:ext cx="9108504" cy="1143000"/>
          </a:xfrm>
          <a:prstGeom prst="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b="1" dirty="0" smtClean="0"/>
              <a:t>SAĞLIKLI YAŞAM İÇİN NELER ÖĞRENECEĞİZ?</a:t>
            </a:r>
            <a:endParaRPr lang="tr-TR" sz="2800" b="1" dirty="0"/>
          </a:p>
        </p:txBody>
      </p:sp>
      <p:sp>
        <p:nvSpPr>
          <p:cNvPr id="4" name="Oval 3"/>
          <p:cNvSpPr/>
          <p:nvPr/>
        </p:nvSpPr>
        <p:spPr>
          <a:xfrm>
            <a:off x="205271" y="1302296"/>
            <a:ext cx="2376264" cy="133461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SAĞLIKLI BESLENMELİYİZ</a:t>
            </a:r>
            <a:endParaRPr lang="tr-TR" dirty="0"/>
          </a:p>
        </p:txBody>
      </p:sp>
      <p:sp>
        <p:nvSpPr>
          <p:cNvPr id="7" name="Sağ Ok 6"/>
          <p:cNvSpPr/>
          <p:nvPr/>
        </p:nvSpPr>
        <p:spPr>
          <a:xfrm>
            <a:off x="2590654" y="1838817"/>
            <a:ext cx="1179314" cy="484632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3769967" y="1302297"/>
            <a:ext cx="2736304" cy="15576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400" dirty="0" smtClean="0"/>
          </a:p>
          <a:p>
            <a:pPr algn="ctr"/>
            <a:r>
              <a:rPr lang="tr-TR" sz="1400" dirty="0" smtClean="0"/>
              <a:t>SAĞLIKLI BESLENME </a:t>
            </a:r>
          </a:p>
          <a:p>
            <a:pPr algn="ctr"/>
            <a:r>
              <a:rPr lang="tr-TR" sz="1400" dirty="0" smtClean="0"/>
              <a:t> NEDİR?</a:t>
            </a:r>
          </a:p>
          <a:p>
            <a:pPr algn="ctr"/>
            <a:endParaRPr lang="tr-TR" sz="1400" dirty="0"/>
          </a:p>
          <a:p>
            <a:pPr algn="ctr"/>
            <a:r>
              <a:rPr lang="tr-TR" sz="1400" dirty="0" smtClean="0"/>
              <a:t>BESLENMEDE </a:t>
            </a:r>
          </a:p>
          <a:p>
            <a:pPr algn="ctr"/>
            <a:r>
              <a:rPr lang="tr-TR" sz="1400" dirty="0" smtClean="0"/>
              <a:t>4 </a:t>
            </a:r>
            <a:r>
              <a:rPr lang="tr-TR" sz="1400" dirty="0"/>
              <a:t>YAPRAKLI </a:t>
            </a:r>
            <a:r>
              <a:rPr lang="tr-TR" sz="1400" dirty="0" smtClean="0"/>
              <a:t>YONCA MODELİ </a:t>
            </a:r>
            <a:endParaRPr lang="tr-TR" sz="1400" dirty="0"/>
          </a:p>
        </p:txBody>
      </p:sp>
      <p:sp>
        <p:nvSpPr>
          <p:cNvPr id="10" name="Oval 9"/>
          <p:cNvSpPr/>
          <p:nvPr/>
        </p:nvSpPr>
        <p:spPr>
          <a:xfrm>
            <a:off x="205271" y="2636911"/>
            <a:ext cx="2376264" cy="1440161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HAREKET ETMELİYİZ</a:t>
            </a:r>
          </a:p>
        </p:txBody>
      </p:sp>
      <p:sp>
        <p:nvSpPr>
          <p:cNvPr id="11" name="Sağ Ok 10"/>
          <p:cNvSpPr/>
          <p:nvPr/>
        </p:nvSpPr>
        <p:spPr>
          <a:xfrm>
            <a:off x="2590654" y="3307738"/>
            <a:ext cx="1179314" cy="484632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3769967" y="5544316"/>
            <a:ext cx="2725351" cy="13136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GÜNDE </a:t>
            </a:r>
            <a:r>
              <a:rPr lang="tr-TR" sz="1400" dirty="0"/>
              <a:t>KAÇ SAAT UYUMALIYIZ</a:t>
            </a:r>
            <a:r>
              <a:rPr lang="tr-TR" sz="1400" dirty="0" smtClean="0"/>
              <a:t>?</a:t>
            </a:r>
          </a:p>
          <a:p>
            <a:pPr algn="ctr"/>
            <a:endParaRPr lang="tr-TR" sz="1400" dirty="0" smtClean="0"/>
          </a:p>
          <a:p>
            <a:pPr algn="ctr"/>
            <a:r>
              <a:rPr lang="tr-TR" sz="1400" dirty="0" smtClean="0"/>
              <a:t>UYKUNUN  </a:t>
            </a:r>
            <a:r>
              <a:rPr lang="tr-TR" sz="1400" dirty="0"/>
              <a:t>FAYDALARI NELER OLABİLİR?</a:t>
            </a:r>
          </a:p>
        </p:txBody>
      </p:sp>
      <p:sp>
        <p:nvSpPr>
          <p:cNvPr id="13" name="Oval 12"/>
          <p:cNvSpPr/>
          <p:nvPr/>
        </p:nvSpPr>
        <p:spPr>
          <a:xfrm>
            <a:off x="3704648" y="4240140"/>
            <a:ext cx="2774440" cy="130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400" dirty="0" smtClean="0"/>
          </a:p>
          <a:p>
            <a:pPr algn="ctr"/>
            <a:r>
              <a:rPr lang="tr-TR" sz="1300" dirty="0" smtClean="0"/>
              <a:t>KİŞİSEL </a:t>
            </a:r>
            <a:r>
              <a:rPr lang="tr-TR" sz="1300" dirty="0"/>
              <a:t>TEMİZLİK NEDİR</a:t>
            </a:r>
            <a:r>
              <a:rPr lang="tr-TR" sz="1300" dirty="0" smtClean="0"/>
              <a:t>?</a:t>
            </a:r>
          </a:p>
          <a:p>
            <a:pPr algn="ctr"/>
            <a:endParaRPr lang="tr-TR" sz="1300" dirty="0" smtClean="0"/>
          </a:p>
          <a:p>
            <a:pPr algn="ctr"/>
            <a:r>
              <a:rPr lang="tr-TR" sz="1300" dirty="0" smtClean="0"/>
              <a:t>ÇEVRE </a:t>
            </a:r>
            <a:r>
              <a:rPr lang="tr-TR" sz="1300" dirty="0"/>
              <a:t>TEMİZLİĞİNİN BİZİM İÇİN ÖNEMİ </a:t>
            </a:r>
            <a:r>
              <a:rPr lang="tr-TR" sz="1300" dirty="0" smtClean="0"/>
              <a:t>NE OLABİLİR?</a:t>
            </a:r>
            <a:endParaRPr lang="tr-TR" sz="1300" dirty="0"/>
          </a:p>
        </p:txBody>
      </p:sp>
      <p:sp>
        <p:nvSpPr>
          <p:cNvPr id="14" name="Oval 13"/>
          <p:cNvSpPr/>
          <p:nvPr/>
        </p:nvSpPr>
        <p:spPr>
          <a:xfrm>
            <a:off x="240358" y="5457702"/>
            <a:ext cx="2376264" cy="140029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DÜZENLİ UYUMALIYIZ</a:t>
            </a:r>
          </a:p>
        </p:txBody>
      </p:sp>
      <p:sp>
        <p:nvSpPr>
          <p:cNvPr id="15" name="Sağ Ok 14"/>
          <p:cNvSpPr/>
          <p:nvPr/>
        </p:nvSpPr>
        <p:spPr>
          <a:xfrm>
            <a:off x="2533858" y="4649912"/>
            <a:ext cx="1152128" cy="484632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/>
          <p:cNvSpPr/>
          <p:nvPr/>
        </p:nvSpPr>
        <p:spPr>
          <a:xfrm>
            <a:off x="170788" y="4077073"/>
            <a:ext cx="2376264" cy="138063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700" dirty="0"/>
              <a:t>MİKROPLARDAN KORUNMALIYIZ </a:t>
            </a:r>
          </a:p>
        </p:txBody>
      </p:sp>
      <p:sp>
        <p:nvSpPr>
          <p:cNvPr id="17" name="Sağ Ok 16"/>
          <p:cNvSpPr/>
          <p:nvPr/>
        </p:nvSpPr>
        <p:spPr>
          <a:xfrm>
            <a:off x="2611142" y="5928274"/>
            <a:ext cx="1152128" cy="484632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Oval 17"/>
          <p:cNvSpPr/>
          <p:nvPr/>
        </p:nvSpPr>
        <p:spPr>
          <a:xfrm>
            <a:off x="3769967" y="2859968"/>
            <a:ext cx="2736304" cy="13801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 smtClean="0"/>
              <a:t>HAREKET </a:t>
            </a:r>
            <a:r>
              <a:rPr lang="tr-TR" sz="1400" dirty="0"/>
              <a:t>NEDEN ÖNEMLİ</a:t>
            </a:r>
            <a:r>
              <a:rPr lang="tr-TR" sz="1400" dirty="0" smtClean="0"/>
              <a:t>?</a:t>
            </a:r>
          </a:p>
          <a:p>
            <a:pPr algn="ctr"/>
            <a:endParaRPr lang="tr-TR" sz="1400" dirty="0"/>
          </a:p>
          <a:p>
            <a:pPr algn="ctr"/>
            <a:r>
              <a:rPr lang="tr-TR" sz="1400" dirty="0"/>
              <a:t>HAREKETSİZ KALIRSAK NELER OLUR</a:t>
            </a:r>
            <a:r>
              <a:rPr lang="tr-TR" sz="1400" dirty="0" smtClean="0"/>
              <a:t>?</a:t>
            </a:r>
            <a:endParaRPr lang="tr-TR" sz="1400" dirty="0"/>
          </a:p>
        </p:txBody>
      </p:sp>
      <p:cxnSp>
        <p:nvCxnSpPr>
          <p:cNvPr id="19" name="Düz Bağlayıcı 18"/>
          <p:cNvCxnSpPr>
            <a:stCxn id="8" idx="6"/>
            <a:endCxn id="8" idx="2"/>
          </p:cNvCxnSpPr>
          <p:nvPr/>
        </p:nvCxnSpPr>
        <p:spPr>
          <a:xfrm flipH="1">
            <a:off x="3769967" y="2081133"/>
            <a:ext cx="27363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Düz Bağlayıcı 25"/>
          <p:cNvCxnSpPr>
            <a:stCxn id="18" idx="6"/>
            <a:endCxn id="18" idx="2"/>
          </p:cNvCxnSpPr>
          <p:nvPr/>
        </p:nvCxnSpPr>
        <p:spPr>
          <a:xfrm flipH="1">
            <a:off x="3769967" y="3550054"/>
            <a:ext cx="27363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Düz Bağlayıcı 31"/>
          <p:cNvCxnSpPr/>
          <p:nvPr/>
        </p:nvCxnSpPr>
        <p:spPr>
          <a:xfrm flipH="1" flipV="1">
            <a:off x="3704648" y="4851920"/>
            <a:ext cx="2790670" cy="201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Düz Bağlayıcı 33"/>
          <p:cNvCxnSpPr>
            <a:stCxn id="12" idx="6"/>
          </p:cNvCxnSpPr>
          <p:nvPr/>
        </p:nvCxnSpPr>
        <p:spPr>
          <a:xfrm flipH="1" flipV="1">
            <a:off x="3769968" y="6170590"/>
            <a:ext cx="2725350" cy="305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96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Bakalım bilen var mı?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330" y="1700808"/>
            <a:ext cx="3875340" cy="2592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Oval 17"/>
          <p:cNvSpPr/>
          <p:nvPr/>
        </p:nvSpPr>
        <p:spPr>
          <a:xfrm>
            <a:off x="251520" y="2535087"/>
            <a:ext cx="2232248" cy="223224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</a:t>
            </a:r>
          </a:p>
          <a:p>
            <a:pPr algn="ctr"/>
            <a:r>
              <a:rPr lang="tr-TR" sz="3600" dirty="0" smtClean="0"/>
              <a:t> </a:t>
            </a:r>
            <a:r>
              <a:rPr lang="tr-TR" dirty="0" smtClean="0"/>
              <a:t>Sağlıklı beslenmek</a:t>
            </a:r>
          </a:p>
          <a:p>
            <a:pPr algn="ctr"/>
            <a:r>
              <a:rPr lang="tr-TR" dirty="0"/>
              <a:t>n</a:t>
            </a:r>
            <a:r>
              <a:rPr lang="tr-TR" dirty="0" smtClean="0"/>
              <a:t>e demektir?</a:t>
            </a:r>
          </a:p>
        </p:txBody>
      </p:sp>
      <p:sp>
        <p:nvSpPr>
          <p:cNvPr id="20" name="Oval 19"/>
          <p:cNvSpPr/>
          <p:nvPr/>
        </p:nvSpPr>
        <p:spPr>
          <a:xfrm>
            <a:off x="3455876" y="4437112"/>
            <a:ext cx="2232248" cy="223224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</a:t>
            </a:r>
          </a:p>
          <a:p>
            <a:pPr algn="ctr"/>
            <a:r>
              <a:rPr lang="tr-TR" sz="3600" dirty="0" smtClean="0"/>
              <a:t> </a:t>
            </a:r>
            <a:r>
              <a:rPr lang="tr-TR" dirty="0" smtClean="0"/>
              <a:t>Sağlıklı beslenmenin  faydaları neler olabilir?</a:t>
            </a:r>
          </a:p>
        </p:txBody>
      </p:sp>
      <p:sp>
        <p:nvSpPr>
          <p:cNvPr id="21" name="Oval 20"/>
          <p:cNvSpPr/>
          <p:nvPr/>
        </p:nvSpPr>
        <p:spPr>
          <a:xfrm>
            <a:off x="6660232" y="2535087"/>
            <a:ext cx="2232248" cy="223224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</a:t>
            </a:r>
          </a:p>
          <a:p>
            <a:pPr algn="ctr"/>
            <a:r>
              <a:rPr lang="tr-TR" sz="2800" dirty="0" smtClean="0"/>
              <a:t> </a:t>
            </a:r>
            <a:r>
              <a:rPr lang="tr-TR" dirty="0" smtClean="0"/>
              <a:t>Sağlıksız gıdalar nelerdir?</a:t>
            </a:r>
            <a:endParaRPr lang="tr-TR" dirty="0"/>
          </a:p>
        </p:txBody>
      </p:sp>
      <p:sp>
        <p:nvSpPr>
          <p:cNvPr id="17" name="Dikdörtgen 16"/>
          <p:cNvSpPr/>
          <p:nvPr/>
        </p:nvSpPr>
        <p:spPr>
          <a:xfrm>
            <a:off x="4401119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tr-T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395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79512" y="2875248"/>
            <a:ext cx="3024336" cy="1318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Sağlıklı Beslenmek Nedir?</a:t>
            </a:r>
            <a:endParaRPr lang="tr-TR" sz="2800" dirty="0"/>
          </a:p>
        </p:txBody>
      </p:sp>
      <p:sp>
        <p:nvSpPr>
          <p:cNvPr id="4" name="Aşağı Bükülü Ok 3"/>
          <p:cNvSpPr/>
          <p:nvPr/>
        </p:nvSpPr>
        <p:spPr>
          <a:xfrm>
            <a:off x="1547664" y="1740888"/>
            <a:ext cx="4436708" cy="1134360"/>
          </a:xfrm>
          <a:prstGeom prst="curvedDownArrow">
            <a:avLst>
              <a:gd name="adj1" fmla="val 25000"/>
              <a:gd name="adj2" fmla="val 50000"/>
              <a:gd name="adj3" fmla="val 25886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899383" y="2934311"/>
            <a:ext cx="41880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Vücudumuza faydalı </a:t>
            </a:r>
          </a:p>
          <a:p>
            <a:r>
              <a:rPr lang="tr-TR" sz="2400" b="1" dirty="0"/>
              <a:t>b</a:t>
            </a:r>
            <a:r>
              <a:rPr lang="tr-TR" sz="2400" b="1" dirty="0" smtClean="0"/>
              <a:t>üyüme ve gelişmemize </a:t>
            </a:r>
          </a:p>
          <a:p>
            <a:r>
              <a:rPr lang="tr-TR" sz="2400" b="1" dirty="0"/>
              <a:t>y</a:t>
            </a:r>
            <a:r>
              <a:rPr lang="tr-TR" sz="2400" b="1" dirty="0" smtClean="0"/>
              <a:t>ardımcı </a:t>
            </a:r>
            <a:r>
              <a:rPr lang="tr-TR" sz="2400" dirty="0" smtClean="0"/>
              <a:t>olan beslenme şeklidir.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29033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İçerik Yer Tutucusu 8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" t="412" r="-1113" b="7745"/>
          <a:stretch/>
        </p:blipFill>
        <p:spPr>
          <a:xfrm>
            <a:off x="4860032" y="1268760"/>
            <a:ext cx="4191000" cy="4157662"/>
          </a:xfrm>
        </p:spPr>
      </p:pic>
      <p:sp>
        <p:nvSpPr>
          <p:cNvPr id="10" name="Bulut Belirtme Çizgisi 9"/>
          <p:cNvSpPr/>
          <p:nvPr/>
        </p:nvSpPr>
        <p:spPr>
          <a:xfrm>
            <a:off x="539552" y="1340768"/>
            <a:ext cx="3528392" cy="3960440"/>
          </a:xfrm>
          <a:prstGeom prst="cloudCallout">
            <a:avLst>
              <a:gd name="adj1" fmla="val 76787"/>
              <a:gd name="adj2" fmla="val 146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MERHABA </a:t>
            </a:r>
          </a:p>
          <a:p>
            <a:pPr algn="ctr"/>
            <a:r>
              <a:rPr lang="tr-TR" dirty="0" smtClean="0"/>
              <a:t>BİZ </a:t>
            </a:r>
            <a:r>
              <a:rPr lang="tr-TR" b="1" dirty="0" smtClean="0"/>
              <a:t>SAĞLIKSIZ</a:t>
            </a:r>
          </a:p>
          <a:p>
            <a:pPr algn="ctr"/>
            <a:r>
              <a:rPr lang="tr-TR" dirty="0" smtClean="0"/>
              <a:t>ABUR CUBURLARIZ  BİZİ TANIYOR MUSUN?</a:t>
            </a:r>
          </a:p>
        </p:txBody>
      </p:sp>
    </p:spTree>
    <p:extLst>
      <p:ext uri="{BB962C8B-B14F-4D97-AF65-F5344CB8AC3E}">
        <p14:creationId xmlns:p14="http://schemas.microsoft.com/office/powerpoint/2010/main" val="351061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611560" y="3377540"/>
            <a:ext cx="342363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/>
              <a:t>SAĞLIKLI BESLENİRSEK</a:t>
            </a:r>
          </a:p>
          <a:p>
            <a:endParaRPr lang="tr-TR" dirty="0"/>
          </a:p>
        </p:txBody>
      </p:sp>
      <p:sp>
        <p:nvSpPr>
          <p:cNvPr id="3" name="Sağ Ok 2"/>
          <p:cNvSpPr/>
          <p:nvPr/>
        </p:nvSpPr>
        <p:spPr>
          <a:xfrm>
            <a:off x="4283968" y="3395437"/>
            <a:ext cx="978408" cy="484632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 flipH="1">
            <a:off x="5682344" y="1700808"/>
            <a:ext cx="29523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sz="2000" dirty="0" smtClean="0">
                <a:solidFill>
                  <a:srgbClr val="FF0000"/>
                </a:solidFill>
              </a:rPr>
              <a:t>DAHA MUTLU VE ENERJİK HİSSEDERİZ</a:t>
            </a:r>
          </a:p>
          <a:p>
            <a:endParaRPr lang="tr-TR" sz="20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2"/>
                </a:solidFill>
              </a:rPr>
              <a:t>DERSLERİMİZİ DAHA ÇABUK ÖĞRENİRİZ</a:t>
            </a:r>
          </a:p>
          <a:p>
            <a:pPr marL="285750" indent="-285750">
              <a:buFont typeface="Arial" pitchFamily="34" charset="0"/>
              <a:buChar char="•"/>
            </a:pPr>
            <a:endParaRPr lang="tr-TR" sz="20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sz="2000" dirty="0" smtClean="0">
                <a:solidFill>
                  <a:srgbClr val="FF0000"/>
                </a:solidFill>
              </a:rPr>
              <a:t>OKUL BAŞARIMIZ ARTAR</a:t>
            </a:r>
          </a:p>
          <a:p>
            <a:pPr marL="285750" indent="-285750">
              <a:buFont typeface="Arial" pitchFamily="34" charset="0"/>
              <a:buChar char="•"/>
            </a:pPr>
            <a:endParaRPr lang="tr-TR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tr-T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OYUNLARIMIZI RAHATÇA OYNARIZ</a:t>
            </a:r>
          </a:p>
          <a:p>
            <a:pPr marL="285750" indent="-285750">
              <a:buFont typeface="Arial" pitchFamily="34" charset="0"/>
              <a:buChar char="•"/>
            </a:pPr>
            <a:endParaRPr lang="tr-TR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tr-TR" sz="2000" dirty="0" smtClean="0">
                <a:solidFill>
                  <a:srgbClr val="92D050"/>
                </a:solidFill>
              </a:rPr>
              <a:t>HASTALIKLARA KOLAYCA YAKALANMAYIZ</a:t>
            </a:r>
          </a:p>
          <a:p>
            <a:endParaRPr lang="tr-TR" sz="20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5"/>
          <a:stretch/>
        </p:blipFill>
        <p:spPr>
          <a:xfrm>
            <a:off x="364306" y="0"/>
            <a:ext cx="4408866" cy="2722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7812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8640"/>
            <a:ext cx="5544616" cy="35078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Metin kutusu 5"/>
          <p:cNvSpPr txBox="1"/>
          <p:nvPr/>
        </p:nvSpPr>
        <p:spPr>
          <a:xfrm>
            <a:off x="2695237" y="3933056"/>
            <a:ext cx="3911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4 YAPRAKLI YONCA BESLENME MODELİ</a:t>
            </a:r>
            <a:endParaRPr lang="tr-TR" b="1" dirty="0"/>
          </a:p>
        </p:txBody>
      </p:sp>
      <p:sp>
        <p:nvSpPr>
          <p:cNvPr id="10" name="Oval 9"/>
          <p:cNvSpPr/>
          <p:nvPr/>
        </p:nvSpPr>
        <p:spPr>
          <a:xfrm>
            <a:off x="4591372" y="4581128"/>
            <a:ext cx="2284884" cy="216024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Tahıl </a:t>
            </a:r>
            <a:r>
              <a:rPr lang="tr-TR" b="1" dirty="0"/>
              <a:t>Ürünleri</a:t>
            </a:r>
          </a:p>
          <a:p>
            <a:pPr algn="ctr"/>
            <a:r>
              <a:rPr lang="tr-TR" dirty="0"/>
              <a:t> </a:t>
            </a:r>
            <a:r>
              <a:rPr lang="tr-TR" dirty="0" smtClean="0"/>
              <a:t>pirinç</a:t>
            </a:r>
            <a:r>
              <a:rPr lang="tr-TR" dirty="0"/>
              <a:t>, mısır,  bulgur</a:t>
            </a:r>
            <a:r>
              <a:rPr lang="tr-TR" dirty="0" smtClean="0"/>
              <a:t>,</a:t>
            </a:r>
          </a:p>
          <a:p>
            <a:pPr algn="ctr"/>
            <a:r>
              <a:rPr lang="tr-TR" dirty="0" smtClean="0"/>
              <a:t>ekmek</a:t>
            </a:r>
            <a:r>
              <a:rPr lang="tr-TR" dirty="0"/>
              <a:t>, </a:t>
            </a:r>
          </a:p>
          <a:p>
            <a:pPr algn="ctr"/>
            <a:endParaRPr lang="tr-TR" dirty="0"/>
          </a:p>
        </p:txBody>
      </p:sp>
      <p:sp>
        <p:nvSpPr>
          <p:cNvPr id="12" name="Oval 11"/>
          <p:cNvSpPr/>
          <p:nvPr/>
        </p:nvSpPr>
        <p:spPr>
          <a:xfrm>
            <a:off x="6876256" y="4581128"/>
            <a:ext cx="2232248" cy="21602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/>
          </a:p>
          <a:p>
            <a:pPr algn="ctr"/>
            <a:r>
              <a:rPr lang="tr-TR" b="1" dirty="0" smtClean="0"/>
              <a:t>Sebze </a:t>
            </a:r>
            <a:r>
              <a:rPr lang="tr-TR" b="1" dirty="0"/>
              <a:t>Meyve </a:t>
            </a:r>
            <a:endParaRPr lang="tr-TR" b="1" dirty="0" smtClean="0"/>
          </a:p>
          <a:p>
            <a:pPr algn="ctr"/>
            <a:endParaRPr lang="tr-TR" b="1" dirty="0"/>
          </a:p>
          <a:p>
            <a:pPr algn="ctr"/>
            <a:endParaRPr lang="tr-TR" dirty="0"/>
          </a:p>
        </p:txBody>
      </p:sp>
      <p:sp>
        <p:nvSpPr>
          <p:cNvPr id="13" name="Oval 12"/>
          <p:cNvSpPr/>
          <p:nvPr/>
        </p:nvSpPr>
        <p:spPr>
          <a:xfrm>
            <a:off x="2359124" y="4581128"/>
            <a:ext cx="2232248" cy="216024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Protein </a:t>
            </a:r>
            <a:r>
              <a:rPr lang="tr-TR" b="1" dirty="0" smtClean="0"/>
              <a:t>Ürünleri</a:t>
            </a:r>
            <a:endParaRPr lang="tr-TR" b="1" dirty="0"/>
          </a:p>
          <a:p>
            <a:pPr algn="ctr"/>
            <a:r>
              <a:rPr lang="tr-TR" dirty="0"/>
              <a:t>e</a:t>
            </a:r>
            <a:r>
              <a:rPr lang="tr-TR" dirty="0" smtClean="0"/>
              <a:t>t</a:t>
            </a:r>
            <a:r>
              <a:rPr lang="tr-TR" dirty="0"/>
              <a:t>, tavuk, balık, yumurta, kuru fasulye, nohut, mercimek</a:t>
            </a:r>
          </a:p>
        </p:txBody>
      </p:sp>
      <p:sp>
        <p:nvSpPr>
          <p:cNvPr id="14" name="Oval 13"/>
          <p:cNvSpPr/>
          <p:nvPr/>
        </p:nvSpPr>
        <p:spPr>
          <a:xfrm>
            <a:off x="0" y="4581128"/>
            <a:ext cx="2359124" cy="21602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Süt </a:t>
            </a:r>
            <a:r>
              <a:rPr lang="tr-TR" sz="2000" b="1" dirty="0" smtClean="0"/>
              <a:t>Ürünleri</a:t>
            </a:r>
            <a:endParaRPr lang="tr-TR" sz="2000" b="1" dirty="0"/>
          </a:p>
          <a:p>
            <a:pPr algn="ctr"/>
            <a:r>
              <a:rPr lang="tr-TR" dirty="0"/>
              <a:t>yoğurt, peynir</a:t>
            </a:r>
          </a:p>
        </p:txBody>
      </p:sp>
    </p:spTree>
    <p:extLst>
      <p:ext uri="{BB962C8B-B14F-4D97-AF65-F5344CB8AC3E}">
        <p14:creationId xmlns:p14="http://schemas.microsoft.com/office/powerpoint/2010/main" val="404950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009"/>
            <a:ext cx="9144000" cy="4188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Metin kutusu 2"/>
          <p:cNvSpPr txBox="1"/>
          <p:nvPr/>
        </p:nvSpPr>
        <p:spPr>
          <a:xfrm>
            <a:off x="0" y="4365104"/>
            <a:ext cx="910850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Hareket ve sporun bize faydaları var mıdır?</a:t>
            </a:r>
            <a:endParaRPr lang="tr-TR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051720" y="5011435"/>
            <a:ext cx="540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Aşırı kilo artışımızı 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engeller.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Mutlu ve enerjik 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hissederiz.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Derslerimizi daha iyi 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öğreniriz.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Okul başarımız 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artar…</a:t>
            </a:r>
            <a:endParaRPr lang="tr-T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435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3434"/>
            <a:ext cx="3900214" cy="3816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Metin kutusu 2"/>
          <p:cNvSpPr txBox="1"/>
          <p:nvPr/>
        </p:nvSpPr>
        <p:spPr>
          <a:xfrm>
            <a:off x="0" y="-25679"/>
            <a:ext cx="9144000" cy="15696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endParaRPr lang="tr-TR" sz="3200" b="1" dirty="0" smtClean="0"/>
          </a:p>
          <a:p>
            <a:pPr algn="ctr"/>
            <a:r>
              <a:rPr lang="tr-TR" sz="3200" b="1" dirty="0" smtClean="0"/>
              <a:t>TEKNOLOJİ İLE GÜNLÜK 45 DAKİKADAN DAHA FAZLA </a:t>
            </a:r>
          </a:p>
          <a:p>
            <a:pPr algn="ctr"/>
            <a:r>
              <a:rPr lang="tr-TR" sz="3200" b="1" dirty="0" smtClean="0"/>
              <a:t>VAKİT GEÇİRİP, HAREKETSİZ KALDIĞIMIZDA;</a:t>
            </a:r>
            <a:endParaRPr lang="tr-TR" sz="3200" b="1" dirty="0"/>
          </a:p>
        </p:txBody>
      </p:sp>
      <p:sp>
        <p:nvSpPr>
          <p:cNvPr id="4" name="Metin kutusu 3"/>
          <p:cNvSpPr txBox="1"/>
          <p:nvPr/>
        </p:nvSpPr>
        <p:spPr>
          <a:xfrm>
            <a:off x="4151734" y="1916832"/>
            <a:ext cx="49922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Okul başarımız azalır,</a:t>
            </a:r>
          </a:p>
          <a:p>
            <a:pPr marL="285750" indent="-285750">
              <a:buFont typeface="Arial" pitchFamily="34" charset="0"/>
              <a:buChar char="•"/>
            </a:pPr>
            <a:endParaRPr lang="tr-T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endParaRPr lang="tr-T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Başımız sürekli ağrır,</a:t>
            </a:r>
          </a:p>
          <a:p>
            <a:pPr marL="285750" indent="-285750">
              <a:buFont typeface="Arial" pitchFamily="34" charset="0"/>
              <a:buChar char="•"/>
            </a:pPr>
            <a:endParaRPr lang="tr-T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endParaRPr lang="tr-T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Gözlerimiz bozulur,</a:t>
            </a:r>
          </a:p>
          <a:p>
            <a:pPr marL="285750" indent="-285750">
              <a:buFont typeface="Arial" pitchFamily="34" charset="0"/>
              <a:buChar char="•"/>
            </a:pPr>
            <a:endParaRPr lang="tr-T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Arkadaşlarımızdan uzaklaşırız </a:t>
            </a:r>
          </a:p>
          <a:p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yalnız kalırız,</a:t>
            </a:r>
          </a:p>
          <a:p>
            <a:endParaRPr lang="tr-T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Kendimizi mutsuz hissederiz,</a:t>
            </a:r>
          </a:p>
        </p:txBody>
      </p:sp>
    </p:spTree>
    <p:extLst>
      <p:ext uri="{BB962C8B-B14F-4D97-AF65-F5344CB8AC3E}">
        <p14:creationId xmlns:p14="http://schemas.microsoft.com/office/powerpoint/2010/main" val="4478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381</Words>
  <Application>Microsoft Office PowerPoint</Application>
  <PresentationFormat>Ekran Gösterisi (4:3)</PresentationFormat>
  <Paragraphs>105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Asus</dc:creator>
  <cp:lastModifiedBy>USER</cp:lastModifiedBy>
  <cp:revision>35</cp:revision>
  <dcterms:created xsi:type="dcterms:W3CDTF">2022-06-12T11:08:30Z</dcterms:created>
  <dcterms:modified xsi:type="dcterms:W3CDTF">2024-01-26T05:56:56Z</dcterms:modified>
</cp:coreProperties>
</file>