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3" r:id="rId8"/>
    <p:sldId id="280" r:id="rId9"/>
    <p:sldId id="283" r:id="rId10"/>
    <p:sldId id="282" r:id="rId11"/>
    <p:sldId id="284" r:id="rId12"/>
    <p:sldId id="262" r:id="rId13"/>
    <p:sldId id="285" r:id="rId14"/>
    <p:sldId id="286" r:id="rId15"/>
    <p:sldId id="264" r:id="rId16"/>
    <p:sldId id="265" r:id="rId17"/>
    <p:sldId id="266" r:id="rId18"/>
    <p:sldId id="267" r:id="rId19"/>
    <p:sldId id="277" r:id="rId20"/>
    <p:sldId id="278" r:id="rId21"/>
    <p:sldId id="279" r:id="rId22"/>
    <p:sldId id="28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C4D8EDD0-698F-4227-899D-9F4D1D63329F}" type="datetimeFigureOut">
              <a:rPr lang="tr-TR" smtClean="0"/>
              <a:t>26.01.2024</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4A0DAFC-D87F-40CA-9AAE-577EAB5C4E0C}" type="slidenum">
              <a:rPr lang="tr-TR" smtClean="0"/>
              <a:t>‹#›</a:t>
            </a:fld>
            <a:endParaRPr lang="tr-TR"/>
          </a:p>
        </p:txBody>
      </p:sp>
    </p:spTree>
    <p:extLst>
      <p:ext uri="{BB962C8B-B14F-4D97-AF65-F5344CB8AC3E}">
        <p14:creationId xmlns:p14="http://schemas.microsoft.com/office/powerpoint/2010/main" val="91547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4D8EDD0-698F-4227-899D-9F4D1D63329F}" type="datetimeFigureOut">
              <a:rPr lang="tr-TR" smtClean="0"/>
              <a:t>26.01.2024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4A0DAFC-D87F-40CA-9AAE-577EAB5C4E0C}" type="slidenum">
              <a:rPr lang="tr-TR" smtClean="0"/>
              <a:t>‹#›</a:t>
            </a:fld>
            <a:endParaRPr lang="tr-TR"/>
          </a:p>
        </p:txBody>
      </p:sp>
    </p:spTree>
    <p:extLst>
      <p:ext uri="{BB962C8B-B14F-4D97-AF65-F5344CB8AC3E}">
        <p14:creationId xmlns:p14="http://schemas.microsoft.com/office/powerpoint/2010/main" val="283883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4D8EDD0-698F-4227-899D-9F4D1D63329F}" type="datetimeFigureOut">
              <a:rPr lang="tr-TR" smtClean="0"/>
              <a:t>26.01.2024</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4A0DAFC-D87F-40CA-9AAE-577EAB5C4E0C}"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88513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C4D8EDD0-698F-4227-899D-9F4D1D63329F}" type="datetimeFigureOut">
              <a:rPr lang="tr-TR" smtClean="0"/>
              <a:t>26.01.2024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4A0DAFC-D87F-40CA-9AAE-577EAB5C4E0C}" type="slidenum">
              <a:rPr lang="tr-TR" smtClean="0"/>
              <a:t>‹#›</a:t>
            </a:fld>
            <a:endParaRPr lang="tr-TR"/>
          </a:p>
        </p:txBody>
      </p:sp>
    </p:spTree>
    <p:extLst>
      <p:ext uri="{BB962C8B-B14F-4D97-AF65-F5344CB8AC3E}">
        <p14:creationId xmlns:p14="http://schemas.microsoft.com/office/powerpoint/2010/main" val="1885419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C4D8EDD0-698F-4227-899D-9F4D1D63329F}" type="datetimeFigureOut">
              <a:rPr lang="tr-TR" smtClean="0"/>
              <a:t>26.01.2024</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4A0DAFC-D87F-40CA-9AAE-577EAB5C4E0C}"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12083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C4D8EDD0-698F-4227-899D-9F4D1D63329F}" type="datetimeFigureOut">
              <a:rPr lang="tr-TR" smtClean="0"/>
              <a:t>26.01.2024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4A0DAFC-D87F-40CA-9AAE-577EAB5C4E0C}" type="slidenum">
              <a:rPr lang="tr-TR" smtClean="0"/>
              <a:t>‹#›</a:t>
            </a:fld>
            <a:endParaRPr lang="tr-TR"/>
          </a:p>
        </p:txBody>
      </p:sp>
    </p:spTree>
    <p:extLst>
      <p:ext uri="{BB962C8B-B14F-4D97-AF65-F5344CB8AC3E}">
        <p14:creationId xmlns:p14="http://schemas.microsoft.com/office/powerpoint/2010/main" val="3906914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4D8EDD0-698F-4227-899D-9F4D1D63329F}" type="datetimeFigureOut">
              <a:rPr lang="tr-TR" smtClean="0"/>
              <a:t>26.01.2024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A0DAFC-D87F-40CA-9AAE-577EAB5C4E0C}" type="slidenum">
              <a:rPr lang="tr-TR" smtClean="0"/>
              <a:t>‹#›</a:t>
            </a:fld>
            <a:endParaRPr lang="tr-TR"/>
          </a:p>
        </p:txBody>
      </p:sp>
    </p:spTree>
    <p:extLst>
      <p:ext uri="{BB962C8B-B14F-4D97-AF65-F5344CB8AC3E}">
        <p14:creationId xmlns:p14="http://schemas.microsoft.com/office/powerpoint/2010/main" val="3151746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4D8EDD0-698F-4227-899D-9F4D1D63329F}" type="datetimeFigureOut">
              <a:rPr lang="tr-TR" smtClean="0"/>
              <a:t>26.01.2024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A0DAFC-D87F-40CA-9AAE-577EAB5C4E0C}" type="slidenum">
              <a:rPr lang="tr-TR" smtClean="0"/>
              <a:t>‹#›</a:t>
            </a:fld>
            <a:endParaRPr lang="tr-TR"/>
          </a:p>
        </p:txBody>
      </p:sp>
    </p:spTree>
    <p:extLst>
      <p:ext uri="{BB962C8B-B14F-4D97-AF65-F5344CB8AC3E}">
        <p14:creationId xmlns:p14="http://schemas.microsoft.com/office/powerpoint/2010/main" val="176721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4D8EDD0-698F-4227-899D-9F4D1D63329F}" type="datetimeFigureOut">
              <a:rPr lang="tr-TR" smtClean="0"/>
              <a:t>26.01.2024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A0DAFC-D87F-40CA-9AAE-577EAB5C4E0C}" type="slidenum">
              <a:rPr lang="tr-TR" smtClean="0"/>
              <a:t>‹#›</a:t>
            </a:fld>
            <a:endParaRPr lang="tr-TR"/>
          </a:p>
        </p:txBody>
      </p:sp>
    </p:spTree>
    <p:extLst>
      <p:ext uri="{BB962C8B-B14F-4D97-AF65-F5344CB8AC3E}">
        <p14:creationId xmlns:p14="http://schemas.microsoft.com/office/powerpoint/2010/main" val="309814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4D8EDD0-698F-4227-899D-9F4D1D63329F}" type="datetimeFigureOut">
              <a:rPr lang="tr-TR" smtClean="0"/>
              <a:t>26.01.2024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4A0DAFC-D87F-40CA-9AAE-577EAB5C4E0C}" type="slidenum">
              <a:rPr lang="tr-TR" smtClean="0"/>
              <a:t>‹#›</a:t>
            </a:fld>
            <a:endParaRPr lang="tr-TR"/>
          </a:p>
        </p:txBody>
      </p:sp>
    </p:spTree>
    <p:extLst>
      <p:ext uri="{BB962C8B-B14F-4D97-AF65-F5344CB8AC3E}">
        <p14:creationId xmlns:p14="http://schemas.microsoft.com/office/powerpoint/2010/main" val="154971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4D8EDD0-698F-4227-899D-9F4D1D63329F}" type="datetimeFigureOut">
              <a:rPr lang="tr-TR" smtClean="0"/>
              <a:t>26.01.2024</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4A0DAFC-D87F-40CA-9AAE-577EAB5C4E0C}" type="slidenum">
              <a:rPr lang="tr-TR" smtClean="0"/>
              <a:t>‹#›</a:t>
            </a:fld>
            <a:endParaRPr lang="tr-TR"/>
          </a:p>
        </p:txBody>
      </p:sp>
    </p:spTree>
    <p:extLst>
      <p:ext uri="{BB962C8B-B14F-4D97-AF65-F5344CB8AC3E}">
        <p14:creationId xmlns:p14="http://schemas.microsoft.com/office/powerpoint/2010/main" val="107694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4D8EDD0-698F-4227-899D-9F4D1D63329F}" type="datetimeFigureOut">
              <a:rPr lang="tr-TR" smtClean="0"/>
              <a:t>26.01.2024</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4A0DAFC-D87F-40CA-9AAE-577EAB5C4E0C}" type="slidenum">
              <a:rPr lang="tr-TR" smtClean="0"/>
              <a:t>‹#›</a:t>
            </a:fld>
            <a:endParaRPr lang="tr-TR"/>
          </a:p>
        </p:txBody>
      </p:sp>
    </p:spTree>
    <p:extLst>
      <p:ext uri="{BB962C8B-B14F-4D97-AF65-F5344CB8AC3E}">
        <p14:creationId xmlns:p14="http://schemas.microsoft.com/office/powerpoint/2010/main" val="1817216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4D8EDD0-698F-4227-899D-9F4D1D63329F}" type="datetimeFigureOut">
              <a:rPr lang="tr-TR" smtClean="0"/>
              <a:t>26.01.2024</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4A0DAFC-D87F-40CA-9AAE-577EAB5C4E0C}" type="slidenum">
              <a:rPr lang="tr-TR" smtClean="0"/>
              <a:t>‹#›</a:t>
            </a:fld>
            <a:endParaRPr lang="tr-TR"/>
          </a:p>
        </p:txBody>
      </p:sp>
    </p:spTree>
    <p:extLst>
      <p:ext uri="{BB962C8B-B14F-4D97-AF65-F5344CB8AC3E}">
        <p14:creationId xmlns:p14="http://schemas.microsoft.com/office/powerpoint/2010/main" val="159215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8EDD0-698F-4227-899D-9F4D1D63329F}" type="datetimeFigureOut">
              <a:rPr lang="tr-TR" smtClean="0"/>
              <a:t>26.01.2024</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4A0DAFC-D87F-40CA-9AAE-577EAB5C4E0C}" type="slidenum">
              <a:rPr lang="tr-TR" smtClean="0"/>
              <a:t>‹#›</a:t>
            </a:fld>
            <a:endParaRPr lang="tr-TR"/>
          </a:p>
        </p:txBody>
      </p:sp>
    </p:spTree>
    <p:extLst>
      <p:ext uri="{BB962C8B-B14F-4D97-AF65-F5344CB8AC3E}">
        <p14:creationId xmlns:p14="http://schemas.microsoft.com/office/powerpoint/2010/main" val="236107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4D8EDD0-698F-4227-899D-9F4D1D63329F}" type="datetimeFigureOut">
              <a:rPr lang="tr-TR" smtClean="0"/>
              <a:t>26.01.2024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4A0DAFC-D87F-40CA-9AAE-577EAB5C4E0C}" type="slidenum">
              <a:rPr lang="tr-TR" smtClean="0"/>
              <a:t>‹#›</a:t>
            </a:fld>
            <a:endParaRPr lang="tr-TR"/>
          </a:p>
        </p:txBody>
      </p:sp>
    </p:spTree>
    <p:extLst>
      <p:ext uri="{BB962C8B-B14F-4D97-AF65-F5344CB8AC3E}">
        <p14:creationId xmlns:p14="http://schemas.microsoft.com/office/powerpoint/2010/main" val="184160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4D8EDD0-698F-4227-899D-9F4D1D63329F}" type="datetimeFigureOut">
              <a:rPr lang="tr-TR" smtClean="0"/>
              <a:t>26.01.2024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4A0DAFC-D87F-40CA-9AAE-577EAB5C4E0C}" type="slidenum">
              <a:rPr lang="tr-TR" smtClean="0"/>
              <a:t>‹#›</a:t>
            </a:fld>
            <a:endParaRPr lang="tr-TR"/>
          </a:p>
        </p:txBody>
      </p:sp>
    </p:spTree>
    <p:extLst>
      <p:ext uri="{BB962C8B-B14F-4D97-AF65-F5344CB8AC3E}">
        <p14:creationId xmlns:p14="http://schemas.microsoft.com/office/powerpoint/2010/main" val="1456029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4D8EDD0-698F-4227-899D-9F4D1D63329F}" type="datetimeFigureOut">
              <a:rPr lang="tr-TR" smtClean="0"/>
              <a:t>26.01.2024</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4A0DAFC-D87F-40CA-9AAE-577EAB5C4E0C}" type="slidenum">
              <a:rPr lang="tr-TR" smtClean="0"/>
              <a:t>‹#›</a:t>
            </a:fld>
            <a:endParaRPr lang="tr-TR"/>
          </a:p>
        </p:txBody>
      </p:sp>
    </p:spTree>
    <p:extLst>
      <p:ext uri="{BB962C8B-B14F-4D97-AF65-F5344CB8AC3E}">
        <p14:creationId xmlns:p14="http://schemas.microsoft.com/office/powerpoint/2010/main" val="27319031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589212" y="1009073"/>
            <a:ext cx="9473479" cy="2262781"/>
          </a:xfrm>
        </p:spPr>
        <p:txBody>
          <a:bodyPr>
            <a:noAutofit/>
          </a:bodyPr>
          <a:lstStyle/>
          <a:p>
            <a:r>
              <a:rPr lang="tr-TR" sz="2400" b="1" dirty="0" smtClean="0">
                <a:solidFill>
                  <a:schemeClr val="accent1">
                    <a:lumMod val="75000"/>
                  </a:schemeClr>
                </a:solidFill>
              </a:rPr>
              <a:t/>
            </a:r>
            <a:br>
              <a:rPr lang="tr-TR" sz="2400" b="1" dirty="0" smtClean="0">
                <a:solidFill>
                  <a:schemeClr val="accent1">
                    <a:lumMod val="75000"/>
                  </a:schemeClr>
                </a:solidFill>
              </a:rPr>
            </a:br>
            <a:r>
              <a:rPr lang="tr-TR" sz="2400" b="1" dirty="0" smtClean="0">
                <a:solidFill>
                  <a:schemeClr val="accent1">
                    <a:lumMod val="75000"/>
                  </a:schemeClr>
                </a:solidFill>
              </a:rPr>
              <a:t>SAĞLIKLI </a:t>
            </a:r>
            <a:r>
              <a:rPr lang="tr-TR" sz="2400" b="1" dirty="0" smtClean="0">
                <a:solidFill>
                  <a:schemeClr val="accent1">
                    <a:lumMod val="75000"/>
                  </a:schemeClr>
                </a:solidFill>
              </a:rPr>
              <a:t>YAŞAM</a:t>
            </a:r>
            <a:endParaRPr lang="tr-TR" sz="2400" dirty="0">
              <a:solidFill>
                <a:schemeClr val="accent1">
                  <a:lumMod val="75000"/>
                </a:schemeClr>
              </a:solidFill>
            </a:endParaRPr>
          </a:p>
        </p:txBody>
      </p:sp>
      <p:sp>
        <p:nvSpPr>
          <p:cNvPr id="3" name="Alt Başlık 2"/>
          <p:cNvSpPr>
            <a:spLocks noGrp="1"/>
          </p:cNvSpPr>
          <p:nvPr>
            <p:ph type="subTitle" idx="1"/>
          </p:nvPr>
        </p:nvSpPr>
        <p:spPr>
          <a:xfrm>
            <a:off x="2713903" y="3271854"/>
            <a:ext cx="8915399" cy="1126283"/>
          </a:xfrm>
        </p:spPr>
        <p:txBody>
          <a:bodyPr>
            <a:noAutofit/>
          </a:bodyPr>
          <a:lstStyle/>
          <a:p>
            <a:r>
              <a:rPr lang="tr-TR" sz="2000" b="1" dirty="0">
                <a:solidFill>
                  <a:schemeClr val="accent1">
                    <a:lumMod val="75000"/>
                  </a:schemeClr>
                </a:solidFill>
                <a:effectLst>
                  <a:outerShdw blurRad="38100" dist="38100" dir="2700000" algn="tl">
                    <a:srgbClr val="000000">
                      <a:alpha val="43137"/>
                    </a:srgbClr>
                  </a:outerShdw>
                </a:effectLst>
              </a:rPr>
              <a:t>VELİ SUNUMU</a:t>
            </a:r>
          </a:p>
        </p:txBody>
      </p:sp>
    </p:spTree>
    <p:extLst>
      <p:ext uri="{BB962C8B-B14F-4D97-AF65-F5344CB8AC3E}">
        <p14:creationId xmlns:p14="http://schemas.microsoft.com/office/powerpoint/2010/main" val="2004797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BB2F3FBE-F8CD-BB37-D55F-BE6D28CD95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521" y="224796"/>
            <a:ext cx="4469363" cy="6408407"/>
          </a:xfrm>
        </p:spPr>
      </p:pic>
      <p:sp>
        <p:nvSpPr>
          <p:cNvPr id="6" name="Metin kutusu 5">
            <a:extLst>
              <a:ext uri="{FF2B5EF4-FFF2-40B4-BE49-F238E27FC236}">
                <a16:creationId xmlns:a16="http://schemas.microsoft.com/office/drawing/2014/main" id="{71E2C4B8-A7DE-F997-010B-3FF11EF44C3F}"/>
              </a:ext>
            </a:extLst>
          </p:cNvPr>
          <p:cNvSpPr txBox="1"/>
          <p:nvPr/>
        </p:nvSpPr>
        <p:spPr>
          <a:xfrm>
            <a:off x="5365102" y="709127"/>
            <a:ext cx="6332377" cy="5165966"/>
          </a:xfrm>
          <a:prstGeom prst="rect">
            <a:avLst/>
          </a:prstGeom>
          <a:noFill/>
        </p:spPr>
        <p:txBody>
          <a:bodyPr wrap="square" rtlCol="0">
            <a:spAutoFit/>
          </a:bodyPr>
          <a:lstStyle/>
          <a:p>
            <a:pPr algn="ctr">
              <a:lnSpc>
                <a:spcPct val="200000"/>
              </a:lnSpc>
            </a:pPr>
            <a:r>
              <a:rPr lang="tr-TR" sz="2800" b="1" i="0" u="none" strike="noStrike" baseline="0" dirty="0">
                <a:latin typeface="+mj-lt"/>
              </a:rPr>
              <a:t>KALİTELİ BİR UYKU İÇİN</a:t>
            </a:r>
          </a:p>
          <a:p>
            <a:pPr algn="l">
              <a:lnSpc>
                <a:spcPct val="200000"/>
              </a:lnSpc>
            </a:pPr>
            <a:r>
              <a:rPr lang="tr-TR" sz="2000" b="0" i="0" u="none" strike="noStrike" baseline="0" dirty="0">
                <a:latin typeface="+mj-lt"/>
              </a:rPr>
              <a:t>• Gün boyunca olabildiğince hareket edin.</a:t>
            </a:r>
          </a:p>
          <a:p>
            <a:pPr algn="l">
              <a:lnSpc>
                <a:spcPct val="200000"/>
              </a:lnSpc>
            </a:pPr>
            <a:r>
              <a:rPr lang="tr-TR" sz="2000" b="0" i="0" u="none" strike="noStrike" baseline="0" dirty="0">
                <a:latin typeface="+mj-lt"/>
              </a:rPr>
              <a:t>• Akşamları hafif yemekler tercih edin.</a:t>
            </a:r>
          </a:p>
          <a:p>
            <a:pPr algn="l">
              <a:lnSpc>
                <a:spcPct val="200000"/>
              </a:lnSpc>
            </a:pPr>
            <a:r>
              <a:rPr lang="sv-SE" sz="2000" b="0" i="0" u="none" strike="noStrike" baseline="0" dirty="0">
                <a:latin typeface="+mj-lt"/>
              </a:rPr>
              <a:t>• Kahve ve kola gibi kafeinli içecekleri</a:t>
            </a:r>
            <a:r>
              <a:rPr lang="tr-TR" sz="2000" b="0" i="0" u="none" strike="noStrike" baseline="0" dirty="0">
                <a:latin typeface="+mj-lt"/>
              </a:rPr>
              <a:t> özellikle uykuya yakın tercih etmeyin.</a:t>
            </a:r>
          </a:p>
          <a:p>
            <a:pPr algn="l">
              <a:lnSpc>
                <a:spcPct val="200000"/>
              </a:lnSpc>
            </a:pPr>
            <a:r>
              <a:rPr lang="tr-TR" sz="2000" b="0" i="0" u="none" strike="noStrike" baseline="0" dirty="0">
                <a:latin typeface="+mj-lt"/>
              </a:rPr>
              <a:t>• Karanlıkta uyuyun.</a:t>
            </a:r>
          </a:p>
          <a:p>
            <a:pPr algn="l">
              <a:lnSpc>
                <a:spcPct val="200000"/>
              </a:lnSpc>
            </a:pPr>
            <a:r>
              <a:rPr lang="tr-TR" sz="2000" b="0" i="0" u="none" strike="noStrike" baseline="0" dirty="0">
                <a:latin typeface="+mj-lt"/>
              </a:rPr>
              <a:t>• Akşam erken yatın. Sabah erken kalkın.</a:t>
            </a:r>
          </a:p>
          <a:p>
            <a:pPr algn="l">
              <a:lnSpc>
                <a:spcPct val="200000"/>
              </a:lnSpc>
            </a:pPr>
            <a:r>
              <a:rPr lang="tr-TR" sz="2000" b="0" i="0" u="none" strike="noStrike" baseline="0" dirty="0">
                <a:latin typeface="+mj-lt"/>
              </a:rPr>
              <a:t>• Uyandıktan sonra tekrar uyumayın.</a:t>
            </a:r>
            <a:endParaRPr lang="tr-TR" sz="2000" dirty="0">
              <a:latin typeface="+mj-lt"/>
            </a:endParaRPr>
          </a:p>
        </p:txBody>
      </p:sp>
    </p:spTree>
    <p:extLst>
      <p:ext uri="{BB962C8B-B14F-4D97-AF65-F5344CB8AC3E}">
        <p14:creationId xmlns:p14="http://schemas.microsoft.com/office/powerpoint/2010/main" val="2966834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6800" y="241378"/>
            <a:ext cx="10058400" cy="1371600"/>
          </a:xfrm>
        </p:spPr>
        <p:txBody>
          <a:bodyPr/>
          <a:lstStyle/>
          <a:p>
            <a:pPr algn="ctr"/>
            <a:r>
              <a:rPr lang="tr-TR" b="1" dirty="0"/>
              <a:t>ÇOCUKLARDA UYKU</a:t>
            </a:r>
          </a:p>
        </p:txBody>
      </p:sp>
      <p:sp>
        <p:nvSpPr>
          <p:cNvPr id="3" name="İçerik Yer Tutucusu 2"/>
          <p:cNvSpPr>
            <a:spLocks noGrp="1"/>
          </p:cNvSpPr>
          <p:nvPr>
            <p:ph idx="1"/>
          </p:nvPr>
        </p:nvSpPr>
        <p:spPr>
          <a:xfrm>
            <a:off x="1505527" y="1726163"/>
            <a:ext cx="10120416" cy="4489243"/>
          </a:xfrm>
        </p:spPr>
        <p:txBody>
          <a:bodyPr>
            <a:normAutofit/>
          </a:bodyPr>
          <a:lstStyle/>
          <a:p>
            <a:pPr algn="l">
              <a:lnSpc>
                <a:spcPct val="200000"/>
              </a:lnSpc>
            </a:pPr>
            <a:r>
              <a:rPr lang="tr-TR" sz="2000" b="0" i="0" u="none" strike="noStrike" baseline="0" dirty="0">
                <a:latin typeface="+mj-lt"/>
              </a:rPr>
              <a:t>Düzenli uyku çocuğun akademik başarısını ve mutluluğunu arttırır.</a:t>
            </a:r>
          </a:p>
          <a:p>
            <a:pPr algn="l">
              <a:lnSpc>
                <a:spcPct val="200000"/>
              </a:lnSpc>
            </a:pPr>
            <a:r>
              <a:rPr lang="tr-TR" sz="2000" b="0" i="0" u="none" strike="noStrike" baseline="0" dirty="0">
                <a:latin typeface="+mj-lt"/>
              </a:rPr>
              <a:t>Uykuda çocukların bedenleri dinlenir, zihinleri yenilenir, organları gerekli enerji ve gücü tekrar toplar.</a:t>
            </a:r>
          </a:p>
          <a:p>
            <a:pPr algn="l">
              <a:lnSpc>
                <a:spcPct val="200000"/>
              </a:lnSpc>
            </a:pPr>
            <a:r>
              <a:rPr lang="tr-TR" sz="2000" b="0" i="0" u="none" strike="noStrike" baseline="0" dirty="0">
                <a:latin typeface="+mj-lt"/>
              </a:rPr>
              <a:t>Büyümelerine katkı sağlar.</a:t>
            </a:r>
          </a:p>
          <a:p>
            <a:pPr algn="l">
              <a:lnSpc>
                <a:spcPct val="200000"/>
              </a:lnSpc>
            </a:pPr>
            <a:r>
              <a:rPr lang="tr-TR" sz="2000" b="0" i="0" u="none" strike="noStrike" baseline="0" dirty="0">
                <a:latin typeface="+mj-lt"/>
              </a:rPr>
              <a:t>Ruh sağlığı için önemlidir. Enerjik, neşeli ve pozitif olmak, hormonların (büyüme hormonu, mutluluk hormonu) salgılanması için önemlidir.</a:t>
            </a:r>
            <a:endParaRPr lang="tr-TR" sz="2400" dirty="0">
              <a:latin typeface="+mj-lt"/>
            </a:endParaRPr>
          </a:p>
        </p:txBody>
      </p:sp>
    </p:spTree>
    <p:extLst>
      <p:ext uri="{BB962C8B-B14F-4D97-AF65-F5344CB8AC3E}">
        <p14:creationId xmlns:p14="http://schemas.microsoft.com/office/powerpoint/2010/main" val="3610249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ÇOCUKLARDA UYKU</a:t>
            </a:r>
          </a:p>
        </p:txBody>
      </p:sp>
      <p:sp>
        <p:nvSpPr>
          <p:cNvPr id="3" name="İçerik Yer Tutucusu 2"/>
          <p:cNvSpPr>
            <a:spLocks noGrp="1"/>
          </p:cNvSpPr>
          <p:nvPr>
            <p:ph idx="1"/>
          </p:nvPr>
        </p:nvSpPr>
        <p:spPr>
          <a:xfrm>
            <a:off x="1745673" y="2076744"/>
            <a:ext cx="5800436" cy="3931920"/>
          </a:xfrm>
        </p:spPr>
        <p:txBody>
          <a:bodyPr>
            <a:normAutofit/>
          </a:bodyPr>
          <a:lstStyle/>
          <a:p>
            <a:pPr algn="just">
              <a:lnSpc>
                <a:spcPct val="200000"/>
              </a:lnSpc>
            </a:pPr>
            <a:r>
              <a:rPr lang="tr-TR" sz="2000" dirty="0"/>
              <a:t>Her gün aynı saatte uyuyup uyanmalıdırlar. </a:t>
            </a:r>
          </a:p>
          <a:p>
            <a:pPr algn="just">
              <a:lnSpc>
                <a:spcPct val="200000"/>
              </a:lnSpc>
            </a:pPr>
            <a:r>
              <a:rPr lang="tr-TR" sz="2000" dirty="0" smtClean="0"/>
              <a:t>Erken </a:t>
            </a:r>
            <a:r>
              <a:rPr lang="tr-TR" sz="2000" dirty="0"/>
              <a:t>yatıp erken kalkmalıdırlar. </a:t>
            </a:r>
          </a:p>
          <a:p>
            <a:pPr algn="just">
              <a:lnSpc>
                <a:spcPct val="200000"/>
              </a:lnSpc>
            </a:pPr>
            <a:r>
              <a:rPr lang="tr-TR" sz="2000" dirty="0"/>
              <a:t>Karanlık bir ortamda uyumalıdırlar.</a:t>
            </a:r>
          </a:p>
        </p:txBody>
      </p:sp>
      <p:pic>
        <p:nvPicPr>
          <p:cNvPr id="9" name="Resim 8">
            <a:extLst>
              <a:ext uri="{FF2B5EF4-FFF2-40B4-BE49-F238E27FC236}">
                <a16:creationId xmlns:a16="http://schemas.microsoft.com/office/drawing/2014/main" id="{69D6D15D-20B3-3DBE-2FA5-D782152F5925}"/>
              </a:ext>
            </a:extLst>
          </p:cNvPr>
          <p:cNvPicPr>
            <a:picLocks noChangeAspect="1"/>
          </p:cNvPicPr>
          <p:nvPr/>
        </p:nvPicPr>
        <p:blipFill>
          <a:blip r:embed="rId2"/>
          <a:stretch>
            <a:fillRect/>
          </a:stretch>
        </p:blipFill>
        <p:spPr>
          <a:xfrm>
            <a:off x="7971454" y="2076744"/>
            <a:ext cx="3284280" cy="3490720"/>
          </a:xfrm>
          <a:prstGeom prst="rect">
            <a:avLst/>
          </a:prstGeom>
          <a:ln>
            <a:noFill/>
          </a:ln>
          <a:effectLst>
            <a:softEdge rad="112500"/>
          </a:effectLst>
        </p:spPr>
      </p:pic>
    </p:spTree>
    <p:extLst>
      <p:ext uri="{BB962C8B-B14F-4D97-AF65-F5344CB8AC3E}">
        <p14:creationId xmlns:p14="http://schemas.microsoft.com/office/powerpoint/2010/main" val="2828931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575185-7F33-F7A8-EC81-7FF5BAB6A9F9}"/>
              </a:ext>
            </a:extLst>
          </p:cNvPr>
          <p:cNvSpPr>
            <a:spLocks noGrp="1"/>
          </p:cNvSpPr>
          <p:nvPr>
            <p:ph type="title"/>
          </p:nvPr>
        </p:nvSpPr>
        <p:spPr>
          <a:xfrm>
            <a:off x="233265" y="642594"/>
            <a:ext cx="11719249" cy="1371600"/>
          </a:xfrm>
        </p:spPr>
        <p:txBody>
          <a:bodyPr>
            <a:normAutofit/>
          </a:bodyPr>
          <a:lstStyle/>
          <a:p>
            <a:pPr algn="ctr"/>
            <a:r>
              <a:rPr lang="tr-TR" b="1" i="0" u="none" strike="noStrike" baseline="0" dirty="0">
                <a:solidFill>
                  <a:schemeClr val="tx1"/>
                </a:solidFill>
                <a:latin typeface="+mn-lt"/>
              </a:rPr>
              <a:t>DÜZENLİ FİZİKSEL AKTİVİTE VE EGZERSİZ;</a:t>
            </a:r>
            <a:endParaRPr lang="tr-TR" sz="2400" b="1" dirty="0">
              <a:solidFill>
                <a:schemeClr val="tx1"/>
              </a:solidFill>
              <a:latin typeface="+mn-lt"/>
            </a:endParaRPr>
          </a:p>
        </p:txBody>
      </p:sp>
      <p:sp>
        <p:nvSpPr>
          <p:cNvPr id="3" name="İçerik Yer Tutucusu 2">
            <a:extLst>
              <a:ext uri="{FF2B5EF4-FFF2-40B4-BE49-F238E27FC236}">
                <a16:creationId xmlns:a16="http://schemas.microsoft.com/office/drawing/2014/main" id="{7CC98FDD-6632-6559-4CBD-CA38D28FCC37}"/>
              </a:ext>
            </a:extLst>
          </p:cNvPr>
          <p:cNvSpPr>
            <a:spLocks noGrp="1"/>
          </p:cNvSpPr>
          <p:nvPr>
            <p:ph idx="1"/>
          </p:nvPr>
        </p:nvSpPr>
        <p:spPr>
          <a:xfrm>
            <a:off x="2456873" y="2014194"/>
            <a:ext cx="9228164" cy="4535896"/>
          </a:xfrm>
        </p:spPr>
        <p:txBody>
          <a:bodyPr>
            <a:normAutofit fontScale="92500" lnSpcReduction="20000"/>
          </a:bodyPr>
          <a:lstStyle/>
          <a:p>
            <a:pPr algn="l">
              <a:lnSpc>
                <a:spcPct val="200000"/>
              </a:lnSpc>
            </a:pPr>
            <a:r>
              <a:rPr lang="tr-TR" sz="2000" b="0" i="0" u="none" strike="noStrike" baseline="0" dirty="0">
                <a:solidFill>
                  <a:srgbClr val="000000"/>
                </a:solidFill>
                <a:latin typeface="+mj-lt"/>
              </a:rPr>
              <a:t>Kalp ve damar sağlığını iyileştirir.</a:t>
            </a:r>
          </a:p>
          <a:p>
            <a:pPr algn="l">
              <a:lnSpc>
                <a:spcPct val="200000"/>
              </a:lnSpc>
            </a:pPr>
            <a:r>
              <a:rPr lang="tr-TR" sz="2000" b="0" i="0" u="none" strike="noStrike" baseline="0" dirty="0">
                <a:solidFill>
                  <a:srgbClr val="000000"/>
                </a:solidFill>
                <a:latin typeface="+mj-lt"/>
              </a:rPr>
              <a:t>Dokuları besler.</a:t>
            </a:r>
          </a:p>
          <a:p>
            <a:pPr algn="l">
              <a:lnSpc>
                <a:spcPct val="200000"/>
              </a:lnSpc>
            </a:pPr>
            <a:r>
              <a:rPr lang="tr-TR" sz="2000" b="0" i="0" u="none" strike="noStrike" baseline="0" dirty="0">
                <a:solidFill>
                  <a:srgbClr val="000000"/>
                </a:solidFill>
                <a:latin typeface="+mj-lt"/>
              </a:rPr>
              <a:t>Kandaki kolesterol ve şeker seviyesini düzenler.</a:t>
            </a:r>
          </a:p>
          <a:p>
            <a:pPr algn="l">
              <a:lnSpc>
                <a:spcPct val="200000"/>
              </a:lnSpc>
            </a:pPr>
            <a:r>
              <a:rPr lang="tr-TR" sz="2000" b="0" i="0" u="none" strike="noStrike" baseline="0" dirty="0">
                <a:solidFill>
                  <a:srgbClr val="000000"/>
                </a:solidFill>
                <a:latin typeface="+mj-lt"/>
              </a:rPr>
              <a:t>Vücudumuzun formda görünmesini sağlar.</a:t>
            </a:r>
          </a:p>
          <a:p>
            <a:pPr algn="l">
              <a:lnSpc>
                <a:spcPct val="200000"/>
              </a:lnSpc>
            </a:pPr>
            <a:r>
              <a:rPr lang="tr-TR" sz="2000" b="0" i="0" u="none" strike="noStrike" baseline="0" dirty="0">
                <a:solidFill>
                  <a:srgbClr val="000000"/>
                </a:solidFill>
                <a:latin typeface="+mj-lt"/>
              </a:rPr>
              <a:t>Düşünme, iletişim, hafızada tutma, yorumlama ve karar verme gibi entelektüel işlevleri iyileştirir.</a:t>
            </a:r>
          </a:p>
          <a:p>
            <a:pPr algn="l">
              <a:lnSpc>
                <a:spcPct val="200000"/>
              </a:lnSpc>
            </a:pPr>
            <a:r>
              <a:rPr lang="es-ES" sz="2000" b="0" i="0" u="none" strike="noStrike" baseline="0" dirty="0">
                <a:solidFill>
                  <a:srgbClr val="000000"/>
                </a:solidFill>
                <a:latin typeface="+mj-lt"/>
              </a:rPr>
              <a:t>Daha mutlu ve neşeli olmamızı ve etrafa</a:t>
            </a:r>
            <a:r>
              <a:rPr lang="tr-TR" sz="2000" b="0" i="0" u="none" strike="noStrike" baseline="0" dirty="0">
                <a:solidFill>
                  <a:srgbClr val="000000"/>
                </a:solidFill>
                <a:latin typeface="+mj-lt"/>
              </a:rPr>
              <a:t> pozitif enerji yaymamızı sağlar.</a:t>
            </a:r>
            <a:endParaRPr lang="tr-TR" sz="2000" dirty="0">
              <a:latin typeface="+mj-lt"/>
            </a:endParaRPr>
          </a:p>
        </p:txBody>
      </p:sp>
    </p:spTree>
    <p:extLst>
      <p:ext uri="{BB962C8B-B14F-4D97-AF65-F5344CB8AC3E}">
        <p14:creationId xmlns:p14="http://schemas.microsoft.com/office/powerpoint/2010/main" val="2289693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75D363-FE87-2B7C-EB5B-E63AF4AE690C}"/>
              </a:ext>
            </a:extLst>
          </p:cNvPr>
          <p:cNvSpPr>
            <a:spLocks noGrp="1"/>
          </p:cNvSpPr>
          <p:nvPr>
            <p:ph type="title"/>
          </p:nvPr>
        </p:nvSpPr>
        <p:spPr/>
        <p:txBody>
          <a:bodyPr>
            <a:normAutofit/>
          </a:bodyPr>
          <a:lstStyle/>
          <a:p>
            <a:pPr algn="ctr"/>
            <a:r>
              <a:rPr lang="tr-TR" b="1" i="0" u="none" strike="noStrike" baseline="0" dirty="0">
                <a:solidFill>
                  <a:schemeClr val="tx1"/>
                </a:solidFill>
              </a:rPr>
              <a:t>KIYAFET SEÇERKEN DİKKAT</a:t>
            </a:r>
            <a:endParaRPr lang="tr-TR" b="1" dirty="0">
              <a:solidFill>
                <a:schemeClr val="tx1"/>
              </a:solidFill>
            </a:endParaRPr>
          </a:p>
        </p:txBody>
      </p:sp>
      <p:sp>
        <p:nvSpPr>
          <p:cNvPr id="3" name="İçerik Yer Tutucusu 2">
            <a:extLst>
              <a:ext uri="{FF2B5EF4-FFF2-40B4-BE49-F238E27FC236}">
                <a16:creationId xmlns:a16="http://schemas.microsoft.com/office/drawing/2014/main" id="{42B50D02-2C47-16FB-6C6C-FB94E07F5B3C}"/>
              </a:ext>
            </a:extLst>
          </p:cNvPr>
          <p:cNvSpPr>
            <a:spLocks noGrp="1"/>
          </p:cNvSpPr>
          <p:nvPr>
            <p:ph idx="1"/>
          </p:nvPr>
        </p:nvSpPr>
        <p:spPr>
          <a:xfrm>
            <a:off x="2022764" y="1689773"/>
            <a:ext cx="9892234" cy="3931920"/>
          </a:xfrm>
        </p:spPr>
        <p:txBody>
          <a:bodyPr>
            <a:normAutofit fontScale="92500"/>
          </a:bodyPr>
          <a:lstStyle/>
          <a:p>
            <a:pPr marL="0" indent="0">
              <a:lnSpc>
                <a:spcPct val="200000"/>
              </a:lnSpc>
              <a:buNone/>
            </a:pPr>
            <a:r>
              <a:rPr lang="tr-TR" sz="2000" b="0" i="0" u="none" strike="noStrike" baseline="0" dirty="0">
                <a:solidFill>
                  <a:srgbClr val="1F1F1F"/>
                </a:solidFill>
                <a:latin typeface="MyriadPro-Semibold"/>
              </a:rPr>
              <a:t>Bedenimize dikkat ettiğimiz kadar kıyafetlerimize de dikkat etmemiz gerekir. Giysilerimiz hava, toz, ısı, ışık gibi dış etkenlerin vücudumuza zarar vermesini engeller. </a:t>
            </a:r>
            <a:endParaRPr lang="tr-TR" sz="2000" b="0" i="0" u="none" strike="noStrike" baseline="0" dirty="0" smtClean="0">
              <a:solidFill>
                <a:srgbClr val="1F1F1F"/>
              </a:solidFill>
              <a:latin typeface="MyriadPro-Semibold"/>
            </a:endParaRPr>
          </a:p>
          <a:p>
            <a:pPr marL="0" indent="0">
              <a:lnSpc>
                <a:spcPct val="200000"/>
              </a:lnSpc>
              <a:buNone/>
            </a:pPr>
            <a:r>
              <a:rPr lang="tr-TR" sz="2000" b="0" i="0" u="none" strike="noStrike" baseline="0" dirty="0" smtClean="0">
                <a:solidFill>
                  <a:srgbClr val="1F1F1F"/>
                </a:solidFill>
                <a:latin typeface="MyriadPro-Semibold"/>
              </a:rPr>
              <a:t>Giyinmenin </a:t>
            </a:r>
            <a:r>
              <a:rPr lang="tr-TR" sz="2000" b="0" i="0" u="none" strike="noStrike" baseline="0" dirty="0">
                <a:solidFill>
                  <a:srgbClr val="1F1F1F"/>
                </a:solidFill>
                <a:latin typeface="MyriadPro-Semibold"/>
              </a:rPr>
              <a:t>temel amacı vücudu bu dış etmenlerden korumaktır. </a:t>
            </a:r>
            <a:endParaRPr lang="tr-TR" sz="2000" b="0" i="0" u="none" strike="noStrike" baseline="0" dirty="0" smtClean="0">
              <a:solidFill>
                <a:srgbClr val="1F1F1F"/>
              </a:solidFill>
              <a:latin typeface="MyriadPro-Semibold"/>
            </a:endParaRPr>
          </a:p>
          <a:p>
            <a:pPr marL="0" indent="0">
              <a:lnSpc>
                <a:spcPct val="200000"/>
              </a:lnSpc>
              <a:buNone/>
            </a:pPr>
            <a:r>
              <a:rPr lang="tr-TR" sz="2000" b="0" i="0" u="none" strike="noStrike" baseline="0" dirty="0" smtClean="0">
                <a:solidFill>
                  <a:srgbClr val="1F1F1F"/>
                </a:solidFill>
                <a:latin typeface="MyriadPro-Semibold"/>
              </a:rPr>
              <a:t>Kıyafet </a:t>
            </a:r>
            <a:r>
              <a:rPr lang="tr-TR" sz="2000" b="0" i="0" u="none" strike="noStrike" baseline="0" dirty="0">
                <a:solidFill>
                  <a:srgbClr val="1F1F1F"/>
                </a:solidFill>
                <a:latin typeface="MyriadPro-Semibold"/>
              </a:rPr>
              <a:t>seçerken bu amaç göz ardı edilmemeli, şıklıktan önce sağlık gözetilmelidir. </a:t>
            </a:r>
            <a:endParaRPr lang="tr-TR" sz="2000" b="0" i="0" u="none" strike="noStrike" baseline="0" dirty="0" smtClean="0">
              <a:solidFill>
                <a:srgbClr val="1F1F1F"/>
              </a:solidFill>
              <a:latin typeface="MyriadPro-Semibold"/>
            </a:endParaRPr>
          </a:p>
          <a:p>
            <a:pPr marL="0" indent="0">
              <a:lnSpc>
                <a:spcPct val="200000"/>
              </a:lnSpc>
              <a:buNone/>
            </a:pPr>
            <a:r>
              <a:rPr lang="tr-TR" sz="2000" b="0" i="0" u="none" strike="noStrike" baseline="0" dirty="0" smtClean="0">
                <a:solidFill>
                  <a:srgbClr val="1F1F1F"/>
                </a:solidFill>
                <a:latin typeface="MyriadPro-Semibold"/>
              </a:rPr>
              <a:t>Şıklığınız </a:t>
            </a:r>
            <a:r>
              <a:rPr lang="tr-TR" sz="2000" b="0" i="0" u="none" strike="noStrike" baseline="0" dirty="0">
                <a:solidFill>
                  <a:srgbClr val="1F1F1F"/>
                </a:solidFill>
                <a:latin typeface="MyriadPro-Semibold"/>
              </a:rPr>
              <a:t>için sağlığınızı feda etmeyin!</a:t>
            </a:r>
            <a:endParaRPr lang="tr-TR" sz="2000" dirty="0"/>
          </a:p>
        </p:txBody>
      </p:sp>
      <p:pic>
        <p:nvPicPr>
          <p:cNvPr id="5" name="Resim 4">
            <a:extLst>
              <a:ext uri="{FF2B5EF4-FFF2-40B4-BE49-F238E27FC236}">
                <a16:creationId xmlns:a16="http://schemas.microsoft.com/office/drawing/2014/main" id="{9E70DAD4-B33C-1A7D-0159-5949CA797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648" y="4678718"/>
            <a:ext cx="2419350" cy="1885950"/>
          </a:xfrm>
          <a:prstGeom prst="rect">
            <a:avLst/>
          </a:prstGeom>
        </p:spPr>
      </p:pic>
    </p:spTree>
    <p:extLst>
      <p:ext uri="{BB962C8B-B14F-4D97-AF65-F5344CB8AC3E}">
        <p14:creationId xmlns:p14="http://schemas.microsoft.com/office/powerpoint/2010/main" val="2177612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SAĞLIKLI BİR EV ORTAMI İÇİN</a:t>
            </a:r>
          </a:p>
        </p:txBody>
      </p:sp>
      <p:sp>
        <p:nvSpPr>
          <p:cNvPr id="3" name="İçerik Yer Tutucusu 2"/>
          <p:cNvSpPr>
            <a:spLocks noGrp="1"/>
          </p:cNvSpPr>
          <p:nvPr>
            <p:ph idx="1"/>
          </p:nvPr>
        </p:nvSpPr>
        <p:spPr>
          <a:xfrm>
            <a:off x="5225562" y="2076743"/>
            <a:ext cx="6318738" cy="3931920"/>
          </a:xfrm>
        </p:spPr>
        <p:txBody>
          <a:bodyPr>
            <a:normAutofit fontScale="92500" lnSpcReduction="10000"/>
          </a:bodyPr>
          <a:lstStyle/>
          <a:p>
            <a:pPr>
              <a:lnSpc>
                <a:spcPct val="200000"/>
              </a:lnSpc>
            </a:pPr>
            <a:r>
              <a:rPr lang="tr-TR" sz="2000" dirty="0"/>
              <a:t>Evinizi düzenli olarak temizleyin. </a:t>
            </a:r>
          </a:p>
          <a:p>
            <a:pPr>
              <a:lnSpc>
                <a:spcPct val="200000"/>
              </a:lnSpc>
            </a:pPr>
            <a:r>
              <a:rPr lang="tr-TR" sz="2000" dirty="0"/>
              <a:t>Ev hijyeni için sağlıklı ürünler tercih etmeye çalışın. </a:t>
            </a:r>
          </a:p>
          <a:p>
            <a:pPr>
              <a:lnSpc>
                <a:spcPct val="200000"/>
              </a:lnSpc>
            </a:pPr>
            <a:r>
              <a:rPr lang="tr-TR" sz="2000" dirty="0"/>
              <a:t>Meyve, sebze, yumurta gibi pişmemiş çiğ ürünleri kullanmadan önce mutlaka iyice yıkayın. </a:t>
            </a:r>
          </a:p>
          <a:p>
            <a:pPr>
              <a:lnSpc>
                <a:spcPct val="200000"/>
              </a:lnSpc>
            </a:pPr>
            <a:r>
              <a:rPr lang="tr-TR" sz="2000" dirty="0"/>
              <a:t>Çöpleri zamanında atın. </a:t>
            </a:r>
          </a:p>
          <a:p>
            <a:pPr>
              <a:lnSpc>
                <a:spcPct val="200000"/>
              </a:lnSpc>
            </a:pPr>
            <a:r>
              <a:rPr lang="tr-TR" sz="2000" dirty="0"/>
              <a:t>Ellerinizi, yiyecekleri yıkadığınız yerde yıkamayın</a:t>
            </a:r>
          </a:p>
        </p:txBody>
      </p:sp>
      <p:pic>
        <p:nvPicPr>
          <p:cNvPr id="5" name="Resim 4">
            <a:extLst>
              <a:ext uri="{FF2B5EF4-FFF2-40B4-BE49-F238E27FC236}">
                <a16:creationId xmlns:a16="http://schemas.microsoft.com/office/drawing/2014/main" id="{1E08FBB4-AEAC-DEA8-F2E1-59B21EAFB2C7}"/>
              </a:ext>
            </a:extLst>
          </p:cNvPr>
          <p:cNvPicPr>
            <a:picLocks noChangeAspect="1"/>
          </p:cNvPicPr>
          <p:nvPr/>
        </p:nvPicPr>
        <p:blipFill>
          <a:blip r:embed="rId2"/>
          <a:stretch>
            <a:fillRect/>
          </a:stretch>
        </p:blipFill>
        <p:spPr>
          <a:xfrm>
            <a:off x="647700" y="2471078"/>
            <a:ext cx="4086225" cy="3143250"/>
          </a:xfrm>
          <a:prstGeom prst="rect">
            <a:avLst/>
          </a:prstGeom>
          <a:ln>
            <a:noFill/>
          </a:ln>
          <a:effectLst>
            <a:softEdge rad="112500"/>
          </a:effectLst>
        </p:spPr>
      </p:pic>
    </p:spTree>
    <p:extLst>
      <p:ext uri="{BB962C8B-B14F-4D97-AF65-F5344CB8AC3E}">
        <p14:creationId xmlns:p14="http://schemas.microsoft.com/office/powerpoint/2010/main" val="1966126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SAĞLIKLI BİR EV ORTAMI İÇİN</a:t>
            </a:r>
            <a:endParaRPr lang="tr-TR" dirty="0"/>
          </a:p>
        </p:txBody>
      </p:sp>
      <p:sp>
        <p:nvSpPr>
          <p:cNvPr id="3" name="İçerik Yer Tutucusu 2"/>
          <p:cNvSpPr>
            <a:spLocks noGrp="1"/>
          </p:cNvSpPr>
          <p:nvPr>
            <p:ph idx="1"/>
          </p:nvPr>
        </p:nvSpPr>
        <p:spPr>
          <a:xfrm>
            <a:off x="929832" y="2103119"/>
            <a:ext cx="6383215" cy="3931920"/>
          </a:xfrm>
        </p:spPr>
        <p:txBody>
          <a:bodyPr>
            <a:normAutofit fontScale="92500"/>
          </a:bodyPr>
          <a:lstStyle/>
          <a:p>
            <a:pPr>
              <a:lnSpc>
                <a:spcPct val="200000"/>
              </a:lnSpc>
            </a:pPr>
            <a:r>
              <a:rPr lang="tr-TR" sz="2000" dirty="0"/>
              <a:t>Tuvalet, banyo ve mutfak temizliğine önem verin </a:t>
            </a:r>
          </a:p>
          <a:p>
            <a:pPr>
              <a:lnSpc>
                <a:spcPct val="200000"/>
              </a:lnSpc>
            </a:pPr>
            <a:r>
              <a:rPr lang="tr-TR" sz="2000" dirty="0"/>
              <a:t>Tuvalet temizliğinde kullanılan temizlik araçlarını başka bir yerde kullanmayın. </a:t>
            </a:r>
          </a:p>
          <a:p>
            <a:pPr>
              <a:lnSpc>
                <a:spcPct val="200000"/>
              </a:lnSpc>
            </a:pPr>
            <a:r>
              <a:rPr lang="tr-TR" sz="2000" dirty="0"/>
              <a:t>Nevresim, çarşaf ve örtüleri sık sık yıkayın. </a:t>
            </a:r>
          </a:p>
          <a:p>
            <a:pPr>
              <a:lnSpc>
                <a:spcPct val="200000"/>
              </a:lnSpc>
            </a:pPr>
            <a:r>
              <a:rPr lang="tr-TR" sz="2000" dirty="0"/>
              <a:t>Evi sık sık havalandırın.</a:t>
            </a:r>
          </a:p>
        </p:txBody>
      </p:sp>
      <p:pic>
        <p:nvPicPr>
          <p:cNvPr id="5" name="Resim 4">
            <a:extLst>
              <a:ext uri="{FF2B5EF4-FFF2-40B4-BE49-F238E27FC236}">
                <a16:creationId xmlns:a16="http://schemas.microsoft.com/office/drawing/2014/main" id="{BABDF54A-4A5E-27A1-9DBD-346F3880CDF5}"/>
              </a:ext>
            </a:extLst>
          </p:cNvPr>
          <p:cNvPicPr>
            <a:picLocks noChangeAspect="1"/>
          </p:cNvPicPr>
          <p:nvPr/>
        </p:nvPicPr>
        <p:blipFill>
          <a:blip r:embed="rId2"/>
          <a:stretch>
            <a:fillRect/>
          </a:stretch>
        </p:blipFill>
        <p:spPr>
          <a:xfrm>
            <a:off x="7921689" y="2359668"/>
            <a:ext cx="3480984" cy="3418823"/>
          </a:xfrm>
          <a:prstGeom prst="rect">
            <a:avLst/>
          </a:prstGeom>
        </p:spPr>
      </p:pic>
    </p:spTree>
    <p:extLst>
      <p:ext uri="{BB962C8B-B14F-4D97-AF65-F5344CB8AC3E}">
        <p14:creationId xmlns:p14="http://schemas.microsoft.com/office/powerpoint/2010/main" val="176445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SAĞLIKLI BİR EV ORTAMI İÇİN</a:t>
            </a:r>
            <a:endParaRPr lang="tr-TR" dirty="0"/>
          </a:p>
        </p:txBody>
      </p:sp>
      <p:sp>
        <p:nvSpPr>
          <p:cNvPr id="3" name="İçerik Yer Tutucusu 2"/>
          <p:cNvSpPr>
            <a:spLocks noGrp="1"/>
          </p:cNvSpPr>
          <p:nvPr>
            <p:ph idx="1"/>
          </p:nvPr>
        </p:nvSpPr>
        <p:spPr>
          <a:xfrm>
            <a:off x="5348654" y="2014194"/>
            <a:ext cx="6441831" cy="3931920"/>
          </a:xfrm>
        </p:spPr>
        <p:txBody>
          <a:bodyPr>
            <a:normAutofit/>
          </a:bodyPr>
          <a:lstStyle/>
          <a:p>
            <a:pPr>
              <a:lnSpc>
                <a:spcPct val="200000"/>
              </a:lnSpc>
            </a:pPr>
            <a:r>
              <a:rPr lang="tr-TR" sz="2000" dirty="0"/>
              <a:t>Dışarıdan geldiğinizde ellerinizi yıkayın, elbiselerinizi değiştirin. </a:t>
            </a:r>
          </a:p>
          <a:p>
            <a:pPr>
              <a:lnSpc>
                <a:spcPct val="200000"/>
              </a:lnSpc>
            </a:pPr>
            <a:r>
              <a:rPr lang="tr-TR" sz="2000" dirty="0"/>
              <a:t>Evde sigara içmeyin, içilmesine izin vermeyin. </a:t>
            </a:r>
          </a:p>
          <a:p>
            <a:pPr>
              <a:lnSpc>
                <a:spcPct val="200000"/>
              </a:lnSpc>
            </a:pPr>
            <a:r>
              <a:rPr lang="tr-TR" sz="2000" dirty="0"/>
              <a:t>Deodorant, parfüm ve makyaj malzemelerini sık ve çok miktarda kullanmayın.</a:t>
            </a:r>
          </a:p>
        </p:txBody>
      </p:sp>
      <p:pic>
        <p:nvPicPr>
          <p:cNvPr id="5" name="Resim 4">
            <a:extLst>
              <a:ext uri="{FF2B5EF4-FFF2-40B4-BE49-F238E27FC236}">
                <a16:creationId xmlns:a16="http://schemas.microsoft.com/office/drawing/2014/main" id="{BBE769B6-DF91-4921-1CC7-5FA9212E38B4}"/>
              </a:ext>
            </a:extLst>
          </p:cNvPr>
          <p:cNvPicPr>
            <a:picLocks noChangeAspect="1"/>
          </p:cNvPicPr>
          <p:nvPr/>
        </p:nvPicPr>
        <p:blipFill rotWithShape="1">
          <a:blip r:embed="rId2"/>
          <a:srcRect r="3861"/>
          <a:stretch/>
        </p:blipFill>
        <p:spPr>
          <a:xfrm>
            <a:off x="946254" y="2172644"/>
            <a:ext cx="3485788" cy="361502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0293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ETKİNLİK ÖNERİLERİ</a:t>
            </a:r>
          </a:p>
        </p:txBody>
      </p:sp>
      <p:sp>
        <p:nvSpPr>
          <p:cNvPr id="3" name="İçerik Yer Tutucusu 2"/>
          <p:cNvSpPr>
            <a:spLocks noGrp="1"/>
          </p:cNvSpPr>
          <p:nvPr>
            <p:ph idx="1"/>
          </p:nvPr>
        </p:nvSpPr>
        <p:spPr>
          <a:xfrm>
            <a:off x="422031" y="2103120"/>
            <a:ext cx="11324491" cy="3931920"/>
          </a:xfrm>
        </p:spPr>
        <p:txBody>
          <a:bodyPr>
            <a:normAutofit/>
          </a:bodyPr>
          <a:lstStyle/>
          <a:p>
            <a:pPr>
              <a:lnSpc>
                <a:spcPct val="200000"/>
              </a:lnSpc>
            </a:pPr>
            <a:r>
              <a:rPr lang="tr-TR" sz="2000" dirty="0"/>
              <a:t>Yemekten sonra birlikte yürüyüşe çıkabilir, bisiklete binebilir, parka gidebilirsiniz. </a:t>
            </a:r>
          </a:p>
          <a:p>
            <a:pPr>
              <a:lnSpc>
                <a:spcPct val="200000"/>
              </a:lnSpc>
            </a:pPr>
            <a:r>
              <a:rPr lang="tr-TR" sz="2000" dirty="0"/>
              <a:t>Hafta sonunu hareketli geçecek planlar yapabilirsiniz. Doğa yürüyüşüne çıkmak, meyve toplamaya gitmek, yüzmeye gitmek,.. </a:t>
            </a:r>
          </a:p>
          <a:p>
            <a:pPr>
              <a:lnSpc>
                <a:spcPct val="200000"/>
              </a:lnSpc>
            </a:pPr>
            <a:r>
              <a:rPr lang="tr-TR" sz="2000" dirty="0"/>
              <a:t>Kardeşine veya arkadaşına sağlıklı yaşamla ilgili bir sunum hazırlatabilirsiniz.</a:t>
            </a:r>
          </a:p>
        </p:txBody>
      </p:sp>
    </p:spTree>
    <p:extLst>
      <p:ext uri="{BB962C8B-B14F-4D97-AF65-F5344CB8AC3E}">
        <p14:creationId xmlns:p14="http://schemas.microsoft.com/office/powerpoint/2010/main" val="877240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ETKİNLİK ÖNERİLERİ</a:t>
            </a:r>
          </a:p>
        </p:txBody>
      </p:sp>
      <p:sp>
        <p:nvSpPr>
          <p:cNvPr id="3" name="İçerik Yer Tutucusu 2"/>
          <p:cNvSpPr>
            <a:spLocks noGrp="1"/>
          </p:cNvSpPr>
          <p:nvPr>
            <p:ph idx="1"/>
          </p:nvPr>
        </p:nvSpPr>
        <p:spPr>
          <a:xfrm>
            <a:off x="474785" y="2103120"/>
            <a:ext cx="11306907" cy="3931920"/>
          </a:xfrm>
        </p:spPr>
        <p:txBody>
          <a:bodyPr>
            <a:normAutofit/>
          </a:bodyPr>
          <a:lstStyle/>
          <a:p>
            <a:pPr>
              <a:lnSpc>
                <a:spcPct val="200000"/>
              </a:lnSpc>
            </a:pPr>
            <a:r>
              <a:rPr lang="tr-TR" sz="2000" dirty="0"/>
              <a:t>Çeşitli spor imkânlarını ona tanıtarak hepsine puan vermesini sağlayabilir, en çok istediğini seçmesini kolaylaştırabilirsiniz. </a:t>
            </a:r>
          </a:p>
          <a:p>
            <a:pPr>
              <a:lnSpc>
                <a:spcPct val="200000"/>
              </a:lnSpc>
            </a:pPr>
            <a:r>
              <a:rPr lang="tr-TR" sz="2000" dirty="0"/>
              <a:t>Eğer çocuğunuz spora ilgisi yoksa ona dans etmek, sokak oyunları oynamak gibi farklı fiziksel aktivite önerileri sunabilirsiniz. </a:t>
            </a:r>
          </a:p>
        </p:txBody>
      </p:sp>
    </p:spTree>
    <p:extLst>
      <p:ext uri="{BB962C8B-B14F-4D97-AF65-F5344CB8AC3E}">
        <p14:creationId xmlns:p14="http://schemas.microsoft.com/office/powerpoint/2010/main" val="80186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47273" y="910075"/>
            <a:ext cx="10187709" cy="5037849"/>
          </a:xfrm>
        </p:spPr>
        <p:txBody>
          <a:bodyPr>
            <a:noAutofit/>
          </a:bodyPr>
          <a:lstStyle/>
          <a:p>
            <a:pPr marL="0" indent="0">
              <a:lnSpc>
                <a:spcPct val="200000"/>
              </a:lnSpc>
              <a:buNone/>
            </a:pPr>
            <a:r>
              <a:rPr lang="tr-TR" sz="2400" dirty="0"/>
              <a:t>Çocukların beden ve ruh sağlığının korunması konusunda ebeveynlerin bilinçli hareket etmeleri büyük önem taşır. </a:t>
            </a:r>
            <a:endParaRPr lang="tr-TR" sz="2400" dirty="0" smtClean="0"/>
          </a:p>
          <a:p>
            <a:pPr marL="0" indent="0">
              <a:lnSpc>
                <a:spcPct val="200000"/>
              </a:lnSpc>
              <a:buNone/>
            </a:pPr>
            <a:r>
              <a:rPr lang="tr-TR" sz="2400" dirty="0" smtClean="0"/>
              <a:t>Ebeveynler </a:t>
            </a:r>
            <a:r>
              <a:rPr lang="tr-TR" sz="2400" dirty="0"/>
              <a:t>çocukların sağlıklı yaşam konusunda geliştirecekleri yeni davranış modellerini bir rutine dönüştürmeleri için teşvik etmede yeni davranışların kolaylıkla alışkanlık halinde sürdürülmesinde ve zararlı alışkanlıklardan korunma bilincini geliştirmede etkin rol oynarlar. </a:t>
            </a:r>
          </a:p>
        </p:txBody>
      </p:sp>
    </p:spTree>
    <p:extLst>
      <p:ext uri="{BB962C8B-B14F-4D97-AF65-F5344CB8AC3E}">
        <p14:creationId xmlns:p14="http://schemas.microsoft.com/office/powerpoint/2010/main" val="2303412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ETKİNLİK ÖNERİLERİ</a:t>
            </a:r>
          </a:p>
        </p:txBody>
      </p:sp>
      <p:sp>
        <p:nvSpPr>
          <p:cNvPr id="3" name="İçerik Yer Tutucusu 2"/>
          <p:cNvSpPr>
            <a:spLocks noGrp="1"/>
          </p:cNvSpPr>
          <p:nvPr>
            <p:ph idx="1"/>
          </p:nvPr>
        </p:nvSpPr>
        <p:spPr>
          <a:xfrm>
            <a:off x="483577" y="2103120"/>
            <a:ext cx="11262946" cy="3931920"/>
          </a:xfrm>
        </p:spPr>
        <p:txBody>
          <a:bodyPr>
            <a:normAutofit/>
          </a:bodyPr>
          <a:lstStyle/>
          <a:p>
            <a:pPr>
              <a:lnSpc>
                <a:spcPct val="200000"/>
              </a:lnSpc>
            </a:pPr>
            <a:r>
              <a:rPr lang="tr-TR" sz="2000" dirty="0"/>
              <a:t>Sevdikleri bir şeyi pişirerek arkadaşlarını eve davet edebilir, birlikte sinemaya gidebilir halı saha maçı gibi organizasyonlar tertipleyebilirsiniz. </a:t>
            </a:r>
          </a:p>
          <a:p>
            <a:pPr>
              <a:lnSpc>
                <a:spcPct val="200000"/>
              </a:lnSpc>
            </a:pPr>
            <a:r>
              <a:rPr lang="tr-TR" sz="2000" dirty="0"/>
              <a:t>Evde fiziksel enerjisini boşaltabileceği görevler ve ödevler verebilirsiniz. </a:t>
            </a:r>
          </a:p>
        </p:txBody>
      </p:sp>
    </p:spTree>
    <p:extLst>
      <p:ext uri="{BB962C8B-B14F-4D97-AF65-F5344CB8AC3E}">
        <p14:creationId xmlns:p14="http://schemas.microsoft.com/office/powerpoint/2010/main" val="3834751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ETKİNLİK ÖNERİLERİ</a:t>
            </a:r>
          </a:p>
        </p:txBody>
      </p:sp>
      <p:sp>
        <p:nvSpPr>
          <p:cNvPr id="3" name="İçerik Yer Tutucusu 2"/>
          <p:cNvSpPr>
            <a:spLocks noGrp="1"/>
          </p:cNvSpPr>
          <p:nvPr>
            <p:ph idx="1"/>
          </p:nvPr>
        </p:nvSpPr>
        <p:spPr>
          <a:xfrm>
            <a:off x="3251200" y="2103120"/>
            <a:ext cx="8398608" cy="3931920"/>
          </a:xfrm>
        </p:spPr>
        <p:txBody>
          <a:bodyPr>
            <a:normAutofit/>
          </a:bodyPr>
          <a:lstStyle/>
          <a:p>
            <a:pPr>
              <a:lnSpc>
                <a:spcPct val="200000"/>
              </a:lnSpc>
            </a:pPr>
            <a:r>
              <a:rPr lang="tr-TR" sz="2000" dirty="0"/>
              <a:t>Evde küçük bir saksıda bile olsa kendi eliyle yetiştirip yiyebileceği domates, biber gibi sağlıklı bir deneyimi ona sunabilirsiniz. </a:t>
            </a:r>
          </a:p>
          <a:p>
            <a:pPr>
              <a:lnSpc>
                <a:spcPct val="200000"/>
              </a:lnSpc>
            </a:pPr>
            <a:r>
              <a:rPr lang="tr-TR" sz="2000" dirty="0"/>
              <a:t>Ona her gün tüketmesi gerekenleri içeren bir kontrol listesi hazırlayabilirsiniz.</a:t>
            </a:r>
          </a:p>
        </p:txBody>
      </p:sp>
    </p:spTree>
    <p:extLst>
      <p:ext uri="{BB962C8B-B14F-4D97-AF65-F5344CB8AC3E}">
        <p14:creationId xmlns:p14="http://schemas.microsoft.com/office/powerpoint/2010/main" val="521941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A852F2-016D-EA8A-EFD4-F5E4EB4B603D}"/>
              </a:ext>
            </a:extLst>
          </p:cNvPr>
          <p:cNvSpPr>
            <a:spLocks noGrp="1"/>
          </p:cNvSpPr>
          <p:nvPr>
            <p:ph type="ctrTitle"/>
          </p:nvPr>
        </p:nvSpPr>
        <p:spPr/>
        <p:txBody>
          <a:bodyPr/>
          <a:lstStyle/>
          <a:p>
            <a:r>
              <a:rPr lang="tr-TR" dirty="0"/>
              <a:t>TEŞEKKÜRLER </a:t>
            </a:r>
            <a:r>
              <a:rPr lang="tr-TR" dirty="0">
                <a:sym typeface="Wingdings" panose="05000000000000000000" pitchFamily="2" charset="2"/>
              </a:rPr>
              <a:t></a:t>
            </a:r>
            <a:endParaRPr lang="tr-TR" dirty="0"/>
          </a:p>
        </p:txBody>
      </p:sp>
    </p:spTree>
    <p:extLst>
      <p:ext uri="{BB962C8B-B14F-4D97-AF65-F5344CB8AC3E}">
        <p14:creationId xmlns:p14="http://schemas.microsoft.com/office/powerpoint/2010/main" val="383400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79418" y="575035"/>
            <a:ext cx="10464800" cy="3931920"/>
          </a:xfrm>
        </p:spPr>
        <p:txBody>
          <a:bodyPr>
            <a:normAutofit/>
          </a:bodyPr>
          <a:lstStyle/>
          <a:p>
            <a:pPr marL="0" indent="0" algn="just">
              <a:lnSpc>
                <a:spcPct val="200000"/>
              </a:lnSpc>
              <a:buNone/>
            </a:pPr>
            <a:r>
              <a:rPr lang="tr-TR" sz="2000" b="1" dirty="0"/>
              <a:t>Her anne baba çocuğunun iyiliğini ister. </a:t>
            </a:r>
            <a:endParaRPr lang="tr-TR" sz="2000" b="1" dirty="0" smtClean="0"/>
          </a:p>
          <a:p>
            <a:pPr marL="0" indent="0" algn="just">
              <a:lnSpc>
                <a:spcPct val="200000"/>
              </a:lnSpc>
              <a:buNone/>
            </a:pPr>
            <a:r>
              <a:rPr lang="tr-TR" sz="2000" b="1" dirty="0" smtClean="0"/>
              <a:t>Fakat farkında olmadan bazen hatalar da yapabilir. </a:t>
            </a:r>
          </a:p>
          <a:p>
            <a:pPr marL="0" indent="0" algn="just">
              <a:lnSpc>
                <a:spcPct val="200000"/>
              </a:lnSpc>
              <a:buNone/>
            </a:pPr>
            <a:r>
              <a:rPr lang="tr-TR" sz="2000" b="1" dirty="0" smtClean="0"/>
              <a:t>Çocukların sağlıklı </a:t>
            </a:r>
            <a:r>
              <a:rPr lang="tr-TR" sz="2000" b="1" dirty="0"/>
              <a:t>ve mutlu bir birey </a:t>
            </a:r>
            <a:r>
              <a:rPr lang="tr-TR" sz="2000" b="1" dirty="0" smtClean="0"/>
              <a:t>olması için,</a:t>
            </a:r>
          </a:p>
          <a:p>
            <a:pPr marL="0" indent="0" algn="just">
              <a:lnSpc>
                <a:spcPct val="200000"/>
              </a:lnSpc>
              <a:buNone/>
            </a:pPr>
            <a:r>
              <a:rPr lang="tr-TR" sz="2000" b="1" dirty="0" smtClean="0"/>
              <a:t>beden </a:t>
            </a:r>
            <a:r>
              <a:rPr lang="tr-TR" sz="2000" b="1" dirty="0"/>
              <a:t>ve ruh sağlığını koruyacak konuları doğru öğrenmek </a:t>
            </a:r>
            <a:r>
              <a:rPr lang="tr-TR" sz="2000" b="1" dirty="0" smtClean="0"/>
              <a:t>çok önemlidir</a:t>
            </a:r>
            <a:r>
              <a:rPr lang="tr-TR" sz="2000" b="1" dirty="0"/>
              <a:t>.</a:t>
            </a:r>
          </a:p>
        </p:txBody>
      </p:sp>
      <p:pic>
        <p:nvPicPr>
          <p:cNvPr id="4" name="Resim 3">
            <a:extLst>
              <a:ext uri="{FF2B5EF4-FFF2-40B4-BE49-F238E27FC236}">
                <a16:creationId xmlns:a16="http://schemas.microsoft.com/office/drawing/2014/main" id="{B66DA8C1-73BC-70DD-5791-992AE7B829DB}"/>
              </a:ext>
            </a:extLst>
          </p:cNvPr>
          <p:cNvPicPr>
            <a:picLocks noChangeAspect="1"/>
          </p:cNvPicPr>
          <p:nvPr/>
        </p:nvPicPr>
        <p:blipFill>
          <a:blip r:embed="rId2"/>
          <a:stretch>
            <a:fillRect/>
          </a:stretch>
        </p:blipFill>
        <p:spPr>
          <a:xfrm>
            <a:off x="8030399" y="3627214"/>
            <a:ext cx="3570474" cy="3230786"/>
          </a:xfrm>
          <a:prstGeom prst="rect">
            <a:avLst/>
          </a:prstGeom>
          <a:ln>
            <a:noFill/>
          </a:ln>
          <a:effectLst>
            <a:softEdge rad="112500"/>
          </a:effectLst>
        </p:spPr>
      </p:pic>
    </p:spTree>
    <p:extLst>
      <p:ext uri="{BB962C8B-B14F-4D97-AF65-F5344CB8AC3E}">
        <p14:creationId xmlns:p14="http://schemas.microsoft.com/office/powerpoint/2010/main" val="1600720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3963" y="239852"/>
            <a:ext cx="10058400" cy="1371600"/>
          </a:xfrm>
        </p:spPr>
        <p:txBody>
          <a:bodyPr/>
          <a:lstStyle/>
          <a:p>
            <a:pPr algn="ctr"/>
            <a:r>
              <a:rPr lang="tr-TR" b="1" dirty="0"/>
              <a:t>ÇOCUKLARINIZA REHBER OLUN!</a:t>
            </a:r>
          </a:p>
        </p:txBody>
      </p:sp>
      <p:sp>
        <p:nvSpPr>
          <p:cNvPr id="3" name="İçerik Yer Tutucusu 2"/>
          <p:cNvSpPr>
            <a:spLocks noGrp="1"/>
          </p:cNvSpPr>
          <p:nvPr>
            <p:ph idx="1"/>
          </p:nvPr>
        </p:nvSpPr>
        <p:spPr>
          <a:xfrm>
            <a:off x="2198256" y="1455960"/>
            <a:ext cx="9418254" cy="4420772"/>
          </a:xfrm>
        </p:spPr>
        <p:txBody>
          <a:bodyPr>
            <a:normAutofit/>
          </a:bodyPr>
          <a:lstStyle/>
          <a:p>
            <a:pPr marL="0" indent="0" algn="just">
              <a:lnSpc>
                <a:spcPct val="200000"/>
              </a:lnSpc>
              <a:buNone/>
            </a:pPr>
            <a:r>
              <a:rPr lang="tr-TR" sz="2000" dirty="0"/>
              <a:t>Çocuklar doğru seçimler yapabilmek için ebeveyn rehberliğine ihtiyaç duyarlar. </a:t>
            </a:r>
            <a:endParaRPr lang="tr-TR" sz="2000" dirty="0" smtClean="0"/>
          </a:p>
          <a:p>
            <a:pPr marL="0" indent="0" algn="just">
              <a:lnSpc>
                <a:spcPct val="200000"/>
              </a:lnSpc>
              <a:buNone/>
            </a:pPr>
            <a:r>
              <a:rPr lang="tr-TR" sz="2000" dirty="0" smtClean="0"/>
              <a:t>Erken </a:t>
            </a:r>
            <a:r>
              <a:rPr lang="tr-TR" sz="2000" dirty="0"/>
              <a:t>yaşlardan itibaren doğru yaklaşımlarla kurulan bir yemek ve uyku düzeni, sağlıklı yeme ve yaşam alışkanlıkları, fiziksel egzersiz düzenlemesi, sağlıklı ve yaşa uygun öz bakım becerileri yetişkin hayatında da çocuğunuzun vazgeçilmezleri olacaktır. </a:t>
            </a:r>
          </a:p>
        </p:txBody>
      </p:sp>
      <p:pic>
        <p:nvPicPr>
          <p:cNvPr id="5" name="Resim 4">
            <a:extLst>
              <a:ext uri="{FF2B5EF4-FFF2-40B4-BE49-F238E27FC236}">
                <a16:creationId xmlns:a16="http://schemas.microsoft.com/office/drawing/2014/main" id="{2D813107-2D42-F5DD-5B6C-7A4C6050B7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8811" y="4894977"/>
            <a:ext cx="2343552" cy="1634107"/>
          </a:xfrm>
          <a:prstGeom prst="rect">
            <a:avLst/>
          </a:prstGeom>
        </p:spPr>
      </p:pic>
    </p:spTree>
    <p:extLst>
      <p:ext uri="{BB962C8B-B14F-4D97-AF65-F5344CB8AC3E}">
        <p14:creationId xmlns:p14="http://schemas.microsoft.com/office/powerpoint/2010/main" val="365276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7141" y="194568"/>
            <a:ext cx="10058400" cy="1371600"/>
          </a:xfrm>
        </p:spPr>
        <p:txBody>
          <a:bodyPr>
            <a:normAutofit/>
          </a:bodyPr>
          <a:lstStyle/>
          <a:p>
            <a:pPr algn="ctr"/>
            <a:r>
              <a:rPr lang="tr-TR" sz="5400" b="1" dirty="0">
                <a:solidFill>
                  <a:schemeClr val="accent1">
                    <a:lumMod val="75000"/>
                  </a:schemeClr>
                </a:solidFill>
              </a:rPr>
              <a:t>SAĞLIKLI BİR YAŞAM İÇİN</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011" y="1203375"/>
            <a:ext cx="8446661" cy="5465280"/>
          </a:xfrm>
          <a:prstGeom prst="rect">
            <a:avLst/>
          </a:prstGeom>
        </p:spPr>
      </p:pic>
    </p:spTree>
    <p:extLst>
      <p:ext uri="{BB962C8B-B14F-4D97-AF65-F5344CB8AC3E}">
        <p14:creationId xmlns:p14="http://schemas.microsoft.com/office/powerpoint/2010/main" val="309807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ÇOCUKLARIMIZIN SAĞLIĞI İÇİN</a:t>
            </a:r>
          </a:p>
        </p:txBody>
      </p:sp>
      <p:sp>
        <p:nvSpPr>
          <p:cNvPr id="3" name="İçerik Yer Tutucusu 2"/>
          <p:cNvSpPr>
            <a:spLocks noGrp="1"/>
          </p:cNvSpPr>
          <p:nvPr>
            <p:ph idx="1"/>
          </p:nvPr>
        </p:nvSpPr>
        <p:spPr>
          <a:xfrm>
            <a:off x="1969477" y="2014194"/>
            <a:ext cx="10102450" cy="3931920"/>
          </a:xfrm>
        </p:spPr>
        <p:txBody>
          <a:bodyPr>
            <a:normAutofit/>
          </a:bodyPr>
          <a:lstStyle/>
          <a:p>
            <a:pPr>
              <a:lnSpc>
                <a:spcPct val="200000"/>
              </a:lnSpc>
            </a:pPr>
            <a:r>
              <a:rPr lang="tr-TR" sz="2000" dirty="0"/>
              <a:t>Çocuklarınızın mutlaka günde 3 öğün yemesine dikkat edin. </a:t>
            </a:r>
          </a:p>
          <a:p>
            <a:pPr>
              <a:lnSpc>
                <a:spcPct val="210000"/>
              </a:lnSpc>
            </a:pPr>
            <a:r>
              <a:rPr lang="tr-TR" sz="2000" dirty="0"/>
              <a:t>Kahvaltı etmenin önemi konusunda çocuklarınızı bilgilendirin. </a:t>
            </a:r>
          </a:p>
          <a:p>
            <a:pPr>
              <a:lnSpc>
                <a:spcPct val="200000"/>
              </a:lnSpc>
            </a:pPr>
            <a:r>
              <a:rPr lang="tr-TR" sz="2000" dirty="0"/>
              <a:t>Sabahları kahvaltı yapmadan çocuklarınızı okula göndermeyin. </a:t>
            </a:r>
          </a:p>
          <a:p>
            <a:pPr>
              <a:lnSpc>
                <a:spcPct val="200000"/>
              </a:lnSpc>
            </a:pPr>
            <a:r>
              <a:rPr lang="tr-TR" sz="2000" dirty="0"/>
              <a:t>Derslerde başarılı, anlama ve öğrenme kabiliyeti yüksek çocuklar için önce siz sağlıklı beslenmelisiniz.</a:t>
            </a:r>
          </a:p>
        </p:txBody>
      </p:sp>
    </p:spTree>
    <p:extLst>
      <p:ext uri="{BB962C8B-B14F-4D97-AF65-F5344CB8AC3E}">
        <p14:creationId xmlns:p14="http://schemas.microsoft.com/office/powerpoint/2010/main" val="433237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2343" y="624110"/>
            <a:ext cx="9460530" cy="1280890"/>
          </a:xfrm>
        </p:spPr>
        <p:txBody>
          <a:bodyPr>
            <a:normAutofit/>
          </a:bodyPr>
          <a:lstStyle/>
          <a:p>
            <a:pPr algn="ctr"/>
            <a:r>
              <a:rPr lang="tr-TR" sz="4400" b="1" dirty="0">
                <a:solidFill>
                  <a:schemeClr val="accent1">
                    <a:lumMod val="75000"/>
                  </a:schemeClr>
                </a:solidFill>
              </a:rPr>
              <a:t>ÇOCUKLARIMIZIN SAĞLIĞI İÇİN</a:t>
            </a:r>
          </a:p>
        </p:txBody>
      </p:sp>
      <p:sp>
        <p:nvSpPr>
          <p:cNvPr id="3" name="İçerik Yer Tutucusu 2"/>
          <p:cNvSpPr>
            <a:spLocks noGrp="1"/>
          </p:cNvSpPr>
          <p:nvPr>
            <p:ph idx="1"/>
          </p:nvPr>
        </p:nvSpPr>
        <p:spPr>
          <a:xfrm>
            <a:off x="1717964" y="2014194"/>
            <a:ext cx="7352145" cy="3931920"/>
          </a:xfrm>
        </p:spPr>
        <p:txBody>
          <a:bodyPr>
            <a:noAutofit/>
          </a:bodyPr>
          <a:lstStyle/>
          <a:p>
            <a:pPr>
              <a:lnSpc>
                <a:spcPct val="200000"/>
              </a:lnSpc>
            </a:pPr>
            <a:r>
              <a:rPr lang="tr-TR" dirty="0"/>
              <a:t>Yemeği çocuğunuza bir ödül olarak sunmayın. Yemeğin ödül olarak sunulması, ileriki yaşlarda stresle başa çıkmada yemek yeme davranışını arttırma tepkisine yol açabilir. </a:t>
            </a:r>
          </a:p>
          <a:p>
            <a:pPr>
              <a:lnSpc>
                <a:spcPct val="200000"/>
              </a:lnSpc>
            </a:pPr>
            <a:r>
              <a:rPr lang="tr-TR" dirty="0"/>
              <a:t>Çocuğunuzun TV ya da bilgisayar/telefon karşısında yemek yemesine izin vermeyin. </a:t>
            </a:r>
          </a:p>
          <a:p>
            <a:pPr>
              <a:lnSpc>
                <a:spcPct val="200000"/>
              </a:lnSpc>
            </a:pPr>
            <a:r>
              <a:rPr lang="tr-TR" dirty="0"/>
              <a:t>Herhangi bir kronik hastalığı yoksa her gün mutlaka yeteri kadar (en az 2 litre) su içmesine özen gösterin.</a:t>
            </a:r>
          </a:p>
        </p:txBody>
      </p:sp>
      <p:pic>
        <p:nvPicPr>
          <p:cNvPr id="4" name="Content Placeholder 3">
            <a:extLst>
              <a:ext uri="{FF2B5EF4-FFF2-40B4-BE49-F238E27FC236}">
                <a16:creationId xmlns:a16="http://schemas.microsoft.com/office/drawing/2014/main" id="{B7A48EFE-84D7-4C63-BE7F-522C234A6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4074" y="2014194"/>
            <a:ext cx="2572362" cy="4429333"/>
          </a:xfrm>
          <a:prstGeom prst="round2DiagRect">
            <a:avLst>
              <a:gd name="adj1" fmla="val 16667"/>
              <a:gd name="adj2" fmla="val 36076"/>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16187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07B2A4-6362-D301-59BD-4BD0ECE5549C}"/>
              </a:ext>
            </a:extLst>
          </p:cNvPr>
          <p:cNvSpPr>
            <a:spLocks noGrp="1"/>
          </p:cNvSpPr>
          <p:nvPr>
            <p:ph type="title"/>
          </p:nvPr>
        </p:nvSpPr>
        <p:spPr>
          <a:xfrm>
            <a:off x="1085272" y="222716"/>
            <a:ext cx="10058400" cy="1371600"/>
          </a:xfrm>
        </p:spPr>
        <p:txBody>
          <a:bodyPr>
            <a:normAutofit/>
          </a:bodyPr>
          <a:lstStyle/>
          <a:p>
            <a:pPr algn="ctr"/>
            <a:r>
              <a:rPr lang="tr-TR" sz="4400" b="1" dirty="0">
                <a:solidFill>
                  <a:schemeClr val="accent6"/>
                </a:solidFill>
              </a:rPr>
              <a:t>DÖRT YAPRAKLI YONCA</a:t>
            </a:r>
          </a:p>
        </p:txBody>
      </p:sp>
      <p:sp>
        <p:nvSpPr>
          <p:cNvPr id="3" name="İçerik Yer Tutucusu 2"/>
          <p:cNvSpPr>
            <a:spLocks noGrp="1"/>
          </p:cNvSpPr>
          <p:nvPr>
            <p:ph idx="1"/>
          </p:nvPr>
        </p:nvSpPr>
        <p:spPr/>
        <p:txBody>
          <a:bodyPr/>
          <a:lstStyle/>
          <a:p>
            <a:endParaRPr lang="tr-TR"/>
          </a:p>
        </p:txBody>
      </p:sp>
      <p:pic>
        <p:nvPicPr>
          <p:cNvPr id="6" name="Resim 5">
            <a:extLst>
              <a:ext uri="{FF2B5EF4-FFF2-40B4-BE49-F238E27FC236}">
                <a16:creationId xmlns:a16="http://schemas.microsoft.com/office/drawing/2014/main" id="{96845E20-C33E-EF74-869C-0C7462F05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993" y="991644"/>
            <a:ext cx="7842971" cy="5316793"/>
          </a:xfrm>
          <a:prstGeom prst="rect">
            <a:avLst/>
          </a:prstGeom>
          <a:ln>
            <a:noFill/>
          </a:ln>
          <a:effectLst>
            <a:softEdge rad="112500"/>
          </a:effectLst>
        </p:spPr>
      </p:pic>
    </p:spTree>
    <p:extLst>
      <p:ext uri="{BB962C8B-B14F-4D97-AF65-F5344CB8AC3E}">
        <p14:creationId xmlns:p14="http://schemas.microsoft.com/office/powerpoint/2010/main" val="2680109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DD36646-AC85-F23C-AD15-B6A501B7C843}"/>
              </a:ext>
            </a:extLst>
          </p:cNvPr>
          <p:cNvSpPr>
            <a:spLocks noGrp="1"/>
          </p:cNvSpPr>
          <p:nvPr>
            <p:ph idx="1"/>
          </p:nvPr>
        </p:nvSpPr>
        <p:spPr>
          <a:xfrm>
            <a:off x="4665305" y="1463039"/>
            <a:ext cx="6969967" cy="3931920"/>
          </a:xfrm>
        </p:spPr>
        <p:txBody>
          <a:bodyPr>
            <a:normAutofit/>
          </a:bodyPr>
          <a:lstStyle/>
          <a:p>
            <a:pPr marL="0" indent="0" algn="ctr">
              <a:lnSpc>
                <a:spcPct val="200000"/>
              </a:lnSpc>
              <a:buNone/>
            </a:pPr>
            <a:r>
              <a:rPr lang="tr-TR" sz="4000" b="0" i="0" u="none" strike="noStrike" baseline="0" dirty="0">
                <a:latin typeface="GothamRounded-Medium"/>
              </a:rPr>
              <a:t>Düzenli ve derin bir uyku dengeli beslenme kadar güçlü bir ANTİOKSİDANDIR.</a:t>
            </a:r>
            <a:endParaRPr lang="tr-TR" sz="4000" dirty="0"/>
          </a:p>
        </p:txBody>
      </p:sp>
      <p:pic>
        <p:nvPicPr>
          <p:cNvPr id="5" name="Resim 4">
            <a:extLst>
              <a:ext uri="{FF2B5EF4-FFF2-40B4-BE49-F238E27FC236}">
                <a16:creationId xmlns:a16="http://schemas.microsoft.com/office/drawing/2014/main" id="{43FBF7AF-CADE-7CEE-4CB0-D0FA520A37A9}"/>
              </a:ext>
            </a:extLst>
          </p:cNvPr>
          <p:cNvPicPr>
            <a:picLocks noChangeAspect="1"/>
          </p:cNvPicPr>
          <p:nvPr/>
        </p:nvPicPr>
        <p:blipFill>
          <a:blip r:embed="rId2"/>
          <a:stretch>
            <a:fillRect/>
          </a:stretch>
        </p:blipFill>
        <p:spPr>
          <a:xfrm>
            <a:off x="556728" y="1059218"/>
            <a:ext cx="3968670" cy="4739563"/>
          </a:xfrm>
          <a:prstGeom prst="ellipse">
            <a:avLst/>
          </a:prstGeom>
          <a:ln>
            <a:noFill/>
          </a:ln>
          <a:effectLst>
            <a:softEdge rad="112500"/>
          </a:effectLst>
        </p:spPr>
      </p:pic>
    </p:spTree>
    <p:extLst>
      <p:ext uri="{BB962C8B-B14F-4D97-AF65-F5344CB8AC3E}">
        <p14:creationId xmlns:p14="http://schemas.microsoft.com/office/powerpoint/2010/main" val="1247014049"/>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252</TotalTime>
  <Words>750</Words>
  <Application>Microsoft Office PowerPoint</Application>
  <PresentationFormat>Geniş ekran</PresentationFormat>
  <Paragraphs>80</Paragraphs>
  <Slides>22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22</vt:i4>
      </vt:variant>
    </vt:vector>
  </HeadingPairs>
  <TitlesOfParts>
    <vt:vector size="29" baseType="lpstr">
      <vt:lpstr>Arial</vt:lpstr>
      <vt:lpstr>Century Gothic</vt:lpstr>
      <vt:lpstr>GothamRounded-Medium</vt:lpstr>
      <vt:lpstr>MyriadPro-Semibold</vt:lpstr>
      <vt:lpstr>Wingdings</vt:lpstr>
      <vt:lpstr>Wingdings 3</vt:lpstr>
      <vt:lpstr>Duman</vt:lpstr>
      <vt:lpstr> SAĞLIKLI YAŞAM</vt:lpstr>
      <vt:lpstr>PowerPoint Sunusu</vt:lpstr>
      <vt:lpstr>PowerPoint Sunusu</vt:lpstr>
      <vt:lpstr>ÇOCUKLARINIZA REHBER OLUN!</vt:lpstr>
      <vt:lpstr>SAĞLIKLI BİR YAŞAM İÇİN</vt:lpstr>
      <vt:lpstr>ÇOCUKLARIMIZIN SAĞLIĞI İÇİN</vt:lpstr>
      <vt:lpstr>ÇOCUKLARIMIZIN SAĞLIĞI İÇİN</vt:lpstr>
      <vt:lpstr>DÖRT YAPRAKLI YONCA</vt:lpstr>
      <vt:lpstr>PowerPoint Sunusu</vt:lpstr>
      <vt:lpstr>PowerPoint Sunusu</vt:lpstr>
      <vt:lpstr>ÇOCUKLARDA UYKU</vt:lpstr>
      <vt:lpstr>ÇOCUKLARDA UYKU</vt:lpstr>
      <vt:lpstr>DÜZENLİ FİZİKSEL AKTİVİTE VE EGZERSİZ;</vt:lpstr>
      <vt:lpstr>KIYAFET SEÇERKEN DİKKAT</vt:lpstr>
      <vt:lpstr>SAĞLIKLI BİR EV ORTAMI İÇİN</vt:lpstr>
      <vt:lpstr>SAĞLIKLI BİR EV ORTAMI İÇİN</vt:lpstr>
      <vt:lpstr>SAĞLIKLI BİR EV ORTAMI İÇİN</vt:lpstr>
      <vt:lpstr>ETKİNLİK ÖNERİLERİ</vt:lpstr>
      <vt:lpstr>ETKİNLİK ÖNERİLERİ</vt:lpstr>
      <vt:lpstr>ETKİNLİK ÖNERİLERİ</vt:lpstr>
      <vt:lpstr>ETKİNLİK ÖNERİLERİ</vt:lpstr>
      <vt:lpstr>TEŞEKKÜRLER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SAĞLIKLI YAŞAM</dc:title>
  <dc:creator>Windows User</dc:creator>
  <cp:lastModifiedBy>USER</cp:lastModifiedBy>
  <cp:revision>11</cp:revision>
  <dcterms:created xsi:type="dcterms:W3CDTF">2022-11-03T10:13:28Z</dcterms:created>
  <dcterms:modified xsi:type="dcterms:W3CDTF">2024-01-26T06:03:41Z</dcterms:modified>
</cp:coreProperties>
</file>