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5"/>
  </p:notesMasterIdLst>
  <p:sldIdLst>
    <p:sldId id="256" r:id="rId2"/>
    <p:sldId id="285" r:id="rId3"/>
    <p:sldId id="258" r:id="rId4"/>
    <p:sldId id="259" r:id="rId5"/>
    <p:sldId id="261" r:id="rId6"/>
    <p:sldId id="262" r:id="rId7"/>
    <p:sldId id="263" r:id="rId8"/>
    <p:sldId id="286" r:id="rId9"/>
    <p:sldId id="265" r:id="rId10"/>
    <p:sldId id="266" r:id="rId11"/>
    <p:sldId id="267" r:id="rId12"/>
    <p:sldId id="308" r:id="rId13"/>
    <p:sldId id="309" r:id="rId14"/>
    <p:sldId id="270" r:id="rId15"/>
    <p:sldId id="328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284" r:id="rId25"/>
    <p:sldId id="329" r:id="rId26"/>
    <p:sldId id="287" r:id="rId27"/>
    <p:sldId id="330" r:id="rId28"/>
    <p:sldId id="288" r:id="rId29"/>
    <p:sldId id="289" r:id="rId30"/>
    <p:sldId id="291" r:id="rId31"/>
    <p:sldId id="292" r:id="rId32"/>
    <p:sldId id="331" r:id="rId33"/>
    <p:sldId id="293" r:id="rId34"/>
    <p:sldId id="294" r:id="rId35"/>
    <p:sldId id="332" r:id="rId36"/>
    <p:sldId id="333" r:id="rId37"/>
    <p:sldId id="334" r:id="rId38"/>
    <p:sldId id="335" r:id="rId39"/>
    <p:sldId id="336" r:id="rId40"/>
    <p:sldId id="338" r:id="rId41"/>
    <p:sldId id="340" r:id="rId42"/>
    <p:sldId id="341" r:id="rId43"/>
    <p:sldId id="342" r:id="rId44"/>
    <p:sldId id="344" r:id="rId45"/>
    <p:sldId id="348" r:id="rId46"/>
    <p:sldId id="349" r:id="rId47"/>
    <p:sldId id="350" r:id="rId48"/>
    <p:sldId id="353" r:id="rId49"/>
    <p:sldId id="360" r:id="rId50"/>
    <p:sldId id="380" r:id="rId51"/>
    <p:sldId id="381" r:id="rId52"/>
    <p:sldId id="382" r:id="rId53"/>
    <p:sldId id="383" r:id="rId54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>
            <a:extLst>
              <a:ext uri="{FF2B5EF4-FFF2-40B4-BE49-F238E27FC236}">
                <a16:creationId xmlns:a16="http://schemas.microsoft.com/office/drawing/2014/main" id="{536D7BAE-C4E9-A89D-BCA3-99542D29E9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>
            <a:extLst>
              <a:ext uri="{FF2B5EF4-FFF2-40B4-BE49-F238E27FC236}">
                <a16:creationId xmlns:a16="http://schemas.microsoft.com/office/drawing/2014/main" id="{2A96D356-E6A2-66F4-C109-9271EDF5566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75EAB2-A3C3-4B16-B2D0-AEE5C8A6360B}" type="datetimeFigureOut">
              <a:rPr lang="tr-TR"/>
              <a:pPr>
                <a:defRPr/>
              </a:pPr>
              <a:t>5.02.2024</a:t>
            </a:fld>
            <a:endParaRPr lang="tr-TR"/>
          </a:p>
        </p:txBody>
      </p:sp>
      <p:sp>
        <p:nvSpPr>
          <p:cNvPr id="4" name="3 Slayt Görüntüsü Yer Tutucusu">
            <a:extLst>
              <a:ext uri="{FF2B5EF4-FFF2-40B4-BE49-F238E27FC236}">
                <a16:creationId xmlns:a16="http://schemas.microsoft.com/office/drawing/2014/main" id="{9728CED1-E678-024F-0054-90CFF1BB0AA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>
            <a:extLst>
              <a:ext uri="{FF2B5EF4-FFF2-40B4-BE49-F238E27FC236}">
                <a16:creationId xmlns:a16="http://schemas.microsoft.com/office/drawing/2014/main" id="{C2CB43F8-B146-ACFD-3B9E-1B372A6BBE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6" name="5 Altbilgi Yer Tutucusu">
            <a:extLst>
              <a:ext uri="{FF2B5EF4-FFF2-40B4-BE49-F238E27FC236}">
                <a16:creationId xmlns:a16="http://schemas.microsoft.com/office/drawing/2014/main" id="{D5C7FE52-A29D-23A0-BA2F-14639AAB730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>
            <a:extLst>
              <a:ext uri="{FF2B5EF4-FFF2-40B4-BE49-F238E27FC236}">
                <a16:creationId xmlns:a16="http://schemas.microsoft.com/office/drawing/2014/main" id="{2FA72A6C-740F-6742-FEB3-032DF8CF7D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2335CCCC-7F2B-4463-85AE-37441AE06901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Slayt Görüntüsü Yer Tutucusu">
            <a:extLst>
              <a:ext uri="{FF2B5EF4-FFF2-40B4-BE49-F238E27FC236}">
                <a16:creationId xmlns:a16="http://schemas.microsoft.com/office/drawing/2014/main" id="{6DCBD008-56CC-C8E4-7F8D-DC03654A58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Not Yer Tutucusu">
            <a:extLst>
              <a:ext uri="{FF2B5EF4-FFF2-40B4-BE49-F238E27FC236}">
                <a16:creationId xmlns:a16="http://schemas.microsoft.com/office/drawing/2014/main" id="{874EDD04-53F2-0202-FC76-1CD925862C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1508" name="3 Slayt Numarası Yer Tutucusu">
            <a:extLst>
              <a:ext uri="{FF2B5EF4-FFF2-40B4-BE49-F238E27FC236}">
                <a16:creationId xmlns:a16="http://schemas.microsoft.com/office/drawing/2014/main" id="{4E9895E9-1F45-CD44-7393-A1B9623E0A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D9C725A-ADBA-4575-BE6E-54C339C03B3E}" type="slidenum">
              <a:rPr lang="tr-TR" altLang="tr-TR">
                <a:latin typeface="Calibri" panose="020F0502020204030204" pitchFamily="34" charset="0"/>
              </a:rPr>
              <a:pPr/>
              <a:t>1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56DEF001-6526-F0B2-D46A-B755CFCDC0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BB92D8-7BF7-4EA1-8764-E2F84B5DD7ED}" type="slidenum">
              <a:rPr lang="tr-TR" altLang="tr-TR">
                <a:latin typeface="Calibri" panose="020F0502020204030204" pitchFamily="34" charset="0"/>
              </a:rPr>
              <a:pPr/>
              <a:t>8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29699" name="Rectangle 7">
            <a:extLst>
              <a:ext uri="{FF2B5EF4-FFF2-40B4-BE49-F238E27FC236}">
                <a16:creationId xmlns:a16="http://schemas.microsoft.com/office/drawing/2014/main" id="{AB505BB9-3E92-8A78-B905-28196ECC404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A4F1AB4-93CF-4ED7-8EBB-DB4755364F65}" type="slidenum">
              <a:rPr lang="en-GB" altLang="tr-TR" sz="1200">
                <a:cs typeface="Arial" panose="020B0604020202020204" pitchFamily="34" charset="0"/>
              </a:rPr>
              <a:pPr algn="r" eaLnBrk="1" hangingPunct="1"/>
              <a:t>8</a:t>
            </a:fld>
            <a:endParaRPr lang="en-GB" altLang="tr-TR" sz="1200">
              <a:cs typeface="Arial" panose="020B0604020202020204" pitchFamily="34" charset="0"/>
            </a:endParaRPr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5B119340-13F4-7FFF-88A8-8987D2CAD0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295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3">
            <a:extLst>
              <a:ext uri="{FF2B5EF4-FFF2-40B4-BE49-F238E27FC236}">
                <a16:creationId xmlns:a16="http://schemas.microsoft.com/office/drawing/2014/main" id="{5BD271F4-481D-AAB1-7988-5313AC3D64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SD-Title-R1d.png">
            <a:extLst>
              <a:ext uri="{FF2B5EF4-FFF2-40B4-BE49-F238E27FC236}">
                <a16:creationId xmlns:a16="http://schemas.microsoft.com/office/drawing/2014/main" id="{F4F04F69-6AE8-E092-1274-DD73F9105A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/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4225B0F-82CA-08DB-9509-E844E4E8A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A44B8-16EB-4C19-8DAC-44060CD3C228}" type="datetimeFigureOut">
              <a:rPr lang="tr-TR"/>
              <a:pPr>
                <a:defRPr/>
              </a:pPr>
              <a:t>5.02.2024</a:t>
            </a:fld>
            <a:endParaRPr lang="tr-T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5E2F15F-03B1-CE01-5ED1-B32DEB4E7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AFC129-519F-25AC-C7C4-7DD580197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68EEC-091A-43CA-84DD-7CFC1BEF3EA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530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Droplets-SD-Content-R1d.png">
            <a:extLst>
              <a:ext uri="{FF2B5EF4-FFF2-40B4-BE49-F238E27FC236}">
                <a16:creationId xmlns:a16="http://schemas.microsoft.com/office/drawing/2014/main" id="{0ED604F6-83BA-6780-D6DC-8D1FA14310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C0DFCF3F-AB1C-2958-27E8-5FE394B02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76B61-F9BA-4CE8-BBF8-8FFA2F4F2AD0}" type="datetimeFigureOut">
              <a:rPr lang="tr-TR"/>
              <a:pPr>
                <a:defRPr/>
              </a:pPr>
              <a:t>5.02.2024</a:t>
            </a:fld>
            <a:endParaRPr lang="tr-TR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F92632AC-87E8-0C3B-188E-A3EB205C9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EA4920F-BC97-2EE2-3153-2B40A20A5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02B05-50AA-46FF-87BA-6576469CF15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408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Droplets-SD-Content-R1d.png">
            <a:extLst>
              <a:ext uri="{FF2B5EF4-FFF2-40B4-BE49-F238E27FC236}">
                <a16:creationId xmlns:a16="http://schemas.microsoft.com/office/drawing/2014/main" id="{30A9315D-D3AA-10A0-339E-277BBB8FF1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D538B-C2A9-F16A-8767-33918238D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09A4-CD40-4B3E-BAC4-4F26E51DEF58}" type="datetimeFigureOut">
              <a:rPr lang="tr-TR"/>
              <a:pPr>
                <a:defRPr/>
              </a:pPr>
              <a:t>5.02.2024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6987C1-23FD-E688-678B-97244F523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0A898-F754-B4D7-9822-AA5F21A43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E86E3-A812-492F-9AE5-EA375571942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15718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Droplets-SD-Content-R1d.png">
            <a:extLst>
              <a:ext uri="{FF2B5EF4-FFF2-40B4-BE49-F238E27FC236}">
                <a16:creationId xmlns:a16="http://schemas.microsoft.com/office/drawing/2014/main" id="{248730C9-5C8D-9651-0443-8451FB7DAE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0">
            <a:extLst>
              <a:ext uri="{FF2B5EF4-FFF2-40B4-BE49-F238E27FC236}">
                <a16:creationId xmlns:a16="http://schemas.microsoft.com/office/drawing/2014/main" id="{FD17C9DA-1B68-EAE7-17FC-6AB4E6ED6F33}"/>
              </a:ext>
            </a:extLst>
          </p:cNvPr>
          <p:cNvSpPr txBox="1"/>
          <p:nvPr/>
        </p:nvSpPr>
        <p:spPr>
          <a:xfrm>
            <a:off x="738188" y="887413"/>
            <a:ext cx="5461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6" name="TextBox 13">
            <a:extLst>
              <a:ext uri="{FF2B5EF4-FFF2-40B4-BE49-F238E27FC236}">
                <a16:creationId xmlns:a16="http://schemas.microsoft.com/office/drawing/2014/main" id="{F388017B-A107-3F08-7820-3A8E28CD16ED}"/>
              </a:ext>
            </a:extLst>
          </p:cNvPr>
          <p:cNvSpPr txBox="1"/>
          <p:nvPr/>
        </p:nvSpPr>
        <p:spPr>
          <a:xfrm>
            <a:off x="7850188" y="3119438"/>
            <a:ext cx="554037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B41890C2-153A-1DC2-9586-C7001327B9B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6F7D9-EC98-4088-870E-36E4CB26AEA6}" type="datetimeFigureOut">
              <a:rPr lang="tr-TR"/>
              <a:pPr>
                <a:defRPr/>
              </a:pPr>
              <a:t>5.02.2024</a:t>
            </a:fld>
            <a:endParaRPr lang="tr-TR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B52D395D-3E48-A788-DC35-CED08A9CC4C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419623F5-4C57-6C1E-C592-007D98F1D1A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C0204CF-D958-4D87-B5CD-788EAEB919C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2720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Droplets-SD-Content-R1d.png">
            <a:extLst>
              <a:ext uri="{FF2B5EF4-FFF2-40B4-BE49-F238E27FC236}">
                <a16:creationId xmlns:a16="http://schemas.microsoft.com/office/drawing/2014/main" id="{118478BA-9FAF-EB7D-571B-949E00795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79933A-AFB3-976C-262A-C9D2FBC33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3FDC0-CAFC-4072-814F-187E4F02138D}" type="datetimeFigureOut">
              <a:rPr lang="tr-TR"/>
              <a:pPr>
                <a:defRPr/>
              </a:pPr>
              <a:t>5.02.2024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72B4C3-1DCB-7B95-7936-A2051BBD2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1B57E0-4360-438E-AFFD-B8BAFCF24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32C5A-3B2B-4B85-947E-2D99C52B28F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4870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Droplets-SD-Content-R1d.png">
            <a:extLst>
              <a:ext uri="{FF2B5EF4-FFF2-40B4-BE49-F238E27FC236}">
                <a16:creationId xmlns:a16="http://schemas.microsoft.com/office/drawing/2014/main" id="{AFAA6CAD-7731-A758-6AB0-D0FBF575A6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DDE815-E09C-3FA8-A0FE-58695E48A53D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B058F-16F1-4695-AC60-520275A1ADB2}" type="datetimeFigureOut">
              <a:rPr lang="tr-TR"/>
              <a:pPr>
                <a:defRPr/>
              </a:pPr>
              <a:t>5.02.2024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5C9BE0-FCD9-B36F-5355-8972DCDDBDF0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47246-E569-C4CB-E7BF-E15EAE9E1296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0CA7EC4A-5E2C-4042-BEB6-7F5A821D9B7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64367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Droplets-SD-Content-R1d.png">
            <a:extLst>
              <a:ext uri="{FF2B5EF4-FFF2-40B4-BE49-F238E27FC236}">
                <a16:creationId xmlns:a16="http://schemas.microsoft.com/office/drawing/2014/main" id="{4767BD3F-5469-0D88-0DA2-B762026ABE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noProof="0"/>
              <a:t>Resim eklemek için simgeyi tıklatın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noProof="0"/>
              <a:t>Resim eklemek için simgeyi tıklatın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noProof="0"/>
              <a:t>Resim eklemek için simgeyi tıklatın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2D1D22-3459-9175-882D-9AD3CB314E24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5C849-4AAC-48F3-8674-6354B5C330AD}" type="datetimeFigureOut">
              <a:rPr lang="tr-TR"/>
              <a:pPr>
                <a:defRPr/>
              </a:pPr>
              <a:t>5.02.2024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A68D9-B383-9204-67F9-6C358AE6A1C3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FE8DC8-77EE-687F-6C28-1FF671C20485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FC107A63-EE53-4A44-B7DA-97D7198FA46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62681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Droplets-SD-Content-R1d.png">
            <a:extLst>
              <a:ext uri="{FF2B5EF4-FFF2-40B4-BE49-F238E27FC236}">
                <a16:creationId xmlns:a16="http://schemas.microsoft.com/office/drawing/2014/main" id="{0D5A0D33-7401-96B0-9AAA-149AAE0FA9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118E5-90ED-0AF7-8AA0-2CDBE2B0356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03E7F-2EC3-4A44-8850-11A428958CF2}" type="datetimeFigureOut">
              <a:rPr lang="tr-TR"/>
              <a:pPr>
                <a:defRPr/>
              </a:pPr>
              <a:t>5.02.2024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5FE4A-9DED-DCD2-6141-B5B874CAF5F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1D62E-BD17-8499-CF43-8D5672197D9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E0E4C10-39D1-4FFB-A1DA-77EE741F973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90600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Droplets-SD-Content-R1d.png">
            <a:extLst>
              <a:ext uri="{FF2B5EF4-FFF2-40B4-BE49-F238E27FC236}">
                <a16:creationId xmlns:a16="http://schemas.microsoft.com/office/drawing/2014/main" id="{E8B46559-E021-B297-6F42-CEC330D1D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1AF54-1C65-4713-D0E1-E61F6F6BC9F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FFF08-A018-47F8-93E8-F67DA14664DE}" type="datetimeFigureOut">
              <a:rPr lang="tr-TR"/>
              <a:pPr>
                <a:defRPr/>
              </a:pPr>
              <a:t>5.02.2024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4112E-E9F3-058D-502C-5024DD21202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8695A-A13D-48B0-0D75-8BB814E2EED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D8B4F9C-B395-4234-93D8-5B8BA45C605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24275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Droplets-SD-Content-R1d.png">
            <a:extLst>
              <a:ext uri="{FF2B5EF4-FFF2-40B4-BE49-F238E27FC236}">
                <a16:creationId xmlns:a16="http://schemas.microsoft.com/office/drawing/2014/main" id="{77A732C0-E17B-AD69-046E-9FD78D3EE2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376E5-D206-D1D6-D579-ED39BBDB5C3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3B67D-3033-49CE-8B5B-8FF1DD6A9209}" type="datetimeFigureOut">
              <a:rPr lang="tr-TR"/>
              <a:pPr>
                <a:defRPr/>
              </a:pPr>
              <a:t>5.02.2024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A26A4-CC3F-87BC-BC00-0B929032157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0AA0E-EE13-41F4-6328-43A4F13D180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7207349-BF20-4147-9BC4-82DB943EFA2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6390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SD-Content-R1d.png">
            <a:extLst>
              <a:ext uri="{FF2B5EF4-FFF2-40B4-BE49-F238E27FC236}">
                <a16:creationId xmlns:a16="http://schemas.microsoft.com/office/drawing/2014/main" id="{6B24B7F8-133C-1F56-6C1F-8A6E3F8008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9ACDD6-084D-DE27-06F6-8F4E3D631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77674-013A-4C97-9022-574D7B9EFB7A}" type="datetimeFigureOut">
              <a:rPr lang="tr-TR"/>
              <a:pPr>
                <a:defRPr/>
              </a:pPr>
              <a:t>5.02.2024</a:t>
            </a:fld>
            <a:endParaRPr lang="tr-T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3F24F94-42A3-829E-A192-A498E4E8F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74F151-F1C1-D7C9-DF76-EACB1A199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5FBEA-1521-4E72-AC71-E71479AA6FD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9788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Droplets-SD-Content-R1d.png">
            <a:extLst>
              <a:ext uri="{FF2B5EF4-FFF2-40B4-BE49-F238E27FC236}">
                <a16:creationId xmlns:a16="http://schemas.microsoft.com/office/drawing/2014/main" id="{0B334D5F-D783-A82E-1C41-6F8B80FC4D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3" name="Date Placeholder 4">
            <a:extLst>
              <a:ext uri="{FF2B5EF4-FFF2-40B4-BE49-F238E27FC236}">
                <a16:creationId xmlns:a16="http://schemas.microsoft.com/office/drawing/2014/main" id="{0831B754-9115-D07B-F739-17586A9DD0D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60F41-CA5D-45B9-955A-0D98EB8BB6A7}" type="datetimeFigureOut">
              <a:rPr lang="tr-TR"/>
              <a:pPr>
                <a:defRPr/>
              </a:pPr>
              <a:t>5.02.2024</a:t>
            </a:fld>
            <a:endParaRPr lang="tr-TR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6781103B-46B0-8828-1F2C-49757924476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461EFA8E-957A-63B9-0822-D24540F0EB0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89A7BC41-6A3C-4987-9AD6-DC791AD60EA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10043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Droplets-SD-Content-R1d.png">
            <a:extLst>
              <a:ext uri="{FF2B5EF4-FFF2-40B4-BE49-F238E27FC236}">
                <a16:creationId xmlns:a16="http://schemas.microsoft.com/office/drawing/2014/main" id="{57F05268-0BAB-DC80-BD9C-CE117A8806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DC0B34F1-53D2-25CE-563B-1E6544E5C40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8DC13-5E75-418D-B44E-7A28190253CE}" type="datetimeFigureOut">
              <a:rPr lang="tr-TR"/>
              <a:pPr>
                <a:defRPr/>
              </a:pPr>
              <a:t>5.02.2024</a:t>
            </a:fld>
            <a:endParaRPr lang="tr-TR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5F7EBC2F-4F89-8179-39B2-9FB88F2298C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46704839-1C1C-20F9-A024-8638F66C419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FCB3013D-232B-441B-9018-EBF9B644483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63523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Droplets-SD-Content-R1d.png">
            <a:extLst>
              <a:ext uri="{FF2B5EF4-FFF2-40B4-BE49-F238E27FC236}">
                <a16:creationId xmlns:a16="http://schemas.microsoft.com/office/drawing/2014/main" id="{74791AC0-4E83-A1A6-5812-828C75D767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B7C05F50-8609-30F6-248B-557A35590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EE6D3-B71F-4C84-9E4A-C7479126726D}" type="datetimeFigureOut">
              <a:rPr lang="tr-TR"/>
              <a:pPr>
                <a:defRPr/>
              </a:pPr>
              <a:t>5.02.2024</a:t>
            </a:fld>
            <a:endParaRPr lang="tr-TR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68AB4364-C923-9943-AA8D-DF11DFB61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825AC8EB-2645-E4CE-7154-FF0CD5F54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B9681-BDEC-4F38-9D95-3E89A9AF2EC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98314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Droplets-SD-Content-R1d.png">
            <a:extLst>
              <a:ext uri="{FF2B5EF4-FFF2-40B4-BE49-F238E27FC236}">
                <a16:creationId xmlns:a16="http://schemas.microsoft.com/office/drawing/2014/main" id="{0349387F-24AF-A86E-96C7-37DEEA109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DF4A1023-025F-E8AD-A454-44B79D0CE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68D47-8E81-4D3D-B49B-8989B9CE50A3}" type="datetimeFigureOut">
              <a:rPr lang="tr-TR"/>
              <a:pPr>
                <a:defRPr/>
              </a:pPr>
              <a:t>5.02.2024</a:t>
            </a:fld>
            <a:endParaRPr lang="tr-TR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999441BE-0238-E97A-7690-7E897FEC1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89DF63D-5F52-3CCB-333F-D7DCCC5D4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2FC69-DFDC-41E7-9AC9-DFD992608C9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0242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Droplets-SD-Content-R1d.png">
            <a:extLst>
              <a:ext uri="{FF2B5EF4-FFF2-40B4-BE49-F238E27FC236}">
                <a16:creationId xmlns:a16="http://schemas.microsoft.com/office/drawing/2014/main" id="{B7268BAB-BB0A-81C3-9789-BD88321C58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B9E159-8BF9-76A8-C577-524B8844969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04413-68D2-4A31-9877-8E011E1A1ED0}" type="datetimeFigureOut">
              <a:rPr lang="tr-TR"/>
              <a:pPr>
                <a:defRPr/>
              </a:pPr>
              <a:t>5.02.2024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B5DE32-9329-DB7B-5F79-2E64A938476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C5C3A1-BBFE-78CF-3D99-AA48BBF3B4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E844C08-C99D-41E2-A1F4-223AA65279F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4452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Droplets-SD-Content-R1d.png">
            <a:extLst>
              <a:ext uri="{FF2B5EF4-FFF2-40B4-BE49-F238E27FC236}">
                <a16:creationId xmlns:a16="http://schemas.microsoft.com/office/drawing/2014/main" id="{78073837-F2B7-5C3F-0EA3-78556B46DB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61DA1DCB-9F78-B387-C089-3BF67E49D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04386-1BE6-44D1-B3F4-259D54F3890A}" type="datetimeFigureOut">
              <a:rPr lang="tr-TR"/>
              <a:pPr>
                <a:defRPr/>
              </a:pPr>
              <a:t>5.02.2024</a:t>
            </a:fld>
            <a:endParaRPr lang="tr-TR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A01970F-1768-77B4-C48F-4104C85A3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86B4CBE-6AE0-7BED-F663-5AB13C912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DC357-F77F-4B72-B508-A7FC699DDF2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19144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100000">
              <a:srgbClr val="B8B8B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>
            <a:extLst>
              <a:ext uri="{FF2B5EF4-FFF2-40B4-BE49-F238E27FC236}">
                <a16:creationId xmlns:a16="http://schemas.microsoft.com/office/drawing/2014/main" id="{96C2A6EA-F23A-54EB-E8C5-0EE6B7989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7AE3E3-43E6-A979-B56D-27A26FF39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9125"/>
            <a:ext cx="7772400" cy="1595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FA869F-13C0-70FC-D437-DC53DE77B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2366963"/>
            <a:ext cx="7772400" cy="3424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29E14-6701-BEED-70BE-B0DBD7B88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59450" y="58832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D813F03-A73F-4AFD-AAB5-021E8E1BDC13}" type="datetimeFigureOut">
              <a:rPr lang="tr-TR"/>
              <a:pPr>
                <a:defRPr/>
              </a:pPr>
              <a:t>5.02.2024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DE156-8B68-9CE0-5375-B0C4C2EBF8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" y="5883275"/>
            <a:ext cx="500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09ACC-B02B-9CE6-8809-0C0B4DCBE1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85113" y="5883275"/>
            <a:ext cx="5730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EF7F198-E193-4E5A-B242-00339A5D88EA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 kern="1200" cap="all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kern="1200" cap="all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600" kern="1200" cap="all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>
            <a:extLst>
              <a:ext uri="{FF2B5EF4-FFF2-40B4-BE49-F238E27FC236}">
                <a16:creationId xmlns:a16="http://schemas.microsoft.com/office/drawing/2014/main" id="{6CAB4D26-B78D-BF5E-B5C3-9C11793BBC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1484313"/>
            <a:ext cx="8280400" cy="219075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tr-TR" altLang="tr-TR" sz="4300" b="1" cap="none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tr-TR" altLang="tr-TR" sz="4300" b="1" cap="none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tr-TR" altLang="tr-TR" sz="4300" b="1" cap="none">
                <a:solidFill>
                  <a:srgbClr val="FF0000"/>
                </a:solidFill>
                <a:latin typeface="Arial Black" panose="020B0A04020102020204" pitchFamily="34" charset="0"/>
              </a:rPr>
              <a:t>KARİYER GELİŞİM SÜRECİNİ ETKİLEYEN FAKTÖRLER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Başlık">
            <a:extLst>
              <a:ext uri="{FF2B5EF4-FFF2-40B4-BE49-F238E27FC236}">
                <a16:creationId xmlns:a16="http://schemas.microsoft.com/office/drawing/2014/main" id="{A3A51B66-6903-7A6F-5BDE-5F2D670A0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b="1">
                <a:solidFill>
                  <a:srgbClr val="FF0000"/>
                </a:solidFill>
              </a:rPr>
              <a:t>Yetenek Alanları </a:t>
            </a:r>
            <a:r>
              <a:rPr lang="tr-TR" altLang="tr-TR" sz="3200"/>
              <a:t>(Rotundo, 2006)</a:t>
            </a:r>
            <a:endParaRPr lang="tr-TR" altLang="tr-TR"/>
          </a:p>
        </p:txBody>
      </p:sp>
      <p:sp>
        <p:nvSpPr>
          <p:cNvPr id="16387" name="2 İçerik Yer Tutucusu">
            <a:extLst>
              <a:ext uri="{FF2B5EF4-FFF2-40B4-BE49-F238E27FC236}">
                <a16:creationId xmlns:a16="http://schemas.microsoft.com/office/drawing/2014/main" id="{41B0C7C5-783B-30F0-1F7C-FDCB198422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00113" y="1600200"/>
            <a:ext cx="7786687" cy="4525963"/>
          </a:xfrm>
        </p:spPr>
        <p:txBody>
          <a:bodyPr/>
          <a:lstStyle/>
          <a:p>
            <a:pPr marL="514350" indent="-514350" eaLnBrk="1" fontAlgn="auto" hangingPunct="1">
              <a:spcAft>
                <a:spcPts val="0"/>
              </a:spcAft>
              <a:buFont typeface="Calibri" panose="020F0502020204030204" pitchFamily="34" charset="0"/>
              <a:buAutoNum type="alphaUcPeriod"/>
              <a:defRPr/>
            </a:pPr>
            <a:r>
              <a:rPr lang="tr-TR" altLang="tr-TR"/>
              <a:t>Zihinsel Yetenekler </a:t>
            </a:r>
          </a:p>
          <a:p>
            <a:pPr marL="514350" indent="-514350" eaLnBrk="1" fontAlgn="auto" hangingPunct="1">
              <a:spcAft>
                <a:spcPts val="0"/>
              </a:spcAft>
              <a:buFont typeface="Calibri" panose="020F0502020204030204" pitchFamily="34" charset="0"/>
              <a:buAutoNum type="alphaUcPeriod"/>
              <a:defRPr/>
            </a:pPr>
            <a:r>
              <a:rPr lang="tr-TR" altLang="tr-TR"/>
              <a:t>Psikomotor yetenekler </a:t>
            </a:r>
          </a:p>
          <a:p>
            <a:pPr marL="514350" indent="-514350" eaLnBrk="1" fontAlgn="auto" hangingPunct="1">
              <a:spcAft>
                <a:spcPts val="0"/>
              </a:spcAft>
              <a:buFont typeface="Calibri" panose="020F0502020204030204" pitchFamily="34" charset="0"/>
              <a:buAutoNum type="alphaUcPeriod"/>
              <a:defRPr/>
            </a:pPr>
            <a:r>
              <a:rPr lang="tr-TR" altLang="tr-TR"/>
              <a:t>Duyusal veya Algısal </a:t>
            </a:r>
          </a:p>
          <a:p>
            <a:pPr marL="514350" indent="-514350" eaLnBrk="1" fontAlgn="auto" hangingPunct="1">
              <a:spcAft>
                <a:spcPts val="0"/>
              </a:spcAft>
              <a:buFont typeface="Calibri" panose="020F0502020204030204" pitchFamily="34" charset="0"/>
              <a:buAutoNum type="alphaUcPeriod"/>
              <a:defRPr/>
            </a:pPr>
            <a:r>
              <a:rPr lang="tr-TR" altLang="tr-TR"/>
              <a:t>Fiziksel yetenekler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>
            <a:extLst>
              <a:ext uri="{FF2B5EF4-FFF2-40B4-BE49-F238E27FC236}">
                <a16:creationId xmlns:a16="http://schemas.microsoft.com/office/drawing/2014/main" id="{9E9C6DD0-95A0-E2DF-78C7-41CC54D21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>
                <a:solidFill>
                  <a:srgbClr val="FF0000"/>
                </a:solidFill>
              </a:rPr>
              <a:t>1. Zihinsel Yetenekler</a:t>
            </a:r>
          </a:p>
        </p:txBody>
      </p:sp>
      <p:sp>
        <p:nvSpPr>
          <p:cNvPr id="17411" name="2 İçerik Yer Tutucusu">
            <a:extLst>
              <a:ext uri="{FF2B5EF4-FFF2-40B4-BE49-F238E27FC236}">
                <a16:creationId xmlns:a16="http://schemas.microsoft.com/office/drawing/2014/main" id="{4D9FBA62-2C04-52BC-52D0-2722901E734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66963"/>
            <a:ext cx="7772400" cy="3424237"/>
          </a:xfrm>
        </p:spPr>
        <p:txBody>
          <a:bodyPr/>
          <a:lstStyle/>
          <a:p>
            <a:pPr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altLang="tr-TR"/>
              <a:t>Zihinsel yetenekler daha çok düşünme, muhakeme, okuma, yazma, matematiksel usavurum gibi zihinsel kapasite ile ilgili olan yeteneklerdir.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>
            <a:extLst>
              <a:ext uri="{FF2B5EF4-FFF2-40B4-BE49-F238E27FC236}">
                <a16:creationId xmlns:a16="http://schemas.microsoft.com/office/drawing/2014/main" id="{A27682EF-0755-0001-AA90-0FE69721B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>
                <a:solidFill>
                  <a:srgbClr val="FF3300"/>
                </a:solidFill>
              </a:rPr>
              <a:t>2. Psikomotor Yetenekler</a:t>
            </a:r>
            <a:endParaRPr lang="tr-TR" altLang="tr-TR"/>
          </a:p>
        </p:txBody>
      </p:sp>
      <p:sp>
        <p:nvSpPr>
          <p:cNvPr id="18435" name="2 İçerik Yer Tutucusu">
            <a:extLst>
              <a:ext uri="{FF2B5EF4-FFF2-40B4-BE49-F238E27FC236}">
                <a16:creationId xmlns:a16="http://schemas.microsoft.com/office/drawing/2014/main" id="{526F91D7-B457-C7C6-9CC4-267C8B5109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66963"/>
            <a:ext cx="7772400" cy="3424237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2700"/>
              <a:t>Psikomotor yetenekler, kaslar ve bedenle yapılan aktivitelerde kendini gösterir.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2700"/>
              <a:t>Bu yetenek bedensel etkinliklerde ortaya konan;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r-TR" altLang="tr-TR" sz="2700"/>
              <a:t>Reaksiyon zamanı,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r-TR" altLang="tr-TR" sz="2700"/>
              <a:t>Reaksiyon hızı,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r-TR" altLang="tr-TR" sz="2700"/>
              <a:t>Duyarlılık,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r-TR" altLang="tr-TR" sz="2700"/>
              <a:t>Bedensel koordinasyon ve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r-TR" altLang="tr-TR" sz="2700"/>
              <a:t>Bedensel faaliyetlerde kendini gösterir</a:t>
            </a:r>
          </a:p>
        </p:txBody>
      </p:sp>
      <p:sp>
        <p:nvSpPr>
          <p:cNvPr id="33796" name="3 Slayt Numarası Yer Tutucusu">
            <a:extLst>
              <a:ext uri="{FF2B5EF4-FFF2-40B4-BE49-F238E27FC236}">
                <a16:creationId xmlns:a16="http://schemas.microsoft.com/office/drawing/2014/main" id="{6BCE00FC-D740-0350-E764-1F2F9B15ED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4ED1FEDC-7323-460F-A660-FD706FBC025D}" type="slidenum">
              <a:rPr lang="tr-TR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tr-TR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Başlık">
            <a:extLst>
              <a:ext uri="{FF2B5EF4-FFF2-40B4-BE49-F238E27FC236}">
                <a16:creationId xmlns:a16="http://schemas.microsoft.com/office/drawing/2014/main" id="{6448C0C5-5B50-4A21-6C0D-60E96E0D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>
                <a:solidFill>
                  <a:srgbClr val="FF3300"/>
                </a:solidFill>
              </a:rPr>
              <a:t>3. Duyusal veya Algısal Yetenekler</a:t>
            </a:r>
            <a:endParaRPr lang="tr-TR" altLang="tr-TR"/>
          </a:p>
        </p:txBody>
      </p:sp>
      <p:sp>
        <p:nvSpPr>
          <p:cNvPr id="19459" name="2 İçerik Yer Tutucusu">
            <a:extLst>
              <a:ext uri="{FF2B5EF4-FFF2-40B4-BE49-F238E27FC236}">
                <a16:creationId xmlns:a16="http://schemas.microsoft.com/office/drawing/2014/main" id="{BABE48DD-7BAE-4487-8DA8-DAA1BDC66C8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66963"/>
            <a:ext cx="7772400" cy="34242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r-TR" altLang="tr-TR" cap="none"/>
              <a:t>DUYUSAL VEYA ALGISAL YETENEKLER BİR UYARICIYI ALGILAMA YA DA FARK ETMEYİ SAĞLAYAN GÖRSEL, İŞİTSEL KAPASİTE İLE İLGİLİDİR.</a:t>
            </a:r>
          </a:p>
        </p:txBody>
      </p:sp>
      <p:sp>
        <p:nvSpPr>
          <p:cNvPr id="34820" name="3 Slayt Numarası Yer Tutucusu">
            <a:extLst>
              <a:ext uri="{FF2B5EF4-FFF2-40B4-BE49-F238E27FC236}">
                <a16:creationId xmlns:a16="http://schemas.microsoft.com/office/drawing/2014/main" id="{5E4758E7-793B-D7E6-35B9-37BA3C0B152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8B7B2549-EF12-4A79-97F3-4C66C279A4FE}" type="slidenum">
              <a:rPr lang="tr-TR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tr-TR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Başlık">
            <a:extLst>
              <a:ext uri="{FF2B5EF4-FFF2-40B4-BE49-F238E27FC236}">
                <a16:creationId xmlns:a16="http://schemas.microsoft.com/office/drawing/2014/main" id="{41DCDA3B-EB9D-FE73-F976-E9A0A32B0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>
                <a:solidFill>
                  <a:srgbClr val="FF0000"/>
                </a:solidFill>
              </a:rPr>
              <a:t>4. Fiziksel Yetenekler</a:t>
            </a:r>
          </a:p>
        </p:txBody>
      </p:sp>
      <p:sp>
        <p:nvSpPr>
          <p:cNvPr id="20483" name="2 İçerik Yer Tutucusu">
            <a:extLst>
              <a:ext uri="{FF2B5EF4-FFF2-40B4-BE49-F238E27FC236}">
                <a16:creationId xmlns:a16="http://schemas.microsoft.com/office/drawing/2014/main" id="{D3653F0D-5990-2654-3443-11FDD5A067C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66963"/>
            <a:ext cx="7772400" cy="34242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r-TR" altLang="tr-TR" cap="none"/>
              <a:t>FİZİKSEL YETENEKLER İSE KAS GÜCÜ, KARDİYOVASKÜLER DAYANIKLILIK VE BEDENSEL OLARAK YAPILABİLEN HAREKET KALİTESİ İLE İLİŞKİLİDİR.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Başlık">
            <a:extLst>
              <a:ext uri="{FF2B5EF4-FFF2-40B4-BE49-F238E27FC236}">
                <a16:creationId xmlns:a16="http://schemas.microsoft.com/office/drawing/2014/main" id="{526B4F43-E52C-4E81-706D-E37644151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275" y="1303338"/>
            <a:ext cx="8228013" cy="20558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>
                <a:solidFill>
                  <a:srgbClr val="FF0000"/>
                </a:solidFill>
              </a:rPr>
              <a:t>Gardner’ın Çoklu Zeka Sınıflandırması</a:t>
            </a:r>
          </a:p>
        </p:txBody>
      </p:sp>
      <p:sp>
        <p:nvSpPr>
          <p:cNvPr id="36867" name="3 Slayt Numarası Yer Tutucusu">
            <a:extLst>
              <a:ext uri="{FF2B5EF4-FFF2-40B4-BE49-F238E27FC236}">
                <a16:creationId xmlns:a16="http://schemas.microsoft.com/office/drawing/2014/main" id="{5BD8D12C-584F-DD27-63E2-E575775306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50AB94DD-F68E-4495-BB1E-42A8C7C2BEEE}" type="slidenum">
              <a:rPr lang="tr-TR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tr-TR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Başlık">
            <a:extLst>
              <a:ext uri="{FF2B5EF4-FFF2-40B4-BE49-F238E27FC236}">
                <a16:creationId xmlns:a16="http://schemas.microsoft.com/office/drawing/2014/main" id="{145A4C5F-3EAF-4846-2C75-EA286351F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300">
                <a:solidFill>
                  <a:srgbClr val="FF3300"/>
                </a:solidFill>
              </a:rPr>
              <a:t>1. Sözel - Dilsel Zekâ</a:t>
            </a:r>
            <a:endParaRPr lang="tr-TR" altLang="tr-TR" sz="4300"/>
          </a:p>
        </p:txBody>
      </p:sp>
      <p:sp>
        <p:nvSpPr>
          <p:cNvPr id="22531" name="2 İçerik Yer Tutucusu">
            <a:extLst>
              <a:ext uri="{FF2B5EF4-FFF2-40B4-BE49-F238E27FC236}">
                <a16:creationId xmlns:a16="http://schemas.microsoft.com/office/drawing/2014/main" id="{F4D607A7-E008-F8A3-C6D3-A12438AD1B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66963"/>
            <a:ext cx="7772400" cy="34242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r>
              <a:rPr lang="tr-TR" altLang="tr-TR" sz="1900" cap="none"/>
              <a:t>AKADEMİK BAŞARIYLA İLİŞKİLİ OLAN GENEL ZEKÂNIN TEMEL UNSURUDUR. </a:t>
            </a:r>
          </a:p>
          <a:p>
            <a:pPr eaLnBrk="1" hangingPunct="1">
              <a:lnSpc>
                <a:spcPct val="100000"/>
              </a:lnSpc>
            </a:pPr>
            <a:r>
              <a:rPr lang="tr-TR" altLang="tr-TR" sz="1900" cap="none"/>
              <a:t>SÖZEL – DİLSEL ZEKÂ BİR ANLAMDA OKUMA, YAZMA, DİNLEME VE KONUŞMADA KELİMELERİ ETKİLİ KULLANMA YETENEĞİDİR. </a:t>
            </a:r>
          </a:p>
          <a:p>
            <a:pPr eaLnBrk="1" hangingPunct="1">
              <a:lnSpc>
                <a:spcPct val="100000"/>
              </a:lnSpc>
            </a:pPr>
            <a:r>
              <a:rPr lang="tr-TR" altLang="tr-TR" sz="1900" cap="none"/>
              <a:t>BU ZEKÂ TÜRÜ BİREYİN KENDİNİ, BAŞKALARINI YA DA BİR KONUYU AÇIKLARKEN KENDİNİ GÖSTERİR. </a:t>
            </a:r>
          </a:p>
          <a:p>
            <a:pPr lvl="1" eaLnBrk="1" hangingPunct="1">
              <a:lnSpc>
                <a:spcPct val="100000"/>
              </a:lnSpc>
            </a:pPr>
            <a:r>
              <a:rPr lang="tr-TR" altLang="tr-TR" sz="1900" cap="none"/>
              <a:t>ŞAİRLER</a:t>
            </a:r>
          </a:p>
          <a:p>
            <a:pPr lvl="1" eaLnBrk="1" hangingPunct="1">
              <a:lnSpc>
                <a:spcPct val="100000"/>
              </a:lnSpc>
            </a:pPr>
            <a:r>
              <a:rPr lang="tr-TR" altLang="tr-TR" sz="1900" cap="none"/>
              <a:t>GAZETECİLİK, </a:t>
            </a:r>
          </a:p>
          <a:p>
            <a:pPr lvl="1" eaLnBrk="1" hangingPunct="1">
              <a:lnSpc>
                <a:spcPct val="100000"/>
              </a:lnSpc>
            </a:pPr>
            <a:r>
              <a:rPr lang="tr-TR" altLang="tr-TR" sz="1900" cap="none"/>
              <a:t>ÖĞRETMENLİK, </a:t>
            </a:r>
          </a:p>
          <a:p>
            <a:pPr lvl="1" eaLnBrk="1" hangingPunct="1">
              <a:lnSpc>
                <a:spcPct val="100000"/>
              </a:lnSpc>
            </a:pPr>
            <a:r>
              <a:rPr lang="tr-TR" altLang="tr-TR" sz="1900" cap="none"/>
              <a:t>PSİKOLOJİK DANIŞMANLIK VE PSİKOLOGLUK VB.</a:t>
            </a:r>
          </a:p>
        </p:txBody>
      </p:sp>
      <p:sp>
        <p:nvSpPr>
          <p:cNvPr id="37892" name="3 Slayt Numarası Yer Tutucusu">
            <a:extLst>
              <a:ext uri="{FF2B5EF4-FFF2-40B4-BE49-F238E27FC236}">
                <a16:creationId xmlns:a16="http://schemas.microsoft.com/office/drawing/2014/main" id="{70323A4C-A91A-D78D-5CB6-2458603248D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4EB6E66E-6889-4CAD-A51E-5BDAB25BBDB7}" type="slidenum">
              <a:rPr lang="tr-TR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tr-TR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Başlık">
            <a:extLst>
              <a:ext uri="{FF2B5EF4-FFF2-40B4-BE49-F238E27FC236}">
                <a16:creationId xmlns:a16="http://schemas.microsoft.com/office/drawing/2014/main" id="{5A2A890E-A4F0-2AA7-86F0-1E751842E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300">
                <a:solidFill>
                  <a:srgbClr val="FF3300"/>
                </a:solidFill>
              </a:rPr>
              <a:t>2. Mantıksal Matematiksel Zekâ</a:t>
            </a:r>
          </a:p>
        </p:txBody>
      </p:sp>
      <p:sp>
        <p:nvSpPr>
          <p:cNvPr id="23555" name="2 İçerik Yer Tutucusu">
            <a:extLst>
              <a:ext uri="{FF2B5EF4-FFF2-40B4-BE49-F238E27FC236}">
                <a16:creationId xmlns:a16="http://schemas.microsoft.com/office/drawing/2014/main" id="{B1491A9E-80CB-61FF-862C-82A29ADE427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441450"/>
            <a:ext cx="8229600" cy="468471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endParaRPr lang="tr-TR" altLang="tr-TR" sz="2300" cap="none"/>
          </a:p>
          <a:p>
            <a:pPr eaLnBrk="1" hangingPunct="1">
              <a:lnSpc>
                <a:spcPct val="100000"/>
              </a:lnSpc>
            </a:pPr>
            <a:r>
              <a:rPr lang="tr-TR" altLang="tr-TR" sz="2300" cap="none"/>
              <a:t>BU ZEKÂ TÜRÜ DE OKUL BAŞARISIYLA İLİŞKİLİ OLAN GENEL ZEKÂNIN TEMEL UNSURLARINDAN BİRİDİR.</a:t>
            </a:r>
          </a:p>
          <a:p>
            <a:pPr eaLnBrk="1" hangingPunct="1">
              <a:lnSpc>
                <a:spcPct val="100000"/>
              </a:lnSpc>
            </a:pPr>
            <a:r>
              <a:rPr lang="tr-TR" altLang="tr-TR" sz="2300" cap="none"/>
              <a:t>HESAPLAMA BECERİSİ, MANTIKSAL NEDENSELLİK İLİŞKİSİ KURMA VE PROBLEM ÇÖZME BECERİSİNİ KAPSAR. </a:t>
            </a:r>
          </a:p>
          <a:p>
            <a:pPr eaLnBrk="1" hangingPunct="1">
              <a:lnSpc>
                <a:spcPct val="100000"/>
              </a:lnSpc>
            </a:pPr>
            <a:r>
              <a:rPr lang="tr-TR" altLang="tr-TR" sz="2300" cap="none"/>
              <a:t>BU ZEKÂ TÜRÜ GELİŞMİŞ OLAN İNSANLAR ÇEVRELERİNDE GENELLİKLE ZEKİ DİYE ADLANDIRILIRLAR. </a:t>
            </a:r>
          </a:p>
          <a:p>
            <a:pPr lvl="1" indent="-339725" eaLnBrk="1" hangingPunct="1">
              <a:lnSpc>
                <a:spcPct val="100000"/>
              </a:lnSpc>
            </a:pPr>
            <a:r>
              <a:rPr lang="tr-TR" altLang="tr-TR" sz="2300" cap="none"/>
              <a:t>MATEMATİKÇİLER, </a:t>
            </a:r>
          </a:p>
          <a:p>
            <a:pPr lvl="1" indent="-339725" eaLnBrk="1" hangingPunct="1">
              <a:lnSpc>
                <a:spcPct val="100000"/>
              </a:lnSpc>
            </a:pPr>
            <a:r>
              <a:rPr lang="tr-TR" altLang="tr-TR" sz="2300" cap="none"/>
              <a:t>MÜHENDİSLER, </a:t>
            </a:r>
          </a:p>
          <a:p>
            <a:pPr lvl="1" indent="-339725" eaLnBrk="1" hangingPunct="1">
              <a:lnSpc>
                <a:spcPct val="100000"/>
              </a:lnSpc>
            </a:pPr>
            <a:r>
              <a:rPr lang="tr-TR" altLang="tr-TR" sz="2300" cap="none"/>
              <a:t>MANTIK BİLİMCİ</a:t>
            </a:r>
          </a:p>
          <a:p>
            <a:pPr lvl="1" indent="-339725" eaLnBrk="1" hangingPunct="1">
              <a:lnSpc>
                <a:spcPct val="100000"/>
              </a:lnSpc>
            </a:pPr>
            <a:r>
              <a:rPr lang="tr-TR" altLang="tr-TR" sz="2300" cap="none"/>
              <a:t>FELSEFECİLER VB.</a:t>
            </a:r>
          </a:p>
        </p:txBody>
      </p:sp>
      <p:sp>
        <p:nvSpPr>
          <p:cNvPr id="38916" name="4 Slayt Numarası Yer Tutucusu">
            <a:extLst>
              <a:ext uri="{FF2B5EF4-FFF2-40B4-BE49-F238E27FC236}">
                <a16:creationId xmlns:a16="http://schemas.microsoft.com/office/drawing/2014/main" id="{5F8F7C95-8005-FD5C-E616-480B044ABF4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6D85AD5B-6362-400A-9884-90AB7B98643E}" type="slidenum">
              <a:rPr lang="tr-TR" altLang="tr-TR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tr-TR" altLang="tr-TR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Başlık">
            <a:extLst>
              <a:ext uri="{FF2B5EF4-FFF2-40B4-BE49-F238E27FC236}">
                <a16:creationId xmlns:a16="http://schemas.microsoft.com/office/drawing/2014/main" id="{704AB2F1-3F6A-73DB-FCAE-5D435F8AF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300">
                <a:solidFill>
                  <a:srgbClr val="FF3300"/>
                </a:solidFill>
              </a:rPr>
              <a:t>3. Müziksel Zekâ </a:t>
            </a:r>
          </a:p>
        </p:txBody>
      </p:sp>
      <p:sp>
        <p:nvSpPr>
          <p:cNvPr id="24579" name="2 İçerik Yer Tutucusu">
            <a:extLst>
              <a:ext uri="{FF2B5EF4-FFF2-40B4-BE49-F238E27FC236}">
                <a16:creationId xmlns:a16="http://schemas.microsoft.com/office/drawing/2014/main" id="{97000615-4F8F-6008-4FC9-BFF760205FD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66963"/>
            <a:ext cx="7772400" cy="3424237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2700"/>
              <a:t>Bu zekâ türü sesin ritim ve tınısına, ayrıca şarkı söyleme, bir müzik enstrümanı çalma gibi müziksel etkinliklerde sesin duygusal boyutuna duyarlı olmayı gerektiren becerileri kapsar.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2700">
                <a:solidFill>
                  <a:srgbClr val="FF0000"/>
                </a:solidFill>
              </a:rPr>
              <a:t>Yaratıcı müziksel zeka</a:t>
            </a:r>
            <a:r>
              <a:rPr lang="tr-TR" altLang="tr-TR" sz="2700"/>
              <a:t>:</a:t>
            </a:r>
          </a:p>
          <a:p>
            <a:pPr lvl="1" indent="-339725" eaLnBrk="1" fontAlgn="auto" hangingPunct="1">
              <a:spcAft>
                <a:spcPts val="0"/>
              </a:spcAft>
              <a:defRPr/>
            </a:pPr>
            <a:r>
              <a:rPr lang="tr-TR" altLang="tr-TR" sz="2700"/>
              <a:t>Bestekârlık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2700">
                <a:solidFill>
                  <a:srgbClr val="FF0000"/>
                </a:solidFill>
              </a:rPr>
              <a:t>Teknik müziksel zeka</a:t>
            </a:r>
            <a:r>
              <a:rPr lang="tr-TR" altLang="tr-TR" sz="2700"/>
              <a:t>: </a:t>
            </a:r>
          </a:p>
          <a:p>
            <a:pPr lvl="1" indent="-339725" eaLnBrk="1" fontAlgn="auto" hangingPunct="1">
              <a:spcAft>
                <a:spcPts val="0"/>
              </a:spcAft>
              <a:defRPr/>
            </a:pPr>
            <a:r>
              <a:rPr lang="tr-TR" altLang="tr-TR" sz="2700"/>
              <a:t>Bir çalgı aleti çalmak</a:t>
            </a:r>
          </a:p>
          <a:p>
            <a:pPr lvl="1" indent="-339725" eaLnBrk="1" fontAlgn="auto" hangingPunct="1">
              <a:spcAft>
                <a:spcPts val="0"/>
              </a:spcAft>
              <a:defRPr/>
            </a:pPr>
            <a:r>
              <a:rPr lang="tr-TR" altLang="tr-TR" sz="2700"/>
              <a:t>Vokalistlik yapmak vb.</a:t>
            </a:r>
          </a:p>
        </p:txBody>
      </p:sp>
      <p:sp>
        <p:nvSpPr>
          <p:cNvPr id="39940" name="4 Slayt Numarası Yer Tutucusu">
            <a:extLst>
              <a:ext uri="{FF2B5EF4-FFF2-40B4-BE49-F238E27FC236}">
                <a16:creationId xmlns:a16="http://schemas.microsoft.com/office/drawing/2014/main" id="{EDFB85A5-FC58-C9DD-FF86-AC73CB76DA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36EE6EA6-270B-4693-A5C6-2679586704CC}" type="slidenum">
              <a:rPr lang="tr-TR" altLang="tr-TR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tr-TR" altLang="tr-TR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Başlık">
            <a:extLst>
              <a:ext uri="{FF2B5EF4-FFF2-40B4-BE49-F238E27FC236}">
                <a16:creationId xmlns:a16="http://schemas.microsoft.com/office/drawing/2014/main" id="{B24FEB53-7722-0D8F-871E-D15BAEDC2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0"/>
            <a:ext cx="8362950" cy="12350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300" dirty="0">
                <a:solidFill>
                  <a:srgbClr val="FF3300"/>
                </a:solidFill>
              </a:rPr>
              <a:t>4. </a:t>
            </a:r>
            <a:r>
              <a:rPr lang="tr-TR" altLang="tr-TR" sz="4300" dirty="0" err="1">
                <a:solidFill>
                  <a:srgbClr val="FF3300"/>
                </a:solidFill>
              </a:rPr>
              <a:t>Kinestetik</a:t>
            </a:r>
            <a:r>
              <a:rPr lang="tr-TR" altLang="tr-TR" sz="4300" dirty="0">
                <a:solidFill>
                  <a:srgbClr val="FF3300"/>
                </a:solidFill>
              </a:rPr>
              <a:t> Görsel-Bedensel Zekâ</a:t>
            </a: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075F067F-AB64-9213-B4BD-1C61F992CB7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4213" y="836613"/>
            <a:ext cx="8002587" cy="5289550"/>
          </a:xfrm>
        </p:spPr>
        <p:txBody>
          <a:bodyPr>
            <a:noAutofit/>
          </a:bodyPr>
          <a:lstStyle/>
          <a:p>
            <a:pPr marL="341982" indent="-341982" defTabSz="913997" eaLnBrk="1" fontAlgn="auto" hangingPunct="1">
              <a:spcBef>
                <a:spcPts val="58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2100" dirty="0"/>
              <a:t>Bu zekâ türü, bireyin bedensel etkinliklerde başarılı olmasını sağlar. </a:t>
            </a:r>
          </a:p>
          <a:p>
            <a:pPr marL="341982" indent="-341982" defTabSz="913997" eaLnBrk="1" fontAlgn="auto" hangingPunct="1">
              <a:spcBef>
                <a:spcPts val="58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2100" b="1" dirty="0">
                <a:solidFill>
                  <a:srgbClr val="FF0000"/>
                </a:solidFill>
              </a:rPr>
              <a:t>Görsel bedensel beceriler</a:t>
            </a:r>
            <a:r>
              <a:rPr lang="tr-TR" sz="2100" dirty="0"/>
              <a:t>: </a:t>
            </a:r>
          </a:p>
          <a:p>
            <a:pPr marL="869490" lvl="1" indent="-278237" defTabSz="913997"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r>
              <a:rPr lang="tr-TR" sz="2100" dirty="0"/>
              <a:t>Dans, aktörlük, oyunculuk vb. </a:t>
            </a:r>
          </a:p>
          <a:p>
            <a:pPr marL="341982" indent="-341982" defTabSz="913997" eaLnBrk="1" fontAlgn="auto" hangingPunct="1">
              <a:spcBef>
                <a:spcPts val="58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2100" b="1" dirty="0">
                <a:solidFill>
                  <a:srgbClr val="FF0000"/>
                </a:solidFill>
              </a:rPr>
              <a:t>Yaratıcı Devinimler</a:t>
            </a:r>
            <a:r>
              <a:rPr lang="tr-TR" sz="2100" dirty="0"/>
              <a:t>: </a:t>
            </a:r>
          </a:p>
          <a:p>
            <a:pPr marL="869490" lvl="1" indent="-278237" defTabSz="913997"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r>
              <a:rPr lang="tr-TR" sz="2100" dirty="0" err="1"/>
              <a:t>Kareografi</a:t>
            </a:r>
            <a:r>
              <a:rPr lang="tr-TR" sz="2100" dirty="0"/>
              <a:t>,  Oyunculuk, aktörlük,  film yönetmenliği vb.</a:t>
            </a:r>
          </a:p>
          <a:p>
            <a:pPr marL="341982" indent="-341982" defTabSz="913997" eaLnBrk="1" fontAlgn="auto" hangingPunct="1">
              <a:spcBef>
                <a:spcPts val="58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2100" b="1" dirty="0">
                <a:solidFill>
                  <a:srgbClr val="FF0000"/>
                </a:solidFill>
              </a:rPr>
              <a:t>Sportif beceriler</a:t>
            </a:r>
            <a:r>
              <a:rPr lang="tr-TR" sz="2100" dirty="0"/>
              <a:t>: (dikkat, çeviklik, kontrol)</a:t>
            </a:r>
          </a:p>
          <a:p>
            <a:pPr marL="869490" lvl="1" indent="-278237" defTabSz="913997"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r>
              <a:rPr lang="tr-TR" sz="2100" dirty="0"/>
              <a:t>Profesyonel futbolcular,  Uzakdoğu sporları  jimnastikçiler vb. </a:t>
            </a:r>
          </a:p>
          <a:p>
            <a:pPr marL="341982" indent="-341982" defTabSz="913997" eaLnBrk="1" fontAlgn="auto" hangingPunct="1">
              <a:spcBef>
                <a:spcPts val="58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2100" b="1" dirty="0">
                <a:solidFill>
                  <a:srgbClr val="FF0000"/>
                </a:solidFill>
              </a:rPr>
              <a:t>Üst düzeyde motor beceriler</a:t>
            </a:r>
            <a:r>
              <a:rPr lang="tr-TR" sz="2100" dirty="0">
                <a:solidFill>
                  <a:srgbClr val="FF0000"/>
                </a:solidFill>
              </a:rPr>
              <a:t>:</a:t>
            </a:r>
          </a:p>
          <a:p>
            <a:pPr marL="742274" lvl="1" indent="-278237" defTabSz="913997"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r>
              <a:rPr lang="tr-TR" sz="2100" dirty="0"/>
              <a:t>Beyin cerrahları , elmas kesiciler vb.  </a:t>
            </a:r>
          </a:p>
          <a:p>
            <a:pPr marL="341982" indent="-341982" defTabSz="913997" eaLnBrk="1" fontAlgn="auto" hangingPunct="1">
              <a:spcBef>
                <a:spcPts val="58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2100" b="1" dirty="0">
                <a:solidFill>
                  <a:srgbClr val="FF0000"/>
                </a:solidFill>
              </a:rPr>
              <a:t>Karmaşık ve soyut düşünceleri  jest ve mimiklerini ifade edebilme</a:t>
            </a:r>
          </a:p>
          <a:p>
            <a:pPr marL="869490" lvl="1" indent="-278237" defTabSz="913997"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r>
              <a:rPr lang="tr-TR" sz="2100" dirty="0"/>
              <a:t>Modern dansçılar, pantomim sanatçıları vb.</a:t>
            </a:r>
          </a:p>
        </p:txBody>
      </p:sp>
      <p:sp>
        <p:nvSpPr>
          <p:cNvPr id="40964" name="4 Slayt Numarası Yer Tutucusu">
            <a:extLst>
              <a:ext uri="{FF2B5EF4-FFF2-40B4-BE49-F238E27FC236}">
                <a16:creationId xmlns:a16="http://schemas.microsoft.com/office/drawing/2014/main" id="{FD738406-67BB-D5DC-416D-8390852700C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24D01D3-69B1-44F9-B7FA-21A6FD4AC28C}" type="slidenum">
              <a:rPr lang="tr-TR" altLang="tr-TR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tr-TR" altLang="tr-TR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Başlık">
            <a:extLst>
              <a:ext uri="{FF2B5EF4-FFF2-40B4-BE49-F238E27FC236}">
                <a16:creationId xmlns:a16="http://schemas.microsoft.com/office/drawing/2014/main" id="{E97F3C6C-F8F4-B48F-361A-7A53578A7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23850" y="260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b="1" dirty="0">
                <a:solidFill>
                  <a:srgbClr val="FF0000"/>
                </a:solidFill>
              </a:rPr>
              <a:t>İçindekiler</a:t>
            </a:r>
          </a:p>
        </p:txBody>
      </p:sp>
      <p:sp>
        <p:nvSpPr>
          <p:cNvPr id="5123" name="2 İçerik Yer Tutucusu">
            <a:extLst>
              <a:ext uri="{FF2B5EF4-FFF2-40B4-BE49-F238E27FC236}">
                <a16:creationId xmlns:a16="http://schemas.microsoft.com/office/drawing/2014/main" id="{B09F4D26-5F6A-AEC6-D353-E0AB9063FB9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66963"/>
            <a:ext cx="7772400" cy="34242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r-TR" altLang="tr-TR" cap="none"/>
              <a:t>KARİYER GELİŞİM SÜRECİNİ ETKİLEYEN FAKTÖRLER</a:t>
            </a:r>
          </a:p>
          <a:p>
            <a:pPr eaLnBrk="1" hangingPunct="1"/>
            <a:r>
              <a:rPr lang="tr-TR" altLang="tr-TR" cap="none"/>
              <a:t>PSİKOLOJİK FAKTÖRLER:</a:t>
            </a:r>
          </a:p>
          <a:p>
            <a:pPr eaLnBrk="1" hangingPunct="1"/>
            <a:r>
              <a:rPr lang="tr-TR" altLang="tr-TR" cap="none"/>
              <a:t>SOSYOLOJİK FAKTÖRLER</a:t>
            </a:r>
          </a:p>
          <a:p>
            <a:pPr eaLnBrk="1" hangingPunct="1"/>
            <a:r>
              <a:rPr lang="tr-TR" altLang="tr-TR" cap="none"/>
              <a:t>CİNSİYET</a:t>
            </a:r>
          </a:p>
          <a:p>
            <a:pPr eaLnBrk="1" hangingPunct="1"/>
            <a:r>
              <a:rPr lang="tr-TR" altLang="tr-TR" cap="none"/>
              <a:t>EKONOMİK VE POLİTİK FAKTÖRLER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Başlık">
            <a:extLst>
              <a:ext uri="{FF2B5EF4-FFF2-40B4-BE49-F238E27FC236}">
                <a16:creationId xmlns:a16="http://schemas.microsoft.com/office/drawing/2014/main" id="{6004EF7C-59A8-EE43-6384-2FBF0B3AD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300">
                <a:solidFill>
                  <a:srgbClr val="FF3300"/>
                </a:solidFill>
              </a:rPr>
              <a:t>5. Uzamsal Zekâ </a:t>
            </a:r>
          </a:p>
        </p:txBody>
      </p:sp>
      <p:sp>
        <p:nvSpPr>
          <p:cNvPr id="26627" name="2 İçerik Yer Tutucusu">
            <a:extLst>
              <a:ext uri="{FF2B5EF4-FFF2-40B4-BE49-F238E27FC236}">
                <a16:creationId xmlns:a16="http://schemas.microsoft.com/office/drawing/2014/main" id="{6DD9DA7B-7DE2-791A-4182-E1B22C6645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475663" cy="4525963"/>
          </a:xfrm>
        </p:spPr>
        <p:txBody>
          <a:bodyPr/>
          <a:lstStyle/>
          <a:p>
            <a:pPr eaLnBrk="1" fontAlgn="auto" hangingPunct="1">
              <a:spcBef>
                <a:spcPts val="575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altLang="tr-TR" sz="2700"/>
              <a:t>Görsel dünyayı doğru algılamayı gerektiren zekâ türüdür. </a:t>
            </a:r>
          </a:p>
          <a:p>
            <a:pPr marL="520700" lvl="1" indent="-276225" eaLnBrk="1" fontAlgn="auto" hangingPunct="1">
              <a:spcBef>
                <a:spcPts val="575"/>
              </a:spcBef>
              <a:spcAft>
                <a:spcPts val="0"/>
              </a:spcAft>
              <a:defRPr/>
            </a:pPr>
            <a:r>
              <a:rPr lang="tr-TR" altLang="tr-TR" sz="2300"/>
              <a:t>Sanatsal tasarım yapmayı gerektiren meslekler</a:t>
            </a:r>
          </a:p>
          <a:p>
            <a:pPr marL="520700" lvl="1" indent="-276225" eaLnBrk="1" fontAlgn="auto" hangingPunct="1">
              <a:spcBef>
                <a:spcPts val="575"/>
              </a:spcBef>
              <a:spcAft>
                <a:spcPts val="0"/>
              </a:spcAft>
              <a:defRPr/>
            </a:pPr>
            <a:r>
              <a:rPr lang="tr-TR" altLang="tr-TR" sz="2300"/>
              <a:t>Görsel tasarım yapmayı gerektiren meslekler</a:t>
            </a:r>
          </a:p>
          <a:p>
            <a:pPr marL="520700" lvl="1" indent="-276225" eaLnBrk="1" fontAlgn="auto" hangingPunct="1">
              <a:spcBef>
                <a:spcPts val="575"/>
              </a:spcBef>
              <a:spcAft>
                <a:spcPts val="0"/>
              </a:spcAft>
              <a:defRPr/>
            </a:pPr>
            <a:r>
              <a:rPr lang="tr-TR" altLang="tr-TR" sz="2300"/>
              <a:t>Grafikçiler</a:t>
            </a:r>
          </a:p>
          <a:p>
            <a:pPr marL="520700" lvl="1" indent="-276225" eaLnBrk="1" fontAlgn="auto" hangingPunct="1">
              <a:spcBef>
                <a:spcPts val="575"/>
              </a:spcBef>
              <a:spcAft>
                <a:spcPts val="0"/>
              </a:spcAft>
              <a:defRPr/>
            </a:pPr>
            <a:r>
              <a:rPr lang="tr-TR" altLang="tr-TR" sz="2300"/>
              <a:t>Harita mühendisliği</a:t>
            </a:r>
          </a:p>
          <a:p>
            <a:pPr marL="520700" lvl="1" indent="-276225" eaLnBrk="1" fontAlgn="auto" hangingPunct="1">
              <a:spcBef>
                <a:spcPts val="575"/>
              </a:spcBef>
              <a:spcAft>
                <a:spcPts val="0"/>
              </a:spcAft>
              <a:defRPr/>
            </a:pPr>
            <a:r>
              <a:rPr lang="tr-TR" altLang="tr-TR" sz="2300"/>
              <a:t>İç mimar (yaratıcı yetenek + teknik konularda uzmanlık)</a:t>
            </a:r>
          </a:p>
          <a:p>
            <a:pPr marL="520700" lvl="1" indent="-276225" eaLnBrk="1" fontAlgn="auto" hangingPunct="1">
              <a:spcBef>
                <a:spcPts val="575"/>
              </a:spcBef>
              <a:spcAft>
                <a:spcPts val="0"/>
              </a:spcAft>
              <a:defRPr/>
            </a:pPr>
            <a:r>
              <a:rPr lang="tr-TR" altLang="tr-TR" sz="2300"/>
              <a:t>Araba tamirciliği (yaratıcı ve sanatsal yetenekler fazla gerekmez)</a:t>
            </a:r>
          </a:p>
        </p:txBody>
      </p:sp>
      <p:sp>
        <p:nvSpPr>
          <p:cNvPr id="41988" name="4 Slayt Numarası Yer Tutucusu">
            <a:extLst>
              <a:ext uri="{FF2B5EF4-FFF2-40B4-BE49-F238E27FC236}">
                <a16:creationId xmlns:a16="http://schemas.microsoft.com/office/drawing/2014/main" id="{78B86E4B-475C-EE7F-F039-BC91B026E92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BCA5BBE4-844E-4737-851E-94B12D3C058D}" type="slidenum">
              <a:rPr lang="tr-TR" altLang="tr-TR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tr-TR" altLang="tr-TR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Başlık">
            <a:extLst>
              <a:ext uri="{FF2B5EF4-FFF2-40B4-BE49-F238E27FC236}">
                <a16:creationId xmlns:a16="http://schemas.microsoft.com/office/drawing/2014/main" id="{68C22CB7-6BD7-C7E6-097E-391DE973D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05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300">
                <a:solidFill>
                  <a:srgbClr val="FF3300"/>
                </a:solidFill>
              </a:rPr>
              <a:t>6. Doğa Zekâsı </a:t>
            </a:r>
          </a:p>
        </p:txBody>
      </p:sp>
      <p:sp>
        <p:nvSpPr>
          <p:cNvPr id="27651" name="2 İçerik Yer Tutucusu">
            <a:extLst>
              <a:ext uri="{FF2B5EF4-FFF2-40B4-BE49-F238E27FC236}">
                <a16:creationId xmlns:a16="http://schemas.microsoft.com/office/drawing/2014/main" id="{0040D032-C067-9815-E052-CC2BFA8B9FD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441450"/>
            <a:ext cx="8229600" cy="468471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  <a:spcBef>
                <a:spcPts val="575"/>
              </a:spcBef>
            </a:pPr>
            <a:r>
              <a:rPr lang="tr-TR" altLang="tr-TR" sz="1900" cap="none"/>
              <a:t>DOĞA ZEKÂSI GELİŞMİŞ BİREYLER BİTKİLER, HAYVANLAR GİBİ CANLI VARLIKLARA VE JEOLOJİK DOĞAL VARLIKLARA EMPATİ DUYAR, ONLARA DUYARLI DAVRANIRLAR. </a:t>
            </a:r>
          </a:p>
          <a:p>
            <a:pPr lvl="1" indent="-339725" eaLnBrk="1" hangingPunct="1">
              <a:lnSpc>
                <a:spcPct val="110000"/>
              </a:lnSpc>
              <a:spcBef>
                <a:spcPts val="575"/>
              </a:spcBef>
            </a:pPr>
            <a:r>
              <a:rPr lang="tr-TR" altLang="tr-TR" sz="1900" cap="none"/>
              <a:t>ÇİFTÇİLER, </a:t>
            </a:r>
          </a:p>
          <a:p>
            <a:pPr lvl="1" indent="-339725" eaLnBrk="1" hangingPunct="1">
              <a:lnSpc>
                <a:spcPct val="110000"/>
              </a:lnSpc>
              <a:spcBef>
                <a:spcPts val="575"/>
              </a:spcBef>
            </a:pPr>
            <a:r>
              <a:rPr lang="tr-TR" altLang="tr-TR" sz="1900" cap="none"/>
              <a:t>ZİRAATÇILAR, </a:t>
            </a:r>
          </a:p>
          <a:p>
            <a:pPr lvl="1" indent="-339725" eaLnBrk="1" hangingPunct="1">
              <a:lnSpc>
                <a:spcPct val="110000"/>
              </a:lnSpc>
              <a:spcBef>
                <a:spcPts val="575"/>
              </a:spcBef>
            </a:pPr>
            <a:r>
              <a:rPr lang="tr-TR" altLang="tr-TR" sz="1900" cap="none"/>
              <a:t>VETERİNER HEKİMLER, </a:t>
            </a:r>
          </a:p>
          <a:p>
            <a:pPr lvl="1" indent="-339725" eaLnBrk="1" hangingPunct="1">
              <a:lnSpc>
                <a:spcPct val="110000"/>
              </a:lnSpc>
              <a:spcBef>
                <a:spcPts val="575"/>
              </a:spcBef>
            </a:pPr>
            <a:r>
              <a:rPr lang="tr-TR" altLang="tr-TR" sz="1900" cap="none"/>
              <a:t>BİLİM ADAMLARI</a:t>
            </a:r>
          </a:p>
          <a:p>
            <a:pPr lvl="1" indent="-339725" eaLnBrk="1" hangingPunct="1">
              <a:lnSpc>
                <a:spcPct val="110000"/>
              </a:lnSpc>
              <a:spcBef>
                <a:spcPts val="575"/>
              </a:spcBef>
            </a:pPr>
            <a:r>
              <a:rPr lang="tr-TR" altLang="tr-TR" sz="1900" cap="none"/>
              <a:t>DOĞA BİLİMCİLER VB. </a:t>
            </a:r>
          </a:p>
          <a:p>
            <a:pPr eaLnBrk="1" hangingPunct="1">
              <a:lnSpc>
                <a:spcPct val="110000"/>
              </a:lnSpc>
              <a:spcBef>
                <a:spcPts val="575"/>
              </a:spcBef>
            </a:pPr>
            <a:r>
              <a:rPr lang="tr-TR" altLang="tr-TR" sz="1900" cap="none"/>
              <a:t>BİLİM ADAMLARI EKOLOJİK SİSTEMİ ANLAMAK, TÜRLERİ BELİRLEMEK VE SINIFLAMAK İÇİN BU BECERİYE GEREK DUYAR. </a:t>
            </a:r>
          </a:p>
          <a:p>
            <a:pPr eaLnBrk="1" hangingPunct="1">
              <a:lnSpc>
                <a:spcPct val="110000"/>
              </a:lnSpc>
              <a:spcBef>
                <a:spcPts val="575"/>
              </a:spcBef>
            </a:pPr>
            <a:r>
              <a:rPr lang="tr-TR" altLang="tr-TR" sz="1900" cap="none"/>
              <a:t>EMPATİK BECERİLER BİREYLERİN CANLI VARLIKLARI KORUMA VE ONLARIN YAŞAMLARINA DUYARLI OLMAYI SAĞLAR.</a:t>
            </a:r>
          </a:p>
        </p:txBody>
      </p:sp>
      <p:sp>
        <p:nvSpPr>
          <p:cNvPr id="43012" name="4 Slayt Numarası Yer Tutucusu">
            <a:extLst>
              <a:ext uri="{FF2B5EF4-FFF2-40B4-BE49-F238E27FC236}">
                <a16:creationId xmlns:a16="http://schemas.microsoft.com/office/drawing/2014/main" id="{E28B5C17-73FF-57CB-13A6-D075739D318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639E733F-9319-4D19-846E-25004E872853}" type="slidenum">
              <a:rPr lang="tr-TR" altLang="tr-TR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tr-TR" altLang="tr-TR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Başlık">
            <a:extLst>
              <a:ext uri="{FF2B5EF4-FFF2-40B4-BE49-F238E27FC236}">
                <a16:creationId xmlns:a16="http://schemas.microsoft.com/office/drawing/2014/main" id="{6CAFEA10-F466-8666-C729-0B11B07D4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23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300">
                <a:solidFill>
                  <a:srgbClr val="FF3300"/>
                </a:solidFill>
              </a:rPr>
              <a:t>7. İçsel Zekâ </a:t>
            </a:r>
          </a:p>
        </p:txBody>
      </p:sp>
      <p:sp>
        <p:nvSpPr>
          <p:cNvPr id="28675" name="2 İçerik Yer Tutucusu">
            <a:extLst>
              <a:ext uri="{FF2B5EF4-FFF2-40B4-BE49-F238E27FC236}">
                <a16:creationId xmlns:a16="http://schemas.microsoft.com/office/drawing/2014/main" id="{79479B35-89CF-B564-9CC9-2BF4BA03CA4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235075"/>
            <a:ext cx="8229600" cy="489108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  <a:spcAft>
                <a:spcPts val="575"/>
              </a:spcAft>
            </a:pPr>
            <a:r>
              <a:rPr lang="tr-TR" altLang="tr-TR" sz="1900" cap="none"/>
              <a:t>İÇSEL ZEKÂ BEYNİN ÖN LOBLARIYLA İLİŞKİLİ BİR ZEKÂ TÜRÜDÜR. </a:t>
            </a:r>
          </a:p>
          <a:p>
            <a:pPr eaLnBrk="1" hangingPunct="1">
              <a:spcBef>
                <a:spcPts val="575"/>
              </a:spcBef>
              <a:spcAft>
                <a:spcPts val="575"/>
              </a:spcAft>
            </a:pPr>
            <a:r>
              <a:rPr lang="tr-TR" altLang="tr-TR" sz="1900" cap="none"/>
              <a:t>İÇSEL ZEKÂ İNSANIN KENDİNİ BİLMESİNİ SAĞLAR. </a:t>
            </a:r>
          </a:p>
          <a:p>
            <a:pPr eaLnBrk="1" hangingPunct="1">
              <a:spcBef>
                <a:spcPts val="575"/>
              </a:spcBef>
              <a:spcAft>
                <a:spcPts val="575"/>
              </a:spcAft>
            </a:pPr>
            <a:r>
              <a:rPr lang="tr-TR" altLang="tr-TR" sz="1900" cap="none"/>
              <a:t>İÇSEL ZEKÂ İNSANIN KENDİNİ TAKDİR ETMESİ, AMAÇ BELİRLEMESİ, KENDİNİ AYARLAMASI VE DUYGUSAL ÖZ YÖNETİMİNİ SAĞLAMAYA DESTEK OLUR.</a:t>
            </a:r>
          </a:p>
          <a:p>
            <a:pPr eaLnBrk="1" hangingPunct="1">
              <a:spcBef>
                <a:spcPts val="575"/>
              </a:spcBef>
              <a:spcAft>
                <a:spcPts val="575"/>
              </a:spcAft>
            </a:pPr>
            <a:r>
              <a:rPr lang="tr-TR" altLang="tr-TR" sz="1900" cap="none"/>
              <a:t>İÇSEL ÖZGÜVENİ YÜKSELTMEYİ VE STRESLE ETKİN BİR BİÇİMDE BAŞ EDEBİLMEYİ ETKİLEYEN BİR FAKTÖRDÜR. </a:t>
            </a:r>
          </a:p>
          <a:p>
            <a:pPr eaLnBrk="1" hangingPunct="1">
              <a:spcBef>
                <a:spcPts val="575"/>
              </a:spcBef>
              <a:spcAft>
                <a:spcPts val="575"/>
              </a:spcAft>
            </a:pPr>
            <a:r>
              <a:rPr lang="tr-TR" altLang="tr-TR" sz="1900" cap="none"/>
              <a:t>İÇSEL ZEKÂ ÖĞRENME, BİREYSEL TATMİN ELDE ETME VE BAŞARILI OLMA GİBİ BİREYİN KARİYER GELİŞİMİ BAKIMINDAN ÖNEMLİDİR. </a:t>
            </a:r>
          </a:p>
          <a:p>
            <a:pPr eaLnBrk="1" hangingPunct="1">
              <a:spcBef>
                <a:spcPts val="575"/>
              </a:spcBef>
              <a:spcAft>
                <a:spcPts val="575"/>
              </a:spcAft>
            </a:pPr>
            <a:r>
              <a:rPr lang="tr-TR" altLang="tr-TR" sz="1900" cap="none"/>
              <a:t>BU ZEKÂNIN ÖZELLİKLE DE BİREYSEL ÖZYÖNETİM BECERİLERİNİN GEREKTİRDİĞİ MESLEKLER ARASINDA ŞUNLAR SAYILABİLİR:</a:t>
            </a:r>
          </a:p>
          <a:p>
            <a:pPr lvl="1" indent="-339725" eaLnBrk="1" hangingPunct="1">
              <a:spcBef>
                <a:spcPts val="575"/>
              </a:spcBef>
              <a:spcAft>
                <a:spcPts val="575"/>
              </a:spcAft>
            </a:pPr>
            <a:r>
              <a:rPr lang="tr-TR" altLang="tr-TR" sz="1900" cap="none"/>
              <a:t>PİLOTLUK, POLİSLİK, YAZARLIK, DANIŞMANLIK VE ÖĞRETMENLİK VB.</a:t>
            </a:r>
          </a:p>
        </p:txBody>
      </p:sp>
      <p:sp>
        <p:nvSpPr>
          <p:cNvPr id="44036" name="4 Slayt Numarası Yer Tutucusu">
            <a:extLst>
              <a:ext uri="{FF2B5EF4-FFF2-40B4-BE49-F238E27FC236}">
                <a16:creationId xmlns:a16="http://schemas.microsoft.com/office/drawing/2014/main" id="{D30F9D85-4795-6EB1-4475-164BC1C9826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F6BB04A3-07F9-4806-9ED1-0C21BFCAFEC7}" type="slidenum">
              <a:rPr lang="tr-TR" altLang="tr-TR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tr-TR" altLang="tr-TR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Başlık">
            <a:extLst>
              <a:ext uri="{FF2B5EF4-FFF2-40B4-BE49-F238E27FC236}">
                <a16:creationId xmlns:a16="http://schemas.microsoft.com/office/drawing/2014/main" id="{63F8C079-4F44-05D2-70AE-20C47BFF3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043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r-TR" altLang="tr-TR" sz="4300" cap="none">
                <a:solidFill>
                  <a:srgbClr val="FF3300"/>
                </a:solidFill>
              </a:rPr>
              <a:t>8. KİŞİLERARASI ZEKÂ </a:t>
            </a:r>
          </a:p>
        </p:txBody>
      </p:sp>
      <p:sp>
        <p:nvSpPr>
          <p:cNvPr id="29699" name="2 İçerik Yer Tutucusu">
            <a:extLst>
              <a:ext uri="{FF2B5EF4-FFF2-40B4-BE49-F238E27FC236}">
                <a16:creationId xmlns:a16="http://schemas.microsoft.com/office/drawing/2014/main" id="{BF71E3C3-6B48-494A-7D92-A1B63888479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441450"/>
            <a:ext cx="8229600" cy="468471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  <a:spcBef>
                <a:spcPts val="575"/>
              </a:spcBef>
              <a:spcAft>
                <a:spcPts val="575"/>
              </a:spcAft>
            </a:pPr>
            <a:r>
              <a:rPr lang="tr-TR" altLang="tr-TR" sz="1900" cap="none"/>
              <a:t>KİŞİLERARASI ZEKÂ DA İÇSEL ZEKÂ GİBİ </a:t>
            </a:r>
            <a:r>
              <a:rPr lang="tr-TR" altLang="tr-TR" sz="1900" cap="none">
                <a:solidFill>
                  <a:srgbClr val="FF0000"/>
                </a:solidFill>
              </a:rPr>
              <a:t>BİREYSEL İYİ OLUŞU </a:t>
            </a:r>
            <a:r>
              <a:rPr lang="tr-TR" altLang="tr-TR" sz="1900" cap="none"/>
              <a:t>ETKİLER</a:t>
            </a:r>
          </a:p>
          <a:p>
            <a:pPr eaLnBrk="1" hangingPunct="1">
              <a:lnSpc>
                <a:spcPct val="100000"/>
              </a:lnSpc>
              <a:spcBef>
                <a:spcPts val="575"/>
              </a:spcBef>
              <a:spcAft>
                <a:spcPts val="575"/>
              </a:spcAft>
            </a:pPr>
            <a:r>
              <a:rPr lang="tr-TR" altLang="tr-TR" sz="1900" cap="none"/>
              <a:t>DİĞER İNSANLARLA BAŞARILI İLİŞKİLER KURMAYI SAĞLAYAN BİR ZEKÂ TÜRÜDÜR. </a:t>
            </a:r>
          </a:p>
          <a:p>
            <a:pPr eaLnBrk="1" hangingPunct="1">
              <a:lnSpc>
                <a:spcPct val="100000"/>
              </a:lnSpc>
              <a:spcBef>
                <a:spcPts val="575"/>
              </a:spcBef>
              <a:spcAft>
                <a:spcPts val="575"/>
              </a:spcAft>
            </a:pPr>
            <a:r>
              <a:rPr lang="tr-TR" altLang="tr-TR" sz="1900" cap="none"/>
              <a:t>BU ZEKÂ TÜRÜNÜN BİREYSEL KARİYER GELİŞİMİNİ KOLAYLAŞTIRICI NİTELİĞİ VARDIR. </a:t>
            </a:r>
          </a:p>
          <a:p>
            <a:pPr eaLnBrk="1" hangingPunct="1">
              <a:lnSpc>
                <a:spcPct val="100000"/>
              </a:lnSpc>
              <a:spcBef>
                <a:spcPts val="575"/>
              </a:spcBef>
              <a:spcAft>
                <a:spcPts val="575"/>
              </a:spcAft>
            </a:pPr>
            <a:r>
              <a:rPr lang="tr-TR" altLang="tr-TR" sz="1900" cap="none"/>
              <a:t>BİREYSEL FARKLILIKLARI GÖREBİLME, ONLARIN DUYGULARINI ANLAMA, NASIL BİR RUH HALİ İÇİNDE OLDUKLARINI ALGILAMA, KENDİNİ VE DİĞER BİREYLERİ MOTİVE ETME, KISACASI </a:t>
            </a:r>
            <a:r>
              <a:rPr lang="tr-TR" altLang="tr-TR" sz="1900" cap="none">
                <a:solidFill>
                  <a:srgbClr val="FF0000"/>
                </a:solidFill>
              </a:rPr>
              <a:t>ETKİLİ KİŞİLERARASI İLİŞKİLER </a:t>
            </a:r>
            <a:r>
              <a:rPr lang="tr-TR" altLang="tr-TR" sz="1900" cap="none"/>
              <a:t>KURABİLMEYİ SAĞLAR</a:t>
            </a:r>
          </a:p>
          <a:p>
            <a:pPr eaLnBrk="1" hangingPunct="1">
              <a:lnSpc>
                <a:spcPct val="100000"/>
              </a:lnSpc>
              <a:spcBef>
                <a:spcPts val="575"/>
              </a:spcBef>
              <a:spcAft>
                <a:spcPts val="575"/>
              </a:spcAft>
            </a:pPr>
            <a:r>
              <a:rPr lang="tr-TR" altLang="tr-TR" sz="1900" cap="none"/>
              <a:t>AYRICA BİR </a:t>
            </a:r>
            <a:r>
              <a:rPr lang="tr-TR" altLang="tr-TR" sz="1900" cap="none">
                <a:solidFill>
                  <a:srgbClr val="FF0000"/>
                </a:solidFill>
              </a:rPr>
              <a:t>GRUBU YÖNETEBİLME </a:t>
            </a:r>
            <a:r>
              <a:rPr lang="tr-TR" altLang="tr-TR" sz="1900" cap="none"/>
              <a:t>VE </a:t>
            </a:r>
            <a:r>
              <a:rPr lang="tr-TR" altLang="tr-TR" sz="1900" cap="none">
                <a:solidFill>
                  <a:srgbClr val="FF0000"/>
                </a:solidFill>
              </a:rPr>
              <a:t>MOTİVE EDEBİLME </a:t>
            </a:r>
            <a:r>
              <a:rPr lang="tr-TR" altLang="tr-TR" sz="1900" cap="none"/>
              <a:t>BECERİLERİ DE ÖZELLİKLE </a:t>
            </a:r>
            <a:r>
              <a:rPr lang="tr-TR" altLang="tr-TR" sz="1900" cap="none">
                <a:solidFill>
                  <a:srgbClr val="FF0000"/>
                </a:solidFill>
              </a:rPr>
              <a:t>YÖNETİCİ VE LİDERLİK </a:t>
            </a:r>
            <a:r>
              <a:rPr lang="tr-TR" altLang="tr-TR" sz="1900" cap="none"/>
              <a:t>POZİSYONLARINDAKİ BİREYLERİN SAHİP OLMALARI GEREKEN ÖNEMLİ ÖZELLİKLER ARASINDADIR. </a:t>
            </a:r>
          </a:p>
          <a:p>
            <a:pPr lvl="1" indent="-339725" eaLnBrk="1" hangingPunct="1">
              <a:lnSpc>
                <a:spcPct val="100000"/>
              </a:lnSpc>
              <a:spcBef>
                <a:spcPts val="575"/>
              </a:spcBef>
              <a:spcAft>
                <a:spcPts val="575"/>
              </a:spcAft>
            </a:pPr>
            <a:r>
              <a:rPr lang="tr-TR" altLang="tr-TR" sz="1900" cap="none"/>
              <a:t>PSİKOLOJİK DANIŞMANLIK, PSİKOLOGLUK, ÖĞRETMENLİK VE SATIŞ DANIŞMANLIĞI VB.</a:t>
            </a:r>
          </a:p>
        </p:txBody>
      </p:sp>
      <p:sp>
        <p:nvSpPr>
          <p:cNvPr id="45060" name="4 Slayt Numarası Yer Tutucusu">
            <a:extLst>
              <a:ext uri="{FF2B5EF4-FFF2-40B4-BE49-F238E27FC236}">
                <a16:creationId xmlns:a16="http://schemas.microsoft.com/office/drawing/2014/main" id="{AE144C4A-B9B4-ACAA-EE9D-BF30B7CA1C2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7048855B-4252-46B5-998E-A650C2D49966}" type="slidenum">
              <a:rPr lang="tr-TR" altLang="tr-TR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tr-TR" altLang="tr-TR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Başlık">
            <a:extLst>
              <a:ext uri="{FF2B5EF4-FFF2-40B4-BE49-F238E27FC236}">
                <a16:creationId xmlns:a16="http://schemas.microsoft.com/office/drawing/2014/main" id="{E44B0E06-5745-D659-2F3D-CBD186F12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b="1">
                <a:solidFill>
                  <a:srgbClr val="FF0000"/>
                </a:solidFill>
              </a:rPr>
              <a:t>b) İlgi</a:t>
            </a:r>
          </a:p>
        </p:txBody>
      </p:sp>
      <p:sp>
        <p:nvSpPr>
          <p:cNvPr id="30723" name="2 İçerik Yer Tutucusu">
            <a:extLst>
              <a:ext uri="{FF2B5EF4-FFF2-40B4-BE49-F238E27FC236}">
                <a16:creationId xmlns:a16="http://schemas.microsoft.com/office/drawing/2014/main" id="{115966E3-642E-1DEF-00A9-D6DC66E9969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66963"/>
            <a:ext cx="7772400" cy="34242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altLang="tr-TR" sz="2200" cap="none"/>
              <a:t>BİR ETKİNLİĞİN ÖZÜNDEN ELDE EDİLEN DOYUM.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altLang="tr-TR" sz="2200" cap="none"/>
              <a:t>BELLİ FAALİYETLERE İSTEYEREK YÖNELME, 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altLang="tr-TR" sz="2200" cap="none"/>
              <a:t>BU FAALİYETLERİ KISITLAYICI KOŞULLAR ALTINDA BİLE BAŞKA FAALİYETLERE TERCİH ETME VE 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altLang="tr-TR" sz="2200" cap="none"/>
              <a:t>BU FAALİYETLERİ YAPARKEN YORGUNLUK YERİNE DİNLENMİŞLİK, BIKKINLIK YERİNE DEVAM ETME İSTEĞİ DUYMA DURUMLARINDA VARLIĞINA HÜKMETTİĞİMİZ BİR İÇ UYARICIDIR.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>
            <a:extLst>
              <a:ext uri="{FF2B5EF4-FFF2-40B4-BE49-F238E27FC236}">
                <a16:creationId xmlns:a16="http://schemas.microsoft.com/office/drawing/2014/main" id="{13C5F282-FE18-5ABE-CFF8-26A02C3991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561975"/>
          </a:xfrm>
        </p:spPr>
        <p:txBody>
          <a:bodyPr>
            <a:normAutofit fontScale="90000"/>
          </a:bodyPr>
          <a:lstStyle/>
          <a:p>
            <a:pPr defTabSz="913997" eaLnBrk="1" fontAlgn="auto" hangingPunct="1">
              <a:spcAft>
                <a:spcPts val="0"/>
              </a:spcAft>
              <a:defRPr/>
            </a:pPr>
            <a:r>
              <a:rPr lang="tr-TR" sz="4000" dirty="0">
                <a:solidFill>
                  <a:srgbClr val="FF3300"/>
                </a:solidFill>
              </a:rPr>
              <a:t>Bazı ilgi türleri  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A7256E2-596D-2E2D-A56F-4D601EDDE24B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914400" y="1341438"/>
            <a:ext cx="7783513" cy="4525962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sz="2200" cap="none"/>
              <a:t>TEMEL BİLİM İLGİSİ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200" cap="none"/>
              <a:t>SOSYAL BİLİM İLGİSİ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200" cap="none"/>
              <a:t>CANLI VARLIK İLGİSİ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200" cap="none"/>
              <a:t>MEKANİK İLGİ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200" cap="none"/>
              <a:t>İKNA İLGİSİ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200" cap="none"/>
              <a:t>TİCARET İLGİSİ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200" cap="none"/>
              <a:t>İŞ AYRINTILARI İLGİSİ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200" cap="none"/>
              <a:t>EDEBİYAT İLGİSİ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200" cap="none"/>
              <a:t>GÜZEL SANATLAR İLGİSİ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200" cap="none"/>
              <a:t>MÜZİK İLGİSİ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200" cap="none"/>
              <a:t>SOSYAL YARDIM İLGİSİ</a:t>
            </a:r>
          </a:p>
        </p:txBody>
      </p:sp>
      <p:sp>
        <p:nvSpPr>
          <p:cNvPr id="47108" name="5 Slayt Numarası Yer Tutucusu">
            <a:extLst>
              <a:ext uri="{FF2B5EF4-FFF2-40B4-BE49-F238E27FC236}">
                <a16:creationId xmlns:a16="http://schemas.microsoft.com/office/drawing/2014/main" id="{DDFBAAAC-67DA-5A62-45BE-87A8283DA82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0BB1B733-ACC1-4F2D-B6E6-997DC7070847}" type="slidenum">
              <a:rPr lang="tr-TR" altLang="tr-TR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tr-TR" altLang="tr-TR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Başlık">
            <a:extLst>
              <a:ext uri="{FF2B5EF4-FFF2-40B4-BE49-F238E27FC236}">
                <a16:creationId xmlns:a16="http://schemas.microsoft.com/office/drawing/2014/main" id="{66554322-4B54-5EBE-BF14-A7D323E84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b="1">
                <a:solidFill>
                  <a:srgbClr val="FF0000"/>
                </a:solidFill>
              </a:rPr>
              <a:t>Yetenek – İlgi Farkı</a:t>
            </a:r>
          </a:p>
        </p:txBody>
      </p:sp>
      <p:sp>
        <p:nvSpPr>
          <p:cNvPr id="32771" name="2 İçerik Yer Tutucusu">
            <a:extLst>
              <a:ext uri="{FF2B5EF4-FFF2-40B4-BE49-F238E27FC236}">
                <a16:creationId xmlns:a16="http://schemas.microsoft.com/office/drawing/2014/main" id="{AC67EFF2-C86B-FE70-7805-17939ADE5C6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66963"/>
            <a:ext cx="7772400" cy="34242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r-TR" altLang="tr-TR" cap="none"/>
              <a:t>YETENEKLER BİR MESLEKİ ETKİNLİKTE SAĞLANAN BAŞARI DÜZEYİ, İLGİLER İSE O FAALİYETLERDEN ZEVK ALMA DÜZEYİYLE İLİŞKİLİDİR.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BA4D223-638F-58E2-57B9-0B4330C033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2275" y="617538"/>
            <a:ext cx="8228013" cy="2163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3100">
                <a:solidFill>
                  <a:srgbClr val="FF0000"/>
                </a:solidFill>
              </a:rPr>
              <a:t>İlgiler neden yeteneklerden daha geç kararlılık gösterir?</a:t>
            </a:r>
          </a:p>
        </p:txBody>
      </p:sp>
      <p:sp>
        <p:nvSpPr>
          <p:cNvPr id="49155" name="5 Slayt Numarası Yer Tutucusu">
            <a:extLst>
              <a:ext uri="{FF2B5EF4-FFF2-40B4-BE49-F238E27FC236}">
                <a16:creationId xmlns:a16="http://schemas.microsoft.com/office/drawing/2014/main" id="{F3E33CEF-CB71-755E-A4CE-AC49117EF9E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8451E941-FCAA-4E00-A519-432653F84892}" type="slidenum">
              <a:rPr lang="tr-TR" altLang="tr-TR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tr-TR" altLang="tr-TR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Başlık">
            <a:extLst>
              <a:ext uri="{FF2B5EF4-FFF2-40B4-BE49-F238E27FC236}">
                <a16:creationId xmlns:a16="http://schemas.microsoft.com/office/drawing/2014/main" id="{EBFF5694-8311-81CD-DDFA-F399F17B3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b="1">
                <a:solidFill>
                  <a:srgbClr val="FF0000"/>
                </a:solidFill>
              </a:rPr>
              <a:t>İlgileri Belirleme Yöntemleri</a:t>
            </a:r>
          </a:p>
        </p:txBody>
      </p:sp>
      <p:sp>
        <p:nvSpPr>
          <p:cNvPr id="34819" name="2 İçerik Yer Tutucusu">
            <a:extLst>
              <a:ext uri="{FF2B5EF4-FFF2-40B4-BE49-F238E27FC236}">
                <a16:creationId xmlns:a16="http://schemas.microsoft.com/office/drawing/2014/main" id="{50536E43-93D9-4CA6-8556-EEAB3C51F9B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5843588" cy="4525963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altLang="tr-TR" sz="2400" b="1" i="1"/>
              <a:t>İfade Edilen İlgiler</a:t>
            </a:r>
            <a:r>
              <a:rPr lang="tr-TR" altLang="tr-TR" sz="2400"/>
              <a:t>: Bireyin sözcükleriyle ifade ettiği ilgiler.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altLang="tr-TR" sz="2400" b="1" i="1"/>
              <a:t>Gözlenen İlgiler</a:t>
            </a:r>
            <a:r>
              <a:rPr lang="tr-TR" altLang="tr-TR" sz="2400"/>
              <a:t>: Bireyin yaptığı faaliyetlere bakarak anlaşılabilecek ilgiler.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altLang="tr-TR" sz="2400" b="1" i="1"/>
              <a:t>Envanterle Ölçülen İlgiler</a:t>
            </a:r>
            <a:r>
              <a:rPr lang="tr-TR" altLang="tr-TR" sz="2400"/>
              <a:t>: Bireyin ilgilerini bir dizi maddeden oluşan envanterlerle ölçülen ilgiler.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altLang="tr-TR" sz="2400" b="1" i="1"/>
              <a:t>Testlerle Ölçülen İlgiler</a:t>
            </a:r>
            <a:r>
              <a:rPr lang="tr-TR" altLang="tr-TR" sz="2400"/>
              <a:t>: Yetenek testlerinden elde edilen sonuçlara bakarak belirlenen ilgiler.</a:t>
            </a:r>
          </a:p>
        </p:txBody>
      </p:sp>
      <p:pic>
        <p:nvPicPr>
          <p:cNvPr id="50180" name="Picture 10" descr="STELLAROBSQ.jpg">
            <a:extLst>
              <a:ext uri="{FF2B5EF4-FFF2-40B4-BE49-F238E27FC236}">
                <a16:creationId xmlns:a16="http://schemas.microsoft.com/office/drawing/2014/main" id="{5370AD8F-AA58-A244-E917-4B5F6ADCB0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989138"/>
            <a:ext cx="2162175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1" name="Picture 11" descr="test.jpg">
            <a:extLst>
              <a:ext uri="{FF2B5EF4-FFF2-40B4-BE49-F238E27FC236}">
                <a16:creationId xmlns:a16="http://schemas.microsoft.com/office/drawing/2014/main" id="{3E82A7B4-F4FB-6C1F-E5E1-AC6DD3B919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581525"/>
            <a:ext cx="2109787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Başlık">
            <a:extLst>
              <a:ext uri="{FF2B5EF4-FFF2-40B4-BE49-F238E27FC236}">
                <a16:creationId xmlns:a16="http://schemas.microsoft.com/office/drawing/2014/main" id="{9C6A5DFA-6861-DFAB-0E87-5161B4143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r-TR" altLang="tr-TR" sz="4000" b="1" cap="none">
                <a:solidFill>
                  <a:srgbClr val="FF0000"/>
                </a:solidFill>
              </a:rPr>
              <a:t>C) KİŞİLİK ÖZELLİKLERİ</a:t>
            </a:r>
          </a:p>
        </p:txBody>
      </p:sp>
      <p:sp>
        <p:nvSpPr>
          <p:cNvPr id="35843" name="2 İçerik Yer Tutucusu">
            <a:extLst>
              <a:ext uri="{FF2B5EF4-FFF2-40B4-BE49-F238E27FC236}">
                <a16:creationId xmlns:a16="http://schemas.microsoft.com/office/drawing/2014/main" id="{2E3DA8FC-1D76-842A-9DAD-BE0058BCDDF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66963"/>
            <a:ext cx="7772400" cy="34242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r-TR" altLang="tr-TR" cap="none">
                <a:solidFill>
                  <a:srgbClr val="FF0000"/>
                </a:solidFill>
                <a:latin typeface="Arial Black" panose="020B0A04020102020204" pitchFamily="34" charset="0"/>
              </a:rPr>
              <a:t>TANIM</a:t>
            </a:r>
            <a:r>
              <a:rPr lang="tr-TR" altLang="tr-TR" cap="none"/>
              <a:t>: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tr-TR" altLang="tr-TR" cap="none"/>
              <a:t>	İNSANIN ÇEVREYE KENDİNE ÖZGÜ BİR BİÇİMDE UYUM SAĞLAMASINI BELİRLEYEN KARAKTERİNİN, DUYGUSAL, BİLİŞSEL VE FİZİKSEL YAPISININ NİSPETEN KARARLI VE DURAĞAN BİR BİÇİMDE ÖRGÜTLENMESİDİR (EYSENCK, 1970).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>
            <a:extLst>
              <a:ext uri="{FF2B5EF4-FFF2-40B4-BE49-F238E27FC236}">
                <a16:creationId xmlns:a16="http://schemas.microsoft.com/office/drawing/2014/main" id="{C5C62D91-5AEF-8BB4-C2C2-D4ACAE893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b="1">
                <a:solidFill>
                  <a:srgbClr val="FF0000"/>
                </a:solidFill>
              </a:rPr>
              <a:t>A) Psikolojik Faktörler</a:t>
            </a:r>
            <a:endParaRPr lang="tr-TR" altLang="tr-TR">
              <a:solidFill>
                <a:srgbClr val="FF0000"/>
              </a:solidFill>
            </a:endParaRPr>
          </a:p>
        </p:txBody>
      </p:sp>
      <p:sp>
        <p:nvSpPr>
          <p:cNvPr id="7171" name="2 İçerik Yer Tutucusu">
            <a:extLst>
              <a:ext uri="{FF2B5EF4-FFF2-40B4-BE49-F238E27FC236}">
                <a16:creationId xmlns:a16="http://schemas.microsoft.com/office/drawing/2014/main" id="{908E5974-EB43-3A77-50A9-20F7338AD07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66963"/>
            <a:ext cx="7772400" cy="34242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r-TR" altLang="tr-TR" sz="3600" cap="none"/>
              <a:t>YETENEK</a:t>
            </a:r>
          </a:p>
          <a:p>
            <a:pPr eaLnBrk="1" hangingPunct="1"/>
            <a:r>
              <a:rPr lang="tr-TR" altLang="tr-TR" sz="3600" cap="none"/>
              <a:t>İLGİ</a:t>
            </a:r>
          </a:p>
          <a:p>
            <a:pPr eaLnBrk="1" hangingPunct="1"/>
            <a:r>
              <a:rPr lang="tr-TR" altLang="tr-TR" sz="3600" cap="none"/>
              <a:t>KİŞİLİK</a:t>
            </a:r>
          </a:p>
          <a:p>
            <a:pPr eaLnBrk="1" hangingPunct="1"/>
            <a:r>
              <a:rPr lang="tr-TR" altLang="tr-TR" sz="3600" cap="none"/>
              <a:t>MESLEK DEĞERLERİ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Başlık">
            <a:extLst>
              <a:ext uri="{FF2B5EF4-FFF2-40B4-BE49-F238E27FC236}">
                <a16:creationId xmlns:a16="http://schemas.microsoft.com/office/drawing/2014/main" id="{A54C67EC-CAD4-93C6-A47C-46B8C925D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r-TR" altLang="tr-TR" cap="none">
                <a:solidFill>
                  <a:srgbClr val="FF0000"/>
                </a:solidFill>
              </a:rPr>
              <a:t>HOLLAND’A GÖRE KİŞİLİK TİPLERİ</a:t>
            </a:r>
          </a:p>
        </p:txBody>
      </p:sp>
      <p:sp>
        <p:nvSpPr>
          <p:cNvPr id="37891" name="2 İçerik Yer Tutucusu">
            <a:extLst>
              <a:ext uri="{FF2B5EF4-FFF2-40B4-BE49-F238E27FC236}">
                <a16:creationId xmlns:a16="http://schemas.microsoft.com/office/drawing/2014/main" id="{E8824AC6-BE02-872B-7F2F-B345877BC1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71550" y="1600200"/>
            <a:ext cx="7715250" cy="45259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tr-TR" altLang="tr-TR" cap="none"/>
              <a:t>GERÇEKÇİ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tr-TR" altLang="tr-TR" cap="none"/>
              <a:t>ARAŞTIRMACI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tr-TR" altLang="tr-TR" cap="none"/>
              <a:t>SANATÇI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tr-TR" altLang="tr-TR" cap="none"/>
              <a:t>SOSYAL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tr-TR" altLang="tr-TR" cap="none"/>
              <a:t>GİRİŞİMCİ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tr-TR" altLang="tr-TR" cap="none"/>
              <a:t>GELENEKÇİ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Başlık">
            <a:extLst>
              <a:ext uri="{FF2B5EF4-FFF2-40B4-BE49-F238E27FC236}">
                <a16:creationId xmlns:a16="http://schemas.microsoft.com/office/drawing/2014/main" id="{CD3DA09D-538F-3761-CCFC-EEC25AEF0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r-TR" altLang="tr-TR" b="1" cap="none">
                <a:solidFill>
                  <a:srgbClr val="FF0000"/>
                </a:solidFill>
              </a:rPr>
              <a:t>BEŞ FAKTÖR KİŞİLİK MODELİ</a:t>
            </a:r>
            <a:endParaRPr lang="tr-TR" altLang="tr-TR" cap="none">
              <a:solidFill>
                <a:srgbClr val="FF0000"/>
              </a:solidFill>
            </a:endParaRP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9C8F7803-5042-2AAD-DF25-83CA96975C5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00113" y="1600200"/>
            <a:ext cx="7786687" cy="4525963"/>
          </a:xfrm>
        </p:spPr>
        <p:txBody>
          <a:bodyPr/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err="1"/>
              <a:t>Nevrotizm</a:t>
            </a:r>
            <a:r>
              <a:rPr lang="tr-TR" dirty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/>
              <a:t>Dışadönüklük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/>
              <a:t>Yaşantılara açık olma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/>
              <a:t>Uyumluluk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/>
              <a:t>Sorumluluk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Başlık">
            <a:extLst>
              <a:ext uri="{FF2B5EF4-FFF2-40B4-BE49-F238E27FC236}">
                <a16:creationId xmlns:a16="http://schemas.microsoft.com/office/drawing/2014/main" id="{9F41BA78-B887-3ACC-AAC1-44D51BA06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268413"/>
            <a:ext cx="8229600" cy="18732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r-TR" altLang="tr-TR" cap="none">
                <a:solidFill>
                  <a:srgbClr val="FF0000"/>
                </a:solidFill>
                <a:latin typeface="Arial Black" panose="020B0A04020102020204" pitchFamily="34" charset="0"/>
              </a:rPr>
              <a:t>İÇEDÖNÜK-DIŞADÖNÜK </a:t>
            </a:r>
            <a:br>
              <a:rPr lang="tr-TR" altLang="tr-TR" cap="none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tr-TR" altLang="tr-TR" cap="none">
                <a:solidFill>
                  <a:srgbClr val="FF0000"/>
                </a:solidFill>
                <a:latin typeface="Arial Black" panose="020B0A04020102020204" pitchFamily="34" charset="0"/>
              </a:rPr>
              <a:t>KİŞİLİK YAPISI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Başlık">
            <a:extLst>
              <a:ext uri="{FF2B5EF4-FFF2-40B4-BE49-F238E27FC236}">
                <a16:creationId xmlns:a16="http://schemas.microsoft.com/office/drawing/2014/main" id="{931758FB-7309-381F-25BD-8A100E9F6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>
                <a:solidFill>
                  <a:srgbClr val="FF0000"/>
                </a:solidFill>
              </a:rPr>
              <a:t>İçedönük Bireylerin Özellikleri</a:t>
            </a: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31693DCC-5495-5DFC-839B-3A5AEB8BE4B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66963"/>
            <a:ext cx="7772400" cy="34242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altLang="en-US" sz="1900" cap="none"/>
              <a:t>MATEMATİK, FEN BİLİMLERİ VE YABANCI DİL ÖĞRENİMİMDE DAHA BAŞARILIDIRLAR.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altLang="en-US" sz="1900" cap="none"/>
              <a:t>MATEMATİK, KİMYA, BİLGİSAYAR PROGRAMCILIĞI, KÜTÜPHANECİLİK VE MÜHENDİSLİK MESLEKLERİNE YÖNELİMLİDİRLER.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altLang="en-US" sz="1900" cap="none"/>
              <a:t>PERFORMANS TESTLERİNDE DAHA YAVAŞ ANCAK DAHA DOĞRU YANITLAR VERMEKTEDİRLER. 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altLang="en-US" sz="1900" cap="none"/>
              <a:t>UZUN VE MONOTON İŞLERDE DAHA BAŞARILIDIRLAR.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altLang="en-US" sz="1900" cap="none"/>
              <a:t>PROBLEM ÇÖZME SÜRECİNDE KONSANTRE OLABİLMEK İÇİN SESSİZLİĞE, ÇALIŞIRKEN RAHATSIZ EDİLMEMEYE, GEREKSİNİM DUYARLAR.</a:t>
            </a:r>
          </a:p>
          <a:p>
            <a:pPr eaLnBrk="1" hangingPunct="1">
              <a:lnSpc>
                <a:spcPct val="100000"/>
              </a:lnSpc>
            </a:pPr>
            <a:endParaRPr lang="tr-TR" altLang="en-US" sz="1100" cap="none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Başlık">
            <a:extLst>
              <a:ext uri="{FF2B5EF4-FFF2-40B4-BE49-F238E27FC236}">
                <a16:creationId xmlns:a16="http://schemas.microsoft.com/office/drawing/2014/main" id="{2F86D751-30F9-BDEF-B00E-D7DD96BDA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>
                <a:solidFill>
                  <a:srgbClr val="FF0000"/>
                </a:solidFill>
              </a:rPr>
              <a:t>Dışadönük Bireylerin Özellikleri</a:t>
            </a:r>
          </a:p>
        </p:txBody>
      </p:sp>
      <p:sp>
        <p:nvSpPr>
          <p:cNvPr id="41987" name="2 İçerik Yer Tutucusu">
            <a:extLst>
              <a:ext uri="{FF2B5EF4-FFF2-40B4-BE49-F238E27FC236}">
                <a16:creationId xmlns:a16="http://schemas.microsoft.com/office/drawing/2014/main" id="{0947BAAB-1159-2BD5-812A-F5619637FBE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66963"/>
            <a:ext cx="7772400" cy="34242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altLang="tr-TR" cap="none"/>
              <a:t>PERFORMANS TESTLERİNDE DAHA HIZLI ANCAK DAHA FAZLA HATA YAPMAKTADIRLAR.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altLang="tr-TR" cap="none"/>
              <a:t>UYARIMLARIN GÖRECE YOĞUN OLDUĞU DURUMLARDA DAHA BAŞARILIDIRLAR.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altLang="tr-TR" cap="none"/>
              <a:t>PROBLEM ÇÖZERKEN DİĞER KİŞİLERİN GÖRÜŞLERİNİ ÖĞRENMEYE, İLETİŞİM KURMAYA VE KONUYU ONLARLA TARTIŞMAYA GEREKSİNİM DUYARLAR.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altLang="tr-TR" cap="none"/>
              <a:t>SATIŞ, HALKLA İLİŞKİLER, OYUNCULUK, OTEL VE RESTORAN YÖNETİCİLİĞİ GİBİ MESLEKLERE DAHA YÖNELİMLİDİRLER.</a:t>
            </a:r>
          </a:p>
          <a:p>
            <a:pPr eaLnBrk="1" hangingPunct="1">
              <a:lnSpc>
                <a:spcPct val="100000"/>
              </a:lnSpc>
            </a:pPr>
            <a:endParaRPr lang="tr-TR" altLang="tr-TR" sz="1600" cap="none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1FD4278F-0757-6599-E4E8-7D7292F2C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28600"/>
            <a:ext cx="7313613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>
                <a:solidFill>
                  <a:srgbClr val="FF3300"/>
                </a:solidFill>
                <a:latin typeface="Arial Black" panose="020B0A04020102020204" pitchFamily="34" charset="0"/>
              </a:rPr>
              <a:t>Meslek Değerleri</a:t>
            </a:r>
            <a:endParaRPr lang="en-US" altLang="tr-TR">
              <a:solidFill>
                <a:srgbClr val="FF3300"/>
              </a:solidFill>
            </a:endParaRPr>
          </a:p>
        </p:txBody>
      </p:sp>
      <p:pic>
        <p:nvPicPr>
          <p:cNvPr id="57347" name="Picture 4" descr="para.jpg">
            <a:extLst>
              <a:ext uri="{FF2B5EF4-FFF2-40B4-BE49-F238E27FC236}">
                <a16:creationId xmlns:a16="http://schemas.microsoft.com/office/drawing/2014/main" id="{FA458D19-7598-D07C-97FE-B31243FA5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2314575" cy="22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48" name="Picture 5" descr="images-1.jpeg">
            <a:extLst>
              <a:ext uri="{FF2B5EF4-FFF2-40B4-BE49-F238E27FC236}">
                <a16:creationId xmlns:a16="http://schemas.microsoft.com/office/drawing/2014/main" id="{C956D341-F1F9-7444-DD3C-41402E668F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338" y="3360738"/>
            <a:ext cx="22098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49" name="Picture 7" descr="upload\kariyer.jpg">
            <a:extLst>
              <a:ext uri="{FF2B5EF4-FFF2-40B4-BE49-F238E27FC236}">
                <a16:creationId xmlns:a16="http://schemas.microsoft.com/office/drawing/2014/main" id="{E07BBB88-E5C1-1D66-A948-30ACE94B2F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29025"/>
            <a:ext cx="228600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0" name="Picture 8" descr="328317959.jpg">
            <a:extLst>
              <a:ext uri="{FF2B5EF4-FFF2-40B4-BE49-F238E27FC236}">
                <a16:creationId xmlns:a16="http://schemas.microsoft.com/office/drawing/2014/main" id="{C0256483-455C-DA1C-A378-52BAE0B0C7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581525"/>
            <a:ext cx="2921000" cy="193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1" name="Picture 12" descr="radyasyon.jpg">
            <a:extLst>
              <a:ext uri="{FF2B5EF4-FFF2-40B4-BE49-F238E27FC236}">
                <a16:creationId xmlns:a16="http://schemas.microsoft.com/office/drawing/2014/main" id="{3DF6968B-717F-DBA1-4F56-45608EAA754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225" y="1371600"/>
            <a:ext cx="1824038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2" name="Picture 12" descr="http://egitimcihaber.net/files/2011/01/hakim_tokma%C4%9F%C4%B1.jpg">
            <a:extLst>
              <a:ext uri="{FF2B5EF4-FFF2-40B4-BE49-F238E27FC236}">
                <a16:creationId xmlns:a16="http://schemas.microsoft.com/office/drawing/2014/main" id="{1842C501-C5AF-8323-B7E3-B04F5A72E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025" y="822325"/>
            <a:ext cx="274002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EDEFCECD-15CF-90AF-6CBA-718AB40396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9588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000">
                <a:solidFill>
                  <a:srgbClr val="FF3300"/>
                </a:solidFill>
              </a:rPr>
              <a:t>Meslek Değerleri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40B93824-7F92-7283-3355-4C3267CE1FE1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468313" y="1646238"/>
            <a:ext cx="8207375" cy="4159250"/>
          </a:xfrm>
        </p:spPr>
        <p:txBody>
          <a:bodyPr/>
          <a:lstStyle/>
          <a:p>
            <a:pPr eaLnBrk="1" fontAlgn="auto" hangingPunct="1">
              <a:lnSpc>
                <a:spcPct val="75000"/>
              </a:lnSpc>
              <a:spcBef>
                <a:spcPct val="75000"/>
              </a:spcBef>
              <a:spcAft>
                <a:spcPts val="0"/>
              </a:spcAft>
              <a:defRPr/>
            </a:pPr>
            <a:r>
              <a:rPr lang="tr-TR" altLang="tr-TR" sz="3100"/>
              <a:t>Bir mesleğe girme sonucunda o mesleğin </a:t>
            </a:r>
            <a:r>
              <a:rPr lang="tr-TR" altLang="tr-TR" sz="3100">
                <a:solidFill>
                  <a:srgbClr val="FF0000"/>
                </a:solidFill>
              </a:rPr>
              <a:t>getirilerinden</a:t>
            </a:r>
            <a:r>
              <a:rPr lang="tr-TR" altLang="tr-TR" sz="3100"/>
              <a:t> elde edilen doyumdur.</a:t>
            </a:r>
          </a:p>
          <a:p>
            <a:pPr eaLnBrk="1" fontAlgn="auto" hangingPunct="1">
              <a:lnSpc>
                <a:spcPct val="75000"/>
              </a:lnSpc>
              <a:spcBef>
                <a:spcPct val="75000"/>
              </a:spcBef>
              <a:spcAft>
                <a:spcPts val="0"/>
              </a:spcAft>
              <a:defRPr/>
            </a:pPr>
            <a:r>
              <a:rPr lang="tr-TR" altLang="tr-TR" sz="3100"/>
              <a:t>Meslek değerleri, bir mesleği birey için </a:t>
            </a:r>
            <a:r>
              <a:rPr lang="tr-TR" altLang="tr-TR" sz="3100">
                <a:solidFill>
                  <a:srgbClr val="FF0000"/>
                </a:solidFill>
              </a:rPr>
              <a:t>değerli</a:t>
            </a:r>
            <a:r>
              <a:rPr lang="tr-TR" altLang="tr-TR" sz="3100"/>
              <a:t> kılan özelliklerin, bir başka ifade ile bir meslekten beklenen doyum türlerinin sıralaması anlamına gelir</a:t>
            </a:r>
            <a:r>
              <a:rPr lang="tr-TR" altLang="tr-TR" sz="2800"/>
              <a:t>. </a:t>
            </a:r>
          </a:p>
        </p:txBody>
      </p:sp>
      <p:sp>
        <p:nvSpPr>
          <p:cNvPr id="58372" name="5 Slayt Numarası Yer Tutucusu">
            <a:extLst>
              <a:ext uri="{FF2B5EF4-FFF2-40B4-BE49-F238E27FC236}">
                <a16:creationId xmlns:a16="http://schemas.microsoft.com/office/drawing/2014/main" id="{2121EA82-65C1-6634-A03F-773B4A8870A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9FE32D74-108C-4749-B1E1-914597944A11}" type="slidenum">
              <a:rPr lang="tr-TR" altLang="tr-TR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tr-TR" altLang="tr-TR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>
            <a:extLst>
              <a:ext uri="{FF2B5EF4-FFF2-40B4-BE49-F238E27FC236}">
                <a16:creationId xmlns:a16="http://schemas.microsoft.com/office/drawing/2014/main" id="{F863970A-C9DD-153E-959B-8419E0E2B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rgbClr val="FF0000"/>
                </a:solidFill>
                <a:latin typeface="Arial Black" pitchFamily="34" charset="0"/>
              </a:rPr>
              <a:t>Tablo 1: Meslek Değerleri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1762BCC-2D3C-6369-C510-96F327259E9E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352425" y="1235075"/>
          <a:ext cx="8351839" cy="4892946"/>
        </p:xfrm>
        <a:graphic>
          <a:graphicData uri="http://schemas.openxmlformats.org/drawingml/2006/table">
            <a:tbl>
              <a:tblPr/>
              <a:tblGrid>
                <a:gridCol w="3743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8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704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Çok önemli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Orta Önemli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Önemsiz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848">
                <a:tc>
                  <a:txBody>
                    <a:bodyPr/>
                    <a:lstStyle/>
                    <a:p>
                      <a:pPr marL="720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1. Yüksek Ücret</a:t>
                      </a:r>
                      <a:endParaRPr kumimoji="0" lang="en-US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848">
                <a:tc>
                  <a:txBody>
                    <a:bodyPr/>
                    <a:lstStyle/>
                    <a:p>
                      <a:pPr marL="720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2. Toplumsal Saygınlık</a:t>
                      </a:r>
                      <a:endParaRPr kumimoji="0" lang="en-US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848">
                <a:tc>
                  <a:txBody>
                    <a:bodyPr/>
                    <a:lstStyle/>
                    <a:p>
                      <a:pPr marL="720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3. Sosyal Güvence</a:t>
                      </a:r>
                      <a:endParaRPr kumimoji="0" lang="en-US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848">
                <a:tc>
                  <a:txBody>
                    <a:bodyPr/>
                    <a:lstStyle/>
                    <a:p>
                      <a:pPr marL="720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4. Güvenlik</a:t>
                      </a:r>
                      <a:endParaRPr kumimoji="0" lang="en-US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848">
                <a:tc>
                  <a:txBody>
                    <a:bodyPr/>
                    <a:lstStyle/>
                    <a:p>
                      <a:pPr marL="720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5. Yükselme Olanakları</a:t>
                      </a:r>
                      <a:endParaRPr kumimoji="0" lang="en-US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848">
                <a:tc>
                  <a:txBody>
                    <a:bodyPr/>
                    <a:lstStyle/>
                    <a:p>
                      <a:pPr marL="72000" marR="0" lvl="0" indent="0" algn="l" defTabSz="946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6. Yetenekleri Kullanma</a:t>
                      </a:r>
                      <a:endParaRPr kumimoji="0" lang="en-US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2848">
                <a:tc>
                  <a:txBody>
                    <a:bodyPr/>
                    <a:lstStyle/>
                    <a:p>
                      <a:pPr marL="720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7. Yaratıcılık</a:t>
                      </a:r>
                      <a:endParaRPr kumimoji="0" lang="en-US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848">
                <a:tc>
                  <a:txBody>
                    <a:bodyPr/>
                    <a:lstStyle/>
                    <a:p>
                      <a:pPr marL="720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8. Bağımsızlık </a:t>
                      </a:r>
                      <a:endParaRPr kumimoji="0" lang="en-US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2848">
                <a:tc>
                  <a:txBody>
                    <a:bodyPr/>
                    <a:lstStyle/>
                    <a:p>
                      <a:pPr marL="720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9. Güç ve Otorite</a:t>
                      </a:r>
                      <a:endParaRPr kumimoji="0" lang="en-US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28" marR="9142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>
            <a:extLst>
              <a:ext uri="{FF2B5EF4-FFF2-40B4-BE49-F238E27FC236}">
                <a16:creationId xmlns:a16="http://schemas.microsoft.com/office/drawing/2014/main" id="{06AAE512-7803-996A-9E7E-AF8909D69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25" y="274638"/>
            <a:ext cx="8580438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500" dirty="0">
                <a:solidFill>
                  <a:srgbClr val="FF0000"/>
                </a:solidFill>
                <a:latin typeface="Arial Black" pitchFamily="34" charset="0"/>
              </a:rPr>
              <a:t>Tablo 1: Meslek Değerleri - Devam </a:t>
            </a:r>
            <a:endParaRPr lang="en-US" sz="3500" dirty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11DD86B-DA07-9934-EFFC-BE3310E2F7F6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352425" y="1235075"/>
          <a:ext cx="8510588" cy="4895855"/>
        </p:xfrm>
        <a:graphic>
          <a:graphicData uri="http://schemas.openxmlformats.org/drawingml/2006/table">
            <a:tbl>
              <a:tblPr/>
              <a:tblGrid>
                <a:gridCol w="3814763">
                  <a:extLst>
                    <a:ext uri="{9D8B030D-6E8A-4147-A177-3AD203B41FA5}">
                      <a16:colId xmlns:a16="http://schemas.microsoft.com/office/drawing/2014/main" val="573655863"/>
                    </a:ext>
                  </a:extLst>
                </a:gridCol>
                <a:gridCol w="1560512">
                  <a:extLst>
                    <a:ext uri="{9D8B030D-6E8A-4147-A177-3AD203B41FA5}">
                      <a16:colId xmlns:a16="http://schemas.microsoft.com/office/drawing/2014/main" val="4111818453"/>
                    </a:ext>
                  </a:extLst>
                </a:gridCol>
                <a:gridCol w="1566863">
                  <a:extLst>
                    <a:ext uri="{9D8B030D-6E8A-4147-A177-3AD203B41FA5}">
                      <a16:colId xmlns:a16="http://schemas.microsoft.com/office/drawing/2014/main" val="3798329700"/>
                    </a:ext>
                  </a:extLst>
                </a:gridCol>
                <a:gridCol w="1568450">
                  <a:extLst>
                    <a:ext uri="{9D8B030D-6E8A-4147-A177-3AD203B41FA5}">
                      <a16:colId xmlns:a16="http://schemas.microsoft.com/office/drawing/2014/main" val="2363223656"/>
                    </a:ext>
                  </a:extLst>
                </a:gridCol>
              </a:tblGrid>
              <a:tr h="366713"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Çok önemli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Orta Önemli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Önemsiz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784107"/>
                  </a:ext>
                </a:extLst>
              </a:tr>
              <a:tr h="503238">
                <a:tc>
                  <a:txBody>
                    <a:bodyPr/>
                    <a:lstStyle>
                      <a:lvl1pPr marL="358775" indent="-514350"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358775" marR="0" lvl="0" indent="-5143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tr-TR" alt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10. Rekabet</a:t>
                      </a: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9271"/>
                  </a:ext>
                </a:extLst>
              </a:tr>
              <a:tr h="503238">
                <a:tc>
                  <a:txBody>
                    <a:bodyPr/>
                    <a:lstStyle>
                      <a:lvl1pPr marL="358775" indent="-514350"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358775" marR="0" lvl="0" indent="-5143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tr-TR" alt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11. İkna</a:t>
                      </a: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DF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DF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DF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D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504322"/>
                  </a:ext>
                </a:extLst>
              </a:tr>
              <a:tr h="503238">
                <a:tc>
                  <a:txBody>
                    <a:bodyPr/>
                    <a:lstStyle>
                      <a:lvl1pPr marL="358775" indent="-51435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358775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tr-TR" alt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12. Değişiklik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716892"/>
                  </a:ext>
                </a:extLst>
              </a:tr>
              <a:tr h="503238">
                <a:tc>
                  <a:txBody>
                    <a:bodyPr/>
                    <a:lstStyle>
                      <a:lvl1pPr marL="358775" indent="-514350" defTabSz="94615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94615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94615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94615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94615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94615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94615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94615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94615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358775" marR="0" lvl="0" indent="-514350" algn="l" defTabSz="9461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tr-TR" alt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13. Düzenlilik</a:t>
                      </a: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DF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DF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DF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D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752412"/>
                  </a:ext>
                </a:extLst>
              </a:tr>
              <a:tr h="503238">
                <a:tc>
                  <a:txBody>
                    <a:bodyPr/>
                    <a:lstStyle>
                      <a:lvl1pPr marL="358775" indent="-514350" defTabSz="94615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94615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94615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94615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94615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94615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94615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94615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94615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358775" marR="0" lvl="0" indent="-514350" algn="l" defTabSz="9461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tr-TR" alt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14. Değişiklik</a:t>
                      </a: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7548"/>
                  </a:ext>
                </a:extLst>
              </a:tr>
              <a:tr h="503238">
                <a:tc>
                  <a:txBody>
                    <a:bodyPr/>
                    <a:lstStyle>
                      <a:lvl1pPr marL="358775" indent="-514350" defTabSz="94615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94615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94615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94615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94615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94615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94615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94615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94615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358775" marR="0" lvl="0" indent="-514350" algn="l" defTabSz="9461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tr-TR" alt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ＭＳ Ｐゴシック" panose="020B0600070205080204" pitchFamily="34" charset="-128"/>
                        </a:rPr>
                        <a:t>15. Seyahat</a:t>
                      </a: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DF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DF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DF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D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862699"/>
                  </a:ext>
                </a:extLst>
              </a:tr>
              <a:tr h="503238">
                <a:tc>
                  <a:txBody>
                    <a:bodyPr/>
                    <a:lstStyle>
                      <a:lvl1pPr marL="358775" indent="-514350" defTabSz="94615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94615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94615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94615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94615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94615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94615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94615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94615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358775" marR="0" lvl="0" indent="-514350" algn="l" defTabSz="9461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tr-TR" alt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16. Sorumluluk Alma</a:t>
                      </a: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150218"/>
                  </a:ext>
                </a:extLst>
              </a:tr>
              <a:tr h="503238">
                <a:tc>
                  <a:txBody>
                    <a:bodyPr/>
                    <a:lstStyle>
                      <a:lvl1pPr marL="358775" indent="-514350" defTabSz="94615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94615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94615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94615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94615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94615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94615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94615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94615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358775" marR="0" lvl="0" indent="-514350" algn="l" defTabSz="9461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tr-TR" alt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17. İşbirliği</a:t>
                      </a: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DF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DF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DF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D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409974"/>
                  </a:ext>
                </a:extLst>
              </a:tr>
              <a:tr h="503238">
                <a:tc>
                  <a:txBody>
                    <a:bodyPr/>
                    <a:lstStyle>
                      <a:lvl1pPr marL="358775" indent="-51435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358775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tr-TR" alt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18. Takım Çalışması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2747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9977E657-B216-F983-DF3F-739E7C57C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25" y="0"/>
            <a:ext cx="8510588" cy="10969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3500">
                <a:solidFill>
                  <a:srgbClr val="FF0000"/>
                </a:solidFill>
                <a:latin typeface="Arial Black" panose="020B0A04020102020204" pitchFamily="34" charset="0"/>
              </a:rPr>
              <a:t>Tablo 1. Meslek Değerleri -Devam</a:t>
            </a:r>
            <a:endParaRPr lang="en-US" altLang="tr-TR" sz="350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3686DA0-F0E9-7CA6-9818-15441892842A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280988" y="1371600"/>
          <a:ext cx="8440737" cy="4702175"/>
        </p:xfrm>
        <a:graphic>
          <a:graphicData uri="http://schemas.openxmlformats.org/drawingml/2006/table">
            <a:tbl>
              <a:tblPr/>
              <a:tblGrid>
                <a:gridCol w="4010025">
                  <a:extLst>
                    <a:ext uri="{9D8B030D-6E8A-4147-A177-3AD203B41FA5}">
                      <a16:colId xmlns:a16="http://schemas.microsoft.com/office/drawing/2014/main" val="2258140957"/>
                    </a:ext>
                  </a:extLst>
                </a:gridCol>
                <a:gridCol w="1546225">
                  <a:extLst>
                    <a:ext uri="{9D8B030D-6E8A-4147-A177-3AD203B41FA5}">
                      <a16:colId xmlns:a16="http://schemas.microsoft.com/office/drawing/2014/main" val="3616490859"/>
                    </a:ext>
                  </a:extLst>
                </a:gridCol>
                <a:gridCol w="1617662">
                  <a:extLst>
                    <a:ext uri="{9D8B030D-6E8A-4147-A177-3AD203B41FA5}">
                      <a16:colId xmlns:a16="http://schemas.microsoft.com/office/drawing/2014/main" val="242171908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2118660255"/>
                    </a:ext>
                  </a:extLst>
                </a:gridCol>
              </a:tblGrid>
              <a:tr h="536575"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Çok önemli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Orta Önemli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Önemsiz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704754"/>
                  </a:ext>
                </a:extLst>
              </a:tr>
              <a:tr h="520700">
                <a:tc>
                  <a:txBody>
                    <a:bodyPr/>
                    <a:lstStyle>
                      <a:lvl1pPr marL="71438"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7143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19. Yalnız Başına Çalışma</a:t>
                      </a: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593073"/>
                  </a:ext>
                </a:extLst>
              </a:tr>
              <a:tr h="520700">
                <a:tc>
                  <a:txBody>
                    <a:bodyPr/>
                    <a:lstStyle>
                      <a:lvl1pPr marL="71438"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7143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20. Arkadaşlık</a:t>
                      </a: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DF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DF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DF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D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582164"/>
                  </a:ext>
                </a:extLst>
              </a:tr>
              <a:tr h="520700">
                <a:tc>
                  <a:txBody>
                    <a:bodyPr/>
                    <a:lstStyle>
                      <a:lvl1pPr marL="71438" defTabSz="94615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94615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94615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94615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94615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94615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94615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94615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94615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71438" marR="0" lvl="0" indent="0" algn="l" defTabSz="9461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21. Esnek Çalışma Saatleri</a:t>
                      </a: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136356"/>
                  </a:ext>
                </a:extLst>
              </a:tr>
              <a:tr h="520700">
                <a:tc>
                  <a:txBody>
                    <a:bodyPr/>
                    <a:lstStyle>
                      <a:lvl1pPr marL="71438"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7143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22. Tanınma</a:t>
                      </a: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DF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DF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DF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D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811425"/>
                  </a:ext>
                </a:extLst>
              </a:tr>
              <a:tr h="520700">
                <a:tc>
                  <a:txBody>
                    <a:bodyPr/>
                    <a:lstStyle>
                      <a:lvl1pPr marL="71438"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7143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23. Başkalarına Yardım</a:t>
                      </a: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422952"/>
                  </a:ext>
                </a:extLst>
              </a:tr>
              <a:tr h="520700">
                <a:tc>
                  <a:txBody>
                    <a:bodyPr/>
                    <a:lstStyle>
                      <a:lvl1pPr marL="71438"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7143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ＭＳ Ｐゴシック" panose="020B0600070205080204" pitchFamily="34" charset="-128"/>
                        </a:rPr>
                        <a:t>24. Estetik</a:t>
                      </a: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DF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DF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DF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D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974705"/>
                  </a:ext>
                </a:extLst>
              </a:tr>
              <a:tr h="520700">
                <a:tc>
                  <a:txBody>
                    <a:bodyPr/>
                    <a:lstStyle>
                      <a:lvl1pPr marL="71438"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7143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ＭＳ Ｐゴシック" panose="020B0600070205080204" pitchFamily="34" charset="-128"/>
                        </a:rPr>
                        <a:t>25. Değerlerle Uyuşum</a:t>
                      </a: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B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974578"/>
                  </a:ext>
                </a:extLst>
              </a:tr>
              <a:tr h="520700">
                <a:tc>
                  <a:txBody>
                    <a:bodyPr/>
                    <a:lstStyle>
                      <a:lvl1pPr marL="71438"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7143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26. Yenilik</a:t>
                      </a:r>
                      <a:endParaRPr kumimoji="0" lang="en-US" altLang="en-US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DF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DF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DF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defTabSz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6" marR="9144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D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66568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>
            <a:extLst>
              <a:ext uri="{FF2B5EF4-FFF2-40B4-BE49-F238E27FC236}">
                <a16:creationId xmlns:a16="http://schemas.microsoft.com/office/drawing/2014/main" id="{ED3A252D-7148-B26F-95BB-895713A70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b="1">
                <a:solidFill>
                  <a:srgbClr val="FF0000"/>
                </a:solidFill>
              </a:rPr>
              <a:t>a) Yetenek</a:t>
            </a:r>
            <a:endParaRPr lang="tr-TR" altLang="tr-TR">
              <a:solidFill>
                <a:srgbClr val="FF0000"/>
              </a:solidFill>
            </a:endParaRPr>
          </a:p>
        </p:txBody>
      </p:sp>
      <p:sp>
        <p:nvSpPr>
          <p:cNvPr id="8195" name="2 İçerik Yer Tutucusu">
            <a:extLst>
              <a:ext uri="{FF2B5EF4-FFF2-40B4-BE49-F238E27FC236}">
                <a16:creationId xmlns:a16="http://schemas.microsoft.com/office/drawing/2014/main" id="{3724816D-3A3C-9B94-AA5E-A2E52FD507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66963"/>
            <a:ext cx="7772400" cy="34242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r-TR" altLang="tr-TR" cap="none"/>
              <a:t>ÇEŞİTLİ ALANLARDA SERGİLENEBİLEN PERFORMANS KAPASİTESİ. </a:t>
            </a:r>
          </a:p>
          <a:p>
            <a:pPr eaLnBrk="1" hangingPunct="1"/>
            <a:r>
              <a:rPr lang="tr-TR" altLang="tr-TR" cap="none"/>
              <a:t>ÖĞRENME GÜCÜ </a:t>
            </a:r>
          </a:p>
          <a:p>
            <a:pPr eaLnBrk="1" hangingPunct="1"/>
            <a:r>
              <a:rPr lang="tr-TR" altLang="tr-TR" cap="none"/>
              <a:t>BİR İŞ, GÖREV YA DA FAALİYETİ DİĞER İNSANLARA GÖRE DAHA BAŞARILI VE DAHA HIZLI BİR ŞEKİLDE YAPABİLME YETİSİ.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CC7EE722-DAC3-8633-8229-6F2DA31D9C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754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000" b="1" dirty="0">
                <a:solidFill>
                  <a:srgbClr val="FF3300"/>
                </a:solidFill>
              </a:rPr>
              <a:t>Sosyoekonomik Düzey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814F9D1A-EEA5-BA66-F886-D9E9BFBF3863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468313" y="1371600"/>
            <a:ext cx="8207375" cy="4651375"/>
          </a:xfrm>
        </p:spPr>
        <p:txBody>
          <a:bodyPr/>
          <a:lstStyle/>
          <a:p>
            <a:pPr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altLang="tr-TR" sz="2800"/>
              <a:t>Ailenin sosyal düzeyi ve ekonomik olanakları çocukların eğitim hedeflerinin belirlenmesinde önemli bir faktördür.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altLang="tr-TR" sz="2800"/>
              <a:t>Yüksek gelirli aileler 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altLang="tr-TR" sz="2800"/>
              <a:t>Düşük gelirli aileler</a:t>
            </a:r>
          </a:p>
        </p:txBody>
      </p:sp>
      <p:sp>
        <p:nvSpPr>
          <p:cNvPr id="62468" name="5 Slayt Numarası Yer Tutucusu">
            <a:extLst>
              <a:ext uri="{FF2B5EF4-FFF2-40B4-BE49-F238E27FC236}">
                <a16:creationId xmlns:a16="http://schemas.microsoft.com/office/drawing/2014/main" id="{F3550EC5-D9CB-E45C-956F-3B31A0900AF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B5F50998-8AC9-4A40-8193-F24E51CEEDCE}" type="slidenum">
              <a:rPr lang="tr-TR" altLang="tr-TR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40</a:t>
            </a:fld>
            <a:endParaRPr lang="tr-TR" altLang="tr-TR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Başlık">
            <a:extLst>
              <a:ext uri="{FF2B5EF4-FFF2-40B4-BE49-F238E27FC236}">
                <a16:creationId xmlns:a16="http://schemas.microsoft.com/office/drawing/2014/main" id="{7346B059-762E-73A2-C173-FF1C893E4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r-TR" altLang="tr-TR" cap="none">
                <a:solidFill>
                  <a:srgbClr val="FF0000"/>
                </a:solidFill>
              </a:rPr>
              <a:t>ARAŞTIRMA BULGUSU </a:t>
            </a:r>
            <a:r>
              <a:rPr lang="tr-TR" altLang="tr-TR" sz="3900" cap="none"/>
              <a:t>(GERÇEK VE PİŞKİN)</a:t>
            </a:r>
            <a:endParaRPr lang="tr-TR" altLang="tr-TR" cap="none"/>
          </a:p>
        </p:txBody>
      </p:sp>
      <p:sp>
        <p:nvSpPr>
          <p:cNvPr id="50179" name="2 İçerik Yer Tutucusu">
            <a:extLst>
              <a:ext uri="{FF2B5EF4-FFF2-40B4-BE49-F238E27FC236}">
                <a16:creationId xmlns:a16="http://schemas.microsoft.com/office/drawing/2014/main" id="{6B232F3F-544C-C9B3-D657-BC6B097D82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66963"/>
            <a:ext cx="7772400" cy="34242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r>
              <a:rPr lang="tr-TR" altLang="tr-TR" sz="2300" cap="none"/>
              <a:t>FARKLI SOSYO-EKONOMİK DÜZEYE AİT ÜNİVERSİTE ÖĞRENCİLERİNİN MESLEK DEĞERLERİNİ ARAŞTIRAN BİR ÇALIŞMADA;</a:t>
            </a:r>
          </a:p>
          <a:p>
            <a:pPr lvl="1" eaLnBrk="1" hangingPunct="1">
              <a:lnSpc>
                <a:spcPct val="100000"/>
              </a:lnSpc>
            </a:pPr>
            <a:r>
              <a:rPr lang="tr-TR" altLang="tr-TR" sz="2300" cap="none"/>
              <a:t>ÜST SED ÖĞRENCİLERİN “</a:t>
            </a:r>
            <a:r>
              <a:rPr lang="tr-TR" altLang="tr-TR" sz="2300" cap="none">
                <a:solidFill>
                  <a:srgbClr val="FF0000"/>
                </a:solidFill>
              </a:rPr>
              <a:t>YÜKSEK ÜCRET</a:t>
            </a:r>
            <a:r>
              <a:rPr lang="tr-TR" altLang="tr-TR" sz="2300" cap="none"/>
              <a:t>” VE “</a:t>
            </a:r>
            <a:r>
              <a:rPr lang="tr-TR" altLang="tr-TR" sz="2300" cap="none">
                <a:solidFill>
                  <a:srgbClr val="FF0000"/>
                </a:solidFill>
              </a:rPr>
              <a:t>STATÜ</a:t>
            </a:r>
            <a:r>
              <a:rPr lang="tr-TR" altLang="tr-TR" sz="2300" cap="none"/>
              <a:t>” DEĞERLERİNE ORTA SED ÖĞRENCİLERDEN DAHA FAZLA ÖNEM VERDİKLERİ </a:t>
            </a:r>
          </a:p>
          <a:p>
            <a:pPr lvl="1" eaLnBrk="1" hangingPunct="1">
              <a:lnSpc>
                <a:spcPct val="100000"/>
              </a:lnSpc>
            </a:pPr>
            <a:r>
              <a:rPr lang="tr-TR" altLang="tr-TR" sz="2300" cap="none">
                <a:solidFill>
                  <a:srgbClr val="FF0000"/>
                </a:solidFill>
              </a:rPr>
              <a:t>ORTA SED </a:t>
            </a:r>
            <a:r>
              <a:rPr lang="tr-TR" altLang="tr-TR" sz="2300" cap="none"/>
              <a:t>ÖĞRENCİLERİNİN İSE “</a:t>
            </a:r>
            <a:r>
              <a:rPr lang="tr-TR" altLang="tr-TR" sz="2300" cap="none">
                <a:solidFill>
                  <a:srgbClr val="FF0000"/>
                </a:solidFill>
              </a:rPr>
              <a:t>BAŞKALARINA YARDIM</a:t>
            </a:r>
            <a:r>
              <a:rPr lang="tr-TR" altLang="tr-TR" sz="2300" cap="none"/>
              <a:t>” DEĞERİNİ ÜST SED’E AİT ÖĞRENCİLERE ORANLA DAHA ÖNEMLİ GÖRDÜKLERİ BELİRLENMİŞTİR.</a:t>
            </a:r>
          </a:p>
        </p:txBody>
      </p:sp>
      <p:sp>
        <p:nvSpPr>
          <p:cNvPr id="63492" name="3 Slayt Numarası Yer Tutucusu">
            <a:extLst>
              <a:ext uri="{FF2B5EF4-FFF2-40B4-BE49-F238E27FC236}">
                <a16:creationId xmlns:a16="http://schemas.microsoft.com/office/drawing/2014/main" id="{64A17C65-72D1-455B-4427-C4FC233D31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4BDD301C-2A02-4608-9C4D-3BAB74949750}" type="slidenum">
              <a:rPr lang="tr-TR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41</a:t>
            </a:fld>
            <a:endParaRPr lang="tr-TR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Başlık">
            <a:extLst>
              <a:ext uri="{FF2B5EF4-FFF2-40B4-BE49-F238E27FC236}">
                <a16:creationId xmlns:a16="http://schemas.microsoft.com/office/drawing/2014/main" id="{B13D0090-6E7F-7C34-2A4A-56EA0201E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04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>
                <a:solidFill>
                  <a:srgbClr val="FF0000"/>
                </a:solidFill>
              </a:rPr>
              <a:t>Araştırma Bulgusu </a:t>
            </a:r>
            <a:r>
              <a:rPr lang="tr-TR" altLang="tr-TR" sz="3900"/>
              <a:t>(Bölükbaş)</a:t>
            </a:r>
          </a:p>
        </p:txBody>
      </p:sp>
      <p:sp>
        <p:nvSpPr>
          <p:cNvPr id="51203" name="2 İçerik Yer Tutucusu">
            <a:extLst>
              <a:ext uri="{FF2B5EF4-FFF2-40B4-BE49-F238E27FC236}">
                <a16:creationId xmlns:a16="http://schemas.microsoft.com/office/drawing/2014/main" id="{608A9C88-F1D1-2282-128D-A19E18F287F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Bef>
                <a:spcPts val="575"/>
              </a:spcBef>
              <a:spcAft>
                <a:spcPts val="575"/>
              </a:spcAft>
              <a:defRPr/>
            </a:pPr>
            <a:r>
              <a:rPr lang="tr-TR" altLang="tr-TR" sz="2300"/>
              <a:t>Bölükbaş tarafından “Yüksek Öğrenimde Program Seçimini Etkileyen Faktörler”i belirlemek amacıyla yapılan bir araştırmada:</a:t>
            </a:r>
          </a:p>
          <a:p>
            <a:pPr lvl="1" eaLnBrk="1" fontAlgn="auto" hangingPunct="1">
              <a:spcBef>
                <a:spcPts val="575"/>
              </a:spcBef>
              <a:spcAft>
                <a:spcPts val="575"/>
              </a:spcAft>
              <a:defRPr/>
            </a:pPr>
            <a:r>
              <a:rPr lang="tr-TR" altLang="tr-TR" sz="2300">
                <a:solidFill>
                  <a:srgbClr val="FF0000"/>
                </a:solidFill>
              </a:rPr>
              <a:t>Alt gelir </a:t>
            </a:r>
            <a:r>
              <a:rPr lang="tr-TR" altLang="tr-TR" sz="2300"/>
              <a:t>grubuna sahip öğrencilerin daha çok sosyal bilimleri, </a:t>
            </a:r>
          </a:p>
          <a:p>
            <a:pPr lvl="1" eaLnBrk="1" fontAlgn="auto" hangingPunct="1">
              <a:spcBef>
                <a:spcPts val="575"/>
              </a:spcBef>
              <a:spcAft>
                <a:spcPts val="575"/>
              </a:spcAft>
              <a:defRPr/>
            </a:pPr>
            <a:r>
              <a:rPr lang="tr-TR" altLang="tr-TR" sz="2300">
                <a:solidFill>
                  <a:srgbClr val="FF0000"/>
                </a:solidFill>
              </a:rPr>
              <a:t>Üst gelir </a:t>
            </a:r>
            <a:r>
              <a:rPr lang="tr-TR" altLang="tr-TR" sz="2300"/>
              <a:t>grubundaki öğrencilerin ise daha çok idari bilimler, tıp ve sağlıkla ilgili programları tercih ettikleri saptanmıştır. </a:t>
            </a:r>
          </a:p>
          <a:p>
            <a:pPr lvl="1" eaLnBrk="1" fontAlgn="auto" hangingPunct="1">
              <a:spcBef>
                <a:spcPts val="575"/>
              </a:spcBef>
              <a:spcAft>
                <a:spcPts val="575"/>
              </a:spcAft>
              <a:defRPr/>
            </a:pPr>
            <a:r>
              <a:rPr lang="tr-TR" altLang="tr-TR" sz="2300"/>
              <a:t>Bu çalışmada ayrıca, </a:t>
            </a:r>
            <a:r>
              <a:rPr lang="tr-TR" altLang="tr-TR" sz="2300">
                <a:solidFill>
                  <a:srgbClr val="FF0000"/>
                </a:solidFill>
              </a:rPr>
              <a:t>anne-babalarının</a:t>
            </a:r>
            <a:r>
              <a:rPr lang="tr-TR" altLang="tr-TR" sz="2300"/>
              <a:t> </a:t>
            </a:r>
            <a:r>
              <a:rPr lang="tr-TR" altLang="tr-TR" sz="2300">
                <a:solidFill>
                  <a:srgbClr val="FF0000"/>
                </a:solidFill>
              </a:rPr>
              <a:t>eğitim düzeyi </a:t>
            </a:r>
            <a:r>
              <a:rPr lang="tr-TR" altLang="tr-TR" sz="2300"/>
              <a:t>lise ya da daha </a:t>
            </a:r>
            <a:r>
              <a:rPr lang="tr-TR" altLang="tr-TR" sz="2300">
                <a:solidFill>
                  <a:srgbClr val="FF0000"/>
                </a:solidFill>
              </a:rPr>
              <a:t>düşük</a:t>
            </a:r>
            <a:r>
              <a:rPr lang="tr-TR" altLang="tr-TR" sz="2300"/>
              <a:t> olan öğrencilerin sosyal bilimleri, </a:t>
            </a:r>
          </a:p>
          <a:p>
            <a:pPr lvl="1" eaLnBrk="1" fontAlgn="auto" hangingPunct="1">
              <a:spcBef>
                <a:spcPts val="575"/>
              </a:spcBef>
              <a:spcAft>
                <a:spcPts val="575"/>
              </a:spcAft>
              <a:defRPr/>
            </a:pPr>
            <a:r>
              <a:rPr lang="tr-TR" altLang="tr-TR" sz="2300">
                <a:solidFill>
                  <a:srgbClr val="FF0000"/>
                </a:solidFill>
              </a:rPr>
              <a:t>Anne-babalarının</a:t>
            </a:r>
            <a:r>
              <a:rPr lang="tr-TR" altLang="tr-TR" sz="2300"/>
              <a:t> </a:t>
            </a:r>
            <a:r>
              <a:rPr lang="tr-TR" altLang="tr-TR" sz="2300">
                <a:solidFill>
                  <a:srgbClr val="FF0000"/>
                </a:solidFill>
              </a:rPr>
              <a:t>eğitim düzeyi üniversite </a:t>
            </a:r>
            <a:r>
              <a:rPr lang="tr-TR" altLang="tr-TR" sz="2300"/>
              <a:t>olan öğrencilerin ise tıp, sağlık ve idari bilimleri tercih ettikleri bulgusuna ulaşılmıştır.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tr-TR" altLang="tr-TR"/>
          </a:p>
        </p:txBody>
      </p:sp>
      <p:sp>
        <p:nvSpPr>
          <p:cNvPr id="64516" name="3 Slayt Numarası Yer Tutucusu">
            <a:extLst>
              <a:ext uri="{FF2B5EF4-FFF2-40B4-BE49-F238E27FC236}">
                <a16:creationId xmlns:a16="http://schemas.microsoft.com/office/drawing/2014/main" id="{FD667F5B-F6F7-A5A7-9011-80F92700D33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F49263E3-5E5F-4672-9970-5569A7760263}" type="slidenum">
              <a:rPr lang="tr-TR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42</a:t>
            </a:fld>
            <a:endParaRPr lang="tr-TR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Başlık">
            <a:extLst>
              <a:ext uri="{FF2B5EF4-FFF2-40B4-BE49-F238E27FC236}">
                <a16:creationId xmlns:a16="http://schemas.microsoft.com/office/drawing/2014/main" id="{94047928-2540-3793-A4D8-B43A40C06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b="1">
                <a:solidFill>
                  <a:srgbClr val="FF3300"/>
                </a:solidFill>
              </a:rPr>
              <a:t>Aile</a:t>
            </a:r>
            <a:endParaRPr lang="tr-TR" altLang="tr-TR"/>
          </a:p>
        </p:txBody>
      </p:sp>
      <p:sp>
        <p:nvSpPr>
          <p:cNvPr id="52227" name="2 İçerik Yer Tutucusu">
            <a:extLst>
              <a:ext uri="{FF2B5EF4-FFF2-40B4-BE49-F238E27FC236}">
                <a16:creationId xmlns:a16="http://schemas.microsoft.com/office/drawing/2014/main" id="{D6F551A3-5DC4-7E18-876B-2985B0752EA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475663" cy="45259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  <a:spcAft>
                <a:spcPts val="575"/>
              </a:spcAft>
            </a:pPr>
            <a:r>
              <a:rPr lang="tr-TR" altLang="tr-TR" sz="2700" cap="none"/>
              <a:t>ARAŞTIRMA BULGULARI, ÇOCUKLARIN MESLEK SEÇİMİ ÜZERİNDE EN ETKİLİ KURUMUN </a:t>
            </a:r>
            <a:r>
              <a:rPr lang="tr-TR" altLang="tr-TR" sz="2700" cap="none">
                <a:solidFill>
                  <a:srgbClr val="FF0000"/>
                </a:solidFill>
              </a:rPr>
              <a:t>AİLE</a:t>
            </a:r>
            <a:r>
              <a:rPr lang="tr-TR" altLang="tr-TR" sz="2700" cap="none"/>
              <a:t>, EN ETKİLİ KİŞİLERİN İSE </a:t>
            </a:r>
            <a:r>
              <a:rPr lang="tr-TR" altLang="tr-TR" sz="2700" cap="none">
                <a:solidFill>
                  <a:srgbClr val="FF0000"/>
                </a:solidFill>
              </a:rPr>
              <a:t>ANNE-BABALAR</a:t>
            </a:r>
            <a:r>
              <a:rPr lang="tr-TR" altLang="tr-TR" sz="2700" cap="none"/>
              <a:t> OLDUĞUNU GÖSTERMEKTEDİR.</a:t>
            </a:r>
          </a:p>
          <a:p>
            <a:pPr eaLnBrk="1" hangingPunct="1">
              <a:spcBef>
                <a:spcPts val="575"/>
              </a:spcBef>
              <a:spcAft>
                <a:spcPts val="575"/>
              </a:spcAft>
            </a:pPr>
            <a:r>
              <a:rPr lang="tr-TR" altLang="tr-TR" sz="2700" cap="none"/>
              <a:t>ANNE-BABALAR;</a:t>
            </a:r>
          </a:p>
          <a:p>
            <a:pPr lvl="1" eaLnBrk="1" hangingPunct="1">
              <a:spcBef>
                <a:spcPts val="575"/>
              </a:spcBef>
              <a:spcAft>
                <a:spcPts val="575"/>
              </a:spcAft>
            </a:pPr>
            <a:r>
              <a:rPr lang="tr-TR" altLang="tr-TR" sz="2700" cap="none"/>
              <a:t>KALITIMSAL DONANIM </a:t>
            </a:r>
          </a:p>
          <a:p>
            <a:pPr lvl="1" eaLnBrk="1" hangingPunct="1">
              <a:spcBef>
                <a:spcPts val="575"/>
              </a:spcBef>
              <a:spcAft>
                <a:spcPts val="575"/>
              </a:spcAft>
            </a:pPr>
            <a:r>
              <a:rPr lang="tr-TR" altLang="tr-TR" sz="2700" cap="none"/>
              <a:t>AŞILANAN DEĞERLER VE</a:t>
            </a:r>
          </a:p>
          <a:p>
            <a:pPr lvl="1" eaLnBrk="1" hangingPunct="1">
              <a:spcBef>
                <a:spcPts val="575"/>
              </a:spcBef>
              <a:spcAft>
                <a:spcPts val="575"/>
              </a:spcAft>
            </a:pPr>
            <a:r>
              <a:rPr lang="tr-TR" altLang="tr-TR" sz="2700" cap="none"/>
              <a:t>SAĞLANAN OLANAKLAR</a:t>
            </a:r>
          </a:p>
          <a:p>
            <a:pPr eaLnBrk="1" hangingPunct="1"/>
            <a:endParaRPr lang="tr-TR" altLang="tr-TR" cap="none"/>
          </a:p>
        </p:txBody>
      </p:sp>
      <p:sp>
        <p:nvSpPr>
          <p:cNvPr id="65540" name="3 Slayt Numarası Yer Tutucusu">
            <a:extLst>
              <a:ext uri="{FF2B5EF4-FFF2-40B4-BE49-F238E27FC236}">
                <a16:creationId xmlns:a16="http://schemas.microsoft.com/office/drawing/2014/main" id="{C0A35FD1-41F4-8AB5-D38B-AE49C959C43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5F82447E-AE01-42F6-A9FD-6A08E5041C21}" type="slidenum">
              <a:rPr lang="tr-TR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43</a:t>
            </a:fld>
            <a:endParaRPr lang="tr-TR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Başlık">
            <a:extLst>
              <a:ext uri="{FF2B5EF4-FFF2-40B4-BE49-F238E27FC236}">
                <a16:creationId xmlns:a16="http://schemas.microsoft.com/office/drawing/2014/main" id="{097D01A0-5812-B43E-FF05-C49747EC5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>
                <a:solidFill>
                  <a:srgbClr val="FF0000"/>
                </a:solidFill>
              </a:rPr>
              <a:t>Anne-Babaların Etkisi</a:t>
            </a:r>
          </a:p>
        </p:txBody>
      </p:sp>
      <p:sp>
        <p:nvSpPr>
          <p:cNvPr id="53251" name="2 İçerik Yer Tutucusu">
            <a:extLst>
              <a:ext uri="{FF2B5EF4-FFF2-40B4-BE49-F238E27FC236}">
                <a16:creationId xmlns:a16="http://schemas.microsoft.com/office/drawing/2014/main" id="{B4CFAD02-0422-C9BE-690E-9C2AE2E2880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4213" y="1600200"/>
            <a:ext cx="7775575" cy="45259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tr-TR" altLang="tr-TR" sz="2800" cap="none"/>
              <a:t>ÇOCUKLARIN KARARLARINA MÜDAHALE ETME.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tr-TR" altLang="tr-TR" sz="2800" cap="none"/>
              <a:t>AİLENİN ERKEK ÇOCUKTAN BABA MESLEĞİNİ SÜRDÜRME TALEBİ.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tr-TR" altLang="tr-TR" sz="2800" cap="none"/>
              <a:t>GENCİN TERCİHİ İLE AİLENİN İSTEKLERİNİN ÇATIŞMASI.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tr-TR" altLang="tr-TR" sz="2800" cap="none"/>
              <a:t>ANNE-BABANIN ÇOCUĞA İLİŞKİN YÜKSEK BEKLENTİLERİ.</a:t>
            </a:r>
          </a:p>
          <a:p>
            <a:pPr eaLnBrk="1" hangingPunct="1">
              <a:spcBef>
                <a:spcPts val="575"/>
              </a:spcBef>
              <a:spcAft>
                <a:spcPts val="575"/>
              </a:spcAft>
            </a:pPr>
            <a:endParaRPr lang="tr-TR" altLang="tr-TR" sz="2700" cap="none"/>
          </a:p>
          <a:p>
            <a:pPr eaLnBrk="1" hangingPunct="1">
              <a:buFont typeface="Arial" panose="020B0604020202020204" pitchFamily="34" charset="0"/>
              <a:buNone/>
            </a:pPr>
            <a:endParaRPr lang="tr-TR" altLang="tr-TR" cap="none"/>
          </a:p>
        </p:txBody>
      </p:sp>
      <p:sp>
        <p:nvSpPr>
          <p:cNvPr id="66564" name="3 Slayt Numarası Yer Tutucusu">
            <a:extLst>
              <a:ext uri="{FF2B5EF4-FFF2-40B4-BE49-F238E27FC236}">
                <a16:creationId xmlns:a16="http://schemas.microsoft.com/office/drawing/2014/main" id="{C51F3346-87A5-0557-F089-0151D78B559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FF4FFBD2-ABE6-4AAE-B6A7-272F96FAD0FA}" type="slidenum">
              <a:rPr lang="tr-TR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44</a:t>
            </a:fld>
            <a:endParaRPr lang="tr-TR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47722A61-8AB2-5567-714F-BBB7E85C0F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80400" cy="7921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300" b="1">
                <a:solidFill>
                  <a:srgbClr val="FF3300"/>
                </a:solidFill>
                <a:latin typeface="Arial Black" panose="020B0A04020102020204" pitchFamily="34" charset="0"/>
              </a:rPr>
              <a:t>Cinsiyet</a:t>
            </a:r>
            <a:endParaRPr lang="tr-TR" altLang="tr-TR" sz="4000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12C8173A-F568-FC90-D85F-902FE77B17C6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611188" y="1773238"/>
            <a:ext cx="8208962" cy="3455987"/>
          </a:xfrm>
        </p:spPr>
        <p:txBody>
          <a:bodyPr/>
          <a:lstStyle/>
          <a:p>
            <a:pPr eaLnBrk="1" fontAlgn="auto" hangingPunct="1">
              <a:lnSpc>
                <a:spcPct val="75000"/>
              </a:lnSpc>
              <a:spcBef>
                <a:spcPct val="75000"/>
              </a:spcBef>
              <a:spcAft>
                <a:spcPts val="0"/>
              </a:spcAft>
              <a:defRPr/>
            </a:pPr>
            <a:r>
              <a:rPr lang="tr-TR" altLang="tr-TR" sz="2800" dirty="0"/>
              <a:t>Kadınların ev dışında çalışmaları yeni bir olgudur.</a:t>
            </a:r>
          </a:p>
          <a:p>
            <a:pPr eaLnBrk="1" fontAlgn="auto" hangingPunct="1">
              <a:lnSpc>
                <a:spcPct val="75000"/>
              </a:lnSpc>
              <a:spcBef>
                <a:spcPct val="75000"/>
              </a:spcBef>
              <a:spcAft>
                <a:spcPts val="0"/>
              </a:spcAft>
              <a:defRPr/>
            </a:pPr>
            <a:r>
              <a:rPr lang="tr-TR" altLang="tr-TR" sz="2800" dirty="0"/>
              <a:t>Eğitimli kadınların çoğu ev kadınlığı ile uzlaşabilecek mesleklere yönelmektedirler.</a:t>
            </a:r>
          </a:p>
        </p:txBody>
      </p:sp>
      <p:sp>
        <p:nvSpPr>
          <p:cNvPr id="67588" name="5 Slayt Numarası Yer Tutucusu">
            <a:extLst>
              <a:ext uri="{FF2B5EF4-FFF2-40B4-BE49-F238E27FC236}">
                <a16:creationId xmlns:a16="http://schemas.microsoft.com/office/drawing/2014/main" id="{D783CAC9-F6AF-9D6F-8D6C-5211DC4E264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BFB92408-620A-4756-A93B-DE8E53799C42}" type="slidenum">
              <a:rPr lang="tr-TR" altLang="tr-TR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45</a:t>
            </a:fld>
            <a:endParaRPr lang="tr-TR" altLang="tr-TR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>
            <a:extLst>
              <a:ext uri="{FF2B5EF4-FFF2-40B4-BE49-F238E27FC236}">
                <a16:creationId xmlns:a16="http://schemas.microsoft.com/office/drawing/2014/main" id="{0AB0266C-7902-D4F0-A25F-525BDFDA3D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64525" cy="633412"/>
          </a:xfrm>
        </p:spPr>
        <p:txBody>
          <a:bodyPr>
            <a:normAutofit fontScale="90000"/>
          </a:bodyPr>
          <a:lstStyle/>
          <a:p>
            <a:pPr defTabSz="913997" eaLnBrk="1" fontAlgn="auto" hangingPunct="1">
              <a:spcAft>
                <a:spcPts val="0"/>
              </a:spcAft>
              <a:defRPr/>
            </a:pPr>
            <a:r>
              <a:rPr lang="tr-TR" sz="4000" dirty="0">
                <a:solidFill>
                  <a:srgbClr val="FF3300"/>
                </a:solidFill>
              </a:rPr>
              <a:t>İlgi ve Cinsiyet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DC4649FA-9A5F-F6F7-C9E7-F171CEDA18DE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468313" y="2195513"/>
            <a:ext cx="3752850" cy="3897312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75000"/>
              </a:lnSpc>
              <a:spcBef>
                <a:spcPct val="75000"/>
              </a:spcBef>
            </a:pPr>
            <a:r>
              <a:rPr lang="tr-TR" altLang="tr-TR" cap="none">
                <a:solidFill>
                  <a:srgbClr val="FF0000"/>
                </a:solidFill>
                <a:latin typeface="Comic Sans MS" panose="030F0702030302020204" pitchFamily="66" charset="0"/>
              </a:rPr>
              <a:t>KADINLARIN GENELLİKLE</a:t>
            </a:r>
          </a:p>
          <a:p>
            <a:pPr lvl="1" eaLnBrk="1" hangingPunct="1">
              <a:lnSpc>
                <a:spcPct val="75000"/>
              </a:lnSpc>
              <a:spcBef>
                <a:spcPct val="75000"/>
              </a:spcBef>
            </a:pPr>
            <a:r>
              <a:rPr lang="tr-TR" altLang="tr-TR" cap="none">
                <a:latin typeface="Comic Sans MS" panose="030F0702030302020204" pitchFamily="66" charset="0"/>
              </a:rPr>
              <a:t> SANAT</a:t>
            </a:r>
          </a:p>
          <a:p>
            <a:pPr lvl="1" eaLnBrk="1" hangingPunct="1">
              <a:lnSpc>
                <a:spcPct val="75000"/>
              </a:lnSpc>
              <a:spcBef>
                <a:spcPct val="75000"/>
              </a:spcBef>
            </a:pPr>
            <a:r>
              <a:rPr lang="tr-TR" altLang="tr-TR" cap="none">
                <a:latin typeface="Comic Sans MS" panose="030F0702030302020204" pitchFamily="66" charset="0"/>
              </a:rPr>
              <a:t> MÜZİK</a:t>
            </a:r>
          </a:p>
          <a:p>
            <a:pPr lvl="1" eaLnBrk="1" hangingPunct="1">
              <a:lnSpc>
                <a:spcPct val="75000"/>
              </a:lnSpc>
              <a:spcBef>
                <a:spcPct val="75000"/>
              </a:spcBef>
            </a:pPr>
            <a:r>
              <a:rPr lang="tr-TR" altLang="tr-TR" cap="none">
                <a:latin typeface="Comic Sans MS" panose="030F0702030302020204" pitchFamily="66" charset="0"/>
              </a:rPr>
              <a:t> SOSYAL HİZMET</a:t>
            </a:r>
          </a:p>
          <a:p>
            <a:pPr lvl="1" eaLnBrk="1" hangingPunct="1">
              <a:lnSpc>
                <a:spcPct val="75000"/>
              </a:lnSpc>
              <a:spcBef>
                <a:spcPct val="75000"/>
              </a:spcBef>
            </a:pPr>
            <a:r>
              <a:rPr lang="tr-TR" altLang="tr-TR" cap="none">
                <a:latin typeface="Comic Sans MS" panose="030F0702030302020204" pitchFamily="66" charset="0"/>
              </a:rPr>
              <a:t> EL İŞLERİ</a:t>
            </a:r>
          </a:p>
          <a:p>
            <a:pPr lvl="1" eaLnBrk="1" hangingPunct="1">
              <a:lnSpc>
                <a:spcPct val="75000"/>
              </a:lnSpc>
              <a:spcBef>
                <a:spcPct val="75000"/>
              </a:spcBef>
            </a:pPr>
            <a:r>
              <a:rPr lang="tr-TR" altLang="tr-TR" cap="none">
                <a:latin typeface="Comic Sans MS" panose="030F0702030302020204" pitchFamily="66" charset="0"/>
              </a:rPr>
              <a:t> BÜRO İŞLERİ</a:t>
            </a:r>
          </a:p>
          <a:p>
            <a:pPr eaLnBrk="1" hangingPunct="1">
              <a:lnSpc>
                <a:spcPct val="75000"/>
              </a:lnSpc>
              <a:spcBef>
                <a:spcPct val="75000"/>
              </a:spcBef>
            </a:pPr>
            <a:r>
              <a:rPr lang="tr-TR" altLang="tr-TR" cap="none">
                <a:solidFill>
                  <a:srgbClr val="FF0000"/>
                </a:solidFill>
                <a:latin typeface="Comic Sans MS" panose="030F0702030302020204" pitchFamily="66" charset="0"/>
              </a:rPr>
              <a:t>ERKEKLERİ İSE</a:t>
            </a:r>
          </a:p>
          <a:p>
            <a:pPr lvl="1" eaLnBrk="1" hangingPunct="1">
              <a:lnSpc>
                <a:spcPct val="75000"/>
              </a:lnSpc>
              <a:spcBef>
                <a:spcPct val="75000"/>
              </a:spcBef>
            </a:pPr>
            <a:r>
              <a:rPr lang="tr-TR" altLang="tr-TR" cap="none">
                <a:latin typeface="Comic Sans MS" panose="030F0702030302020204" pitchFamily="66" charset="0"/>
              </a:rPr>
              <a:t> BİLİM-TEKNİK</a:t>
            </a:r>
          </a:p>
          <a:p>
            <a:pPr lvl="1" eaLnBrk="1" hangingPunct="1">
              <a:lnSpc>
                <a:spcPct val="75000"/>
              </a:lnSpc>
              <a:spcBef>
                <a:spcPct val="75000"/>
              </a:spcBef>
            </a:pPr>
            <a:r>
              <a:rPr lang="tr-TR" altLang="tr-TR" cap="none">
                <a:latin typeface="Comic Sans MS" panose="030F0702030302020204" pitchFamily="66" charset="0"/>
              </a:rPr>
              <a:t> YÖNETİM</a:t>
            </a:r>
            <a:endParaRPr lang="tr-TR" altLang="tr-TR" cap="none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tr-TR" altLang="tr-TR" cap="none"/>
          </a:p>
        </p:txBody>
      </p:sp>
      <p:sp>
        <p:nvSpPr>
          <p:cNvPr id="68612" name="5 Slayt Numarası Yer Tutucusu">
            <a:extLst>
              <a:ext uri="{FF2B5EF4-FFF2-40B4-BE49-F238E27FC236}">
                <a16:creationId xmlns:a16="http://schemas.microsoft.com/office/drawing/2014/main" id="{13B71F0E-65F4-04BC-6217-81D6AB687A5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DF1EDB6B-483E-4282-A726-31016C7DFF1E}" type="slidenum">
              <a:rPr lang="tr-TR" altLang="tr-TR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46</a:t>
            </a:fld>
            <a:endParaRPr lang="tr-TR" altLang="tr-TR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68613" name="Picture 7" descr="http://www.kitubi.com/content/binary/kiz_erkek.jpg">
            <a:extLst>
              <a:ext uri="{FF2B5EF4-FFF2-40B4-BE49-F238E27FC236}">
                <a16:creationId xmlns:a16="http://schemas.microsoft.com/office/drawing/2014/main" id="{7EACA9D7-F50B-3B6D-AFAA-529F1B2AE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938" y="2811463"/>
            <a:ext cx="2232025" cy="341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4" name="Rectangle 2">
            <a:extLst>
              <a:ext uri="{FF2B5EF4-FFF2-40B4-BE49-F238E27FC236}">
                <a16:creationId xmlns:a16="http://schemas.microsoft.com/office/drawing/2014/main" id="{0B583AF5-5CAF-18E1-8C85-49F257B92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" y="1235075"/>
            <a:ext cx="8088313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75000"/>
              </a:spcBef>
              <a:buClrTx/>
              <a:buFontTx/>
              <a:buNone/>
            </a:pPr>
            <a:r>
              <a:rPr lang="tr-TR" altLang="tr-TR" sz="2300">
                <a:latin typeface="Calibri" panose="020F0502020204030204" pitchFamily="34" charset="0"/>
              </a:rPr>
              <a:t>Kültürler bazı faaliyetleri birinci derecede erkeklere, bazılarını ise kadınlara özgü saymaktadır.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Başlık">
            <a:extLst>
              <a:ext uri="{FF2B5EF4-FFF2-40B4-BE49-F238E27FC236}">
                <a16:creationId xmlns:a16="http://schemas.microsoft.com/office/drawing/2014/main" id="{1E0D79A0-8DCA-0205-4933-971E7B84E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300">
                <a:solidFill>
                  <a:srgbClr val="FF0000"/>
                </a:solidFill>
              </a:rPr>
              <a:t>Kız ve Erkeklerin İlgileri</a:t>
            </a:r>
          </a:p>
        </p:txBody>
      </p:sp>
      <p:sp>
        <p:nvSpPr>
          <p:cNvPr id="56323" name="2 İçerik Yer Tutucusu">
            <a:extLst>
              <a:ext uri="{FF2B5EF4-FFF2-40B4-BE49-F238E27FC236}">
                <a16:creationId xmlns:a16="http://schemas.microsoft.com/office/drawing/2014/main" id="{AEA9A817-446E-1D30-71EE-5117EF1088F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66963"/>
            <a:ext cx="7772400" cy="3424237"/>
          </a:xfrm>
        </p:spPr>
        <p:txBody>
          <a:bodyPr>
            <a:normAutofit fontScale="85000" lnSpcReduction="10000"/>
          </a:bodyPr>
          <a:lstStyle/>
          <a:p>
            <a:pPr eaLnBrk="1" fontAlgn="auto" hangingPunct="1">
              <a:spcBef>
                <a:spcPts val="575"/>
              </a:spcBef>
              <a:spcAft>
                <a:spcPts val="575"/>
              </a:spcAft>
              <a:buFont typeface="Arial" panose="020B0604020202020204" pitchFamily="34" charset="0"/>
              <a:buNone/>
              <a:defRPr/>
            </a:pPr>
            <a:r>
              <a:rPr lang="tr-TR" altLang="tr-TR" sz="2500"/>
              <a:t>	Kuzgun tarafından liselerinde yapılan bir araştırmada;</a:t>
            </a:r>
          </a:p>
          <a:p>
            <a:pPr lvl="1" eaLnBrk="1" fontAlgn="auto" hangingPunct="1">
              <a:spcBef>
                <a:spcPts val="575"/>
              </a:spcBef>
              <a:spcAft>
                <a:spcPts val="575"/>
              </a:spcAft>
              <a:defRPr/>
            </a:pPr>
            <a:r>
              <a:rPr lang="tr-TR" altLang="tr-TR" sz="2500">
                <a:solidFill>
                  <a:srgbClr val="FF0000"/>
                </a:solidFill>
              </a:rPr>
              <a:t>Kızların</a:t>
            </a:r>
            <a:r>
              <a:rPr lang="tr-TR" altLang="tr-TR" sz="2500"/>
              <a:t> sadece </a:t>
            </a:r>
            <a:r>
              <a:rPr lang="tr-TR" altLang="tr-TR" sz="2500">
                <a:solidFill>
                  <a:srgbClr val="FF0000"/>
                </a:solidFill>
              </a:rPr>
              <a:t>sosyal hizmet ilgisi </a:t>
            </a:r>
            <a:r>
              <a:rPr lang="tr-TR" altLang="tr-TR" sz="2500"/>
              <a:t>yönünden erkeklerden yüksek puan aldığı, </a:t>
            </a:r>
            <a:endParaRPr lang="tr-TR" altLang="tr-TR" sz="2500">
              <a:solidFill>
                <a:srgbClr val="FF0000"/>
              </a:solidFill>
            </a:endParaRPr>
          </a:p>
          <a:p>
            <a:pPr lvl="1" eaLnBrk="1" fontAlgn="auto" hangingPunct="1">
              <a:spcBef>
                <a:spcPts val="575"/>
              </a:spcBef>
              <a:spcAft>
                <a:spcPts val="575"/>
              </a:spcAft>
              <a:defRPr/>
            </a:pPr>
            <a:r>
              <a:rPr lang="tr-TR" altLang="tr-TR" sz="2500">
                <a:solidFill>
                  <a:srgbClr val="FF0000"/>
                </a:solidFill>
              </a:rPr>
              <a:t>Erkeklerin</a:t>
            </a:r>
            <a:r>
              <a:rPr lang="tr-TR" altLang="tr-TR" sz="2500">
                <a:solidFill>
                  <a:schemeClr val="folHlink"/>
                </a:solidFill>
              </a:rPr>
              <a:t> </a:t>
            </a:r>
            <a:r>
              <a:rPr lang="tr-TR" altLang="tr-TR" sz="2500">
                <a:solidFill>
                  <a:srgbClr val="FF0000"/>
                </a:solidFill>
              </a:rPr>
              <a:t>ise mekanik </a:t>
            </a:r>
            <a:r>
              <a:rPr lang="tr-TR" altLang="tr-TR" sz="2500"/>
              <a:t>ve </a:t>
            </a:r>
            <a:r>
              <a:rPr lang="tr-TR" altLang="tr-TR" sz="2500">
                <a:solidFill>
                  <a:srgbClr val="FF0000"/>
                </a:solidFill>
              </a:rPr>
              <a:t>bilim ilgisi</a:t>
            </a:r>
            <a:r>
              <a:rPr lang="tr-TR" altLang="tr-TR" sz="2500"/>
              <a:t> yönünden kızlardan daha yüksek puan aldığı görülmüştür.</a:t>
            </a:r>
          </a:p>
          <a:p>
            <a:pPr eaLnBrk="1" fontAlgn="auto" hangingPunct="1">
              <a:spcBef>
                <a:spcPts val="575"/>
              </a:spcBef>
              <a:spcAft>
                <a:spcPts val="575"/>
              </a:spcAft>
              <a:defRPr/>
            </a:pPr>
            <a:r>
              <a:rPr lang="tr-TR" altLang="tr-TR" sz="2500"/>
              <a:t>Kız ve erkeklerin ilgilerinde gözlenen bu farklılıkların daha çok </a:t>
            </a:r>
            <a:r>
              <a:rPr lang="tr-TR" altLang="tr-TR" sz="2500">
                <a:solidFill>
                  <a:srgbClr val="FF0000"/>
                </a:solidFill>
              </a:rPr>
              <a:t>eğitimden kaynaklandığı </a:t>
            </a:r>
            <a:r>
              <a:rPr lang="tr-TR" altLang="tr-TR" sz="2500"/>
              <a:t>söylenebilir.</a:t>
            </a:r>
          </a:p>
        </p:txBody>
      </p:sp>
      <p:sp>
        <p:nvSpPr>
          <p:cNvPr id="69636" name="3 Slayt Numarası Yer Tutucusu">
            <a:extLst>
              <a:ext uri="{FF2B5EF4-FFF2-40B4-BE49-F238E27FC236}">
                <a16:creationId xmlns:a16="http://schemas.microsoft.com/office/drawing/2014/main" id="{16A4C986-9503-1C31-4333-6BDC28FF957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5D805584-7259-4802-8144-55F9F659AAE8}" type="slidenum">
              <a:rPr lang="tr-TR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47</a:t>
            </a:fld>
            <a:endParaRPr lang="tr-TR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2">
            <a:extLst>
              <a:ext uri="{FF2B5EF4-FFF2-40B4-BE49-F238E27FC236}">
                <a16:creationId xmlns:a16="http://schemas.microsoft.com/office/drawing/2014/main" id="{8DA9F011-616E-7E74-1EF1-8AF8B85D89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362950" cy="633413"/>
          </a:xfrm>
        </p:spPr>
        <p:txBody>
          <a:bodyPr>
            <a:normAutofit fontScale="90000"/>
          </a:bodyPr>
          <a:lstStyle/>
          <a:p>
            <a:pPr defTabSz="913997" eaLnBrk="1" fontAlgn="auto" hangingPunct="1">
              <a:spcAft>
                <a:spcPts val="0"/>
              </a:spcAft>
              <a:defRPr/>
            </a:pPr>
            <a:r>
              <a:rPr lang="tr-TR" sz="4000" dirty="0" err="1">
                <a:solidFill>
                  <a:srgbClr val="FF3300"/>
                </a:solidFill>
              </a:rPr>
              <a:t>Holland’ın</a:t>
            </a:r>
            <a:r>
              <a:rPr lang="tr-TR" sz="4000" dirty="0">
                <a:solidFill>
                  <a:srgbClr val="FF3300"/>
                </a:solidFill>
              </a:rPr>
              <a:t> Tipolojisi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8A0261B6-A6E9-CBD7-2B90-74FA0783A2E1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468313" y="1557338"/>
            <a:ext cx="8280400" cy="4392612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cap="none">
                <a:solidFill>
                  <a:srgbClr val="FF0000"/>
                </a:solidFill>
              </a:rPr>
              <a:t>ERKEKLER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cap="none"/>
              <a:t>GİRİŞİMCİ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cap="none"/>
              <a:t>ARAŞTIRICI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cap="none"/>
              <a:t>GERÇEKÇİ</a:t>
            </a:r>
          </a:p>
          <a:p>
            <a:pPr lvl="1" eaLnBrk="1" hangingPunct="1">
              <a:lnSpc>
                <a:spcPct val="90000"/>
              </a:lnSpc>
            </a:pPr>
            <a:endParaRPr lang="tr-TR" altLang="tr-TR" cap="none"/>
          </a:p>
          <a:p>
            <a:pPr eaLnBrk="1" hangingPunct="1">
              <a:lnSpc>
                <a:spcPct val="90000"/>
              </a:lnSpc>
            </a:pPr>
            <a:r>
              <a:rPr lang="tr-TR" altLang="tr-TR" cap="none">
                <a:solidFill>
                  <a:srgbClr val="FF0000"/>
                </a:solidFill>
              </a:rPr>
              <a:t>KADINLAR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cap="none"/>
              <a:t>SOSYAL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cap="none"/>
              <a:t>SANATÇI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cap="none"/>
              <a:t>GELENEKÇİ</a:t>
            </a:r>
          </a:p>
        </p:txBody>
      </p:sp>
      <p:sp>
        <p:nvSpPr>
          <p:cNvPr id="70660" name="5 Slayt Numarası Yer Tutucusu">
            <a:extLst>
              <a:ext uri="{FF2B5EF4-FFF2-40B4-BE49-F238E27FC236}">
                <a16:creationId xmlns:a16="http://schemas.microsoft.com/office/drawing/2014/main" id="{03318DE1-F707-5447-44D5-8EF206CC339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D4BD9D84-8CEC-42BD-B407-FEB80A8720FF}" type="slidenum">
              <a:rPr lang="tr-TR" altLang="tr-TR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48</a:t>
            </a:fld>
            <a:endParaRPr lang="tr-TR" altLang="tr-TR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Başlık">
            <a:extLst>
              <a:ext uri="{FF2B5EF4-FFF2-40B4-BE49-F238E27FC236}">
                <a16:creationId xmlns:a16="http://schemas.microsoft.com/office/drawing/2014/main" id="{63181EA2-3FBC-71C4-A3F0-22B04FE4A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>
                <a:solidFill>
                  <a:srgbClr val="FF0000"/>
                </a:solidFill>
              </a:rPr>
              <a:t>Türkiye </a:t>
            </a:r>
            <a:r>
              <a:rPr lang="tr-TR" altLang="tr-TR"/>
              <a:t>(Kuzgun)</a:t>
            </a:r>
          </a:p>
        </p:txBody>
      </p:sp>
      <p:sp>
        <p:nvSpPr>
          <p:cNvPr id="58371" name="2 İçerik Yer Tutucusu">
            <a:extLst>
              <a:ext uri="{FF2B5EF4-FFF2-40B4-BE49-F238E27FC236}">
                <a16:creationId xmlns:a16="http://schemas.microsoft.com/office/drawing/2014/main" id="{A42B1844-77E9-AA8B-46BE-C9EC01461A5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66963"/>
            <a:ext cx="7772400" cy="34242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r-TR" altLang="tr-TR" sz="3100" cap="none">
                <a:solidFill>
                  <a:srgbClr val="FF0000"/>
                </a:solidFill>
              </a:rPr>
              <a:t>KIZLARIN </a:t>
            </a:r>
            <a:r>
              <a:rPr lang="tr-TR" altLang="tr-TR" sz="3100" cap="none"/>
              <a:t>AYRINTILARI ALGILAMADA, </a:t>
            </a:r>
          </a:p>
          <a:p>
            <a:pPr eaLnBrk="1" hangingPunct="1"/>
            <a:r>
              <a:rPr lang="tr-TR" altLang="tr-TR" sz="3100" cap="none">
                <a:solidFill>
                  <a:srgbClr val="FF0000"/>
                </a:solidFill>
              </a:rPr>
              <a:t>ERKEKLERİN</a:t>
            </a:r>
            <a:r>
              <a:rPr lang="tr-TR" altLang="tr-TR" sz="3100" cap="none"/>
              <a:t> İSE MEKANİK İLİŞKİLERİ GÖRME GÜCÜ BAKIMINDAN ÜSTÜN OLDUKLARI BULGUSUNA ULAŞMIŞTIR.</a:t>
            </a:r>
          </a:p>
          <a:p>
            <a:pPr eaLnBrk="1" hangingPunct="1"/>
            <a:endParaRPr lang="tr-TR" altLang="tr-TR" sz="1700" cap="none"/>
          </a:p>
          <a:p>
            <a:pPr eaLnBrk="1" hangingPunct="1"/>
            <a:endParaRPr lang="tr-TR" altLang="tr-TR" sz="1700" cap="none"/>
          </a:p>
        </p:txBody>
      </p:sp>
      <p:sp>
        <p:nvSpPr>
          <p:cNvPr id="71684" name="3 Slayt Numarası Yer Tutucusu">
            <a:extLst>
              <a:ext uri="{FF2B5EF4-FFF2-40B4-BE49-F238E27FC236}">
                <a16:creationId xmlns:a16="http://schemas.microsoft.com/office/drawing/2014/main" id="{4EA9F7F6-013E-2176-6741-400EE4E0F74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B907E63F-57B4-4BD6-8792-261F93BC3C7A}" type="slidenum">
              <a:rPr lang="tr-TR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49</a:t>
            </a:fld>
            <a:endParaRPr lang="tr-TR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>
            <a:extLst>
              <a:ext uri="{FF2B5EF4-FFF2-40B4-BE49-F238E27FC236}">
                <a16:creationId xmlns:a16="http://schemas.microsoft.com/office/drawing/2014/main" id="{2733588B-D0C9-D76F-BD86-7FDDF6829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b="1">
                <a:solidFill>
                  <a:srgbClr val="FF0000"/>
                </a:solidFill>
              </a:rPr>
              <a:t>Yeteneğin Kaynağı</a:t>
            </a:r>
          </a:p>
        </p:txBody>
      </p:sp>
      <p:sp>
        <p:nvSpPr>
          <p:cNvPr id="10243" name="2 İçerik Yer Tutucusu">
            <a:extLst>
              <a:ext uri="{FF2B5EF4-FFF2-40B4-BE49-F238E27FC236}">
                <a16:creationId xmlns:a16="http://schemas.microsoft.com/office/drawing/2014/main" id="{3D2F41EF-39A3-94F2-4CE9-6804613A8E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66963"/>
            <a:ext cx="7772400" cy="34242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/>
              <a:t>Genetik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/>
              <a:t>Çevresel faktörler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Başlık">
            <a:extLst>
              <a:ext uri="{FF2B5EF4-FFF2-40B4-BE49-F238E27FC236}">
                <a16:creationId xmlns:a16="http://schemas.microsoft.com/office/drawing/2014/main" id="{DE5A8BA4-67BB-AD90-92ED-6945D2B9B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>
                <a:solidFill>
                  <a:srgbClr val="FF0000"/>
                </a:solidFill>
              </a:rPr>
              <a:t>D) Ekonomik ve Politik Faktörler</a:t>
            </a:r>
            <a:endParaRPr lang="tr-TR" altLang="tr-TR"/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A5967A53-2898-C12D-A802-4F273376AB2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341438"/>
            <a:ext cx="8229600" cy="47847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tr-TR" altLang="en-US" sz="1800" cap="none"/>
              <a:t>PİYASALARIN ARZ VE TALEP DENGESİ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tr-TR" altLang="en-US" sz="1800" cap="none"/>
              <a:t>YASAL ZORUNLULUKLARIN BAZI MESLEKLERE OLAN TALEBİ ORTAYA ÇIKARMASI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tr-TR" altLang="en-US" sz="1800" cap="none"/>
              <a:t>MESLEKLERİN SERTİFİKALANDIRILMA ZORUNLULUĞU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tr-TR" altLang="en-US" sz="1800" cap="none"/>
              <a:t>POLİTİK FAKTÖRLER 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tr-TR" altLang="en-US" sz="1800" cap="none"/>
              <a:t>EKONOMİK DÜZEYİN ALINAN EĞİTİMİ, EĞİTİMİN KARİYER GELİŞİMİ ETKİLEMESİ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tr-TR" altLang="en-US" sz="1800" cap="none"/>
              <a:t>ÜLKENİN YA DA BÖLGENİN İÇİNDE BULUNDUĞU EKONOMİK DURUM VE İŞGÜCÜ PİYASALARININ BÜYÜKLÜĞÜ.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tr-TR" altLang="en-US" sz="1800" cap="none"/>
              <a:t>TEKNOLOJİK GELİŞMELERİN İSTİHDAMI BİÇİMLENDİRMESİ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tr-TR" altLang="en-US" sz="1800" cap="none"/>
              <a:t>ÇALIŞMA HAYATINA ATILAN KADINLARIN İŞGÜCÜ PİYASALARINDAKİ NİCEL VE NİTEL KONUMLARININ HER GEÇEN GÜN DAHA DA YÜKSELMESİ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tr-TR" altLang="en-US" sz="1800" cap="none"/>
              <a:t>NÜFUS HAREKETLİLİĞİ VE GÖÇ OLGUSU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tr-TR" altLang="en-US" sz="1800" cap="none"/>
              <a:t>SÜREKLİ EĞİTİME DUYULAN İHTİYACIN ARTMASI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tr-TR" altLang="en-US" cap="none"/>
          </a:p>
          <a:p>
            <a:pPr eaLnBrk="1" hangingPunct="1">
              <a:lnSpc>
                <a:spcPct val="100000"/>
              </a:lnSpc>
            </a:pPr>
            <a:endParaRPr lang="tr-TR" altLang="en-US" sz="1400" cap="none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Başlık">
            <a:extLst>
              <a:ext uri="{FF2B5EF4-FFF2-40B4-BE49-F238E27FC236}">
                <a16:creationId xmlns:a16="http://schemas.microsoft.com/office/drawing/2014/main" id="{876B48B8-6B5B-3941-A0BD-64D3D31D9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>
                <a:solidFill>
                  <a:srgbClr val="FF0000"/>
                </a:solidFill>
                <a:latin typeface="Arial Black" panose="020B0A04020102020204" pitchFamily="34" charset="0"/>
              </a:rPr>
              <a:t>SONUÇ</a:t>
            </a:r>
          </a:p>
        </p:txBody>
      </p:sp>
      <p:sp>
        <p:nvSpPr>
          <p:cNvPr id="61443" name="2 İçerik Yer Tutucusu">
            <a:extLst>
              <a:ext uri="{FF2B5EF4-FFF2-40B4-BE49-F238E27FC236}">
                <a16:creationId xmlns:a16="http://schemas.microsoft.com/office/drawing/2014/main" id="{9025F529-5F68-E066-B157-34A2173D872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66963"/>
            <a:ext cx="7772400" cy="34242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altLang="tr-TR" sz="1900" cap="none"/>
              <a:t>MESLEK SEÇİMİ BİREYLERİN HAYATLARI BOYUNCA VERDİĞİ EN ÖNEMLİ BİRKAÇ KARARDAN BİRİDİR.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altLang="tr-TR" sz="1900" cap="none"/>
              <a:t>ANCAK BU KARARLAR GERÇEKTE BİR ANDA VERİLEN KARARLAR OLMAYIP, YAŞAM BOYU ALMIŞ OLDUĞUMUZ EĞİTİMLER, BÜYÜDÜĞÜMÜZ AİLE, AİT OLDUĞUMUZ SOSYO-EKONOMİK SINIF, BU SINIFIN BİZE SAĞLADIĞI YA DA SINIRLANDIRDIĞI İMKÂNLAR, İÇİNDE BULUNDUĞUMUZ ÜLKENİN, HATTA BÖLGENİN EKONOMİK DURUMU VE POLİTİK YAPISINDAN DA ETKİLENİR. 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altLang="tr-TR" sz="1900" cap="none"/>
              <a:t>BU NEDENLE KARİYER DANIŞMANLARI, BİR YANDAN BİREYİN KİŞİSEL ÖZELLİKLERİNİ, DİĞER YANDAN ÜLKENİN İŞGÜCÜ PİYASASININ YAPISI VE KOŞULLARINI HESABA KATMAK ZORUNDADIRLAR.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CDC5473-1F56-C231-6E62-834E555B2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rgbClr val="FF0000"/>
                </a:solidFill>
              </a:rPr>
              <a:t>Öğretmenlere öneriler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2C1E5BE-65B2-27D7-87B8-A5C5AF9214F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66963"/>
            <a:ext cx="7772400" cy="34242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r-TR" altLang="en-US" cap="none"/>
              <a:t>ÖĞRENCİLERİN İLGİ, YETENEK VE DEĞERLERİNİ TANIYARAK ONLARIN KENDİLERİNİ TANIMALARINA DESTEK OLABİLİRSİNİZ.</a:t>
            </a:r>
          </a:p>
          <a:p>
            <a:pPr eaLnBrk="1" hangingPunct="1"/>
            <a:r>
              <a:rPr lang="tr-TR" altLang="en-US" cap="none"/>
              <a:t>HOLLAND KİŞİLİK ENVANTERİNİ UYGULAYIP YÖNERGEYE GÖRE ÖĞRENCİLERE GERİ DÖNÜTLER VEREBİLİRSİNİZ.</a:t>
            </a:r>
          </a:p>
          <a:p>
            <a:pPr eaLnBrk="1" hangingPunct="1"/>
            <a:r>
              <a:rPr lang="tr-TR" altLang="en-US" cap="none"/>
              <a:t>ÖĞRENCİLERİN YETENEKLİ VE İLGİLİ OLDUĞU ALANLARDA ÇALIŞMALAR YAPMALARINI DESTEKLEYEBİLİRSİNİZ.</a:t>
            </a:r>
          </a:p>
          <a:p>
            <a:pPr eaLnBrk="1" hangingPunct="1"/>
            <a:r>
              <a:rPr lang="tr-TR" altLang="en-US" cap="none"/>
              <a:t>ÖĞRENCİLERİ REHBERLİK SERVİSİNE VEYA REHBERLİK ARAŞTIRMA MERKEZİNE YÖNLENDİREBİLİRSİNİZ.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8EADE36-18DB-245C-A987-664F731D3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988" y="1341438"/>
            <a:ext cx="7415212" cy="2159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dirty="0">
                <a:solidFill>
                  <a:srgbClr val="FF0000"/>
                </a:solidFill>
              </a:rPr>
              <a:t>teşekkürler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>
            <a:extLst>
              <a:ext uri="{FF2B5EF4-FFF2-40B4-BE49-F238E27FC236}">
                <a16:creationId xmlns:a16="http://schemas.microsoft.com/office/drawing/2014/main" id="{AE8E62D8-0FF9-220C-EE84-888A6405B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b="1">
                <a:solidFill>
                  <a:srgbClr val="FF0000"/>
                </a:solidFill>
              </a:rPr>
              <a:t>Yeteneğin Özelliği</a:t>
            </a:r>
          </a:p>
        </p:txBody>
      </p:sp>
      <p:sp>
        <p:nvSpPr>
          <p:cNvPr id="11267" name="2 İçerik Yer Tutucusu">
            <a:extLst>
              <a:ext uri="{FF2B5EF4-FFF2-40B4-BE49-F238E27FC236}">
                <a16:creationId xmlns:a16="http://schemas.microsoft.com/office/drawing/2014/main" id="{C3CD67C2-FA05-EE32-DA8E-754AB74E78F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66963"/>
            <a:ext cx="7772400" cy="34242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r-TR" altLang="tr-TR" cap="none"/>
              <a:t>YETENEK ZAMANLA GELİŞTİRİLEBİLİR.</a:t>
            </a:r>
          </a:p>
          <a:p>
            <a:pPr eaLnBrk="1" hangingPunct="1"/>
            <a:r>
              <a:rPr lang="tr-TR" altLang="tr-TR" cap="none"/>
              <a:t>YETENEK GÖRECE DURAĞANLIK GÖSTERİR.</a:t>
            </a:r>
          </a:p>
          <a:p>
            <a:pPr eaLnBrk="1" hangingPunct="1"/>
            <a:endParaRPr lang="tr-TR" altLang="tr-TR" cap="non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>
            <a:extLst>
              <a:ext uri="{FF2B5EF4-FFF2-40B4-BE49-F238E27FC236}">
                <a16:creationId xmlns:a16="http://schemas.microsoft.com/office/drawing/2014/main" id="{B6C0624F-7CB6-2DAE-6346-EC0732EAF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b="1">
                <a:solidFill>
                  <a:srgbClr val="FF0000"/>
                </a:solidFill>
              </a:rPr>
              <a:t>Beceri</a:t>
            </a:r>
          </a:p>
        </p:txBody>
      </p:sp>
      <p:sp>
        <p:nvSpPr>
          <p:cNvPr id="12291" name="2 İçerik Yer Tutucusu">
            <a:extLst>
              <a:ext uri="{FF2B5EF4-FFF2-40B4-BE49-F238E27FC236}">
                <a16:creationId xmlns:a16="http://schemas.microsoft.com/office/drawing/2014/main" id="{4EF2B7C2-D070-C9A5-DC90-5BBD5E98C52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66963"/>
            <a:ext cx="7772400" cy="34242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r-TR" altLang="tr-TR" i="1" cap="none"/>
              <a:t>BECERİ</a:t>
            </a:r>
            <a:r>
              <a:rPr lang="tr-TR" altLang="tr-TR" cap="none"/>
              <a:t>, BİREYİN BİLİŞSEL, PSİKOMOTOR YA DA FİZİKSEL İŞLEV GÖRMESİ OLARAK TANIMLANAN ALANLARDA ŞU ANDAKİ PERFORMANS DÜZEYİDİR.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>
            <a:extLst>
              <a:ext uri="{FF2B5EF4-FFF2-40B4-BE49-F238E27FC236}">
                <a16:creationId xmlns:a16="http://schemas.microsoft.com/office/drawing/2014/main" id="{5A3F5C8D-226B-B278-6987-D2324814168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515350" cy="12192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b="1" dirty="0"/>
              <a:t>BECERİ</a:t>
            </a:r>
            <a:r>
              <a:rPr lang="tr-TR" sz="4000" dirty="0"/>
              <a:t> = </a:t>
            </a:r>
            <a:br>
              <a:rPr lang="tr-TR" sz="4000" dirty="0"/>
            </a:br>
            <a:r>
              <a:rPr lang="tr-TR" sz="4000" dirty="0"/>
              <a:t>Potansiyel </a:t>
            </a:r>
            <a:r>
              <a:rPr lang="en-US" sz="4000" dirty="0">
                <a:ea typeface="ＭＳ Ｐゴシック" pitchFamily="-65" charset="-128"/>
              </a:rPr>
              <a:t>+ </a:t>
            </a:r>
            <a:r>
              <a:rPr lang="tr-TR" sz="4000" dirty="0"/>
              <a:t>İlgi</a:t>
            </a:r>
            <a:r>
              <a:rPr lang="en-US" sz="4000" dirty="0">
                <a:ea typeface="ＭＳ Ｐゴシック" pitchFamily="-65" charset="-128"/>
              </a:rPr>
              <a:t> + </a:t>
            </a:r>
            <a:r>
              <a:rPr lang="tr-TR" sz="4000" dirty="0"/>
              <a:t>Olanaklar</a:t>
            </a:r>
            <a:endParaRPr lang="en-US" sz="4000" dirty="0"/>
          </a:p>
        </p:txBody>
      </p:sp>
      <p:sp>
        <p:nvSpPr>
          <p:cNvPr id="28675" name="AutoShape 3">
            <a:extLst>
              <a:ext uri="{FF2B5EF4-FFF2-40B4-BE49-F238E27FC236}">
                <a16:creationId xmlns:a16="http://schemas.microsoft.com/office/drawing/2014/main" id="{E8374DBD-5173-D5EF-0629-983E52891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362200"/>
            <a:ext cx="2209800" cy="2514600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GB" altLang="tr-TR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id="{C35748A1-5E24-CDDC-6067-F6C422D29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76400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tr-TR" altLang="tr-TR" sz="2800" b="1">
                <a:latin typeface="Arial" panose="020B0604020202020204" pitchFamily="34" charset="0"/>
                <a:cs typeface="Arial" panose="020B0604020202020204" pitchFamily="34" charset="0"/>
              </a:rPr>
              <a:t>BECERİ</a:t>
            </a:r>
            <a:endParaRPr lang="en-US" altLang="tr-TR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62C56619-5C64-72E8-E8DA-77029AFFB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213100"/>
            <a:ext cx="2149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tr-TR" altLang="tr-TR" sz="28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İlgiler</a:t>
            </a:r>
            <a:endParaRPr lang="en-US" altLang="tr-TR" sz="28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8" name="Text Box 6">
            <a:extLst>
              <a:ext uri="{FF2B5EF4-FFF2-40B4-BE49-F238E27FC236}">
                <a16:creationId xmlns:a16="http://schemas.microsoft.com/office/drawing/2014/main" id="{AEE24572-DE56-DD71-4A18-27B447EB0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5445125"/>
            <a:ext cx="3600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tr-TR" altLang="tr-TR" sz="28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Potansiyel Kapasite</a:t>
            </a:r>
            <a:endParaRPr lang="en-US" altLang="tr-TR" sz="28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9" name="AutoShape 7">
            <a:extLst>
              <a:ext uri="{FF2B5EF4-FFF2-40B4-BE49-F238E27FC236}">
                <a16:creationId xmlns:a16="http://schemas.microsoft.com/office/drawing/2014/main" id="{1A45DCC2-7BDE-E8C7-BB38-88C94E887109}"/>
              </a:ext>
            </a:extLst>
          </p:cNvPr>
          <p:cNvSpPr>
            <a:spLocks noChangeArrowheads="1"/>
          </p:cNvSpPr>
          <p:nvPr/>
        </p:nvSpPr>
        <p:spPr bwMode="auto">
          <a:xfrm rot="-3626406">
            <a:off x="2283619" y="3580606"/>
            <a:ext cx="2401888" cy="111125"/>
          </a:xfrm>
          <a:prstGeom prst="rightArrow">
            <a:avLst>
              <a:gd name="adj1" fmla="val 50000"/>
              <a:gd name="adj2" fmla="val 533653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GB" altLang="tr-TR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80" name="AutoShape 8">
            <a:extLst>
              <a:ext uri="{FF2B5EF4-FFF2-40B4-BE49-F238E27FC236}">
                <a16:creationId xmlns:a16="http://schemas.microsoft.com/office/drawing/2014/main" id="{359DC201-A42A-0873-09FF-D7C297CCCB17}"/>
              </a:ext>
            </a:extLst>
          </p:cNvPr>
          <p:cNvSpPr>
            <a:spLocks noChangeArrowheads="1"/>
          </p:cNvSpPr>
          <p:nvPr/>
        </p:nvSpPr>
        <p:spPr bwMode="auto">
          <a:xfrm rot="14359024" flipV="1">
            <a:off x="4053681" y="3632994"/>
            <a:ext cx="2549525" cy="90488"/>
          </a:xfrm>
          <a:prstGeom prst="rightArrow">
            <a:avLst>
              <a:gd name="adj1" fmla="val 50000"/>
              <a:gd name="adj2" fmla="val 5352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GB" altLang="tr-TR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81" name="Text Box 6">
            <a:extLst>
              <a:ext uri="{FF2B5EF4-FFF2-40B4-BE49-F238E27FC236}">
                <a16:creationId xmlns:a16="http://schemas.microsoft.com/office/drawing/2014/main" id="{D6CDE50F-1F62-BAC5-2F14-7BCC86D29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32131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tr-TR" altLang="tr-TR" sz="28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Olanaklar</a:t>
            </a:r>
            <a:endParaRPr lang="en-US" altLang="tr-TR" sz="28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682" name="AutoShape 12">
            <a:extLst>
              <a:ext uri="{FF2B5EF4-FFF2-40B4-BE49-F238E27FC236}">
                <a16:creationId xmlns:a16="http://schemas.microsoft.com/office/drawing/2014/main" id="{49733F4A-9F43-087E-EB21-E8F12FFD7C06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059113" y="5229225"/>
            <a:ext cx="2592387" cy="7938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>
            <a:extLst>
              <a:ext uri="{FF2B5EF4-FFF2-40B4-BE49-F238E27FC236}">
                <a16:creationId xmlns:a16="http://schemas.microsoft.com/office/drawing/2014/main" id="{B0606BB3-7BE2-C1D4-FF46-C530E7F6D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b="1">
                <a:solidFill>
                  <a:srgbClr val="FF0000"/>
                </a:solidFill>
              </a:rPr>
              <a:t>Yetenek – Beceri Farkı</a:t>
            </a: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A324FF59-AD96-A1B5-782C-C509D6542DD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66963"/>
            <a:ext cx="7772400" cy="34242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600"/>
              </a:spcAft>
            </a:pPr>
            <a:r>
              <a:rPr lang="tr-TR" altLang="en-US" cap="none"/>
              <a:t>BECERİ VE YETENEK KAVRAMLARI BİRBİRİNE YAKIN ANLAMLAR İÇERMEKLE BİRLİKTE, BU İKİSİ ARASINDA İNCE BİR FARK VARDIR. </a:t>
            </a:r>
          </a:p>
          <a:p>
            <a:pPr eaLnBrk="1" hangingPunct="1">
              <a:spcAft>
                <a:spcPts val="600"/>
              </a:spcAft>
            </a:pPr>
            <a:r>
              <a:rPr lang="tr-TR" altLang="en-US" cap="none"/>
              <a:t>YETENEK, BİREYİN PERFORMANSINA YANSITACAĞI POTANSİYEL İKEN; BECERİ, BİREYİN ONDAN İSTENEN İŞİ YAPABİLECEK DÜZEYDE OLMASI ANLAMINA GELİR. </a:t>
            </a:r>
          </a:p>
          <a:p>
            <a:pPr eaLnBrk="1" hangingPunct="1">
              <a:spcAft>
                <a:spcPts val="600"/>
              </a:spcAft>
            </a:pPr>
            <a:r>
              <a:rPr lang="tr-TR" altLang="en-US" cap="none"/>
              <a:t>BİR BAŞKA İFADE İLE BECERİ; POTANSİYEL, İLGİ VE KOŞULLARIN ETKİLEŞİMİ SONUCUNDA GELİNEN NOKTAYI GÖSTERİR.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TM04033925[[fn=Damla]]</Template>
  <TotalTime>1152</TotalTime>
  <Words>1935</Words>
  <Application>Microsoft Office PowerPoint</Application>
  <PresentationFormat>Ekran Gösterisi (4:3)</PresentationFormat>
  <Paragraphs>321</Paragraphs>
  <Slides>53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53</vt:i4>
      </vt:variant>
    </vt:vector>
  </HeadingPairs>
  <TitlesOfParts>
    <vt:vector size="60" baseType="lpstr">
      <vt:lpstr>ＭＳ Ｐゴシック</vt:lpstr>
      <vt:lpstr>Arial</vt:lpstr>
      <vt:lpstr>Arial Black</vt:lpstr>
      <vt:lpstr>Calibri</vt:lpstr>
      <vt:lpstr>Comic Sans MS</vt:lpstr>
      <vt:lpstr>Tw Cen MT</vt:lpstr>
      <vt:lpstr>Damla</vt:lpstr>
      <vt:lpstr> KARİYER GELİŞİM SÜRECİNİ ETKİLEYEN FAKTÖRLER</vt:lpstr>
      <vt:lpstr>İçindekiler</vt:lpstr>
      <vt:lpstr>A) Psikolojik Faktörler</vt:lpstr>
      <vt:lpstr>a) Yetenek</vt:lpstr>
      <vt:lpstr>Yeteneğin Kaynağı</vt:lpstr>
      <vt:lpstr>Yeteneğin Özelliği</vt:lpstr>
      <vt:lpstr>Beceri</vt:lpstr>
      <vt:lpstr>BECERİ =  Potansiyel + İlgi + Olanaklar</vt:lpstr>
      <vt:lpstr>Yetenek – Beceri Farkı</vt:lpstr>
      <vt:lpstr>Yetenek Alanları (Rotundo, 2006)</vt:lpstr>
      <vt:lpstr>1. Zihinsel Yetenekler</vt:lpstr>
      <vt:lpstr>2. Psikomotor Yetenekler</vt:lpstr>
      <vt:lpstr>3. Duyusal veya Algısal Yetenekler</vt:lpstr>
      <vt:lpstr>4. Fiziksel Yetenekler</vt:lpstr>
      <vt:lpstr>Gardner’ın Çoklu Zeka Sınıflandırması</vt:lpstr>
      <vt:lpstr>1. Sözel - Dilsel Zekâ</vt:lpstr>
      <vt:lpstr>2. Mantıksal Matematiksel Zekâ</vt:lpstr>
      <vt:lpstr>3. Müziksel Zekâ </vt:lpstr>
      <vt:lpstr>4. Kinestetik Görsel-Bedensel Zekâ</vt:lpstr>
      <vt:lpstr>5. Uzamsal Zekâ </vt:lpstr>
      <vt:lpstr>6. Doğa Zekâsı </vt:lpstr>
      <vt:lpstr>7. İçsel Zekâ </vt:lpstr>
      <vt:lpstr>8. KİŞİLERARASI ZEKÂ </vt:lpstr>
      <vt:lpstr>b) İlgi</vt:lpstr>
      <vt:lpstr>Bazı ilgi türleri  </vt:lpstr>
      <vt:lpstr>Yetenek – İlgi Farkı</vt:lpstr>
      <vt:lpstr>İlgiler neden yeteneklerden daha geç kararlılık gösterir?</vt:lpstr>
      <vt:lpstr>İlgileri Belirleme Yöntemleri</vt:lpstr>
      <vt:lpstr>C) KİŞİLİK ÖZELLİKLERİ</vt:lpstr>
      <vt:lpstr>HOLLAND’A GÖRE KİŞİLİK TİPLERİ</vt:lpstr>
      <vt:lpstr>BEŞ FAKTÖR KİŞİLİK MODELİ</vt:lpstr>
      <vt:lpstr>İÇEDÖNÜK-DIŞADÖNÜK  KİŞİLİK YAPISI</vt:lpstr>
      <vt:lpstr>İçedönük Bireylerin Özellikleri</vt:lpstr>
      <vt:lpstr>Dışadönük Bireylerin Özellikleri</vt:lpstr>
      <vt:lpstr>Meslek Değerleri</vt:lpstr>
      <vt:lpstr>Meslek Değerleri</vt:lpstr>
      <vt:lpstr>Tablo 1: Meslek Değerleri</vt:lpstr>
      <vt:lpstr>Tablo 1: Meslek Değerleri - Devam </vt:lpstr>
      <vt:lpstr>Tablo 1. Meslek Değerleri -Devam</vt:lpstr>
      <vt:lpstr>Sosyoekonomik Düzey</vt:lpstr>
      <vt:lpstr>ARAŞTIRMA BULGUSU (GERÇEK VE PİŞKİN)</vt:lpstr>
      <vt:lpstr>Araştırma Bulgusu (Bölükbaş)</vt:lpstr>
      <vt:lpstr>Aile</vt:lpstr>
      <vt:lpstr>Anne-Babaların Etkisi</vt:lpstr>
      <vt:lpstr>Cinsiyet</vt:lpstr>
      <vt:lpstr>İlgi ve Cinsiyet</vt:lpstr>
      <vt:lpstr>Kız ve Erkeklerin İlgileri</vt:lpstr>
      <vt:lpstr>Holland’ın Tipolojisi</vt:lpstr>
      <vt:lpstr>Türkiye (Kuzgun)</vt:lpstr>
      <vt:lpstr>D) Ekonomik ve Politik Faktörler</vt:lpstr>
      <vt:lpstr>SONUÇ</vt:lpstr>
      <vt:lpstr>Öğretmenlere öneriler</vt:lpstr>
      <vt:lpstr>teşekkürler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2.Bölüm Kariyer Gelişim Sürecini Etkileyen Faktörler</dc:title>
  <dc:creator>acer</dc:creator>
  <cp:lastModifiedBy>USER</cp:lastModifiedBy>
  <cp:revision>73</cp:revision>
  <dcterms:created xsi:type="dcterms:W3CDTF">2011-10-08T18:47:05Z</dcterms:created>
  <dcterms:modified xsi:type="dcterms:W3CDTF">2024-02-05T11:27:06Z</dcterms:modified>
</cp:coreProperties>
</file>