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10" r:id="rId2"/>
    <p:sldId id="312" r:id="rId3"/>
    <p:sldId id="271" r:id="rId4"/>
    <p:sldId id="283" r:id="rId5"/>
    <p:sldId id="284" r:id="rId6"/>
    <p:sldId id="288" r:id="rId7"/>
    <p:sldId id="289" r:id="rId8"/>
    <p:sldId id="291" r:id="rId9"/>
    <p:sldId id="292" r:id="rId10"/>
    <p:sldId id="293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ş geldiniz" id="{E75E278A-FF0E-49A4-B170-79828D63BBAD}">
          <p14:sldIdLst/>
        </p14:section>
        <p14:section name="Tasarım, Dönüşüm, Ek Açıklama, Birlikte Çalışma, Göster" id="{B9B51309-D148-4332-87C2-07BE32FBCA3B}">
          <p14:sldIdLst>
            <p14:sldId id="310"/>
            <p14:sldId id="312"/>
            <p14:sldId id="271"/>
            <p14:sldId id="283"/>
            <p14:sldId id="284"/>
            <p14:sldId id="288"/>
            <p14:sldId id="289"/>
            <p14:sldId id="291"/>
            <p14:sldId id="292"/>
            <p14:sldId id="293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  <p14:section name="Daha Fazla Bilgi Edini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404040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241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865D772-D26C-4E5D-BBF9-91697EF58DAE}" type="datetime1">
              <a:rPr lang="tr-TR" smtClean="0"/>
              <a:t>28.02.2024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5EF13-8FFD-4195-8A4E-EE9C49615DF8}" type="datetime1">
              <a:rPr lang="tr-TR" smtClean="0"/>
              <a:pPr/>
              <a:t>28.02.2024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DF61EA0F-A667-4B49-8422-0062BC55E249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065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556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867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149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589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742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764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637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687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36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23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7358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1883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431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2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423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129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76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606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05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570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0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r-TR" sz="1800" noProof="0"/>
          </a:p>
        </p:txBody>
      </p:sp>
      <p:cxnSp>
        <p:nvCxnSpPr>
          <p:cNvPr id="12" name="Düz Bağlayıcı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Asıl metin stillerini düzenlemek için tıklayın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İkinci düzey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Üçüncü düzey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Dördüncü düzey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Beşinci düzey</a:t>
            </a:r>
          </a:p>
        </p:txBody>
      </p:sp>
      <p:sp>
        <p:nvSpPr>
          <p:cNvPr id="6" name="Tarih Yer Tutucusu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2BBF90-3A1D-4470-921D-48BD1D984771}" type="datetime1">
              <a:rPr lang="tr-TR" noProof="0" smtClean="0"/>
              <a:t>28.02.2024</a:t>
            </a:fld>
            <a:endParaRPr lang="tr-TR" noProof="0"/>
          </a:p>
        </p:txBody>
      </p:sp>
      <p:sp>
        <p:nvSpPr>
          <p:cNvPr id="7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noProof="0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/>
          </a:p>
        </p:txBody>
      </p:sp>
      <p:sp>
        <p:nvSpPr>
          <p:cNvPr id="10" name="Dikdörtgen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800" noProof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Asıl metin stillerini düzenlemek için tıklayın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İkinci düzey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Üçüncü düzey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Dördüncü düzey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tr-TR" noProof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r-TR" sz="1800" noProof="0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CD5B840-9948-4F6A-BA6A-A2B8749FB36C}" type="datetime1">
              <a:rPr lang="tr-TR" noProof="0" smtClean="0"/>
              <a:t>28.02.2024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tr-TR" noProof="0" smtClean="0"/>
              <a:pPr/>
              <a:t>‹#›</a:t>
            </a:fld>
            <a:endParaRPr lang="tr-TR" noProof="0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38200" y="3769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tr-TR" sz="4800" i="1" dirty="0">
                <a:solidFill>
                  <a:schemeClr val="bg1"/>
                </a:solidFill>
                <a:latin typeface="Arial Black" panose="020B0A04020102020204" pitchFamily="34" charset="0"/>
              </a:rPr>
              <a:t>ÇOCUKLARDA OTOKONTROL SAĞLAMA</a:t>
            </a:r>
          </a:p>
        </p:txBody>
      </p:sp>
      <p:pic>
        <p:nvPicPr>
          <p:cNvPr id="5" name="Resim 4" descr="gökyüzü, bulut, kişi, şahıs, adam, insan içeren bir resim&#10;&#10;Açıklama otomatik olarak oluşturuldu">
            <a:extLst>
              <a:ext uri="{FF2B5EF4-FFF2-40B4-BE49-F238E27FC236}">
                <a16:creationId xmlns:a16="http://schemas.microsoft.com/office/drawing/2014/main" id="{B470BD09-CE32-066C-1814-B5512DF5C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622" y="2562357"/>
            <a:ext cx="7778395" cy="283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66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636104" y="1934816"/>
            <a:ext cx="5459896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800" b="1" u="sng" dirty="0">
                <a:solidFill>
                  <a:prstClr val="black"/>
                </a:solidFill>
                <a:latin typeface="Segoe UI"/>
              </a:rPr>
              <a:t>Koşulsuz Sevgi Gösterme:</a:t>
            </a:r>
            <a:r>
              <a:rPr kumimoji="0" lang="tr-TR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</a:p>
          <a:p>
            <a:pPr algn="just"/>
            <a:endParaRPr lang="tr-TR" sz="2500" i="1" dirty="0">
              <a:solidFill>
                <a:srgbClr val="FF9B45"/>
              </a:solidFill>
            </a:endParaRPr>
          </a:p>
          <a:p>
            <a:pPr algn="just"/>
            <a:r>
              <a:rPr lang="tr-TR" sz="3200" i="1" dirty="0">
                <a:solidFill>
                  <a:srgbClr val="00B050"/>
                </a:solidFill>
              </a:rPr>
              <a:t>*  Çocuğa karşı sevgiyi ifade etme ve koşulsuz sevme; </a:t>
            </a:r>
          </a:p>
          <a:p>
            <a:pPr algn="just"/>
            <a:r>
              <a:rPr lang="tr-TR" sz="3200" i="1" dirty="0">
                <a:solidFill>
                  <a:srgbClr val="00B050"/>
                </a:solidFill>
              </a:rPr>
              <a:t>* Sıcak bir ses tonuyla çocuğa yaklaşılmalı, çocuk sevildiğini hissederse, öğretmenini memnun etmek için istendik yönde davranacaktır.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6842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6146" name="Picture 2" descr="Bir öğretmenim olsun sevgiyle dolu, heyecanla dolu...">
            <a:extLst>
              <a:ext uri="{FF2B5EF4-FFF2-40B4-BE49-F238E27FC236}">
                <a16:creationId xmlns:a16="http://schemas.microsoft.com/office/drawing/2014/main" id="{6A22AFE8-2850-CC01-CD3C-5A2857E22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916584"/>
            <a:ext cx="5155096" cy="43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6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537634" y="1865783"/>
            <a:ext cx="555836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 </a:t>
            </a:r>
            <a:r>
              <a:rPr lang="tr-TR" sz="2800" b="1" u="sng" dirty="0"/>
              <a:t>Tutarlı olma:</a:t>
            </a:r>
            <a:endParaRPr lang="tr-TR" sz="2800" b="1" dirty="0"/>
          </a:p>
          <a:p>
            <a:r>
              <a:rPr lang="tr-TR" sz="3200" dirty="0">
                <a:solidFill>
                  <a:srgbClr val="00B050"/>
                </a:solidFill>
              </a:rPr>
              <a:t>* </a:t>
            </a:r>
            <a:r>
              <a:rPr lang="tr-TR" sz="3200" i="1" dirty="0">
                <a:solidFill>
                  <a:srgbClr val="00B050"/>
                </a:solidFill>
              </a:rPr>
              <a:t>Öğretmenlerin açık ve anlaşılabilir  bir şekilde belirlenmiş aynı zamanda süreklilik gösteren (sınıf/okul) kuralları ve sınırları olmalıdır.</a:t>
            </a:r>
          </a:p>
          <a:p>
            <a:endParaRPr lang="tr-TR" sz="40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42344"/>
            <a:ext cx="961765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7172" name="Picture 4" descr="Eğitim KazanıM - SINIF KURALLARI 2 - 11 parça - Başlık A4... | Facebook">
            <a:extLst>
              <a:ext uri="{FF2B5EF4-FFF2-40B4-BE49-F238E27FC236}">
                <a16:creationId xmlns:a16="http://schemas.microsoft.com/office/drawing/2014/main" id="{46CC63C1-F055-B484-EA17-6C1AF7F28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65782"/>
            <a:ext cx="5393265" cy="43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916583"/>
            <a:ext cx="539326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4000" dirty="0"/>
              <a:t> </a:t>
            </a:r>
            <a:r>
              <a:rPr lang="tr-TR" sz="2800" b="1" i="1" u="sng" dirty="0"/>
              <a:t>İletişimde açık olma:</a:t>
            </a:r>
            <a:endParaRPr lang="tr-TR" sz="4000" u="sng" dirty="0"/>
          </a:p>
          <a:p>
            <a:r>
              <a:rPr lang="tr-TR" sz="4000" dirty="0"/>
              <a:t> </a:t>
            </a:r>
            <a:r>
              <a:rPr lang="tr-TR" sz="3200" i="1" dirty="0">
                <a:solidFill>
                  <a:srgbClr val="00B050"/>
                </a:solidFill>
              </a:rPr>
              <a:t>Kullanılan kelimelerin ve yapılan hareketlerin çocuğa da aynı mesajı verdiğinden emin olunmalıdır. </a:t>
            </a:r>
            <a:endParaRPr lang="tr-TR" sz="2500" i="1" dirty="0">
              <a:solidFill>
                <a:srgbClr val="00B050"/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61765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8194" name="Picture 2" descr="Açık İletişim Sen Ne Güzel Şeysin! - Ofis Press">
            <a:extLst>
              <a:ext uri="{FF2B5EF4-FFF2-40B4-BE49-F238E27FC236}">
                <a16:creationId xmlns:a16="http://schemas.microsoft.com/office/drawing/2014/main" id="{E81C24AC-F870-7946-AB70-4BD156FFD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2351088"/>
            <a:ext cx="5634566" cy="351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60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601134" y="1916583"/>
            <a:ext cx="5494866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Problem davranışı anlama:</a:t>
            </a:r>
          </a:p>
          <a:p>
            <a:r>
              <a:rPr lang="tr-TR" sz="4000" dirty="0"/>
              <a:t> </a:t>
            </a:r>
            <a:r>
              <a:rPr lang="tr-TR" sz="3200" i="1" dirty="0">
                <a:solidFill>
                  <a:srgbClr val="00B050"/>
                </a:solidFill>
              </a:rPr>
              <a:t>Yapılan iyi bir gözlemle öğretmenler, çocuklarının problem davranışlarının neyi ifade ettiğini anlayabilirler. </a:t>
            </a:r>
            <a:endParaRPr lang="tr-TR" sz="2500" i="1" dirty="0">
              <a:solidFill>
                <a:srgbClr val="00B050"/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5202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1026" name="Picture 2" descr="Davranış Değiştirme Teknikleri - Özel Yaşama Katılım Eğitim ve  Rehabilitasyon Merkezi">
            <a:extLst>
              <a:ext uri="{FF2B5EF4-FFF2-40B4-BE49-F238E27FC236}">
                <a16:creationId xmlns:a16="http://schemas.microsoft.com/office/drawing/2014/main" id="{DA77BC26-D4E8-B48B-4EB0-FCB4CD80A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798" y="1916583"/>
            <a:ext cx="4716531" cy="43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52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596900" y="1731830"/>
            <a:ext cx="7577666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Çocukların kendilerini iyi hissetmelerini sağlama: </a:t>
            </a:r>
          </a:p>
          <a:p>
            <a:pPr algn="just"/>
            <a:r>
              <a:rPr lang="tr-TR" sz="3000" i="1" dirty="0">
                <a:solidFill>
                  <a:srgbClr val="00B050"/>
                </a:solidFill>
              </a:rPr>
              <a:t>*Olumlu davranışlar karşısında teşekkür etmek, gülümsemek, ne kadar iyi bir iş yaptığını anlatarak çocukta iyi bir hissiyatın oluşmasına yardımcı olacaktır.</a:t>
            </a:r>
          </a:p>
          <a:p>
            <a:pPr algn="just"/>
            <a:r>
              <a:rPr kumimoji="0" lang="tr-TR" sz="3000" i="1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*</a:t>
            </a:r>
            <a:r>
              <a:rPr lang="tr-TR" sz="3000" i="1" dirty="0">
                <a:solidFill>
                  <a:srgbClr val="00B050"/>
                </a:solidFill>
              </a:rPr>
              <a:t>Olumsuz davranışlar ortaya çıktığı zaman  görmemezlikten gelmek ve sabırlı olmak, çocuğun bu davranışının ona bir şey kazandırmadığını anlamasına yardımcı olacaktır.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33508" y="677227"/>
            <a:ext cx="97615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2050" name="Picture 2" descr="Gülümsemek - Oğuz BAL">
            <a:extLst>
              <a:ext uri="{FF2B5EF4-FFF2-40B4-BE49-F238E27FC236}">
                <a16:creationId xmlns:a16="http://schemas.microsoft.com/office/drawing/2014/main" id="{99B05043-1826-110F-1BFD-D2C93D047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567" y="2796209"/>
            <a:ext cx="3420534" cy="338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14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596900" y="1689912"/>
            <a:ext cx="683259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Güvenilir bir çevre hazırlama:</a:t>
            </a:r>
          </a:p>
          <a:p>
            <a:r>
              <a:rPr lang="tr-TR" sz="4000" dirty="0"/>
              <a:t> </a:t>
            </a:r>
            <a:r>
              <a:rPr lang="tr-TR" sz="4400" dirty="0">
                <a:solidFill>
                  <a:srgbClr val="00B050"/>
                </a:solidFill>
              </a:rPr>
              <a:t>*</a:t>
            </a:r>
            <a:r>
              <a:rPr lang="tr-TR" sz="2800" i="1" dirty="0">
                <a:solidFill>
                  <a:srgbClr val="00B050"/>
                </a:solidFill>
              </a:rPr>
              <a:t>Öğretmenler olarak çocukların çevresindeki (sınıf /okul içi) tehlikeli materyallerin kaldırılması.</a:t>
            </a:r>
          </a:p>
          <a:p>
            <a:r>
              <a:rPr lang="tr-TR" sz="4400" i="1" dirty="0">
                <a:solidFill>
                  <a:srgbClr val="00B050"/>
                </a:solidFill>
              </a:rPr>
              <a:t>* </a:t>
            </a:r>
            <a:r>
              <a:rPr lang="tr-TR" sz="2800" i="1" dirty="0">
                <a:solidFill>
                  <a:srgbClr val="00B050"/>
                </a:solidFill>
              </a:rPr>
              <a:t> Okulöncesi dönem çocuklarının farklı oyun tiplerine ihtiyaçları olduğu göz önüne alınarak yerleşim yerini ve oyun tipini değiştirerek, gerginliği ve sıkılganlığı en önemlisi de zarar verici davranışları engellemek mümkün olmaktadır.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973208" y="516944"/>
            <a:ext cx="97234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3074" name="Picture 2" descr="Çocuklar için tehlikeli durumlar... - Etkinlik Havuzu Sayfası | Facebook">
            <a:extLst>
              <a:ext uri="{FF2B5EF4-FFF2-40B4-BE49-F238E27FC236}">
                <a16:creationId xmlns:a16="http://schemas.microsoft.com/office/drawing/2014/main" id="{4A791695-8175-B0EA-B7B6-0F62655FA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99" y="2305878"/>
            <a:ext cx="4267201" cy="403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71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546100" y="1816912"/>
            <a:ext cx="65659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Sınırlar koyma: </a:t>
            </a:r>
          </a:p>
          <a:p>
            <a:r>
              <a:rPr lang="tr-TR" sz="2800" dirty="0">
                <a:solidFill>
                  <a:srgbClr val="00B050"/>
                </a:solidFill>
              </a:rPr>
              <a:t>* Çocuğa</a:t>
            </a:r>
            <a:r>
              <a:rPr lang="tr-TR" sz="2800" i="1" dirty="0">
                <a:solidFill>
                  <a:srgbClr val="00B050"/>
                </a:solidFill>
              </a:rPr>
              <a:t> yapılmasını istemediği şeyleri belirtmekle beraber yapılması istenenler de açıklamalıdır. </a:t>
            </a:r>
          </a:p>
          <a:p>
            <a:r>
              <a:rPr lang="tr-TR" sz="2800" i="1" dirty="0">
                <a:solidFill>
                  <a:srgbClr val="00B050"/>
                </a:solidFill>
              </a:rPr>
              <a:t>* Öğretmenler koydukları sınırlamaların uygunluğuna ve  çocukların ihtiyaçlarını yansıtıp yansıtmadığına iyi düşünüp karar vermelidirler.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7742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4098" name="Picture 2" descr="Çocuklarda Sağlıklı Sınırlar Belirlemek">
            <a:extLst>
              <a:ext uri="{FF2B5EF4-FFF2-40B4-BE49-F238E27FC236}">
                <a16:creationId xmlns:a16="http://schemas.microsoft.com/office/drawing/2014/main" id="{D79AAD6D-686C-2D8C-3003-BA2B7187E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916583"/>
            <a:ext cx="4533900" cy="354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8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601134" y="2299512"/>
            <a:ext cx="593936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Olayları önceden kontrol etme:</a:t>
            </a:r>
          </a:p>
          <a:p>
            <a:r>
              <a:rPr lang="tr-TR" sz="3200" i="1" dirty="0">
                <a:solidFill>
                  <a:srgbClr val="00B050"/>
                </a:solidFill>
              </a:rPr>
              <a:t>* Çocuklarda otokontrolün kazanılması ve belirli bir olgunluk seviyesine ulaşabilmesi için öğretmenlerin sınıf içerisinde uygun çözümler önermelerine ihtiyaçları vardır.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7996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5126" name="Picture 6" descr="İş Sağlığı ve Güvenliği">
            <a:extLst>
              <a:ext uri="{FF2B5EF4-FFF2-40B4-BE49-F238E27FC236}">
                <a16:creationId xmlns:a16="http://schemas.microsoft.com/office/drawing/2014/main" id="{C60D4AAC-F5C7-D790-D9E0-F6D3181D1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99" y="2428724"/>
            <a:ext cx="4670840" cy="334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81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753412"/>
            <a:ext cx="539326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Problem çözme becerisi kazandırma:</a:t>
            </a:r>
          </a:p>
          <a:p>
            <a:r>
              <a:rPr lang="tr-TR" sz="4000" dirty="0"/>
              <a:t> </a:t>
            </a:r>
            <a:r>
              <a:rPr lang="tr-TR" sz="2800" i="1" dirty="0">
                <a:solidFill>
                  <a:srgbClr val="00B050"/>
                </a:solidFill>
              </a:rPr>
              <a:t>* Çocuk kabul edilemez bir çözüm önerirse ona açıkça davranışın kabul edilemezliği öğretmen tarafından  açıklanmalı ve nedenleri anlatılmalıdır. 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61765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6146" name="Picture 2" descr="Etkili İletişim- Öğretmen-Öğrenci iletişimi - İsmil İmam Hatip Ortaokulu">
            <a:extLst>
              <a:ext uri="{FF2B5EF4-FFF2-40B4-BE49-F238E27FC236}">
                <a16:creationId xmlns:a16="http://schemas.microsoft.com/office/drawing/2014/main" id="{A9E874A7-C7E4-2AF2-C133-C22906736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271" y="2239617"/>
            <a:ext cx="4638260" cy="374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9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651812"/>
            <a:ext cx="5393266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Fazla müdahale etmeme;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* Okulöncesi ve ilkokul çocukları için yanlış davranışların uygun olmadığını anlamaları ve sakince oturmaları için bir zaman  ayrılabilmelidir.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80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*Çocukların yanlış ve zarar verici bir davranışı gözlemlendiğinde öğretmenlerce aşırı tepki verilmemelidir.</a:t>
            </a:r>
          </a:p>
          <a:p>
            <a:endParaRPr lang="tr-TR" sz="2500" i="1" dirty="0">
              <a:solidFill>
                <a:srgbClr val="FF9B45"/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61765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</p:spTree>
    <p:extLst>
      <p:ext uri="{BB962C8B-B14F-4D97-AF65-F5344CB8AC3E}">
        <p14:creationId xmlns:p14="http://schemas.microsoft.com/office/powerpoint/2010/main" val="59597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177728" y="461308"/>
            <a:ext cx="6877119" cy="640080"/>
          </a:xfrm>
        </p:spPr>
        <p:txBody>
          <a:bodyPr rtlCol="0">
            <a:noAutofit/>
          </a:bodyPr>
          <a:lstStyle/>
          <a:p>
            <a:pPr algn="ctr" rtl="0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OTOKONTROL NEDİR?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3" y="1385113"/>
            <a:ext cx="10774159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b="1" i="1" u="sng" dirty="0" smtClean="0">
                <a:solidFill>
                  <a:prstClr val="black"/>
                </a:solidFill>
              </a:rPr>
              <a:t>ISINMA ETKİNLİĞİ</a:t>
            </a:r>
          </a:p>
          <a:p>
            <a:endParaRPr lang="tr-TR" sz="2400" i="1" dirty="0">
              <a:solidFill>
                <a:prstClr val="black"/>
              </a:solidFill>
            </a:endParaRPr>
          </a:p>
          <a:p>
            <a:r>
              <a:rPr lang="tr-TR" sz="2800" i="1" dirty="0">
                <a:solidFill>
                  <a:prstClr val="black"/>
                </a:solidFill>
              </a:rPr>
              <a:t>	</a:t>
            </a:r>
            <a:r>
              <a:rPr lang="tr-TR" sz="2800" i="1" u="sng" dirty="0" smtClean="0">
                <a:solidFill>
                  <a:srgbClr val="FF0000"/>
                </a:solidFill>
              </a:rPr>
              <a:t>SÖZSÜZ İLETİŞİM</a:t>
            </a:r>
          </a:p>
          <a:p>
            <a:endParaRPr lang="tr-TR" dirty="0"/>
          </a:p>
          <a:p>
            <a:r>
              <a:rPr lang="tr-TR" u="sng" dirty="0"/>
              <a:t>Amaç:</a:t>
            </a:r>
            <a:r>
              <a:rPr lang="tr-TR" dirty="0"/>
              <a:t> K</a:t>
            </a:r>
            <a:r>
              <a:rPr lang="tr-TR" dirty="0" smtClean="0"/>
              <a:t>atılımcıların birbirlerini gözlemleyip gördükleri eylemi  sonrakine doğru aktarmak.</a:t>
            </a:r>
          </a:p>
          <a:p>
            <a:endParaRPr lang="tr-TR" dirty="0"/>
          </a:p>
          <a:p>
            <a:r>
              <a:rPr lang="tr-TR" u="sng" dirty="0"/>
              <a:t>Sayı:</a:t>
            </a:r>
            <a:r>
              <a:rPr lang="tr-TR" dirty="0"/>
              <a:t> En az </a:t>
            </a:r>
            <a:r>
              <a:rPr lang="tr-TR" dirty="0" smtClean="0"/>
              <a:t>15 kişi</a:t>
            </a:r>
          </a:p>
          <a:p>
            <a:endParaRPr lang="tr-TR" dirty="0"/>
          </a:p>
          <a:p>
            <a:r>
              <a:rPr lang="tr-TR" u="sng" dirty="0"/>
              <a:t>Süre:</a:t>
            </a:r>
            <a:r>
              <a:rPr lang="tr-TR" dirty="0"/>
              <a:t> 10 </a:t>
            </a:r>
            <a:r>
              <a:rPr lang="tr-TR" dirty="0" smtClean="0"/>
              <a:t>dakika</a:t>
            </a:r>
          </a:p>
          <a:p>
            <a:endParaRPr lang="tr-TR" dirty="0"/>
          </a:p>
          <a:p>
            <a:r>
              <a:rPr lang="tr-TR" u="sng" dirty="0" smtClean="0"/>
              <a:t>Uygulama: </a:t>
            </a:r>
            <a:r>
              <a:rPr lang="tr-TR" dirty="0" smtClean="0"/>
              <a:t>   Katılımcılardan </a:t>
            </a:r>
            <a:r>
              <a:rPr lang="tr-TR" dirty="0"/>
              <a:t>oda içerisinde </a:t>
            </a:r>
            <a:r>
              <a:rPr lang="tr-TR" dirty="0" smtClean="0"/>
              <a:t> sıra olurlar.  Uygulayıcı sıranın en başındakine dokunarak  bir eylemi sözsüz olarak ona gösterir. O da önündeki arkadaşının sırtına dokunarak uygulayıcının yaptığını hareketlerle sonrakine aktarır. Grup bitince ilk baştaki eylemle sondaki eylem karşılaştırılır. Aradaki farklılıklar hakkında görüş alınır böylece etkinlik de bitmiş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5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15434" y="1916582"/>
            <a:ext cx="590126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Gerektiğinde uzman yardımı alma: </a:t>
            </a:r>
          </a:p>
          <a:p>
            <a:r>
              <a:rPr lang="tr-TR" sz="2800" i="1" dirty="0">
                <a:solidFill>
                  <a:srgbClr val="00B050"/>
                </a:solidFill>
              </a:rPr>
              <a:t>* Çocuğun aile yaşamında ayrılık veya boşanma gibi stresli dönemlerde alınan uzman yardımı ile yaşamın bundan sonraki yıllarında olabilecek sorunlar önlenebilmektedir.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786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</p:spTree>
    <p:extLst>
      <p:ext uri="{BB962C8B-B14F-4D97-AF65-F5344CB8AC3E}">
        <p14:creationId xmlns:p14="http://schemas.microsoft.com/office/powerpoint/2010/main" val="53796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596901" y="1916583"/>
            <a:ext cx="54991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800" b="1" i="1" u="sng" dirty="0"/>
              <a:t>Çocuğa ve kendinize karşı sabırlı olma;</a:t>
            </a:r>
          </a:p>
          <a:p>
            <a:pPr algn="just"/>
            <a:r>
              <a:rPr lang="tr-TR" sz="4000" dirty="0"/>
              <a:t> </a:t>
            </a:r>
            <a:r>
              <a:rPr lang="tr-TR" sz="2800" i="1" dirty="0">
                <a:solidFill>
                  <a:srgbClr val="00B050"/>
                </a:solidFill>
              </a:rPr>
              <a:t>* Tüm bunları uyguladıktan sonra yapılması gereken bir şey daha vardır; o da yeni iletişim yolları denerken kendinize ve çocuğa karşı sabırlı olmak.</a:t>
            </a:r>
          </a:p>
          <a:p>
            <a:endParaRPr lang="tr-TR" sz="40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E643FE1-A199-4F23-A31E-C8B3BF5E5DE6}"/>
              </a:ext>
            </a:extLst>
          </p:cNvPr>
          <p:cNvSpPr txBox="1"/>
          <p:nvPr/>
        </p:nvSpPr>
        <p:spPr>
          <a:xfrm>
            <a:off x="1871608" y="593144"/>
            <a:ext cx="97234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ÇOCUKLARDA OTOKONTROLÜ NASIL  SAĞLAYABİLİRİZ?</a:t>
            </a:r>
          </a:p>
        </p:txBody>
      </p:sp>
      <p:pic>
        <p:nvPicPr>
          <p:cNvPr id="7170" name="Picture 2" descr="İmanın İki Kanadı: Sabır ve Şükür | ZaferDergisi.com">
            <a:extLst>
              <a:ext uri="{FF2B5EF4-FFF2-40B4-BE49-F238E27FC236}">
                <a16:creationId xmlns:a16="http://schemas.microsoft.com/office/drawing/2014/main" id="{AD8B4224-7AB5-39A1-6F2D-E5881542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612" y="2027583"/>
            <a:ext cx="4192449" cy="402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385113"/>
            <a:ext cx="10993966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500" b="1" i="1" dirty="0">
                <a:solidFill>
                  <a:srgbClr val="FF0000"/>
                </a:solidFill>
              </a:rPr>
              <a:t>** Unutulmamalıdır ki süreç içerisinde  bazı yanlış davranışlar ortaya çıkabilir. </a:t>
            </a:r>
          </a:p>
          <a:p>
            <a:endParaRPr lang="tr-TR" sz="2500" b="1" i="1" dirty="0">
              <a:solidFill>
                <a:srgbClr val="FF0000"/>
              </a:solidFill>
            </a:endParaRPr>
          </a:p>
          <a:p>
            <a:r>
              <a:rPr lang="tr-TR" sz="2500" b="1" i="1" dirty="0">
                <a:solidFill>
                  <a:srgbClr val="FF0000"/>
                </a:solidFill>
              </a:rPr>
              <a:t>** Çocuklarda otokontrol sağlama; pozitif, etkili ve doğru temeller yaratarak devam edip giden bir öğrenme sürecidir.</a:t>
            </a:r>
          </a:p>
          <a:p>
            <a:r>
              <a:rPr lang="tr-TR" sz="2500" b="1" i="1" dirty="0">
                <a:solidFill>
                  <a:srgbClr val="FF0000"/>
                </a:solidFill>
              </a:rPr>
              <a:t> </a:t>
            </a:r>
          </a:p>
          <a:p>
            <a:r>
              <a:rPr lang="tr-TR" sz="2500" b="1" i="1" dirty="0">
                <a:solidFill>
                  <a:srgbClr val="FF0000"/>
                </a:solidFill>
              </a:rPr>
              <a:t>** Bu öğrenme sürecinde eğer öğretmenler olarak çocuklara yapmaları ve yapmamaları gerekenleri söylediğimizde çocukların otokontrollerini kazanmalarını engellemiş ve onların gerçek yaşama hazırlanmalarını zorlaştırmış olacağız. 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40176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385112"/>
            <a:ext cx="10892365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500" b="1" i="1" dirty="0">
                <a:solidFill>
                  <a:srgbClr val="FF0000"/>
                </a:solidFill>
              </a:rPr>
              <a:t>** </a:t>
            </a:r>
            <a:r>
              <a:rPr lang="tr-TR" sz="2500" b="1" i="1" dirty="0">
                <a:solidFill>
                  <a:srgbClr val="FF0000"/>
                </a:solidFill>
                <a:latin typeface="Segoe UI"/>
              </a:rPr>
              <a:t>Ç</a:t>
            </a:r>
            <a:r>
              <a:rPr kumimoji="0" lang="tr-TR" sz="25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ocuklar</a:t>
            </a:r>
            <a:r>
              <a:rPr kumimoji="0" lang="tr-TR" sz="25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; d</a:t>
            </a:r>
            <a:r>
              <a:rPr lang="tr-TR" sz="2500" b="1" i="1" dirty="0" err="1">
                <a:solidFill>
                  <a:srgbClr val="FF0000"/>
                </a:solidFill>
              </a:rPr>
              <a:t>avranışlarının</a:t>
            </a:r>
            <a:r>
              <a:rPr lang="tr-TR" sz="2500" b="1" i="1" dirty="0">
                <a:solidFill>
                  <a:srgbClr val="FF0000"/>
                </a:solidFill>
              </a:rPr>
              <a:t> sonuçlarını gördüklerinde, alternatif davranışlar önerildiğinde disiplin edilmiş ve aynı zamanda kendilerini kontrol etmeyi de öğrenmiş olacaklardır.</a:t>
            </a:r>
          </a:p>
          <a:p>
            <a:endParaRPr lang="tr-TR" sz="2500" b="1" i="1" dirty="0">
              <a:solidFill>
                <a:srgbClr val="FF0000"/>
              </a:solidFill>
            </a:endParaRPr>
          </a:p>
          <a:p>
            <a:r>
              <a:rPr lang="tr-TR" sz="2500" b="1" i="1" dirty="0">
                <a:solidFill>
                  <a:srgbClr val="FF0000"/>
                </a:solidFill>
              </a:rPr>
              <a:t>** Çocuklarımıza olan sevgimiz, saygımız, güvenimiz ve hoşgörümüz onların zamanla otokontrolü sağlamış bir kişi olmalarını ve yaşamdan zevk almalarını kolaylaştıracaktır.</a:t>
            </a:r>
          </a:p>
        </p:txBody>
      </p:sp>
    </p:spTree>
    <p:extLst>
      <p:ext uri="{BB962C8B-B14F-4D97-AF65-F5344CB8AC3E}">
        <p14:creationId xmlns:p14="http://schemas.microsoft.com/office/powerpoint/2010/main" val="35027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177728" y="461308"/>
            <a:ext cx="6877119" cy="640080"/>
          </a:xfrm>
        </p:spPr>
        <p:txBody>
          <a:bodyPr rtlCol="0">
            <a:noAutofit/>
          </a:bodyPr>
          <a:lstStyle/>
          <a:p>
            <a:pPr algn="ctr" rtl="0"/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OTOKONTROL NEDİR?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3" y="1385113"/>
            <a:ext cx="5736167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400" i="1" dirty="0"/>
              <a:t>	</a:t>
            </a:r>
          </a:p>
          <a:p>
            <a:r>
              <a:rPr lang="tr-TR" sz="2800" i="1" dirty="0"/>
              <a:t>	</a:t>
            </a:r>
            <a:r>
              <a:rPr lang="tr-TR" sz="2800" i="1" dirty="0">
                <a:solidFill>
                  <a:schemeClr val="accent5"/>
                </a:solidFill>
              </a:rPr>
              <a:t>Kendini kontrol edebilme, kendi duygularının ve başkalarının duygularının farkında olabilme ve anlayabilme olarak tanımlanmaktadır. </a:t>
            </a:r>
            <a:endParaRPr lang="tr-TR" sz="2800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Kendini Kontrol Etmenin 8 Yolu - Kadınja">
            <a:extLst>
              <a:ext uri="{FF2B5EF4-FFF2-40B4-BE49-F238E27FC236}">
                <a16:creationId xmlns:a16="http://schemas.microsoft.com/office/drawing/2014/main" id="{0562D39E-B0B6-2765-BADB-4479CCED9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1227237"/>
            <a:ext cx="5416550" cy="51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398366"/>
            <a:ext cx="5393266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3600" b="1" i="1" dirty="0"/>
              <a:t>1-Model olma</a:t>
            </a:r>
          </a:p>
          <a:p>
            <a:endParaRPr lang="tr-TR" sz="3600" b="1" i="1" dirty="0"/>
          </a:p>
          <a:p>
            <a:r>
              <a:rPr lang="tr-TR" sz="3600" b="1" i="1" dirty="0"/>
              <a:t>2-Empati</a:t>
            </a:r>
          </a:p>
          <a:p>
            <a:endParaRPr lang="tr-TR" sz="3600" b="1" i="1" dirty="0"/>
          </a:p>
          <a:p>
            <a:r>
              <a:rPr lang="tr-TR" sz="3600" b="1" i="1" dirty="0"/>
              <a:t>3-İletişim becerileri</a:t>
            </a:r>
          </a:p>
          <a:p>
            <a:endParaRPr lang="tr-TR" sz="3600" b="1" i="1" dirty="0"/>
          </a:p>
          <a:p>
            <a:r>
              <a:rPr lang="tr-TR" sz="3600" b="1" i="1" dirty="0"/>
              <a:t>4-Etkin dinleme</a:t>
            </a:r>
          </a:p>
          <a:p>
            <a:endParaRPr lang="tr-TR" sz="3600" b="1" i="1" dirty="0"/>
          </a:p>
          <a:p>
            <a:r>
              <a:rPr lang="tr-TR" sz="3600" b="1" i="1" dirty="0"/>
              <a:t>5-Öfke yönetimi</a:t>
            </a:r>
          </a:p>
          <a:p>
            <a:endParaRPr lang="tr-T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Başlık 5">
            <a:extLst>
              <a:ext uri="{FF2B5EF4-FFF2-40B4-BE49-F238E27FC236}">
                <a16:creationId xmlns:a16="http://schemas.microsoft.com/office/drawing/2014/main" id="{519ED135-651E-4EC1-8771-9A380824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7"/>
            <a:ext cx="11008184" cy="77114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OTOKONTROLÜ SAĞLAYABİLMEK İÇİN </a:t>
            </a:r>
            <a:b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BİREYLERİN  SAHİP OLMASI GEREKEN BECERİLER:</a:t>
            </a:r>
          </a:p>
        </p:txBody>
      </p:sp>
    </p:spTree>
    <p:extLst>
      <p:ext uri="{BB962C8B-B14F-4D97-AF65-F5344CB8AC3E}">
        <p14:creationId xmlns:p14="http://schemas.microsoft.com/office/powerpoint/2010/main" val="24841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5" y="1385113"/>
            <a:ext cx="5393266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i="1" dirty="0"/>
              <a:t>1- Rol Model Olma</a:t>
            </a:r>
            <a:endParaRPr lang="tr-TR" sz="36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*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</a:rPr>
              <a:t>Çocuklarımızı özellikle olumlu, duyarlı, ahlaki değeri yüksek sosyal alışkanlık ve becerileri temel alarak eğitmenin en etkili yolu öğretmeye çalıştığımız konularda rol model olmamızdan geçiyor.</a:t>
            </a:r>
          </a:p>
          <a:p>
            <a:pPr algn="just"/>
            <a:endParaRPr lang="tr-TR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tr-TR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Kitap okumanın depresyona iyi geldiği kanıtlandı - Son dakika sağlık  haberleri – Sözcü">
            <a:extLst>
              <a:ext uri="{FF2B5EF4-FFF2-40B4-BE49-F238E27FC236}">
                <a16:creationId xmlns:a16="http://schemas.microsoft.com/office/drawing/2014/main" id="{18F1C6EA-3504-4608-3EB7-CCBC83DD0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24" y="2087373"/>
            <a:ext cx="5393265" cy="426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5" y="1385113"/>
            <a:ext cx="522177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i="1" dirty="0"/>
              <a:t>2-Empati</a:t>
            </a:r>
            <a:endParaRPr lang="tr-TR" sz="2400" dirty="0"/>
          </a:p>
          <a:p>
            <a:r>
              <a:rPr lang="tr-TR" sz="2800" b="1" i="1" dirty="0"/>
              <a:t>* </a:t>
            </a:r>
            <a:r>
              <a:rPr lang="tr-TR" sz="2800" i="1" dirty="0">
                <a:solidFill>
                  <a:schemeClr val="accent5"/>
                </a:solidFill>
              </a:rPr>
              <a:t>Kişinin kendisini karşısındaki kişinin yerine koyarak olaylara onun bakış açısıyla bakması, o kişinin duygularını ve düşüncelerini doğru olarak anlaması, hissetmesi ve bu durumu ona iletmesi sürecidir.</a:t>
            </a:r>
          </a:p>
          <a:p>
            <a:pPr algn="just"/>
            <a:endParaRPr lang="tr-TR" sz="2400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AD61292F-C353-4B23-8F5A-2A5EB1C72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634" y="1385113"/>
            <a:ext cx="5459766" cy="470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385112"/>
            <a:ext cx="539326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i="1" dirty="0"/>
              <a:t>3-İletişim Becerileri</a:t>
            </a:r>
            <a:endParaRPr lang="tr-TR" sz="4000" dirty="0"/>
          </a:p>
          <a:p>
            <a:r>
              <a:rPr lang="tr-TR" sz="2800" i="1" dirty="0"/>
              <a:t>*  </a:t>
            </a:r>
            <a:r>
              <a:rPr lang="tr-TR" sz="2800" i="1" dirty="0">
                <a:solidFill>
                  <a:schemeClr val="accent5"/>
                </a:solidFill>
              </a:rPr>
              <a:t>Ne zaman, nerede ve ne  söylemenin uygun olacağına karar vermek,  </a:t>
            </a:r>
          </a:p>
          <a:p>
            <a:r>
              <a:rPr lang="tr-TR" sz="2800" i="1" dirty="0"/>
              <a:t>*  </a:t>
            </a:r>
            <a:r>
              <a:rPr lang="tr-TR" sz="2800" i="1" dirty="0">
                <a:solidFill>
                  <a:schemeClr val="accent5"/>
                </a:solidFill>
              </a:rPr>
              <a:t>Akıcı bir dille ve karşımızdaki kişiyle göz teması kurarak konuşabilmek, </a:t>
            </a:r>
          </a:p>
          <a:p>
            <a:r>
              <a:rPr lang="tr-TR" sz="2800" i="1" dirty="0"/>
              <a:t>* </a:t>
            </a:r>
            <a:r>
              <a:rPr lang="tr-TR" sz="2800" i="1" dirty="0">
                <a:solidFill>
                  <a:schemeClr val="accent5"/>
                </a:solidFill>
              </a:rPr>
              <a:t> Dikkati yoğunlaştırabilmek, </a:t>
            </a:r>
          </a:p>
          <a:p>
            <a:r>
              <a:rPr lang="tr-TR" sz="2800" i="1" dirty="0"/>
              <a:t>* </a:t>
            </a:r>
            <a:r>
              <a:rPr lang="tr-TR" sz="2800" i="1" dirty="0">
                <a:solidFill>
                  <a:schemeClr val="accent5"/>
                </a:solidFill>
              </a:rPr>
              <a:t> Karşımızdaki kişinin mesajı anlayıp anlayamadığını kontrol etmektir</a:t>
            </a:r>
          </a:p>
          <a:p>
            <a:r>
              <a:rPr lang="tr-TR" sz="4000" dirty="0"/>
              <a:t> </a:t>
            </a:r>
          </a:p>
        </p:txBody>
      </p:sp>
      <p:pic>
        <p:nvPicPr>
          <p:cNvPr id="3074" name="Picture 2" descr="Göz Kontağı Kurma Becerisi ve Yapılabilecek Uygulamalar - YouTube">
            <a:extLst>
              <a:ext uri="{FF2B5EF4-FFF2-40B4-BE49-F238E27FC236}">
                <a16:creationId xmlns:a16="http://schemas.microsoft.com/office/drawing/2014/main" id="{1928EDF3-1ABA-61D9-88D7-843127B31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1" y="1244600"/>
            <a:ext cx="5600700" cy="513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28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4" y="1385113"/>
            <a:ext cx="539326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i="1" dirty="0"/>
              <a:t>4-Etkin Dinleme</a:t>
            </a:r>
            <a:endParaRPr lang="tr-TR" sz="4800" dirty="0"/>
          </a:p>
          <a:p>
            <a:r>
              <a:rPr lang="tr-TR" sz="2800" dirty="0"/>
              <a:t>*</a:t>
            </a:r>
            <a:r>
              <a:rPr lang="tr-TR" sz="2800" i="1" dirty="0">
                <a:solidFill>
                  <a:schemeClr val="accent5"/>
                </a:solidFill>
              </a:rPr>
              <a:t>Dinleme; görsel ve işitsel simgelere tepkidir. </a:t>
            </a:r>
          </a:p>
          <a:p>
            <a:r>
              <a:rPr lang="tr-TR" sz="2800" i="1" dirty="0"/>
              <a:t>*</a:t>
            </a:r>
            <a:r>
              <a:rPr lang="tr-TR" sz="2800" i="1" dirty="0">
                <a:solidFill>
                  <a:schemeClr val="accent5"/>
                </a:solidFill>
              </a:rPr>
              <a:t> Konuşmanın içerdiği mesajı gözler ve kulaklarla almadır.</a:t>
            </a:r>
          </a:p>
          <a:p>
            <a:r>
              <a:rPr lang="tr-TR" sz="2800" i="1" dirty="0"/>
              <a:t>*</a:t>
            </a:r>
            <a:r>
              <a:rPr lang="tr-TR" sz="2800" i="1" dirty="0">
                <a:solidFill>
                  <a:schemeClr val="accent5"/>
                </a:solidFill>
              </a:rPr>
              <a:t> Etkin dinlemede çocukla göz teması kurulmalıdır.</a:t>
            </a:r>
          </a:p>
        </p:txBody>
      </p:sp>
      <p:pic>
        <p:nvPicPr>
          <p:cNvPr id="4098" name="Picture 2" descr="Etkili Bir Dinleme İçin Neler Gereklidir? - Liderlik Okulu">
            <a:extLst>
              <a:ext uri="{FF2B5EF4-FFF2-40B4-BE49-F238E27FC236}">
                <a16:creationId xmlns:a16="http://schemas.microsoft.com/office/drawing/2014/main" id="{371A35FA-2EC4-54BE-48D9-77895DB45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1244601"/>
            <a:ext cx="58293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61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>
            <a:extLst>
              <a:ext uri="{FF2B5EF4-FFF2-40B4-BE49-F238E27FC236}">
                <a16:creationId xmlns:a16="http://schemas.microsoft.com/office/drawing/2014/main" id="{36A192B5-F057-41D2-B4FE-A6847E36DC14}"/>
              </a:ext>
            </a:extLst>
          </p:cNvPr>
          <p:cNvSpPr txBox="1"/>
          <p:nvPr/>
        </p:nvSpPr>
        <p:spPr>
          <a:xfrm>
            <a:off x="702735" y="1385113"/>
            <a:ext cx="539326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i="1" dirty="0"/>
              <a:t>5-Öfke Kontrolü</a:t>
            </a:r>
            <a:endParaRPr lang="tr-TR" sz="4000" dirty="0"/>
          </a:p>
          <a:p>
            <a:r>
              <a:rPr lang="tr-TR" sz="2800" dirty="0"/>
              <a:t>*</a:t>
            </a:r>
            <a:r>
              <a:rPr lang="tr-TR" sz="2800" dirty="0">
                <a:solidFill>
                  <a:schemeClr val="accent5"/>
                </a:solidFill>
              </a:rPr>
              <a:t> </a:t>
            </a:r>
            <a:r>
              <a:rPr lang="tr-TR" sz="2800" i="1" dirty="0">
                <a:solidFill>
                  <a:schemeClr val="accent5"/>
                </a:solidFill>
              </a:rPr>
              <a:t>Öfkeli hissettiğimiz durumlarda davranışlarımızı kontrol altına alarak sağduyulu bir şekilde tepki vermeyi sağlayan bir beceridir. </a:t>
            </a:r>
          </a:p>
          <a:p>
            <a:r>
              <a:rPr lang="tr-TR" sz="2800" i="1" dirty="0"/>
              <a:t>*</a:t>
            </a:r>
            <a:r>
              <a:rPr lang="tr-TR" sz="2800" i="1" dirty="0">
                <a:solidFill>
                  <a:schemeClr val="accent5"/>
                </a:solidFill>
              </a:rPr>
              <a:t> Duygularımızı tanımak ve doğru bir şekilde ifade etmek aynı zamanda olası sonuçları düşünerek hareket etmek anlamına gelir. </a:t>
            </a:r>
          </a:p>
        </p:txBody>
      </p:sp>
      <p:pic>
        <p:nvPicPr>
          <p:cNvPr id="5122" name="Picture 2" descr="Psikoloji - Öfke Kontrolü - DoktorTakvimi.com">
            <a:extLst>
              <a:ext uri="{FF2B5EF4-FFF2-40B4-BE49-F238E27FC236}">
                <a16:creationId xmlns:a16="http://schemas.microsoft.com/office/drawing/2014/main" id="{50D2202F-F972-01AB-09C3-0ABCDAFAA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31900"/>
            <a:ext cx="5393266" cy="4677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0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oşGeldinizBelges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37_TF10001108_Win32" id="{BE69426F-0FB4-4886-B7FA-F8EF9026A85A}" vid="{451B82FE-CAA8-40E7-927B-1B9D09942BE0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{8AD250AA-E828-45BE-8A7F-40D95E1CFB36}tf10001108_win32</Template>
  <TotalTime>377</TotalTime>
  <Words>857</Words>
  <Application>Microsoft Office PowerPoint</Application>
  <PresentationFormat>Geniş ekran</PresentationFormat>
  <Paragraphs>116</Paragraphs>
  <Slides>23</Slides>
  <Notes>23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Segoe UI</vt:lpstr>
      <vt:lpstr>Segoe UI Light</vt:lpstr>
      <vt:lpstr>Times New Roman</vt:lpstr>
      <vt:lpstr>HoşGeldinizBelgesi</vt:lpstr>
      <vt:lpstr>ÇOCUKLARDA OTOKONTROL SAĞLAMA</vt:lpstr>
      <vt:lpstr>OTOKONTROL NEDİR?</vt:lpstr>
      <vt:lpstr>OTOKONTROL NEDİR?</vt:lpstr>
      <vt:lpstr>OTOKONTROLÜ SAĞLAYABİLMEK İÇİN  BİREYLERİN  SAHİP OLMASI GEREKEN BECERİLER: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OTOKONTROL SAĞLAMA</dc:title>
  <dc:creator>Cumhuriyet İlkokulu</dc:creator>
  <cp:lastModifiedBy>USER</cp:lastModifiedBy>
  <cp:revision>77</cp:revision>
  <dcterms:created xsi:type="dcterms:W3CDTF">2023-09-14T06:36:05Z</dcterms:created>
  <dcterms:modified xsi:type="dcterms:W3CDTF">2024-02-28T08:03:32Z</dcterms:modified>
  <cp:version/>
</cp:coreProperties>
</file>