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23.11.2021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r.wikipedia.org/wiki/Marshmallow_deney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b="1" dirty="0"/>
              <a:t>ÇOCUKLARDA </a:t>
            </a:r>
            <a:r>
              <a:rPr lang="tr-TR" sz="5400" b="1" dirty="0" smtClean="0"/>
              <a:t>ÖZDENETİMİN </a:t>
            </a:r>
            <a:r>
              <a:rPr lang="tr-TR" sz="5400" b="1" dirty="0"/>
              <a:t>DESTEKLENMESİ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12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95897"/>
              </p:ext>
            </p:extLst>
          </p:nvPr>
        </p:nvGraphicFramePr>
        <p:xfrm>
          <a:off x="1835696" y="1844824"/>
          <a:ext cx="5832648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2916324"/>
              </a:tblGrid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YETKECİ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DEMOKRATİK</a:t>
                      </a:r>
                      <a:endParaRPr lang="tr-TR" dirty="0"/>
                    </a:p>
                  </a:txBody>
                  <a:tcPr anchor="ctr"/>
                </a:tc>
              </a:tr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İHMALKAR</a:t>
                      </a:r>
                      <a:endParaRPr lang="tr-T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ŞIMARTAN</a:t>
                      </a:r>
                      <a:endParaRPr lang="tr-T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Yukarı Ok 4"/>
          <p:cNvSpPr/>
          <p:nvPr/>
        </p:nvSpPr>
        <p:spPr>
          <a:xfrm>
            <a:off x="1403648" y="1844824"/>
            <a:ext cx="144016" cy="36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1763688" y="5334597"/>
            <a:ext cx="58326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265475" y="554859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KABUL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902201" y="3139373"/>
            <a:ext cx="461665" cy="10113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b="1" dirty="0" smtClean="0"/>
              <a:t>KONTROL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5636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1.ORTAMI SEÇMEK</a:t>
            </a:r>
          </a:p>
          <a:p>
            <a:pPr marL="114300" indent="0">
              <a:buNone/>
            </a:pPr>
            <a:endParaRPr lang="tr-TR" sz="2400" dirty="0" smtClean="0"/>
          </a:p>
          <a:p>
            <a:pPr marL="114300" indent="0">
              <a:buNone/>
            </a:pPr>
            <a:r>
              <a:rPr lang="tr-TR" sz="2400" dirty="0" smtClean="0"/>
              <a:t>Çocuğu en az zorlayacak ortamı seçmek;</a:t>
            </a:r>
            <a:endParaRPr lang="tr-TR" sz="2400" dirty="0"/>
          </a:p>
        </p:txBody>
      </p:sp>
      <p:pic>
        <p:nvPicPr>
          <p:cNvPr id="10244" name="Picture 4" descr="https://cdn.shoplightspeed.com/shops/605879/themes/12945/v/54992/assets/image-text.png?202010061359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4"/>
            <a:ext cx="3260429" cy="29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yclopedia.vkv.org.tr/getmedia/9a78006c-221b-4df9-bb9d-4b0640d3cf9f/AtaturkKitapligi1_16-9.jpg.aspx?width=1200&amp;height=675&amp;ext=.jpg?width=1920&amp;height=1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5" y="3212976"/>
            <a:ext cx="33486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2.ORTAMI/DURUMU DÜZENLEMEK</a:t>
            </a:r>
          </a:p>
          <a:p>
            <a:pPr marL="114300" indent="0"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tr-TR" b="1" dirty="0" smtClean="0"/>
              <a:t>Ortamı çocuğu zorlamayacak şekle getirmek;</a:t>
            </a:r>
          </a:p>
          <a:p>
            <a:pPr marL="114300" indent="0">
              <a:buNone/>
            </a:pPr>
            <a:r>
              <a:rPr lang="tr-TR" b="1" dirty="0" smtClean="0"/>
              <a:t>Zor işleri küçük parçalara bölmek;</a:t>
            </a:r>
          </a:p>
          <a:p>
            <a:pPr marL="114300" indent="0">
              <a:buNone/>
            </a:pPr>
            <a:endParaRPr lang="tr-TR" b="1" dirty="0"/>
          </a:p>
          <a:p>
            <a:pPr marL="114300" indent="0">
              <a:buNone/>
            </a:pP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014464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2403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4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853136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3.DİKKATİ GELİŞTİRMEK</a:t>
            </a:r>
          </a:p>
          <a:p>
            <a:pPr marL="114300" indent="0" algn="ctr"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tr-TR" b="1" dirty="0" smtClean="0"/>
              <a:t>Çocuğun sadece belirli uyarıcıları seçme ve takip etme becerisini geliştirmek;</a:t>
            </a:r>
            <a:endParaRPr lang="tr-TR" b="1" dirty="0"/>
          </a:p>
          <a:p>
            <a:pPr marL="114300" indent="0">
              <a:buNone/>
            </a:pP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176464" cy="270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3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4.BİLİŞLERİ DEĞİŞTİRMEK</a:t>
            </a:r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tr-TR" b="1" dirty="0" smtClean="0"/>
              <a:t>Koşullara ilişkin bakış açısını değiştirmek; </a:t>
            </a:r>
            <a:endParaRPr lang="tr-T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6"/>
          <a:stretch/>
        </p:blipFill>
        <p:spPr bwMode="auto">
          <a:xfrm>
            <a:off x="611560" y="3028140"/>
            <a:ext cx="6624736" cy="31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436"/>
            <a:ext cx="3289176" cy="2760953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5. TEPKİYİ HAFİFLETME</a:t>
            </a:r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tr-TR" b="1" dirty="0" smtClean="0"/>
              <a:t>İhtiyaçların makul bir şekilde karşılanması;</a:t>
            </a:r>
          </a:p>
          <a:p>
            <a:pPr marL="114300" indent="0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26703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46" y="3356991"/>
            <a:ext cx="2775138" cy="345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4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63711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Daha Başka?</a:t>
            </a:r>
          </a:p>
          <a:p>
            <a:pPr marL="114300" indent="0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 smtClean="0"/>
              <a:t>Kararlara </a:t>
            </a:r>
            <a:r>
              <a:rPr lang="tr-TR" b="1" dirty="0"/>
              <a:t>çocuğunuzu da katın</a:t>
            </a:r>
            <a:r>
              <a:rPr lang="tr-TR" b="1" dirty="0" smtClean="0"/>
              <a:t>.</a:t>
            </a:r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/>
              <a:t>Kurallarınız belirgin olsun ve kuralların nedenlerini onlara açıklayın. </a:t>
            </a:r>
            <a:endParaRPr lang="tr-TR" b="1" dirty="0" smtClean="0"/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/>
              <a:t>Beklentilerinizi açıklayın.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172883" cy="312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5976" y="1600200"/>
            <a:ext cx="3721224" cy="4800600"/>
          </a:xfrm>
        </p:spPr>
        <p:txBody>
          <a:bodyPr/>
          <a:lstStyle/>
          <a:p>
            <a:pPr marL="114300" indent="0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Daha Başka?</a:t>
            </a:r>
          </a:p>
          <a:p>
            <a:pPr marL="114300" indent="0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tr-TR" b="1" dirty="0" smtClean="0"/>
          </a:p>
          <a:p>
            <a:pPr marL="114300" indent="0" algn="ctr">
              <a:buNone/>
            </a:pPr>
            <a:r>
              <a:rPr lang="tr-TR" b="1" dirty="0" smtClean="0"/>
              <a:t>Yapabileceği </a:t>
            </a:r>
            <a:r>
              <a:rPr lang="tr-TR" b="1" dirty="0"/>
              <a:t>sorumluluklar verin. </a:t>
            </a:r>
            <a:endParaRPr lang="tr-TR" b="1" dirty="0" smtClean="0"/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/>
              <a:t>Sadece anlatmayın, onu da dinleyin. </a:t>
            </a:r>
            <a:endParaRPr lang="tr-TR" b="1" dirty="0" smtClean="0"/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/>
              <a:t>Birlikte vakit geçirin. </a:t>
            </a:r>
            <a:endParaRPr lang="tr-TR" b="1" dirty="0" smtClean="0"/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" y="1844824"/>
            <a:ext cx="367909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1" y="1600199"/>
            <a:ext cx="3682752" cy="45000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Daha Başka?</a:t>
            </a:r>
          </a:p>
          <a:p>
            <a:pPr marL="114300" indent="0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tr-TR" b="1" dirty="0" smtClean="0"/>
          </a:p>
          <a:p>
            <a:pPr marL="114300" indent="0" algn="ctr">
              <a:buNone/>
            </a:pPr>
            <a:endParaRPr lang="tr-TR" b="1" dirty="0" smtClean="0"/>
          </a:p>
          <a:p>
            <a:pPr marL="114300" indent="0" algn="ctr">
              <a:buNone/>
            </a:pPr>
            <a:r>
              <a:rPr lang="tr-TR" b="1" dirty="0"/>
              <a:t>Az ceza, biraz ödül, çok geri bildirim </a:t>
            </a:r>
            <a:r>
              <a:rPr lang="tr-TR" b="1" dirty="0" smtClean="0"/>
              <a:t>verin.</a:t>
            </a:r>
          </a:p>
          <a:p>
            <a:pPr marL="114300" indent="0" algn="ctr">
              <a:buNone/>
            </a:pP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tr-TR" b="1" dirty="0"/>
              <a:t>Tutarlı olun, rol model olun. 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www.teacherready.org/wp-content/uploads/2017/03/finley-169hero-review-shutter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3723279" cy="20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2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5722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7" y="1340768"/>
            <a:ext cx="758886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1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tr-TR" sz="3200" b="1" i="1" dirty="0" smtClean="0">
                <a:solidFill>
                  <a:schemeClr val="tx2">
                    <a:lumMod val="50000"/>
                  </a:schemeClr>
                </a:solidFill>
              </a:rPr>
              <a:t>Dinlediğiniz için teşekkürler…</a:t>
            </a:r>
            <a:endParaRPr lang="tr-TR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9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tr-TR" sz="1800" u="sng" dirty="0">
                <a:hlinkClick r:id="rId2"/>
              </a:rPr>
              <a:t>https://</a:t>
            </a:r>
            <a:r>
              <a:rPr lang="tr-TR" sz="1800" u="sng" dirty="0" smtClean="0">
                <a:hlinkClick r:id="rId2"/>
              </a:rPr>
              <a:t>tr.wikipedia.org/wiki/Marshmallow_deneyi</a:t>
            </a:r>
            <a:endParaRPr lang="tr-TR" sz="1800" u="sng" dirty="0" smtClean="0"/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Beyza AYDEMİR, Ergenlerde İnternet Bağımlılığı Belirtileri ile Bağlanma Özellikleri, Arkadaş İlişkileri ve Öz Denetim Becerileri Arasındaki İlişki- Yüksek Lisans Tezi</a:t>
            </a:r>
            <a:r>
              <a:rPr lang="tr-TR" sz="1800" dirty="0" smtClean="0"/>
              <a:t>.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Mustafa KARATAŞ, Emniyet Genel Müdürlüğü Merkez Teşkilatı’nda Çalışan Polis Teşkilatı Mensuplarında Öz Denetim Ve Sosyal Sorun Çözme Becerileri Arasındaki İlişkinin İncelenmesi- Yüksek Lisans </a:t>
            </a:r>
            <a:r>
              <a:rPr lang="tr-TR" sz="1800" dirty="0" smtClean="0"/>
              <a:t>Tezi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Oylum ÖZGÜL, Lise Öğrencilerinde Öz Denetim Ve Anne-Baba Tutumu Arasındaki İlişkinin Bazı </a:t>
            </a:r>
            <a:r>
              <a:rPr lang="tr-TR" sz="1800" dirty="0" err="1"/>
              <a:t>Sosyo</a:t>
            </a:r>
            <a:r>
              <a:rPr lang="tr-TR" sz="1800" dirty="0"/>
              <a:t>-Demografik Değişkenler Açısından İncelenmesi (Elazığ İli Örneği)- Yüksek Lisans </a:t>
            </a:r>
            <a:r>
              <a:rPr lang="tr-TR" sz="1800" dirty="0" smtClean="0"/>
              <a:t>Tezi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Haluk YAVUZER, Ana-Baba ve Çocuk- </a:t>
            </a:r>
            <a:r>
              <a:rPr lang="tr-TR" sz="1800" dirty="0" smtClean="0"/>
              <a:t>Kitap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Kürşad DEMİRUTKU, Değerlerin Edinilmesinde Ailenin Rolü- </a:t>
            </a:r>
            <a:r>
              <a:rPr lang="tr-TR" sz="1800" dirty="0" smtClean="0"/>
              <a:t>Kitap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DUCKWORTHA, A. L., GENDLERB, T. S., VE GROSS, J. J. Self-Control in School-Age </a:t>
            </a:r>
            <a:r>
              <a:rPr lang="tr-TR" sz="1800" dirty="0" err="1"/>
              <a:t>Children</a:t>
            </a:r>
            <a:r>
              <a:rPr lang="tr-TR" sz="1800" dirty="0"/>
              <a:t>- Araştırma </a:t>
            </a:r>
            <a:r>
              <a:rPr lang="tr-TR" sz="1800" dirty="0" smtClean="0"/>
              <a:t>Makalesi</a:t>
            </a:r>
          </a:p>
          <a:p>
            <a:pPr marL="114300" indent="0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Özgür BOLAT, Beni Ödülle Cezalandırma- Kitap</a:t>
            </a:r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023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800600"/>
          </a:xfrm>
        </p:spPr>
        <p:txBody>
          <a:bodyPr anchor="ctr"/>
          <a:lstStyle/>
          <a:p>
            <a:pPr marL="114300" indent="0" algn="just">
              <a:buNone/>
            </a:pPr>
            <a:r>
              <a:rPr lang="tr-TR" b="1" dirty="0" smtClean="0"/>
              <a:t>Özdenetim:</a:t>
            </a:r>
          </a:p>
          <a:p>
            <a:pPr marL="11430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İstenmeyen </a:t>
            </a:r>
            <a:r>
              <a:rPr lang="tr-TR" b="1" dirty="0"/>
              <a:t>davranış eğilimlerini engelleme veya müdahale etme, içsel tepkileri değiştirme veya engelleme becerisi olarak tanımlanabilir.</a:t>
            </a: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3074" name="Picture 2" descr="C:\Users\acer.acer-Bilgisayar\Desktop\self-contr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/>
        </p:blipFill>
        <p:spPr bwMode="auto">
          <a:xfrm>
            <a:off x="3923928" y="1484785"/>
            <a:ext cx="4440297" cy="39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4077072"/>
            <a:ext cx="6696744" cy="2352328"/>
          </a:xfrm>
        </p:spPr>
        <p:txBody>
          <a:bodyPr anchor="ctr">
            <a:normAutofit/>
          </a:bodyPr>
          <a:lstStyle/>
          <a:p>
            <a:pPr lvl="0"/>
            <a:r>
              <a:rPr lang="tr-TR" dirty="0"/>
              <a:t>Bireyin dış etkenlere karşı bağımsız kalması,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Bir hedefinin olması,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Bu hedefi doğrultusunda planlar yaparak uygulaması, </a:t>
            </a: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4098" name="Picture 2" descr="https://www.iienstitu.com/uploads/blog-resimleri/hedef-belirleme_w1145_h572_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832648" cy="24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84784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tr-TR" dirty="0"/>
              <a:t>Arzularını ve dürtülerini kontrol etmesi,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Davranışlarının ve kararlarının sorumluluğunda olması,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Aldığı kararları uygulaması, </a:t>
            </a:r>
          </a:p>
          <a:p>
            <a:endParaRPr lang="tr-TR" dirty="0"/>
          </a:p>
        </p:txBody>
      </p:sp>
      <p:pic>
        <p:nvPicPr>
          <p:cNvPr id="5122" name="Picture 2" descr="https://image.shutterstock.com/image-photo/business-career-challenges-concept-businesswoman-600w-11709798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755576" y="3519698"/>
            <a:ext cx="6696744" cy="30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5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0" y="1600200"/>
            <a:ext cx="3505200" cy="4800600"/>
          </a:xfrm>
        </p:spPr>
        <p:txBody>
          <a:bodyPr anchor="ctr"/>
          <a:lstStyle/>
          <a:p>
            <a:pPr lvl="0"/>
            <a:r>
              <a:rPr lang="tr-TR" dirty="0"/>
              <a:t>Dışarıdan bir uyarıya mahal vermeden veya gerek kalmadan görevini yapması,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Kendine sınırlar koyması,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Kendini kontrol etmesi, </a:t>
            </a:r>
          </a:p>
        </p:txBody>
      </p:sp>
      <p:pic>
        <p:nvPicPr>
          <p:cNvPr id="6146" name="Picture 2" descr="https://www.mrsjonescreationstation.com/wp-content/uploads/2019/09/Thumbnail.0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461048" cy="34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8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Düşük Özdenetim Sahibi Bireyler;</a:t>
            </a:r>
          </a:p>
          <a:p>
            <a:pPr marL="11430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dirty="0"/>
              <a:t>Burada-şimdi yönelimine sahip olma; ertelenmiş hazzın tersine hemen isteme </a:t>
            </a:r>
            <a:r>
              <a:rPr lang="tr-TR" dirty="0" smtClean="0"/>
              <a:t>eğilimindedirler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Kolay ve basit görevleri tercih ederler ve çaba, kararlılık ve azim gerektiren etkinliklerden </a:t>
            </a:r>
            <a:r>
              <a:rPr lang="tr-TR" dirty="0" smtClean="0"/>
              <a:t>hoşlanmazlar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Az beceri ve planlama gerektiren işlerden etkilenirler</a:t>
            </a:r>
          </a:p>
          <a:p>
            <a:pPr marL="114300" indent="0" algn="ctr">
              <a:buNone/>
            </a:pP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981310" cy="30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7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Düşük Özdenetim Sahibi Bireyler;</a:t>
            </a:r>
          </a:p>
          <a:p>
            <a:pPr lvl="0"/>
            <a:r>
              <a:rPr lang="tr-TR" dirty="0"/>
              <a:t>İhtiyatlı ve akılcı olanlardan çok riskli ve heyecan verici davranışlarda </a:t>
            </a:r>
            <a:r>
              <a:rPr lang="tr-TR" dirty="0" smtClean="0"/>
              <a:t>bulunurlar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Sosyal kurumlarda yatırım yapmanın uzun önemli faydalarını </a:t>
            </a:r>
            <a:r>
              <a:rPr lang="tr-TR" dirty="0" smtClean="0"/>
              <a:t>görmezler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Kırıcı, duyarsız, çabuk sinirlenen, bencil ve başkalarına karşı anlayışsızdırlar</a:t>
            </a:r>
          </a:p>
          <a:p>
            <a:pPr marL="11430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tr-TR" dirty="0"/>
          </a:p>
        </p:txBody>
      </p:sp>
      <p:sp>
        <p:nvSpPr>
          <p:cNvPr id="4" name="AutoShape 2" descr="https://cdn.vox-cdn.com/thumbor/5Pgt0AlwMUreCBpE2uEAnM5xBVA=/0x0:4000x3000/920x613/filters:focal(1443x1122:2083x1762):format(webp)/cdn.vox-cdn.com/uploads/chorus_image/image/51660633/shutterstock_195807170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https://cdn.vox-cdn.com/thumbor/5Pgt0AlwMUreCBpE2uEAnM5xBVA=/0x0:4000x3000/920x613/filters:focal(1443x1122:2083x1762):format(webp)/cdn.vox-cdn.com/uploads/chorus_image/image/51660633/shutterstock_195807170.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628800"/>
            <a:ext cx="42016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3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ve Özdenetim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73448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2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185</TotalTime>
  <Words>419</Words>
  <Application>Microsoft Office PowerPoint</Application>
  <PresentationFormat>Ekran Gösterisi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Bitişiklik</vt:lpstr>
      <vt:lpstr>ÇOCUKLARDA ÖZDENETİMİN DESTEKLENMESİ </vt:lpstr>
      <vt:lpstr>Özdenetim</vt:lpstr>
      <vt:lpstr>Özdenetim</vt:lpstr>
      <vt:lpstr>Özdenetim</vt:lpstr>
      <vt:lpstr>Özdenetim</vt:lpstr>
      <vt:lpstr>Özdenetim</vt:lpstr>
      <vt:lpstr>Özdenetim</vt:lpstr>
      <vt:lpstr>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Aile ve Özdenetim</vt:lpstr>
      <vt:lpstr>PowerPoint Sunusu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ÖZDENETİMİN DESTEKLENMESİ</dc:title>
  <dc:creator>acer</dc:creator>
  <cp:lastModifiedBy>ram</cp:lastModifiedBy>
  <cp:revision>33</cp:revision>
  <dcterms:created xsi:type="dcterms:W3CDTF">2021-10-04T10:52:27Z</dcterms:created>
  <dcterms:modified xsi:type="dcterms:W3CDTF">2021-11-23T06:09:17Z</dcterms:modified>
</cp:coreProperties>
</file>