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22"/>
  </p:notesMasterIdLst>
  <p:sldIdLst>
    <p:sldId id="256" r:id="rId2"/>
    <p:sldId id="257" r:id="rId3"/>
    <p:sldId id="266" r:id="rId4"/>
    <p:sldId id="260" r:id="rId5"/>
    <p:sldId id="259" r:id="rId6"/>
    <p:sldId id="269" r:id="rId7"/>
    <p:sldId id="268" r:id="rId8"/>
    <p:sldId id="271" r:id="rId9"/>
    <p:sldId id="273" r:id="rId10"/>
    <p:sldId id="275" r:id="rId11"/>
    <p:sldId id="276" r:id="rId12"/>
    <p:sldId id="277" r:id="rId13"/>
    <p:sldId id="278" r:id="rId14"/>
    <p:sldId id="279" r:id="rId15"/>
    <p:sldId id="282" r:id="rId16"/>
    <p:sldId id="285" r:id="rId17"/>
    <p:sldId id="283" r:id="rId18"/>
    <p:sldId id="284" r:id="rId19"/>
    <p:sldId id="286" r:id="rId20"/>
    <p:sldId id="287"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9D37"/>
    <a:srgbClr val="FFFF99"/>
    <a:srgbClr val="A195E9"/>
    <a:srgbClr val="3BD4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1" d="100"/>
          <a:sy n="51" d="100"/>
        </p:scale>
        <p:origin x="-1356" y="-3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8AA497-D935-49BC-A488-14A66F139791}" type="doc">
      <dgm:prSet loTypeId="urn:microsoft.com/office/officeart/2005/8/layout/process1" loCatId="process" qsTypeId="urn:microsoft.com/office/officeart/2005/8/quickstyle/simple3" qsCatId="simple" csTypeId="urn:microsoft.com/office/officeart/2005/8/colors/accent1_2" csCatId="accent1"/>
      <dgm:spPr/>
      <dgm:t>
        <a:bodyPr/>
        <a:lstStyle/>
        <a:p>
          <a:endParaRPr lang="tr-TR"/>
        </a:p>
      </dgm:t>
    </dgm:pt>
    <dgm:pt modelId="{02DCCA1E-490F-4D27-AE97-850711798DE7}">
      <dgm:prSet/>
      <dgm:spPr/>
      <dgm:t>
        <a:bodyPr/>
        <a:lstStyle/>
        <a:p>
          <a:pPr rtl="0"/>
          <a:r>
            <a:rPr lang="tr-TR" dirty="0" smtClean="0"/>
            <a:t>Problem Çözme Süreci</a:t>
          </a:r>
          <a:endParaRPr lang="tr-TR" dirty="0"/>
        </a:p>
      </dgm:t>
    </dgm:pt>
    <dgm:pt modelId="{36F67E71-E031-4D96-B39F-E635977991A0}" type="parTrans" cxnId="{ED0B24B9-F562-4A11-8654-F3E207D664D9}">
      <dgm:prSet/>
      <dgm:spPr/>
      <dgm:t>
        <a:bodyPr/>
        <a:lstStyle/>
        <a:p>
          <a:endParaRPr lang="tr-TR"/>
        </a:p>
      </dgm:t>
    </dgm:pt>
    <dgm:pt modelId="{A237B337-D48E-485B-BFC2-2F586A44C08C}" type="sibTrans" cxnId="{ED0B24B9-F562-4A11-8654-F3E207D664D9}">
      <dgm:prSet/>
      <dgm:spPr/>
      <dgm:t>
        <a:bodyPr/>
        <a:lstStyle/>
        <a:p>
          <a:endParaRPr lang="tr-TR"/>
        </a:p>
      </dgm:t>
    </dgm:pt>
    <dgm:pt modelId="{AF056CEE-B364-4201-ADF0-03875B5B24BF}" type="pres">
      <dgm:prSet presAssocID="{5E8AA497-D935-49BC-A488-14A66F139791}" presName="Name0" presStyleCnt="0">
        <dgm:presLayoutVars>
          <dgm:dir/>
          <dgm:resizeHandles val="exact"/>
        </dgm:presLayoutVars>
      </dgm:prSet>
      <dgm:spPr/>
      <dgm:t>
        <a:bodyPr/>
        <a:lstStyle/>
        <a:p>
          <a:endParaRPr lang="tr-TR"/>
        </a:p>
      </dgm:t>
    </dgm:pt>
    <dgm:pt modelId="{6D0647CC-365D-4971-BC3C-66F810FBA2C5}" type="pres">
      <dgm:prSet presAssocID="{02DCCA1E-490F-4D27-AE97-850711798DE7}" presName="node" presStyleLbl="node1" presStyleIdx="0" presStyleCnt="1">
        <dgm:presLayoutVars>
          <dgm:bulletEnabled val="1"/>
        </dgm:presLayoutVars>
      </dgm:prSet>
      <dgm:spPr/>
      <dgm:t>
        <a:bodyPr/>
        <a:lstStyle/>
        <a:p>
          <a:endParaRPr lang="tr-TR"/>
        </a:p>
      </dgm:t>
    </dgm:pt>
  </dgm:ptLst>
  <dgm:cxnLst>
    <dgm:cxn modelId="{ED0B24B9-F562-4A11-8654-F3E207D664D9}" srcId="{5E8AA497-D935-49BC-A488-14A66F139791}" destId="{02DCCA1E-490F-4D27-AE97-850711798DE7}" srcOrd="0" destOrd="0" parTransId="{36F67E71-E031-4D96-B39F-E635977991A0}" sibTransId="{A237B337-D48E-485B-BFC2-2F586A44C08C}"/>
    <dgm:cxn modelId="{94466C0F-B972-4247-8F25-F6D75011E2B0}" type="presOf" srcId="{02DCCA1E-490F-4D27-AE97-850711798DE7}" destId="{6D0647CC-365D-4971-BC3C-66F810FBA2C5}" srcOrd="0" destOrd="0" presId="urn:microsoft.com/office/officeart/2005/8/layout/process1"/>
    <dgm:cxn modelId="{C089E381-83C9-4DBD-B122-C0DC26A416B2}" type="presOf" srcId="{5E8AA497-D935-49BC-A488-14A66F139791}" destId="{AF056CEE-B364-4201-ADF0-03875B5B24BF}" srcOrd="0" destOrd="0" presId="urn:microsoft.com/office/officeart/2005/8/layout/process1"/>
    <dgm:cxn modelId="{6C3CF1A6-E7CC-47E2-B087-165922B8D04B}" type="presParOf" srcId="{AF056CEE-B364-4201-ADF0-03875B5B24BF}" destId="{6D0647CC-365D-4971-BC3C-66F810FBA2C5}"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647CC-365D-4971-BC3C-66F810FBA2C5}">
      <dsp:nvSpPr>
        <dsp:cNvPr id="0" name=""/>
        <dsp:cNvSpPr/>
      </dsp:nvSpPr>
      <dsp:spPr>
        <a:xfrm>
          <a:off x="5134" y="0"/>
          <a:ext cx="10505330" cy="1325563"/>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170" tIns="217170" rIns="217170" bIns="217170" numCol="1" spcCol="1270" anchor="ctr" anchorCtr="0">
          <a:noAutofit/>
        </a:bodyPr>
        <a:lstStyle/>
        <a:p>
          <a:pPr lvl="0" algn="ctr" defTabSz="2533650" rtl="0">
            <a:lnSpc>
              <a:spcPct val="90000"/>
            </a:lnSpc>
            <a:spcBef>
              <a:spcPct val="0"/>
            </a:spcBef>
            <a:spcAft>
              <a:spcPct val="35000"/>
            </a:spcAft>
          </a:pPr>
          <a:r>
            <a:rPr lang="tr-TR" sz="5700" kern="1200" dirty="0" smtClean="0"/>
            <a:t>Problem Çözme Süreci</a:t>
          </a:r>
          <a:endParaRPr lang="tr-TR" sz="5700" kern="1200" dirty="0"/>
        </a:p>
      </dsp:txBody>
      <dsp:txXfrm>
        <a:off x="43958" y="38824"/>
        <a:ext cx="10427682" cy="1247915"/>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4EE380-EC1D-433C-9234-A55794DF6D75}" type="datetimeFigureOut">
              <a:rPr lang="tr-TR" smtClean="0"/>
              <a:t>24.11.2021</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D363D-23D4-4481-885F-0521830350A6}" type="slidenum">
              <a:rPr lang="tr-TR" smtClean="0"/>
              <a:t>‹#›</a:t>
            </a:fld>
            <a:endParaRPr lang="tr-TR"/>
          </a:p>
        </p:txBody>
      </p:sp>
    </p:spTree>
    <p:extLst>
      <p:ext uri="{BB962C8B-B14F-4D97-AF65-F5344CB8AC3E}">
        <p14:creationId xmlns:p14="http://schemas.microsoft.com/office/powerpoint/2010/main" val="4101384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85D363D-23D4-4481-885F-0521830350A6}" type="slidenum">
              <a:rPr lang="tr-TR" smtClean="0"/>
              <a:t>8</a:t>
            </a:fld>
            <a:endParaRPr lang="tr-TR"/>
          </a:p>
        </p:txBody>
      </p:sp>
    </p:spTree>
    <p:extLst>
      <p:ext uri="{BB962C8B-B14F-4D97-AF65-F5344CB8AC3E}">
        <p14:creationId xmlns:p14="http://schemas.microsoft.com/office/powerpoint/2010/main" val="1215127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84B3103-34FD-4D51-8592-175D8E154F6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35134133-2080-45E1-89FF-B12B107F13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948D1171-B553-4448-A05F-DEF26A77ACA3}"/>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5" name="Alt Bilgi Yer Tutucusu 4">
            <a:extLst>
              <a:ext uri="{FF2B5EF4-FFF2-40B4-BE49-F238E27FC236}">
                <a16:creationId xmlns="" xmlns:a16="http://schemas.microsoft.com/office/drawing/2014/main" id="{F3383016-7E82-4160-93BD-F23CD37D51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D8BD11C0-468C-4DAD-8044-EFD6A134D02F}"/>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84666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66E7F0C-A5AB-455A-B87D-A4D3458BB32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49CF49AE-B507-4D87-A2E2-5E971A4C1A3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F0070C48-786C-403B-B172-BC4086196132}"/>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5" name="Alt Bilgi Yer Tutucusu 4">
            <a:extLst>
              <a:ext uri="{FF2B5EF4-FFF2-40B4-BE49-F238E27FC236}">
                <a16:creationId xmlns="" xmlns:a16="http://schemas.microsoft.com/office/drawing/2014/main" id="{1A4B8EEF-5090-45EF-A7CE-8D9FCEF47A0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1AA36AD1-6A82-4EDD-885B-7DB236C88A16}"/>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598564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4D26EE74-91FF-4A06-9733-5A41E5B71F0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C1B03296-5903-4EF0-9D01-8CFA69A08F42}"/>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2CBBAC7B-F3DB-4EED-8AE9-D75A9FBEFE0D}"/>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5" name="Alt Bilgi Yer Tutucusu 4">
            <a:extLst>
              <a:ext uri="{FF2B5EF4-FFF2-40B4-BE49-F238E27FC236}">
                <a16:creationId xmlns="" xmlns:a16="http://schemas.microsoft.com/office/drawing/2014/main" id="{5C9D0123-7A45-4851-8452-C6BEA3DC87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2B404A39-3B3B-423E-BFCD-D45B0EBF0B2C}"/>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2708740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TwoObj">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0"/>
            <a:ext cx="11387667"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02168" y="1600200"/>
            <a:ext cx="5592233" cy="44989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6197601" y="1600200"/>
            <a:ext cx="5592233" cy="2173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6197601" y="3925889"/>
            <a:ext cx="5592233" cy="21732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Rectangle 154"/>
          <p:cNvSpPr>
            <a:spLocks noGrp="1" noChangeArrowheads="1"/>
          </p:cNvSpPr>
          <p:nvPr>
            <p:ph type="dt" sz="half" idx="10"/>
          </p:nvPr>
        </p:nvSpPr>
        <p:spPr/>
        <p:txBody>
          <a:bodyPr/>
          <a:lstStyle>
            <a:lvl1pPr>
              <a:defRPr/>
            </a:lvl1pPr>
          </a:lstStyle>
          <a:p>
            <a:endParaRPr lang="tr-TR" altLang="tr-TR"/>
          </a:p>
        </p:txBody>
      </p:sp>
      <p:sp>
        <p:nvSpPr>
          <p:cNvPr id="7" name="Rectangle 155"/>
          <p:cNvSpPr>
            <a:spLocks noGrp="1" noChangeArrowheads="1"/>
          </p:cNvSpPr>
          <p:nvPr>
            <p:ph type="ftr" sz="quarter" idx="11"/>
          </p:nvPr>
        </p:nvSpPr>
        <p:spPr/>
        <p:txBody>
          <a:bodyPr/>
          <a:lstStyle>
            <a:lvl1pPr>
              <a:defRPr/>
            </a:lvl1pPr>
          </a:lstStyle>
          <a:p>
            <a:endParaRPr lang="tr-TR" altLang="tr-TR"/>
          </a:p>
        </p:txBody>
      </p:sp>
      <p:sp>
        <p:nvSpPr>
          <p:cNvPr id="8" name="Rectangle 156"/>
          <p:cNvSpPr>
            <a:spLocks noGrp="1" noChangeArrowheads="1"/>
          </p:cNvSpPr>
          <p:nvPr>
            <p:ph type="sldNum" sz="quarter" idx="12"/>
          </p:nvPr>
        </p:nvSpPr>
        <p:spPr/>
        <p:txBody>
          <a:bodyPr/>
          <a:lstStyle>
            <a:lvl1pPr>
              <a:defRPr/>
            </a:lvl1pPr>
          </a:lstStyle>
          <a:p>
            <a:fld id="{B002D82A-1BDA-4FB5-BA42-A7DFFA01CD28}" type="slidenum">
              <a:rPr lang="tr-TR" altLang="tr-TR"/>
              <a:pPr/>
              <a:t>‹#›</a:t>
            </a:fld>
            <a:endParaRPr lang="tr-TR" altLang="tr-TR"/>
          </a:p>
        </p:txBody>
      </p:sp>
    </p:spTree>
    <p:extLst>
      <p:ext uri="{BB962C8B-B14F-4D97-AF65-F5344CB8AC3E}">
        <p14:creationId xmlns:p14="http://schemas.microsoft.com/office/powerpoint/2010/main" val="1504301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AndObj">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0"/>
            <a:ext cx="11387667"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02168" y="1600200"/>
            <a:ext cx="5592233" cy="44989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1" y="1600200"/>
            <a:ext cx="5592233" cy="44989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54"/>
          <p:cNvSpPr>
            <a:spLocks noGrp="1" noChangeArrowheads="1"/>
          </p:cNvSpPr>
          <p:nvPr>
            <p:ph type="dt" sz="half" idx="10"/>
          </p:nvPr>
        </p:nvSpPr>
        <p:spPr/>
        <p:txBody>
          <a:bodyPr/>
          <a:lstStyle>
            <a:lvl1pPr>
              <a:defRPr/>
            </a:lvl1pPr>
          </a:lstStyle>
          <a:p>
            <a:endParaRPr lang="tr-TR" altLang="tr-TR"/>
          </a:p>
        </p:txBody>
      </p:sp>
      <p:sp>
        <p:nvSpPr>
          <p:cNvPr id="6" name="Rectangle 155"/>
          <p:cNvSpPr>
            <a:spLocks noGrp="1" noChangeArrowheads="1"/>
          </p:cNvSpPr>
          <p:nvPr>
            <p:ph type="ftr" sz="quarter" idx="11"/>
          </p:nvPr>
        </p:nvSpPr>
        <p:spPr/>
        <p:txBody>
          <a:bodyPr/>
          <a:lstStyle>
            <a:lvl1pPr>
              <a:defRPr/>
            </a:lvl1pPr>
          </a:lstStyle>
          <a:p>
            <a:endParaRPr lang="tr-TR" altLang="tr-TR"/>
          </a:p>
        </p:txBody>
      </p:sp>
      <p:sp>
        <p:nvSpPr>
          <p:cNvPr id="7" name="Rectangle 156"/>
          <p:cNvSpPr>
            <a:spLocks noGrp="1" noChangeArrowheads="1"/>
          </p:cNvSpPr>
          <p:nvPr>
            <p:ph type="sldNum" sz="quarter" idx="12"/>
          </p:nvPr>
        </p:nvSpPr>
        <p:spPr/>
        <p:txBody>
          <a:bodyPr/>
          <a:lstStyle>
            <a:lvl1pPr>
              <a:defRPr/>
            </a:lvl1pPr>
          </a:lstStyle>
          <a:p>
            <a:fld id="{7189774F-EB93-47D9-882A-111D427A1086}" type="slidenum">
              <a:rPr lang="tr-TR" altLang="tr-TR"/>
              <a:pPr/>
              <a:t>‹#›</a:t>
            </a:fld>
            <a:endParaRPr lang="tr-TR" altLang="tr-TR"/>
          </a:p>
        </p:txBody>
      </p:sp>
    </p:spTree>
    <p:extLst>
      <p:ext uri="{BB962C8B-B14F-4D97-AF65-F5344CB8AC3E}">
        <p14:creationId xmlns:p14="http://schemas.microsoft.com/office/powerpoint/2010/main" val="2265455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AndClipArt">
  <p:cSld name="Başlık, Metin ve Küçük Resim">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0"/>
            <a:ext cx="11387667"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02168" y="1600200"/>
            <a:ext cx="5592233" cy="44989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Küçük Resim Yer Tutucusu 3"/>
          <p:cNvSpPr>
            <a:spLocks noGrp="1"/>
          </p:cNvSpPr>
          <p:nvPr>
            <p:ph type="clipArt" sz="half" idx="2"/>
          </p:nvPr>
        </p:nvSpPr>
        <p:spPr>
          <a:xfrm>
            <a:off x="6197601" y="1600200"/>
            <a:ext cx="5592233" cy="4498975"/>
          </a:xfrm>
        </p:spPr>
        <p:txBody>
          <a:bodyPr/>
          <a:lstStyle/>
          <a:p>
            <a:pPr lvl="0"/>
            <a:endParaRPr lang="tr-TR" noProof="0" smtClean="0"/>
          </a:p>
        </p:txBody>
      </p:sp>
      <p:sp>
        <p:nvSpPr>
          <p:cNvPr id="5" name="Rectangle 154"/>
          <p:cNvSpPr>
            <a:spLocks noGrp="1" noChangeArrowheads="1"/>
          </p:cNvSpPr>
          <p:nvPr>
            <p:ph type="dt" sz="half" idx="10"/>
          </p:nvPr>
        </p:nvSpPr>
        <p:spPr/>
        <p:txBody>
          <a:bodyPr/>
          <a:lstStyle>
            <a:lvl1pPr>
              <a:defRPr/>
            </a:lvl1pPr>
          </a:lstStyle>
          <a:p>
            <a:endParaRPr lang="tr-TR" altLang="tr-TR"/>
          </a:p>
        </p:txBody>
      </p:sp>
      <p:sp>
        <p:nvSpPr>
          <p:cNvPr id="6" name="Rectangle 155"/>
          <p:cNvSpPr>
            <a:spLocks noGrp="1" noChangeArrowheads="1"/>
          </p:cNvSpPr>
          <p:nvPr>
            <p:ph type="ftr" sz="quarter" idx="11"/>
          </p:nvPr>
        </p:nvSpPr>
        <p:spPr/>
        <p:txBody>
          <a:bodyPr/>
          <a:lstStyle>
            <a:lvl1pPr>
              <a:defRPr/>
            </a:lvl1pPr>
          </a:lstStyle>
          <a:p>
            <a:endParaRPr lang="tr-TR" altLang="tr-TR"/>
          </a:p>
        </p:txBody>
      </p:sp>
      <p:sp>
        <p:nvSpPr>
          <p:cNvPr id="7" name="Rectangle 156"/>
          <p:cNvSpPr>
            <a:spLocks noGrp="1" noChangeArrowheads="1"/>
          </p:cNvSpPr>
          <p:nvPr>
            <p:ph type="sldNum" sz="quarter" idx="12"/>
          </p:nvPr>
        </p:nvSpPr>
        <p:spPr/>
        <p:txBody>
          <a:bodyPr/>
          <a:lstStyle>
            <a:lvl1pPr>
              <a:defRPr/>
            </a:lvl1pPr>
          </a:lstStyle>
          <a:p>
            <a:fld id="{5230BAC1-6B63-4E3B-BA2D-30D3B388BE8B}" type="slidenum">
              <a:rPr lang="tr-TR" altLang="tr-TR"/>
              <a:pPr/>
              <a:t>‹#›</a:t>
            </a:fld>
            <a:endParaRPr lang="tr-TR" altLang="tr-TR"/>
          </a:p>
        </p:txBody>
      </p:sp>
    </p:spTree>
    <p:extLst>
      <p:ext uri="{BB962C8B-B14F-4D97-AF65-F5344CB8AC3E}">
        <p14:creationId xmlns:p14="http://schemas.microsoft.com/office/powerpoint/2010/main" val="36063300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clipArtAndTx">
  <p:cSld name="Başlık, Küçük Resim ve Metin">
    <p:spTree>
      <p:nvGrpSpPr>
        <p:cNvPr id="1" name=""/>
        <p:cNvGrpSpPr/>
        <p:nvPr/>
      </p:nvGrpSpPr>
      <p:grpSpPr>
        <a:xfrm>
          <a:off x="0" y="0"/>
          <a:ext cx="0" cy="0"/>
          <a:chOff x="0" y="0"/>
          <a:chExt cx="0" cy="0"/>
        </a:xfrm>
      </p:grpSpPr>
      <p:sp>
        <p:nvSpPr>
          <p:cNvPr id="2" name="Başlık 1"/>
          <p:cNvSpPr>
            <a:spLocks noGrp="1"/>
          </p:cNvSpPr>
          <p:nvPr>
            <p:ph type="title"/>
          </p:nvPr>
        </p:nvSpPr>
        <p:spPr>
          <a:xfrm>
            <a:off x="402167" y="228600"/>
            <a:ext cx="11387667" cy="1143000"/>
          </a:xfrm>
        </p:spPr>
        <p:txBody>
          <a:bodyPr/>
          <a:lstStyle/>
          <a:p>
            <a:r>
              <a:rPr lang="tr-TR" smtClean="0"/>
              <a:t>Asıl başlık stili için tıklatın</a:t>
            </a:r>
            <a:endParaRPr lang="tr-TR"/>
          </a:p>
        </p:txBody>
      </p:sp>
      <p:sp>
        <p:nvSpPr>
          <p:cNvPr id="3" name="Küçük Resim Yer Tutucusu 2"/>
          <p:cNvSpPr>
            <a:spLocks noGrp="1"/>
          </p:cNvSpPr>
          <p:nvPr>
            <p:ph type="clipArt" sz="half" idx="1"/>
          </p:nvPr>
        </p:nvSpPr>
        <p:spPr>
          <a:xfrm>
            <a:off x="402168" y="1600200"/>
            <a:ext cx="5592233" cy="4498975"/>
          </a:xfrm>
        </p:spPr>
        <p:txBody>
          <a:bodyPr/>
          <a:lstStyle/>
          <a:p>
            <a:pPr lvl="0"/>
            <a:endParaRPr lang="tr-TR" noProof="0" smtClean="0"/>
          </a:p>
        </p:txBody>
      </p:sp>
      <p:sp>
        <p:nvSpPr>
          <p:cNvPr id="4" name="Metin Yer Tutucusu 3"/>
          <p:cNvSpPr>
            <a:spLocks noGrp="1"/>
          </p:cNvSpPr>
          <p:nvPr>
            <p:ph type="body" sz="half" idx="2"/>
          </p:nvPr>
        </p:nvSpPr>
        <p:spPr>
          <a:xfrm>
            <a:off x="6197601" y="1600200"/>
            <a:ext cx="5592233" cy="44989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154"/>
          <p:cNvSpPr>
            <a:spLocks noGrp="1" noChangeArrowheads="1"/>
          </p:cNvSpPr>
          <p:nvPr>
            <p:ph type="dt" sz="half" idx="10"/>
          </p:nvPr>
        </p:nvSpPr>
        <p:spPr/>
        <p:txBody>
          <a:bodyPr/>
          <a:lstStyle>
            <a:lvl1pPr>
              <a:defRPr/>
            </a:lvl1pPr>
          </a:lstStyle>
          <a:p>
            <a:endParaRPr lang="tr-TR" altLang="tr-TR"/>
          </a:p>
        </p:txBody>
      </p:sp>
      <p:sp>
        <p:nvSpPr>
          <p:cNvPr id="6" name="Rectangle 155"/>
          <p:cNvSpPr>
            <a:spLocks noGrp="1" noChangeArrowheads="1"/>
          </p:cNvSpPr>
          <p:nvPr>
            <p:ph type="ftr" sz="quarter" idx="11"/>
          </p:nvPr>
        </p:nvSpPr>
        <p:spPr/>
        <p:txBody>
          <a:bodyPr/>
          <a:lstStyle>
            <a:lvl1pPr>
              <a:defRPr/>
            </a:lvl1pPr>
          </a:lstStyle>
          <a:p>
            <a:endParaRPr lang="tr-TR" altLang="tr-TR"/>
          </a:p>
        </p:txBody>
      </p:sp>
      <p:sp>
        <p:nvSpPr>
          <p:cNvPr id="7" name="Rectangle 156"/>
          <p:cNvSpPr>
            <a:spLocks noGrp="1" noChangeArrowheads="1"/>
          </p:cNvSpPr>
          <p:nvPr>
            <p:ph type="sldNum" sz="quarter" idx="12"/>
          </p:nvPr>
        </p:nvSpPr>
        <p:spPr/>
        <p:txBody>
          <a:bodyPr/>
          <a:lstStyle>
            <a:lvl1pPr>
              <a:defRPr/>
            </a:lvl1pPr>
          </a:lstStyle>
          <a:p>
            <a:fld id="{6EC481D4-7B62-42EF-8A90-AF46826012BA}" type="slidenum">
              <a:rPr lang="tr-TR" altLang="tr-TR"/>
              <a:pPr/>
              <a:t>‹#›</a:t>
            </a:fld>
            <a:endParaRPr lang="tr-TR" altLang="tr-TR"/>
          </a:p>
        </p:txBody>
      </p:sp>
    </p:spTree>
    <p:extLst>
      <p:ext uri="{BB962C8B-B14F-4D97-AF65-F5344CB8AC3E}">
        <p14:creationId xmlns:p14="http://schemas.microsoft.com/office/powerpoint/2010/main" val="376799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C7334B4-F04B-485D-BDDC-62981D98703E}"/>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68AAC5B6-486E-4E16-B51D-2ADF091D1D5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581F70D1-DD75-4E33-BBA7-5A1023AE7C26}"/>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5" name="Alt Bilgi Yer Tutucusu 4">
            <a:extLst>
              <a:ext uri="{FF2B5EF4-FFF2-40B4-BE49-F238E27FC236}">
                <a16:creationId xmlns="" xmlns:a16="http://schemas.microsoft.com/office/drawing/2014/main" id="{CD2AB83B-7659-4BA5-B5D6-DA5D47BCDD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646646D0-B01A-4CBF-BF96-7F2339D53A71}"/>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230466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2BF49B0-B0E5-4FBD-86EF-8B5E41DEAE8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F7C9CC16-75C8-400B-9783-89721216F5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D5AE77DB-87BD-4186-B460-1C9F55A69EAA}"/>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5" name="Alt Bilgi Yer Tutucusu 4">
            <a:extLst>
              <a:ext uri="{FF2B5EF4-FFF2-40B4-BE49-F238E27FC236}">
                <a16:creationId xmlns="" xmlns:a16="http://schemas.microsoft.com/office/drawing/2014/main" id="{20FB0C94-8F6E-479B-9075-A4256C0555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299FE72F-9611-455F-A995-5E8F4B218F84}"/>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3279603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8452BC4-E779-47E7-9208-B5832ADAE46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2FE5F4C3-1A33-432B-8351-BD81BA19A73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95AC4BF3-346E-4D74-8153-2797E9D088CC}"/>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19C63E45-40FF-4520-A864-E6F7008FD8F7}"/>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6" name="Alt Bilgi Yer Tutucusu 5">
            <a:extLst>
              <a:ext uri="{FF2B5EF4-FFF2-40B4-BE49-F238E27FC236}">
                <a16:creationId xmlns="" xmlns:a16="http://schemas.microsoft.com/office/drawing/2014/main" id="{6548B918-5DB4-49E6-8D3E-71117565175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18EBEBEB-39F9-4833-A1F3-ADAFBE1C24FF}"/>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553603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8764AD7-01F2-4167-B7D8-7F6DCED5CF6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67FCEE6F-24B7-497E-813E-A34F61D65F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C4BCFF86-AF1B-44C5-83DC-6F205DECEBA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80595435-1B99-4649-8524-AD062FCD26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8F0D9105-C15E-4AF9-BB4E-4F36F85CF61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F53CA12B-B9C6-4B32-8D59-2EFBFE3AECB2}"/>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8" name="Alt Bilgi Yer Tutucusu 7">
            <a:extLst>
              <a:ext uri="{FF2B5EF4-FFF2-40B4-BE49-F238E27FC236}">
                <a16:creationId xmlns="" xmlns:a16="http://schemas.microsoft.com/office/drawing/2014/main" id="{9E9E6157-70C3-4ACA-AEA4-3521BD98503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B634125D-6B14-41EF-884E-3C0958F11FC8}"/>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44005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B60868DF-4A81-4074-8394-AA95325D976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C75D359F-4472-4E9F-A75A-74BB90FAF66A}"/>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4" name="Alt Bilgi Yer Tutucusu 3">
            <a:extLst>
              <a:ext uri="{FF2B5EF4-FFF2-40B4-BE49-F238E27FC236}">
                <a16:creationId xmlns="" xmlns:a16="http://schemas.microsoft.com/office/drawing/2014/main" id="{A2A9D738-B5E9-49FA-86BE-9D58F75E0DB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5BD81F84-9644-4911-AC9E-D0E42E2E6093}"/>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3700085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39BE6B18-078B-48FD-AE1A-17EE7781FD42}"/>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3" name="Alt Bilgi Yer Tutucusu 2">
            <a:extLst>
              <a:ext uri="{FF2B5EF4-FFF2-40B4-BE49-F238E27FC236}">
                <a16:creationId xmlns="" xmlns:a16="http://schemas.microsoft.com/office/drawing/2014/main" id="{51FBE090-7341-4A57-8D88-6AB052CA335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36D6D084-4AF3-44DE-8E76-57DC6D908070}"/>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3331095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3B383C55-D79A-4838-96F8-37D3C7A4F88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4679ACB7-1FFE-4958-912E-67F8F168D5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4C0BE127-C3C4-402D-8C3E-4CD9C58E2B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51A71F96-5C5D-45CC-9013-73AE203A24FE}"/>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6" name="Alt Bilgi Yer Tutucusu 5">
            <a:extLst>
              <a:ext uri="{FF2B5EF4-FFF2-40B4-BE49-F238E27FC236}">
                <a16:creationId xmlns="" xmlns:a16="http://schemas.microsoft.com/office/drawing/2014/main" id="{7F9D6922-D9B0-4F1A-B65F-2C2E630C80C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93ADCCF3-FA94-4E9E-80F0-AB5FEA53B6FB}"/>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2224185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10C3328-C9CC-426A-9E04-53B53BAE4DC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4B5FE365-D448-44E3-A37C-A526957FB9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56CA8CE3-0E45-45CD-A22B-E8980D7779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3C01ACE9-C21D-47D6-9FCC-91D5000AD4F1}"/>
              </a:ext>
            </a:extLst>
          </p:cNvPr>
          <p:cNvSpPr>
            <a:spLocks noGrp="1"/>
          </p:cNvSpPr>
          <p:nvPr>
            <p:ph type="dt" sz="half" idx="10"/>
          </p:nvPr>
        </p:nvSpPr>
        <p:spPr/>
        <p:txBody>
          <a:bodyPr/>
          <a:lstStyle/>
          <a:p>
            <a:fld id="{5142B47F-E662-4D5E-9FFF-8A598FE135E3}" type="datetimeFigureOut">
              <a:rPr lang="tr-TR" smtClean="0"/>
              <a:pPr/>
              <a:t>24.11.2021</a:t>
            </a:fld>
            <a:endParaRPr lang="tr-TR"/>
          </a:p>
        </p:txBody>
      </p:sp>
      <p:sp>
        <p:nvSpPr>
          <p:cNvPr id="6" name="Alt Bilgi Yer Tutucusu 5">
            <a:extLst>
              <a:ext uri="{FF2B5EF4-FFF2-40B4-BE49-F238E27FC236}">
                <a16:creationId xmlns="" xmlns:a16="http://schemas.microsoft.com/office/drawing/2014/main" id="{AD927485-A523-4ADE-8A51-590AFE4E18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5141E48E-5331-4821-981A-D42107928133}"/>
              </a:ext>
            </a:extLst>
          </p:cNvPr>
          <p:cNvSpPr>
            <a:spLocks noGrp="1"/>
          </p:cNvSpPr>
          <p:nvPr>
            <p:ph type="sldNum" sz="quarter" idx="12"/>
          </p:nvPr>
        </p:nvSpPr>
        <p:spPr/>
        <p:txBody>
          <a:bodyPr/>
          <a:lstStyle/>
          <a:p>
            <a:fld id="{2D318E92-8A6E-497D-BD18-83B862BEA1D1}" type="slidenum">
              <a:rPr lang="tr-TR" smtClean="0"/>
              <a:pPr/>
              <a:t>‹#›</a:t>
            </a:fld>
            <a:endParaRPr lang="tr-TR"/>
          </a:p>
        </p:txBody>
      </p:sp>
    </p:spTree>
    <p:extLst>
      <p:ext uri="{BB962C8B-B14F-4D97-AF65-F5344CB8AC3E}">
        <p14:creationId xmlns:p14="http://schemas.microsoft.com/office/powerpoint/2010/main" val="3563567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7DFEF00F-0171-498D-AC27-78E3284E10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2B1B0879-C1DD-4BD1-A390-957096CB17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1AFE9F49-CD07-44E0-93A3-308831EEF3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42B47F-E662-4D5E-9FFF-8A598FE135E3}" type="datetimeFigureOut">
              <a:rPr lang="tr-TR" smtClean="0"/>
              <a:pPr/>
              <a:t>24.11.2021</a:t>
            </a:fld>
            <a:endParaRPr lang="tr-TR"/>
          </a:p>
        </p:txBody>
      </p:sp>
      <p:sp>
        <p:nvSpPr>
          <p:cNvPr id="5" name="Alt Bilgi Yer Tutucusu 4">
            <a:extLst>
              <a:ext uri="{FF2B5EF4-FFF2-40B4-BE49-F238E27FC236}">
                <a16:creationId xmlns="" xmlns:a16="http://schemas.microsoft.com/office/drawing/2014/main" id="{7710B073-D181-4CC4-94A2-993E03C8C8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6147D6A8-8DCE-4FF0-A2E4-EE623D13BA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318E92-8A6E-497D-BD18-83B862BEA1D1}" type="slidenum">
              <a:rPr lang="tr-TR" smtClean="0"/>
              <a:pPr/>
              <a:t>‹#›</a:t>
            </a:fld>
            <a:endParaRPr lang="tr-TR"/>
          </a:p>
        </p:txBody>
      </p:sp>
      <p:pic>
        <p:nvPicPr>
          <p:cNvPr id="10" name="Resim 9" descr="yiyecek, çizim içeren bir resim&#10;&#10;Açıklama otomatik olarak oluşturuldu">
            <a:extLst>
              <a:ext uri="{FF2B5EF4-FFF2-40B4-BE49-F238E27FC236}">
                <a16:creationId xmlns="" xmlns:a16="http://schemas.microsoft.com/office/drawing/2014/main" id="{70EAFA21-CB02-446E-A306-A23E43A832C3}"/>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48875" y="4724400"/>
            <a:ext cx="2143125" cy="2133600"/>
          </a:xfrm>
          <a:prstGeom prst="rect">
            <a:avLst/>
          </a:prstGeom>
        </p:spPr>
      </p:pic>
    </p:spTree>
    <p:extLst>
      <p:ext uri="{BB962C8B-B14F-4D97-AF65-F5344CB8AC3E}">
        <p14:creationId xmlns:p14="http://schemas.microsoft.com/office/powerpoint/2010/main" val="3899231737"/>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3" name="Dikdörtgen 2"/>
          <p:cNvSpPr/>
          <p:nvPr/>
        </p:nvSpPr>
        <p:spPr>
          <a:xfrm>
            <a:off x="249245" y="697100"/>
            <a:ext cx="10310648" cy="1107996"/>
          </a:xfrm>
          <a:prstGeom prst="rect">
            <a:avLst/>
          </a:prstGeom>
          <a:noFill/>
        </p:spPr>
        <p:txBody>
          <a:bodyPr wrap="square" lIns="91440" tIns="45720" rIns="91440" bIns="45720">
            <a:spAutoFit/>
          </a:bodyPr>
          <a:lstStyle/>
          <a:p>
            <a:pPr algn="ctr"/>
            <a:r>
              <a:rPr lang="en-US" sz="6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Problem </a:t>
            </a:r>
            <a:r>
              <a:rPr lang="en-US" sz="66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Çözme</a:t>
            </a:r>
            <a:r>
              <a:rPr lang="en-US" sz="66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 </a:t>
            </a:r>
            <a:r>
              <a:rPr lang="en-US" sz="6600" b="1" dirty="0" err="1"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Becerileri</a:t>
            </a:r>
            <a:endParaRPr lang="tr-TR" sz="66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5" name="Başlık 4"/>
          <p:cNvSpPr>
            <a:spLocks noGrp="1"/>
          </p:cNvSpPr>
          <p:nvPr>
            <p:ph type="title"/>
          </p:nvPr>
        </p:nvSpPr>
        <p:spPr>
          <a:xfrm>
            <a:off x="1250730" y="5002923"/>
            <a:ext cx="9701049" cy="1460939"/>
          </a:xfrm>
        </p:spPr>
        <p:txBody>
          <a:bodyPr>
            <a:normAutofit fontScale="90000"/>
          </a:bodyPr>
          <a:lstStyle/>
          <a:p>
            <a:r>
              <a:rPr lang="en-US" sz="4000" dirty="0">
                <a:solidFill>
                  <a:schemeClr val="bg2"/>
                </a:solidFill>
                <a:latin typeface="Andalus" pitchFamily="18" charset="-78"/>
                <a:cs typeface="Andalus" pitchFamily="18" charset="-78"/>
              </a:rPr>
              <a:t> </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Başınızdan</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geçenler</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hep</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hoş</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şeyler</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olursa</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cesur</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bir</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insan</a:t>
            </a:r>
            <a:r>
              <a:rPr lang="en-US" sz="3200" dirty="0">
                <a:solidFill>
                  <a:schemeClr val="bg1"/>
                </a:solidFill>
                <a:latin typeface="Andalus" pitchFamily="18" charset="-78"/>
                <a:cs typeface="Andalus" pitchFamily="18" charset="-78"/>
              </a:rPr>
              <a:t> </a:t>
            </a:r>
            <a:r>
              <a:rPr lang="en-US" sz="3200" dirty="0" err="1">
                <a:solidFill>
                  <a:schemeClr val="bg1"/>
                </a:solidFill>
                <a:latin typeface="Andalus" pitchFamily="18" charset="-78"/>
                <a:cs typeface="Andalus" pitchFamily="18" charset="-78"/>
              </a:rPr>
              <a:t>olamazsınız</a:t>
            </a:r>
            <a:r>
              <a:rPr lang="en-US" sz="3200" dirty="0">
                <a:solidFill>
                  <a:schemeClr val="bg1"/>
                </a:solidFill>
                <a:latin typeface="Andalus" pitchFamily="18" charset="-78"/>
                <a:cs typeface="Andalus" pitchFamily="18" charset="-78"/>
              </a:rPr>
              <a:t>.”</a:t>
            </a:r>
            <a:br>
              <a:rPr lang="en-US" sz="3200" dirty="0">
                <a:solidFill>
                  <a:schemeClr val="bg1"/>
                </a:solidFill>
                <a:latin typeface="Andalus" pitchFamily="18" charset="-78"/>
                <a:cs typeface="Andalus" pitchFamily="18" charset="-78"/>
              </a:rPr>
            </a:br>
            <a:r>
              <a:rPr lang="en-US" sz="3200" dirty="0">
                <a:solidFill>
                  <a:schemeClr val="bg1"/>
                </a:solidFill>
                <a:latin typeface="Andalus" pitchFamily="18" charset="-78"/>
                <a:cs typeface="Andalus" pitchFamily="18" charset="-78"/>
              </a:rPr>
              <a:t>                               </a:t>
            </a:r>
            <a:r>
              <a:rPr lang="tr-TR" sz="3200" dirty="0" smtClean="0">
                <a:solidFill>
                  <a:schemeClr val="bg1"/>
                </a:solidFill>
                <a:latin typeface="Andalus" pitchFamily="18" charset="-78"/>
                <a:cs typeface="Andalus" pitchFamily="18" charset="-78"/>
              </a:rPr>
              <a:t>			             </a:t>
            </a:r>
            <a:r>
              <a:rPr lang="en-US" sz="3200" dirty="0" smtClean="0">
                <a:solidFill>
                  <a:schemeClr val="bg1"/>
                </a:solidFill>
                <a:latin typeface="Andalus" pitchFamily="18" charset="-78"/>
                <a:cs typeface="Andalus" pitchFamily="18" charset="-78"/>
              </a:rPr>
              <a:t>Mary </a:t>
            </a:r>
            <a:r>
              <a:rPr lang="en-US" sz="3200" dirty="0">
                <a:solidFill>
                  <a:schemeClr val="bg1"/>
                </a:solidFill>
                <a:latin typeface="Andalus" pitchFamily="18" charset="-78"/>
                <a:cs typeface="Andalus" pitchFamily="18" charset="-78"/>
              </a:rPr>
              <a:t>Tyler Moore</a:t>
            </a:r>
            <a:endParaRPr lang="tr-TR" sz="3200" dirty="0">
              <a:latin typeface="Andalus" pitchFamily="18" charset="-78"/>
              <a:cs typeface="Andalus" pitchFamily="18" charset="-78"/>
            </a:endParaRPr>
          </a:p>
        </p:txBody>
      </p:sp>
      <p:pic>
        <p:nvPicPr>
          <p:cNvPr id="2050" name="Picture 2" descr="Sor(un) Çözelim - Muhasebe Kulis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5957" y="1948003"/>
            <a:ext cx="4449128" cy="2774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13786"/>
      </p:ext>
    </p:extLst>
  </p:cSld>
  <p:clrMapOvr>
    <a:overrideClrMapping bg1="dk1" tx1="lt1" bg2="dk2" tx2="lt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1000"/>
                                        <p:tgtEl>
                                          <p:spTgt spid="2050"/>
                                        </p:tgtEl>
                                      </p:cBhvr>
                                    </p:animEffect>
                                    <p:anim calcmode="lin" valueType="num">
                                      <p:cBhvr>
                                        <p:cTn id="13" dur="1000" fill="hold"/>
                                        <p:tgtEl>
                                          <p:spTgt spid="2050"/>
                                        </p:tgtEl>
                                        <p:attrNameLst>
                                          <p:attrName>ppt_x</p:attrName>
                                        </p:attrNameLst>
                                      </p:cBhvr>
                                      <p:tavLst>
                                        <p:tav tm="0">
                                          <p:val>
                                            <p:strVal val="#ppt_x"/>
                                          </p:val>
                                        </p:tav>
                                        <p:tav tm="100000">
                                          <p:val>
                                            <p:strVal val="#ppt_x"/>
                                          </p:val>
                                        </p:tav>
                                      </p:tavLst>
                                    </p:anim>
                                    <p:anim calcmode="lin" valueType="num">
                                      <p:cBhvr>
                                        <p:cTn id="14"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54000">
              <a:schemeClr val="bg2"/>
            </a:gs>
            <a:gs pos="29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120835" name="Rectangle 3"/>
          <p:cNvSpPr>
            <a:spLocks noGrp="1" noRot="1" noChangeArrowheads="1"/>
          </p:cNvSpPr>
          <p:nvPr>
            <p:ph type="body" sz="half" idx="1"/>
          </p:nvPr>
        </p:nvSpPr>
        <p:spPr>
          <a:xfrm>
            <a:off x="571867" y="1374776"/>
            <a:ext cx="10943167" cy="4498975"/>
          </a:xfrm>
        </p:spPr>
        <p:txBody>
          <a:bodyPr/>
          <a:lstStyle/>
          <a:p>
            <a:pPr marL="609600" indent="-609600" algn="just">
              <a:lnSpc>
                <a:spcPct val="80000"/>
              </a:lnSpc>
              <a:buClr>
                <a:srgbClr val="00CCFF"/>
              </a:buClr>
              <a:buSzPct val="65000"/>
              <a:buNone/>
              <a:defRPr/>
            </a:pPr>
            <a:r>
              <a:rPr lang="tr-TR" altLang="tr-TR" dirty="0" smtClean="0">
                <a:solidFill>
                  <a:schemeClr val="accent1">
                    <a:lumMod val="50000"/>
                  </a:schemeClr>
                </a:solidFill>
              </a:rPr>
              <a:t>	Sorun </a:t>
            </a:r>
            <a:r>
              <a:rPr lang="tr-TR" altLang="tr-TR" dirty="0">
                <a:solidFill>
                  <a:schemeClr val="accent1">
                    <a:lumMod val="50000"/>
                  </a:schemeClr>
                </a:solidFill>
              </a:rPr>
              <a:t>çözme sürecinin ilk aşaması, </a:t>
            </a:r>
            <a:r>
              <a:rPr lang="tr-TR" altLang="tr-TR" dirty="0" smtClean="0">
                <a:solidFill>
                  <a:schemeClr val="accent1">
                    <a:lumMod val="50000"/>
                  </a:schemeClr>
                </a:solidFill>
              </a:rPr>
              <a:t>bir </a:t>
            </a:r>
            <a:r>
              <a:rPr lang="tr-TR" altLang="tr-TR" dirty="0">
                <a:solidFill>
                  <a:schemeClr val="accent1">
                    <a:lumMod val="50000"/>
                  </a:schemeClr>
                </a:solidFill>
              </a:rPr>
              <a:t>şeylerin yolunda gitmediğinin </a:t>
            </a:r>
            <a:r>
              <a:rPr lang="tr-TR" altLang="tr-TR" dirty="0" smtClean="0">
                <a:solidFill>
                  <a:schemeClr val="accent1">
                    <a:lumMod val="50000"/>
                  </a:schemeClr>
                </a:solidFill>
              </a:rPr>
              <a:t>fark edilmesidir</a:t>
            </a:r>
            <a:r>
              <a:rPr lang="tr-TR" altLang="tr-TR" dirty="0">
                <a:solidFill>
                  <a:schemeClr val="accent1">
                    <a:lumMod val="50000"/>
                  </a:schemeClr>
                </a:solidFill>
              </a:rPr>
              <a:t>. </a:t>
            </a:r>
            <a:r>
              <a:rPr lang="tr-TR" altLang="tr-TR" dirty="0" smtClean="0">
                <a:solidFill>
                  <a:schemeClr val="accent1">
                    <a:lumMod val="50000"/>
                  </a:schemeClr>
                </a:solidFill>
              </a:rPr>
              <a:t> Birey kendisini rahatsız eden bir durum ya da duygu yaşadığında bunu problem olarak değerlendirebilmektedir.</a:t>
            </a:r>
            <a:endParaRPr lang="tr-TR" altLang="tr-TR" dirty="0">
              <a:solidFill>
                <a:schemeClr val="accent1">
                  <a:lumMod val="50000"/>
                </a:schemeClr>
              </a:solidFill>
            </a:endParaRPr>
          </a:p>
          <a:p>
            <a:pPr marL="0" indent="0" algn="ctr" eaLnBrk="1" hangingPunct="1">
              <a:lnSpc>
                <a:spcPct val="80000"/>
              </a:lnSpc>
              <a:buClr>
                <a:srgbClr val="00CCFF"/>
              </a:buClr>
              <a:buSzPct val="65000"/>
              <a:buNone/>
              <a:defRPr/>
            </a:pPr>
            <a:r>
              <a:rPr lang="tr-TR" altLang="tr-TR" dirty="0" smtClean="0">
                <a:solidFill>
                  <a:schemeClr val="accent1">
                    <a:lumMod val="50000"/>
                  </a:schemeClr>
                </a:solidFill>
              </a:rPr>
              <a:t>BU BENİM PROBLEMİM Mİ?</a:t>
            </a:r>
          </a:p>
          <a:p>
            <a:pPr marL="0" indent="0" eaLnBrk="1" hangingPunct="1">
              <a:lnSpc>
                <a:spcPct val="80000"/>
              </a:lnSpc>
              <a:buClr>
                <a:srgbClr val="00CCFF"/>
              </a:buClr>
              <a:buSzPct val="65000"/>
              <a:buNone/>
              <a:defRPr/>
            </a:pPr>
            <a:r>
              <a:rPr lang="tr-TR" altLang="tr-TR" dirty="0">
                <a:solidFill>
                  <a:schemeClr val="accent1">
                    <a:lumMod val="50000"/>
                  </a:schemeClr>
                </a:solidFill>
              </a:rPr>
              <a:t> </a:t>
            </a:r>
          </a:p>
        </p:txBody>
      </p:sp>
      <p:sp>
        <p:nvSpPr>
          <p:cNvPr id="2" name="Dikdörtgen 1"/>
          <p:cNvSpPr/>
          <p:nvPr/>
        </p:nvSpPr>
        <p:spPr>
          <a:xfrm>
            <a:off x="2352859" y="192604"/>
            <a:ext cx="723403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Problemin Fark Edilmesi</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20482" name="Picture 2" descr="ALGIMIZLA VE AKLIMIZLA OYNAMAYA ÇALIŞANLARLA NASIL BAŞA ÇIKABİLİRİZ? -  EDUCA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448" y="3305504"/>
            <a:ext cx="6379779"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7629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20482"/>
                                        </p:tgtEl>
                                        <p:attrNameLst>
                                          <p:attrName>style.visibility</p:attrName>
                                        </p:attrNameLst>
                                      </p:cBhvr>
                                      <p:to>
                                        <p:strVal val="visible"/>
                                      </p:to>
                                    </p:set>
                                    <p:animEffect transition="in" filter="fade">
                                      <p:cBhvr>
                                        <p:cTn id="25" dur="1000"/>
                                        <p:tgtEl>
                                          <p:spTgt spid="20482"/>
                                        </p:tgtEl>
                                      </p:cBhvr>
                                    </p:animEffect>
                                    <p:anim calcmode="lin" valueType="num">
                                      <p:cBhvr>
                                        <p:cTn id="26" dur="1000" fill="hold"/>
                                        <p:tgtEl>
                                          <p:spTgt spid="20482"/>
                                        </p:tgtEl>
                                        <p:attrNameLst>
                                          <p:attrName>ppt_x</p:attrName>
                                        </p:attrNameLst>
                                      </p:cBhvr>
                                      <p:tavLst>
                                        <p:tav tm="0">
                                          <p:val>
                                            <p:strVal val="#ppt_x"/>
                                          </p:val>
                                        </p:tav>
                                        <p:tav tm="100000">
                                          <p:val>
                                            <p:strVal val="#ppt_x"/>
                                          </p:val>
                                        </p:tav>
                                      </p:tavLst>
                                    </p:anim>
                                    <p:anim calcmode="lin" valueType="num">
                                      <p:cBhvr>
                                        <p:cTn id="27" dur="1000" fill="hold"/>
                                        <p:tgtEl>
                                          <p:spTgt spid="2048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nodeType="clickEffect">
                                  <p:stCondLst>
                                    <p:cond delay="0"/>
                                  </p:stCondLst>
                                  <p:childTnLst>
                                    <p:animScale>
                                      <p:cBhvr>
                                        <p:cTn id="31" dur="2000" fill="hold"/>
                                        <p:tgtEl>
                                          <p:spTgt spid="120835">
                                            <p:txEl>
                                              <p:pRg st="1" end="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54000">
              <a:schemeClr val="bg2"/>
            </a:gs>
            <a:gs pos="29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7171" name="Rectangle 3"/>
          <p:cNvSpPr>
            <a:spLocks noGrp="1" noRot="1" noChangeArrowheads="1"/>
          </p:cNvSpPr>
          <p:nvPr>
            <p:ph type="body" sz="half" idx="1"/>
          </p:nvPr>
        </p:nvSpPr>
        <p:spPr>
          <a:xfrm>
            <a:off x="315310" y="1453055"/>
            <a:ext cx="3436883" cy="501606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eaLnBrk="1" hangingPunct="1">
              <a:lnSpc>
                <a:spcPct val="90000"/>
              </a:lnSpc>
              <a:defRPr/>
            </a:pPr>
            <a:r>
              <a:rPr lang="tr-TR" altLang="tr-TR" sz="2000" dirty="0" smtClean="0">
                <a:solidFill>
                  <a:schemeClr val="accent1">
                    <a:lumMod val="50000"/>
                  </a:schemeClr>
                </a:solidFill>
              </a:rPr>
              <a:t>Bireyin kendisini , davranışlarını, bilgisini , heyecanlarını ve problem duruma ilişkin duygularını değerlendirmesi</a:t>
            </a:r>
          </a:p>
          <a:p>
            <a:pPr eaLnBrk="1" hangingPunct="1">
              <a:lnSpc>
                <a:spcPct val="90000"/>
              </a:lnSpc>
              <a:defRPr/>
            </a:pPr>
            <a:r>
              <a:rPr lang="tr-TR" altLang="tr-TR" sz="2000" dirty="0" smtClean="0">
                <a:solidFill>
                  <a:schemeClr val="accent1">
                    <a:lumMod val="50000"/>
                  </a:schemeClr>
                </a:solidFill>
              </a:rPr>
              <a:t>Problem durumuyla ilgili çevresini değerlendirmesi</a:t>
            </a:r>
          </a:p>
          <a:p>
            <a:pPr eaLnBrk="1" hangingPunct="1">
              <a:lnSpc>
                <a:spcPct val="90000"/>
              </a:lnSpc>
              <a:defRPr/>
            </a:pPr>
            <a:r>
              <a:rPr lang="tr-TR" altLang="tr-TR" sz="2000" dirty="0" smtClean="0">
                <a:solidFill>
                  <a:schemeClr val="accent1">
                    <a:lumMod val="50000"/>
                  </a:schemeClr>
                </a:solidFill>
              </a:rPr>
              <a:t>Problem durumunu açıklığa kavuşturma, hedef, beklentilerin ve  çatışmaların farkında olma.</a:t>
            </a:r>
          </a:p>
          <a:p>
            <a:pPr eaLnBrk="1" hangingPunct="1">
              <a:lnSpc>
                <a:spcPct val="90000"/>
              </a:lnSpc>
              <a:defRPr/>
            </a:pPr>
            <a:r>
              <a:rPr lang="tr-TR" altLang="tr-TR" sz="2000" dirty="0" smtClean="0">
                <a:solidFill>
                  <a:schemeClr val="accent1">
                    <a:lumMod val="50000"/>
                  </a:schemeClr>
                </a:solidFill>
              </a:rPr>
              <a:t>Mümkün olduğunca somut olmak</a:t>
            </a:r>
          </a:p>
        </p:txBody>
      </p:sp>
      <p:pic>
        <p:nvPicPr>
          <p:cNvPr id="40964" name="Picture 5" descr="PE01460_"/>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8852996" y="1585184"/>
            <a:ext cx="3339004" cy="3606926"/>
          </a:xfrm>
        </p:spPr>
      </p:pic>
      <p:sp>
        <p:nvSpPr>
          <p:cNvPr id="2" name="Dikdörtgen 1"/>
          <p:cNvSpPr/>
          <p:nvPr/>
        </p:nvSpPr>
        <p:spPr>
          <a:xfrm>
            <a:off x="1823141" y="182093"/>
            <a:ext cx="736855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Problemin Tanımlanması</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Rectangle 3"/>
          <p:cNvSpPr txBox="1">
            <a:spLocks noRot="1" noChangeArrowheads="1"/>
          </p:cNvSpPr>
          <p:nvPr/>
        </p:nvSpPr>
        <p:spPr>
          <a:xfrm>
            <a:off x="5073866" y="1413641"/>
            <a:ext cx="3505201" cy="501606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defRPr/>
            </a:pPr>
            <a:r>
              <a:rPr lang="tr-TR" altLang="tr-TR" sz="2000" dirty="0" smtClean="0">
                <a:solidFill>
                  <a:schemeClr val="accent1">
                    <a:lumMod val="50000"/>
                  </a:schemeClr>
                </a:solidFill>
              </a:rPr>
              <a:t>Yaşadığım durum bana ne hissettirdi? (Kızgınlık, Çaresizlik vb.)</a:t>
            </a:r>
          </a:p>
          <a:p>
            <a:pPr marL="0" indent="0">
              <a:buNone/>
              <a:defRPr/>
            </a:pPr>
            <a:endParaRPr lang="tr-TR" altLang="tr-TR" sz="2000" dirty="0">
              <a:solidFill>
                <a:schemeClr val="accent1">
                  <a:lumMod val="50000"/>
                </a:schemeClr>
              </a:solidFill>
            </a:endParaRPr>
          </a:p>
          <a:p>
            <a:pPr>
              <a:defRPr/>
            </a:pPr>
            <a:r>
              <a:rPr lang="tr-TR" altLang="tr-TR" sz="2000" dirty="0" smtClean="0">
                <a:solidFill>
                  <a:schemeClr val="accent1">
                    <a:lumMod val="50000"/>
                  </a:schemeClr>
                </a:solidFill>
              </a:rPr>
              <a:t>Bu Problemi çözmek için kimlerden ya da nelerden faydalanabilirim? (Öğretmen, Ebeveyn, Tamirci, Uzman vs.)</a:t>
            </a:r>
          </a:p>
          <a:p>
            <a:pPr>
              <a:defRPr/>
            </a:pPr>
            <a:r>
              <a:rPr lang="tr-TR" altLang="tr-TR" sz="2000" dirty="0" smtClean="0">
                <a:solidFill>
                  <a:schemeClr val="accent1">
                    <a:lumMod val="50000"/>
                  </a:schemeClr>
                </a:solidFill>
              </a:rPr>
              <a:t>Tam Olarak Beni Rahatsız eden ne, bu durumdan nasıl kurtulabilirim, Problem çözüldüğünde nasıl olmayı bekliyorum?</a:t>
            </a:r>
          </a:p>
          <a:p>
            <a:pPr>
              <a:defRPr/>
            </a:pPr>
            <a:r>
              <a:rPr lang="tr-TR" altLang="tr-TR" sz="2000" dirty="0" smtClean="0">
                <a:solidFill>
                  <a:schemeClr val="accent1">
                    <a:lumMod val="50000"/>
                  </a:schemeClr>
                </a:solidFill>
              </a:rPr>
              <a:t>Sorunum tam olarak ne, neyi değiştirir ya da düzenlersem problem çözülür?</a:t>
            </a:r>
          </a:p>
          <a:p>
            <a:pPr>
              <a:defRPr/>
            </a:pPr>
            <a:endParaRPr lang="tr-TR" altLang="tr-TR" sz="2000" dirty="0" smtClean="0">
              <a:solidFill>
                <a:schemeClr val="accent1">
                  <a:lumMod val="50000"/>
                </a:schemeClr>
              </a:solidFill>
            </a:endParaRPr>
          </a:p>
        </p:txBody>
      </p:sp>
      <p:cxnSp>
        <p:nvCxnSpPr>
          <p:cNvPr id="7" name="Düz Ok Bağlayıcısı 6"/>
          <p:cNvCxnSpPr/>
          <p:nvPr/>
        </p:nvCxnSpPr>
        <p:spPr>
          <a:xfrm flipV="1">
            <a:off x="3520966" y="3268717"/>
            <a:ext cx="1552900" cy="105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flipV="1">
            <a:off x="3520966" y="1870842"/>
            <a:ext cx="1429406" cy="2312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3783724" y="4088524"/>
            <a:ext cx="1290142" cy="2942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3594538" y="5055476"/>
            <a:ext cx="1479328" cy="8303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9696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 calcmode="lin" valueType="num">
                                      <p:cBhvr additive="base">
                                        <p:cTn id="12"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Effect transition="in" filter="fade">
                                      <p:cBhvr>
                                        <p:cTn id="23" dur="1000"/>
                                        <p:tgtEl>
                                          <p:spTgt spid="6">
                                            <p:txEl>
                                              <p:pRg st="0" end="0"/>
                                            </p:txEl>
                                          </p:spTgt>
                                        </p:tgtEl>
                                      </p:cBhvr>
                                    </p:animEffect>
                                    <p:anim calcmode="lin" valueType="num">
                                      <p:cBhvr>
                                        <p:cTn id="2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171">
                                            <p:txEl>
                                              <p:pRg st="1" end="1"/>
                                            </p:txEl>
                                          </p:spTgt>
                                        </p:tgtEl>
                                        <p:attrNameLst>
                                          <p:attrName>style.visibility</p:attrName>
                                        </p:attrNameLst>
                                      </p:cBhvr>
                                      <p:to>
                                        <p:strVal val="visible"/>
                                      </p:to>
                                    </p:set>
                                    <p:anim calcmode="lin" valueType="num">
                                      <p:cBhvr additive="base">
                                        <p:cTn id="30"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down)">
                                      <p:cBhvr>
                                        <p:cTn id="36" dur="500"/>
                                        <p:tgtEl>
                                          <p:spTgt spid="7"/>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Effect transition="in" filter="barn(inVertical)">
                                      <p:cBhvr>
                                        <p:cTn id="41" dur="500"/>
                                        <p:tgtEl>
                                          <p:spTgt spid="6">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nodeType="clickEffect">
                                  <p:stCondLst>
                                    <p:cond delay="0"/>
                                  </p:stCondLst>
                                  <p:childTnLst>
                                    <p:set>
                                      <p:cBhvr>
                                        <p:cTn id="45" dur="1" fill="hold">
                                          <p:stCondLst>
                                            <p:cond delay="0"/>
                                          </p:stCondLst>
                                        </p:cTn>
                                        <p:tgtEl>
                                          <p:spTgt spid="7171">
                                            <p:txEl>
                                              <p:pRg st="2" end="2"/>
                                            </p:txEl>
                                          </p:spTgt>
                                        </p:tgtEl>
                                        <p:attrNameLst>
                                          <p:attrName>style.visibility</p:attrName>
                                        </p:attrNameLst>
                                      </p:cBhvr>
                                      <p:to>
                                        <p:strVal val="visible"/>
                                      </p:to>
                                    </p:set>
                                    <p:anim calcmode="lin" valueType="num">
                                      <p:cBhvr additive="base">
                                        <p:cTn id="46"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1" presetClass="entr" presetSubtype="1" fill="hold" nodeType="clickEffect">
                                  <p:stCondLst>
                                    <p:cond delay="0"/>
                                  </p:stCondLst>
                                  <p:childTnLst>
                                    <p:set>
                                      <p:cBhvr>
                                        <p:cTn id="56" dur="1" fill="hold">
                                          <p:stCondLst>
                                            <p:cond delay="0"/>
                                          </p:stCondLst>
                                        </p:cTn>
                                        <p:tgtEl>
                                          <p:spTgt spid="6">
                                            <p:txEl>
                                              <p:pRg st="3" end="3"/>
                                            </p:txEl>
                                          </p:spTgt>
                                        </p:tgtEl>
                                        <p:attrNameLst>
                                          <p:attrName>style.visibility</p:attrName>
                                        </p:attrNameLst>
                                      </p:cBhvr>
                                      <p:to>
                                        <p:strVal val="visible"/>
                                      </p:to>
                                    </p:set>
                                    <p:animEffect transition="in" filter="wheel(1)">
                                      <p:cBhvr>
                                        <p:cTn id="57" dur="2000"/>
                                        <p:tgtEl>
                                          <p:spTgt spid="6">
                                            <p:txEl>
                                              <p:pRg st="3" end="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7171">
                                            <p:txEl>
                                              <p:pRg st="3" end="3"/>
                                            </p:txEl>
                                          </p:spTgt>
                                        </p:tgtEl>
                                        <p:attrNameLst>
                                          <p:attrName>style.visibility</p:attrName>
                                        </p:attrNameLst>
                                      </p:cBhvr>
                                      <p:to>
                                        <p:strVal val="visible"/>
                                      </p:to>
                                    </p:set>
                                    <p:anim calcmode="lin" valueType="num">
                                      <p:cBhvr additive="base">
                                        <p:cTn id="62"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nodeType="click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down)">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6">
                                            <p:txEl>
                                              <p:pRg st="4" end="4"/>
                                            </p:txEl>
                                          </p:spTgt>
                                        </p:tgtEl>
                                        <p:attrNameLst>
                                          <p:attrName>style.visibility</p:attrName>
                                        </p:attrNameLst>
                                      </p:cBhvr>
                                      <p:to>
                                        <p:strVal val="visible"/>
                                      </p:to>
                                    </p:set>
                                    <p:animEffect transition="in" filter="fade">
                                      <p:cBhvr>
                                        <p:cTn id="73" dur="1000"/>
                                        <p:tgtEl>
                                          <p:spTgt spid="6">
                                            <p:txEl>
                                              <p:pRg st="4" end="4"/>
                                            </p:txEl>
                                          </p:spTgt>
                                        </p:tgtEl>
                                      </p:cBhvr>
                                    </p:animEffect>
                                    <p:anim calcmode="lin" valueType="num">
                                      <p:cBhvr>
                                        <p:cTn id="74"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5"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54000">
              <a:schemeClr val="bg2"/>
            </a:gs>
            <a:gs pos="29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8195" name="Rectangle 3"/>
          <p:cNvSpPr>
            <a:spLocks noGrp="1" noRot="1" noChangeArrowheads="1"/>
          </p:cNvSpPr>
          <p:nvPr>
            <p:ph type="body" sz="half" idx="2"/>
          </p:nvPr>
        </p:nvSpPr>
        <p:spPr>
          <a:xfrm>
            <a:off x="6208185" y="1600200"/>
            <a:ext cx="5581649" cy="4498975"/>
          </a:xfrm>
        </p:spPr>
        <p:txBody>
          <a:bodyPr>
            <a:normAutofit fontScale="85000" lnSpcReduction="20000"/>
          </a:bodyPr>
          <a:lstStyle/>
          <a:p>
            <a:pPr eaLnBrk="1" hangingPunct="1">
              <a:lnSpc>
                <a:spcPct val="90000"/>
              </a:lnSpc>
            </a:pPr>
            <a:r>
              <a:rPr lang="tr-TR" altLang="tr-TR" sz="2400" dirty="0" smtClean="0">
                <a:solidFill>
                  <a:srgbClr val="3C00B3"/>
                </a:solidFill>
                <a:effectLst>
                  <a:outerShdw blurRad="38100" dist="38100" dir="2700000" algn="tl">
                    <a:srgbClr val="C0C0C0"/>
                  </a:outerShdw>
                </a:effectLst>
              </a:rPr>
              <a:t>Bu durum sadece sizin için mi problem yoksa başkaları da bunu problem olarak mı görüyor?</a:t>
            </a:r>
          </a:p>
          <a:p>
            <a:pPr eaLnBrk="1" hangingPunct="1">
              <a:lnSpc>
                <a:spcPct val="90000"/>
              </a:lnSpc>
            </a:pPr>
            <a:r>
              <a:rPr lang="tr-TR" altLang="tr-TR" sz="2400" dirty="0" smtClean="0">
                <a:solidFill>
                  <a:srgbClr val="3C00B3"/>
                </a:solidFill>
                <a:effectLst>
                  <a:outerShdw blurRad="38100" dist="38100" dir="2700000" algn="tl">
                    <a:srgbClr val="C0C0C0"/>
                  </a:outerShdw>
                </a:effectLst>
              </a:rPr>
              <a:t>Oluşumuna sizin bir katkınız var mı?</a:t>
            </a:r>
          </a:p>
          <a:p>
            <a:pPr eaLnBrk="1" hangingPunct="1">
              <a:lnSpc>
                <a:spcPct val="90000"/>
              </a:lnSpc>
            </a:pPr>
            <a:r>
              <a:rPr lang="tr-TR" altLang="tr-TR" sz="2400" dirty="0" smtClean="0">
                <a:solidFill>
                  <a:srgbClr val="3C00B3"/>
                </a:solidFill>
                <a:effectLst>
                  <a:outerShdw blurRad="38100" dist="38100" dir="2700000" algn="tl">
                    <a:srgbClr val="C0C0C0"/>
                  </a:outerShdw>
                </a:effectLst>
              </a:rPr>
              <a:t>Katkısı olabilecek başka kişiler veya şeyler var mı?</a:t>
            </a:r>
          </a:p>
          <a:p>
            <a:pPr eaLnBrk="1" hangingPunct="1">
              <a:lnSpc>
                <a:spcPct val="90000"/>
              </a:lnSpc>
            </a:pPr>
            <a:r>
              <a:rPr lang="tr-TR" altLang="tr-TR" sz="2400" dirty="0" smtClean="0">
                <a:solidFill>
                  <a:srgbClr val="3C00B3"/>
                </a:solidFill>
                <a:effectLst>
                  <a:outerShdw blurRad="38100" dist="38100" dir="2700000" algn="tl">
                    <a:srgbClr val="C0C0C0"/>
                  </a:outerShdw>
                </a:effectLst>
              </a:rPr>
              <a:t>Şimdiye dek benzer sorunlarla karşılaştınız mı? Nasıl baş ettiniz?</a:t>
            </a:r>
          </a:p>
          <a:p>
            <a:pPr eaLnBrk="1" hangingPunct="1">
              <a:lnSpc>
                <a:spcPct val="90000"/>
              </a:lnSpc>
            </a:pPr>
            <a:endParaRPr lang="tr-TR" altLang="tr-TR" sz="2400" dirty="0">
              <a:solidFill>
                <a:srgbClr val="3C00B3"/>
              </a:solidFill>
              <a:effectLst>
                <a:outerShdw blurRad="38100" dist="38100" dir="2700000" algn="tl">
                  <a:srgbClr val="C0C0C0"/>
                </a:outerShdw>
              </a:effectLst>
            </a:endParaRPr>
          </a:p>
          <a:p>
            <a:pPr eaLnBrk="1" hangingPunct="1">
              <a:lnSpc>
                <a:spcPct val="90000"/>
              </a:lnSpc>
            </a:pPr>
            <a:r>
              <a:rPr lang="tr-TR" altLang="tr-TR" sz="2400" dirty="0" smtClean="0">
                <a:solidFill>
                  <a:srgbClr val="FF0000"/>
                </a:solidFill>
                <a:effectLst>
                  <a:outerShdw blurRad="38100" dist="38100" dir="2700000" algn="tl">
                    <a:srgbClr val="C0C0C0"/>
                  </a:outerShdw>
                </a:effectLst>
              </a:rPr>
              <a:t>Bunun gibi sorular sorarak problem çözme sürecinin işleyişini daha sistematik hale getirebilirsiniz! Çocukları da bu gibi düşünmeye yönelik sorularla çözüm </a:t>
            </a:r>
            <a:r>
              <a:rPr lang="tr-TR" altLang="tr-TR" sz="2400" dirty="0">
                <a:solidFill>
                  <a:srgbClr val="FF0000"/>
                </a:solidFill>
                <a:effectLst>
                  <a:outerShdw blurRad="38100" dist="38100" dir="2700000" algn="tl">
                    <a:srgbClr val="C0C0C0"/>
                  </a:outerShdw>
                </a:effectLst>
              </a:rPr>
              <a:t>s</a:t>
            </a:r>
            <a:r>
              <a:rPr lang="tr-TR" altLang="tr-TR" sz="2400" dirty="0" smtClean="0">
                <a:solidFill>
                  <a:srgbClr val="FF0000"/>
                </a:solidFill>
                <a:effectLst>
                  <a:outerShdw blurRad="38100" dist="38100" dir="2700000" algn="tl">
                    <a:srgbClr val="C0C0C0"/>
                  </a:outerShdw>
                </a:effectLst>
              </a:rPr>
              <a:t>ürecine dahil edebilirsiniz. </a:t>
            </a:r>
          </a:p>
          <a:p>
            <a:pPr eaLnBrk="1" hangingPunct="1">
              <a:lnSpc>
                <a:spcPct val="90000"/>
              </a:lnSpc>
            </a:pPr>
            <a:r>
              <a:rPr lang="tr-TR" altLang="tr-TR" sz="2400" dirty="0" smtClean="0">
                <a:solidFill>
                  <a:srgbClr val="FF0000"/>
                </a:solidFill>
                <a:effectLst>
                  <a:outerShdw blurRad="38100" dist="38100" dir="2700000" algn="tl">
                    <a:srgbClr val="C0C0C0"/>
                  </a:outerShdw>
                </a:effectLst>
              </a:rPr>
              <a:t>Çocuk çözüm sürecinin içinde yer alırsa daha istekli olacak ve daha sonrası için de çözüm odaklı davranışları pekişecektir.</a:t>
            </a:r>
          </a:p>
        </p:txBody>
      </p:sp>
      <p:pic>
        <p:nvPicPr>
          <p:cNvPr id="16386" name="Picture 2" descr="Problem Çözme Teknikleri Ve İpuçları - Network Okulu"/>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bwMode="auto">
          <a:xfrm>
            <a:off x="401638" y="2038246"/>
            <a:ext cx="5592762" cy="3265531"/>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p:cNvSpPr/>
          <p:nvPr/>
        </p:nvSpPr>
        <p:spPr>
          <a:xfrm>
            <a:off x="656012" y="381790"/>
            <a:ext cx="673889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Problemi tanımlarken;</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73175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6386"/>
                                        </p:tgtEl>
                                        <p:attrNameLst>
                                          <p:attrName>style.visibility</p:attrName>
                                        </p:attrNameLst>
                                      </p:cBhvr>
                                      <p:to>
                                        <p:strVal val="visible"/>
                                      </p:to>
                                    </p:set>
                                    <p:animEffect transition="in" filter="wipe(down)">
                                      <p:cBhvr>
                                        <p:cTn id="23" dur="580">
                                          <p:stCondLst>
                                            <p:cond delay="0"/>
                                          </p:stCondLst>
                                        </p:cTn>
                                        <p:tgtEl>
                                          <p:spTgt spid="16386"/>
                                        </p:tgtEl>
                                      </p:cBhvr>
                                    </p:animEffect>
                                    <p:anim calcmode="lin" valueType="num">
                                      <p:cBhvr>
                                        <p:cTn id="24" dur="1822" tmFilter="0,0; 0.14,0.36; 0.43,0.73; 0.71,0.91; 1.0,1.0">
                                          <p:stCondLst>
                                            <p:cond delay="0"/>
                                          </p:stCondLst>
                                        </p:cTn>
                                        <p:tgtEl>
                                          <p:spTgt spid="1638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638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638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638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6386"/>
                                        </p:tgtEl>
                                        <p:attrNameLst>
                                          <p:attrName>ppt_y</p:attrName>
                                        </p:attrNameLst>
                                      </p:cBhvr>
                                      <p:tavLst>
                                        <p:tav tm="0" fmla="#ppt_y-sin(pi*$)/81">
                                          <p:val>
                                            <p:fltVal val="0"/>
                                          </p:val>
                                        </p:tav>
                                        <p:tav tm="100000">
                                          <p:val>
                                            <p:fltVal val="1"/>
                                          </p:val>
                                        </p:tav>
                                      </p:tavLst>
                                    </p:anim>
                                    <p:animScale>
                                      <p:cBhvr>
                                        <p:cTn id="29" dur="26">
                                          <p:stCondLst>
                                            <p:cond delay="650"/>
                                          </p:stCondLst>
                                        </p:cTn>
                                        <p:tgtEl>
                                          <p:spTgt spid="16386"/>
                                        </p:tgtEl>
                                      </p:cBhvr>
                                      <p:to x="100000" y="60000"/>
                                    </p:animScale>
                                    <p:animScale>
                                      <p:cBhvr>
                                        <p:cTn id="30" dur="166" decel="50000">
                                          <p:stCondLst>
                                            <p:cond delay="676"/>
                                          </p:stCondLst>
                                        </p:cTn>
                                        <p:tgtEl>
                                          <p:spTgt spid="16386"/>
                                        </p:tgtEl>
                                      </p:cBhvr>
                                      <p:to x="100000" y="100000"/>
                                    </p:animScale>
                                    <p:animScale>
                                      <p:cBhvr>
                                        <p:cTn id="31" dur="26">
                                          <p:stCondLst>
                                            <p:cond delay="1312"/>
                                          </p:stCondLst>
                                        </p:cTn>
                                        <p:tgtEl>
                                          <p:spTgt spid="16386"/>
                                        </p:tgtEl>
                                      </p:cBhvr>
                                      <p:to x="100000" y="80000"/>
                                    </p:animScale>
                                    <p:animScale>
                                      <p:cBhvr>
                                        <p:cTn id="32" dur="166" decel="50000">
                                          <p:stCondLst>
                                            <p:cond delay="1338"/>
                                          </p:stCondLst>
                                        </p:cTn>
                                        <p:tgtEl>
                                          <p:spTgt spid="16386"/>
                                        </p:tgtEl>
                                      </p:cBhvr>
                                      <p:to x="100000" y="100000"/>
                                    </p:animScale>
                                    <p:animScale>
                                      <p:cBhvr>
                                        <p:cTn id="33" dur="26">
                                          <p:stCondLst>
                                            <p:cond delay="1642"/>
                                          </p:stCondLst>
                                        </p:cTn>
                                        <p:tgtEl>
                                          <p:spTgt spid="16386"/>
                                        </p:tgtEl>
                                      </p:cBhvr>
                                      <p:to x="100000" y="90000"/>
                                    </p:animScale>
                                    <p:animScale>
                                      <p:cBhvr>
                                        <p:cTn id="34" dur="166" decel="50000">
                                          <p:stCondLst>
                                            <p:cond delay="1668"/>
                                          </p:stCondLst>
                                        </p:cTn>
                                        <p:tgtEl>
                                          <p:spTgt spid="16386"/>
                                        </p:tgtEl>
                                      </p:cBhvr>
                                      <p:to x="100000" y="100000"/>
                                    </p:animScale>
                                    <p:animScale>
                                      <p:cBhvr>
                                        <p:cTn id="35" dur="26">
                                          <p:stCondLst>
                                            <p:cond delay="1808"/>
                                          </p:stCondLst>
                                        </p:cTn>
                                        <p:tgtEl>
                                          <p:spTgt spid="16386"/>
                                        </p:tgtEl>
                                      </p:cBhvr>
                                      <p:to x="100000" y="95000"/>
                                    </p:animScale>
                                    <p:animScale>
                                      <p:cBhvr>
                                        <p:cTn id="36" dur="166" decel="50000">
                                          <p:stCondLst>
                                            <p:cond delay="1834"/>
                                          </p:stCondLst>
                                        </p:cTn>
                                        <p:tgtEl>
                                          <p:spTgt spid="1638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8195">
                                            <p:txEl>
                                              <p:pRg st="0" end="0"/>
                                            </p:txEl>
                                          </p:spTgt>
                                        </p:tgtEl>
                                        <p:attrNameLst>
                                          <p:attrName>style.visibility</p:attrName>
                                        </p:attrNameLst>
                                      </p:cBhvr>
                                      <p:to>
                                        <p:strVal val="visible"/>
                                      </p:to>
                                    </p:set>
                                    <p:animEffect transition="in" filter="fade">
                                      <p:cBhvr>
                                        <p:cTn id="41" dur="1000"/>
                                        <p:tgtEl>
                                          <p:spTgt spid="8195">
                                            <p:txEl>
                                              <p:pRg st="0" end="0"/>
                                            </p:txEl>
                                          </p:spTgt>
                                        </p:tgtEl>
                                      </p:cBhvr>
                                    </p:animEffect>
                                    <p:anim calcmode="lin" valueType="num">
                                      <p:cBhvr>
                                        <p:cTn id="42"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8195">
                                            <p:txEl>
                                              <p:pRg st="1" end="1"/>
                                            </p:txEl>
                                          </p:spTgt>
                                        </p:tgtEl>
                                        <p:attrNameLst>
                                          <p:attrName>style.visibility</p:attrName>
                                        </p:attrNameLst>
                                      </p:cBhvr>
                                      <p:to>
                                        <p:strVal val="visible"/>
                                      </p:to>
                                    </p:set>
                                    <p:animEffect transition="in" filter="fade">
                                      <p:cBhvr>
                                        <p:cTn id="48" dur="1000"/>
                                        <p:tgtEl>
                                          <p:spTgt spid="8195">
                                            <p:txEl>
                                              <p:pRg st="1" end="1"/>
                                            </p:txEl>
                                          </p:spTgt>
                                        </p:tgtEl>
                                      </p:cBhvr>
                                    </p:animEffect>
                                    <p:anim calcmode="lin" valueType="num">
                                      <p:cBhvr>
                                        <p:cTn id="49"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50"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8195">
                                            <p:txEl>
                                              <p:pRg st="2" end="2"/>
                                            </p:txEl>
                                          </p:spTgt>
                                        </p:tgtEl>
                                        <p:attrNameLst>
                                          <p:attrName>style.visibility</p:attrName>
                                        </p:attrNameLst>
                                      </p:cBhvr>
                                      <p:to>
                                        <p:strVal val="visible"/>
                                      </p:to>
                                    </p:set>
                                    <p:animEffect transition="in" filter="fade">
                                      <p:cBhvr>
                                        <p:cTn id="55" dur="1000"/>
                                        <p:tgtEl>
                                          <p:spTgt spid="8195">
                                            <p:txEl>
                                              <p:pRg st="2" end="2"/>
                                            </p:txEl>
                                          </p:spTgt>
                                        </p:tgtEl>
                                      </p:cBhvr>
                                    </p:animEffect>
                                    <p:anim calcmode="lin" valueType="num">
                                      <p:cBhvr>
                                        <p:cTn id="56"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8195">
                                            <p:txEl>
                                              <p:pRg st="3" end="3"/>
                                            </p:txEl>
                                          </p:spTgt>
                                        </p:tgtEl>
                                        <p:attrNameLst>
                                          <p:attrName>style.visibility</p:attrName>
                                        </p:attrNameLst>
                                      </p:cBhvr>
                                      <p:to>
                                        <p:strVal val="visible"/>
                                      </p:to>
                                    </p:set>
                                    <p:animEffect transition="in" filter="fade">
                                      <p:cBhvr>
                                        <p:cTn id="62" dur="1000"/>
                                        <p:tgtEl>
                                          <p:spTgt spid="8195">
                                            <p:txEl>
                                              <p:pRg st="3" end="3"/>
                                            </p:txEl>
                                          </p:spTgt>
                                        </p:tgtEl>
                                      </p:cBhvr>
                                    </p:animEffect>
                                    <p:anim calcmode="lin" valueType="num">
                                      <p:cBhvr>
                                        <p:cTn id="63"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64"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nodeType="clickEffect">
                                  <p:stCondLst>
                                    <p:cond delay="0"/>
                                  </p:stCondLst>
                                  <p:childTnLst>
                                    <p:set>
                                      <p:cBhvr>
                                        <p:cTn id="68" dur="1" fill="hold">
                                          <p:stCondLst>
                                            <p:cond delay="0"/>
                                          </p:stCondLst>
                                        </p:cTn>
                                        <p:tgtEl>
                                          <p:spTgt spid="8195">
                                            <p:txEl>
                                              <p:pRg st="5" end="5"/>
                                            </p:txEl>
                                          </p:spTgt>
                                        </p:tgtEl>
                                        <p:attrNameLst>
                                          <p:attrName>style.visibility</p:attrName>
                                        </p:attrNameLst>
                                      </p:cBhvr>
                                      <p:to>
                                        <p:strVal val="visible"/>
                                      </p:to>
                                    </p:set>
                                    <p:animEffect transition="in" filter="fade">
                                      <p:cBhvr>
                                        <p:cTn id="69" dur="1000"/>
                                        <p:tgtEl>
                                          <p:spTgt spid="8195">
                                            <p:txEl>
                                              <p:pRg st="5" end="5"/>
                                            </p:txEl>
                                          </p:spTgt>
                                        </p:tgtEl>
                                      </p:cBhvr>
                                    </p:animEffect>
                                    <p:anim calcmode="lin" valueType="num">
                                      <p:cBhvr>
                                        <p:cTn id="70"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71"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nodeType="clickEffect">
                                  <p:stCondLst>
                                    <p:cond delay="0"/>
                                  </p:stCondLst>
                                  <p:childTnLst>
                                    <p:set>
                                      <p:cBhvr>
                                        <p:cTn id="75" dur="1" fill="hold">
                                          <p:stCondLst>
                                            <p:cond delay="0"/>
                                          </p:stCondLst>
                                        </p:cTn>
                                        <p:tgtEl>
                                          <p:spTgt spid="8195">
                                            <p:txEl>
                                              <p:pRg st="6" end="6"/>
                                            </p:txEl>
                                          </p:spTgt>
                                        </p:tgtEl>
                                        <p:attrNameLst>
                                          <p:attrName>style.visibility</p:attrName>
                                        </p:attrNameLst>
                                      </p:cBhvr>
                                      <p:to>
                                        <p:strVal val="visible"/>
                                      </p:to>
                                    </p:set>
                                    <p:animEffect transition="in" filter="fade">
                                      <p:cBhvr>
                                        <p:cTn id="76" dur="1000"/>
                                        <p:tgtEl>
                                          <p:spTgt spid="8195">
                                            <p:txEl>
                                              <p:pRg st="6" end="6"/>
                                            </p:txEl>
                                          </p:spTgt>
                                        </p:tgtEl>
                                      </p:cBhvr>
                                    </p:animEffect>
                                    <p:anim calcmode="lin" valueType="num">
                                      <p:cBhvr>
                                        <p:cTn id="77"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78"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54000">
              <a:schemeClr val="bg2"/>
            </a:gs>
            <a:gs pos="29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9219" name="Rectangle 3"/>
          <p:cNvSpPr>
            <a:spLocks noGrp="1" noRot="1" noChangeArrowheads="1"/>
          </p:cNvSpPr>
          <p:nvPr>
            <p:ph type="body" sz="half" idx="1"/>
          </p:nvPr>
        </p:nvSpPr>
        <p:spPr>
          <a:xfrm>
            <a:off x="431801" y="1268414"/>
            <a:ext cx="4749799" cy="5258510"/>
          </a:xfrm>
        </p:spPr>
        <p:txBody>
          <a:bodyPr>
            <a:normAutofit/>
          </a:bodyPr>
          <a:lstStyle/>
          <a:p>
            <a:pPr eaLnBrk="1" hangingPunct="1">
              <a:lnSpc>
                <a:spcPct val="90000"/>
              </a:lnSpc>
            </a:pPr>
            <a:r>
              <a:rPr lang="tr-TR" altLang="tr-TR" sz="2800" b="1" dirty="0" smtClean="0">
                <a:solidFill>
                  <a:srgbClr val="3C00B3"/>
                </a:solidFill>
                <a:effectLst>
                  <a:outerShdw blurRad="38100" dist="38100" dir="2700000" algn="tl">
                    <a:srgbClr val="C0C0C0"/>
                  </a:outerShdw>
                </a:effectLst>
              </a:rPr>
              <a:t>Seçenekler oluşturulurken değerlendirme yapmaktan kaçınmalıdır</a:t>
            </a:r>
          </a:p>
          <a:p>
            <a:pPr eaLnBrk="1" hangingPunct="1">
              <a:lnSpc>
                <a:spcPct val="90000"/>
              </a:lnSpc>
            </a:pPr>
            <a:r>
              <a:rPr lang="tr-TR" altLang="tr-TR" sz="2800" b="1" dirty="0" smtClean="0">
                <a:solidFill>
                  <a:srgbClr val="3C00B3"/>
                </a:solidFill>
                <a:effectLst>
                  <a:outerShdw blurRad="38100" dist="38100" dir="2700000" algn="tl">
                    <a:srgbClr val="C0C0C0"/>
                  </a:outerShdw>
                </a:effectLst>
              </a:rPr>
              <a:t>Kısıtlamaksızın, özgür zihinsel aktiviteye önem vermek gerekir.</a:t>
            </a:r>
          </a:p>
          <a:p>
            <a:pPr eaLnBrk="1" hangingPunct="1">
              <a:lnSpc>
                <a:spcPct val="90000"/>
              </a:lnSpc>
            </a:pPr>
            <a:r>
              <a:rPr lang="tr-TR" altLang="tr-TR" sz="2800" b="1" dirty="0" smtClean="0">
                <a:solidFill>
                  <a:srgbClr val="3C00B3"/>
                </a:solidFill>
                <a:effectLst>
                  <a:outerShdw blurRad="38100" dist="38100" dir="2700000" algn="tl">
                    <a:srgbClr val="C0C0C0"/>
                  </a:outerShdw>
                </a:effectLst>
              </a:rPr>
              <a:t>Oluşturulan düşünce sayısı fazla olmalıdır.</a:t>
            </a:r>
          </a:p>
          <a:p>
            <a:pPr eaLnBrk="1" hangingPunct="1">
              <a:lnSpc>
                <a:spcPct val="90000"/>
              </a:lnSpc>
            </a:pPr>
            <a:r>
              <a:rPr lang="tr-TR" altLang="tr-TR" sz="2800" b="1" dirty="0" smtClean="0">
                <a:solidFill>
                  <a:srgbClr val="3C00B3"/>
                </a:solidFill>
                <a:effectLst>
                  <a:outerShdw blurRad="38100" dist="38100" dir="2700000" algn="tl">
                    <a:srgbClr val="C0C0C0"/>
                  </a:outerShdw>
                </a:effectLst>
              </a:rPr>
              <a:t>Önerilen seçeneklerden birleşimler oluşturmalı ya da bunlar geliştirilmeye çalışılmalıdır.</a:t>
            </a:r>
          </a:p>
        </p:txBody>
      </p:sp>
      <p:sp>
        <p:nvSpPr>
          <p:cNvPr id="2" name="Dikdörtgen 1"/>
          <p:cNvSpPr/>
          <p:nvPr/>
        </p:nvSpPr>
        <p:spPr>
          <a:xfrm>
            <a:off x="667720" y="329238"/>
            <a:ext cx="820795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Seçeneklerin Oluşturulması</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5362" name="Picture 2" descr="Yiğit Yılmaz: Ağustos 20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2283" y="1849822"/>
            <a:ext cx="4648305" cy="3689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73298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219">
                                            <p:txEl>
                                              <p:pRg st="0" end="0"/>
                                            </p:txEl>
                                          </p:spTgt>
                                        </p:tgtEl>
                                        <p:attrNameLst>
                                          <p:attrName>style.visibility</p:attrName>
                                        </p:attrNameLst>
                                      </p:cBhvr>
                                      <p:to>
                                        <p:strVal val="visible"/>
                                      </p:to>
                                    </p:set>
                                    <p:anim calcmode="lin" valueType="num">
                                      <p:cBhvr additive="base">
                                        <p:cTn id="25" dur="5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9219">
                                            <p:txEl>
                                              <p:pRg st="1" end="1"/>
                                            </p:txEl>
                                          </p:spTgt>
                                        </p:tgtEl>
                                        <p:attrNameLst>
                                          <p:attrName>style.visibility</p:attrName>
                                        </p:attrNameLst>
                                      </p:cBhvr>
                                      <p:to>
                                        <p:strVal val="visible"/>
                                      </p:to>
                                    </p:set>
                                    <p:animEffect transition="in" filter="barn(inVertical)">
                                      <p:cBhvr>
                                        <p:cTn id="31" dur="500"/>
                                        <p:tgtEl>
                                          <p:spTgt spid="9219">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nodeType="clickEffect">
                                  <p:stCondLst>
                                    <p:cond delay="0"/>
                                  </p:stCondLst>
                                  <p:childTnLst>
                                    <p:set>
                                      <p:cBhvr>
                                        <p:cTn id="35" dur="1" fill="hold">
                                          <p:stCondLst>
                                            <p:cond delay="0"/>
                                          </p:stCondLst>
                                        </p:cTn>
                                        <p:tgtEl>
                                          <p:spTgt spid="9219">
                                            <p:txEl>
                                              <p:pRg st="2" end="2"/>
                                            </p:txEl>
                                          </p:spTgt>
                                        </p:tgtEl>
                                        <p:attrNameLst>
                                          <p:attrName>style.visibility</p:attrName>
                                        </p:attrNameLst>
                                      </p:cBhvr>
                                      <p:to>
                                        <p:strVal val="visible"/>
                                      </p:to>
                                    </p:set>
                                    <p:animEffect transition="in" filter="circle(in)">
                                      <p:cBhvr>
                                        <p:cTn id="36" dur="2000"/>
                                        <p:tgtEl>
                                          <p:spTgt spid="9219">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219">
                                            <p:txEl>
                                              <p:pRg st="3" end="3"/>
                                            </p:txEl>
                                          </p:spTgt>
                                        </p:tgtEl>
                                        <p:attrNameLst>
                                          <p:attrName>style.visibility</p:attrName>
                                        </p:attrNameLst>
                                      </p:cBhvr>
                                      <p:to>
                                        <p:strVal val="visible"/>
                                      </p:to>
                                    </p:set>
                                    <p:anim calcmode="lin" valueType="num">
                                      <p:cBhvr additive="base">
                                        <p:cTn id="41" dur="500" fill="hold"/>
                                        <p:tgtEl>
                                          <p:spTgt spid="9219">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219">
                                            <p:txEl>
                                              <p:pRg st="3" end="3"/>
                                            </p:txEl>
                                          </p:spTgt>
                                        </p:tgtEl>
                                        <p:attrNameLst>
                                          <p:attrName>ppt_y</p:attrName>
                                        </p:attrNameLst>
                                      </p:cBhvr>
                                      <p:tavLst>
                                        <p:tav tm="0">
                                          <p:val>
                                            <p:strVal val="1+#ppt_h/2"/>
                                          </p:val>
                                        </p:tav>
                                        <p:tav tm="100000">
                                          <p:val>
                                            <p:strVal val="#ppt_y"/>
                                          </p:val>
                                        </p:tav>
                                      </p:tavLst>
                                    </p:anim>
                                  </p:childTnLst>
                                </p:cTn>
                              </p:par>
                              <p:par>
                                <p:cTn id="43" presetID="26" presetClass="entr" presetSubtype="0" fill="hold" nodeType="withEffect">
                                  <p:stCondLst>
                                    <p:cond delay="0"/>
                                  </p:stCondLst>
                                  <p:childTnLst>
                                    <p:set>
                                      <p:cBhvr>
                                        <p:cTn id="44" dur="1" fill="hold">
                                          <p:stCondLst>
                                            <p:cond delay="0"/>
                                          </p:stCondLst>
                                        </p:cTn>
                                        <p:tgtEl>
                                          <p:spTgt spid="15362"/>
                                        </p:tgtEl>
                                        <p:attrNameLst>
                                          <p:attrName>style.visibility</p:attrName>
                                        </p:attrNameLst>
                                      </p:cBhvr>
                                      <p:to>
                                        <p:strVal val="visible"/>
                                      </p:to>
                                    </p:set>
                                    <p:animEffect transition="in" filter="wipe(down)">
                                      <p:cBhvr>
                                        <p:cTn id="45" dur="580">
                                          <p:stCondLst>
                                            <p:cond delay="0"/>
                                          </p:stCondLst>
                                        </p:cTn>
                                        <p:tgtEl>
                                          <p:spTgt spid="15362"/>
                                        </p:tgtEl>
                                      </p:cBhvr>
                                    </p:animEffect>
                                    <p:anim calcmode="lin" valueType="num">
                                      <p:cBhvr>
                                        <p:cTn id="46" dur="1822" tmFilter="0,0; 0.14,0.36; 0.43,0.73; 0.71,0.91; 1.0,1.0">
                                          <p:stCondLst>
                                            <p:cond delay="0"/>
                                          </p:stCondLst>
                                        </p:cTn>
                                        <p:tgtEl>
                                          <p:spTgt spid="15362"/>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15362"/>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15362"/>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15362"/>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15362"/>
                                        </p:tgtEl>
                                        <p:attrNameLst>
                                          <p:attrName>ppt_y</p:attrName>
                                        </p:attrNameLst>
                                      </p:cBhvr>
                                      <p:tavLst>
                                        <p:tav tm="0" fmla="#ppt_y-sin(pi*$)/81">
                                          <p:val>
                                            <p:fltVal val="0"/>
                                          </p:val>
                                        </p:tav>
                                        <p:tav tm="100000">
                                          <p:val>
                                            <p:fltVal val="1"/>
                                          </p:val>
                                        </p:tav>
                                      </p:tavLst>
                                    </p:anim>
                                    <p:animScale>
                                      <p:cBhvr>
                                        <p:cTn id="51" dur="26">
                                          <p:stCondLst>
                                            <p:cond delay="650"/>
                                          </p:stCondLst>
                                        </p:cTn>
                                        <p:tgtEl>
                                          <p:spTgt spid="15362"/>
                                        </p:tgtEl>
                                      </p:cBhvr>
                                      <p:to x="100000" y="60000"/>
                                    </p:animScale>
                                    <p:animScale>
                                      <p:cBhvr>
                                        <p:cTn id="52" dur="166" decel="50000">
                                          <p:stCondLst>
                                            <p:cond delay="676"/>
                                          </p:stCondLst>
                                        </p:cTn>
                                        <p:tgtEl>
                                          <p:spTgt spid="15362"/>
                                        </p:tgtEl>
                                      </p:cBhvr>
                                      <p:to x="100000" y="100000"/>
                                    </p:animScale>
                                    <p:animScale>
                                      <p:cBhvr>
                                        <p:cTn id="53" dur="26">
                                          <p:stCondLst>
                                            <p:cond delay="1312"/>
                                          </p:stCondLst>
                                        </p:cTn>
                                        <p:tgtEl>
                                          <p:spTgt spid="15362"/>
                                        </p:tgtEl>
                                      </p:cBhvr>
                                      <p:to x="100000" y="80000"/>
                                    </p:animScale>
                                    <p:animScale>
                                      <p:cBhvr>
                                        <p:cTn id="54" dur="166" decel="50000">
                                          <p:stCondLst>
                                            <p:cond delay="1338"/>
                                          </p:stCondLst>
                                        </p:cTn>
                                        <p:tgtEl>
                                          <p:spTgt spid="15362"/>
                                        </p:tgtEl>
                                      </p:cBhvr>
                                      <p:to x="100000" y="100000"/>
                                    </p:animScale>
                                    <p:animScale>
                                      <p:cBhvr>
                                        <p:cTn id="55" dur="26">
                                          <p:stCondLst>
                                            <p:cond delay="1642"/>
                                          </p:stCondLst>
                                        </p:cTn>
                                        <p:tgtEl>
                                          <p:spTgt spid="15362"/>
                                        </p:tgtEl>
                                      </p:cBhvr>
                                      <p:to x="100000" y="90000"/>
                                    </p:animScale>
                                    <p:animScale>
                                      <p:cBhvr>
                                        <p:cTn id="56" dur="166" decel="50000">
                                          <p:stCondLst>
                                            <p:cond delay="1668"/>
                                          </p:stCondLst>
                                        </p:cTn>
                                        <p:tgtEl>
                                          <p:spTgt spid="15362"/>
                                        </p:tgtEl>
                                      </p:cBhvr>
                                      <p:to x="100000" y="100000"/>
                                    </p:animScale>
                                    <p:animScale>
                                      <p:cBhvr>
                                        <p:cTn id="57" dur="26">
                                          <p:stCondLst>
                                            <p:cond delay="1808"/>
                                          </p:stCondLst>
                                        </p:cTn>
                                        <p:tgtEl>
                                          <p:spTgt spid="15362"/>
                                        </p:tgtEl>
                                      </p:cBhvr>
                                      <p:to x="100000" y="95000"/>
                                    </p:animScale>
                                    <p:animScale>
                                      <p:cBhvr>
                                        <p:cTn id="58" dur="166" decel="50000">
                                          <p:stCondLst>
                                            <p:cond delay="1834"/>
                                          </p:stCondLst>
                                        </p:cTn>
                                        <p:tgtEl>
                                          <p:spTgt spid="1536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65000">
              <a:schemeClr val="bg2"/>
            </a:gs>
            <a:gs pos="29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11267" name="Rectangle 3"/>
          <p:cNvSpPr>
            <a:spLocks noGrp="1" noRot="1" noChangeArrowheads="1"/>
          </p:cNvSpPr>
          <p:nvPr>
            <p:ph type="body" sz="half" idx="1"/>
          </p:nvPr>
        </p:nvSpPr>
        <p:spPr>
          <a:xfrm>
            <a:off x="328596" y="2115207"/>
            <a:ext cx="5592233" cy="3003331"/>
          </a:xfrm>
        </p:spPr>
        <p:txBody>
          <a:bodyPr>
            <a:normAutofit fontScale="62500" lnSpcReduction="20000"/>
          </a:bodyPr>
          <a:lstStyle/>
          <a:p>
            <a:pPr eaLnBrk="1" hangingPunct="1"/>
            <a:r>
              <a:rPr lang="tr-TR" altLang="tr-TR" sz="2800" dirty="0" smtClean="0">
                <a:solidFill>
                  <a:srgbClr val="5E0DFF"/>
                </a:solidFill>
                <a:effectLst>
                  <a:outerShdw blurRad="38100" dist="38100" dir="2700000" algn="tl">
                    <a:srgbClr val="C0C0C0"/>
                  </a:outerShdw>
                </a:effectLst>
              </a:rPr>
              <a:t>Belirlenen her bir seçeneğin uygulanabilirlik açısından olumlu ve olumsuz yönlerini düşünün.</a:t>
            </a:r>
          </a:p>
          <a:p>
            <a:pPr eaLnBrk="1" hangingPunct="1"/>
            <a:r>
              <a:rPr lang="tr-TR" altLang="tr-TR" sz="2800" dirty="0" smtClean="0">
                <a:solidFill>
                  <a:srgbClr val="5E0DFF"/>
                </a:solidFill>
                <a:effectLst>
                  <a:outerShdw blurRad="38100" dist="38100" dir="2700000" algn="tl">
                    <a:srgbClr val="C0C0C0"/>
                  </a:outerShdw>
                </a:effectLst>
              </a:rPr>
              <a:t>Her bir seçeneğin olumlu ve olumsuz yönlerindeki duygusal ve davranışsal tepkilerinizi belirleyin. Hangi seçenekte ne hissederim ya da nasıl davranırım diye kendinize sorun?</a:t>
            </a:r>
          </a:p>
          <a:p>
            <a:pPr eaLnBrk="1" hangingPunct="1"/>
            <a:r>
              <a:rPr lang="tr-TR" altLang="tr-TR" dirty="0" smtClean="0">
                <a:solidFill>
                  <a:srgbClr val="FF0000"/>
                </a:solidFill>
                <a:effectLst>
                  <a:outerShdw blurRad="38100" dist="38100" dir="2700000" algn="tl">
                    <a:srgbClr val="C0C0C0"/>
                  </a:outerShdw>
                </a:effectLst>
              </a:rPr>
              <a:t>Ebeveynler çocukların kendini ifade etmesine, problem çözme sürecinin bir parçası olmasına özen göstermelidir. </a:t>
            </a:r>
          </a:p>
          <a:p>
            <a:pPr eaLnBrk="1" hangingPunct="1"/>
            <a:r>
              <a:rPr lang="tr-TR" altLang="tr-TR" dirty="0" smtClean="0">
                <a:solidFill>
                  <a:srgbClr val="5E0DFF"/>
                </a:solidFill>
                <a:effectLst>
                  <a:outerShdw blurRad="38100" dist="38100" dir="2700000" algn="tl">
                    <a:srgbClr val="C0C0C0"/>
                  </a:outerShdw>
                </a:effectLst>
              </a:rPr>
              <a:t>Bu şekilde de çocuklarda erken yaşlardan itibaren problem çözme becerisi gelişmektedir. Farklı yolları yaşayarak tecrübe etmesine ve kendine has çözüm haritası oluşturmasına olanak vermek önemlidir.</a:t>
            </a:r>
            <a:endParaRPr lang="tr-TR" altLang="tr-TR" sz="2800" dirty="0" smtClean="0">
              <a:solidFill>
                <a:srgbClr val="5E0DFF"/>
              </a:solidFill>
              <a:effectLst>
                <a:outerShdw blurRad="38100" dist="38100" dir="2700000" algn="tl">
                  <a:srgbClr val="C0C0C0"/>
                </a:outerShdw>
              </a:effectLst>
            </a:endParaRPr>
          </a:p>
          <a:p>
            <a:pPr eaLnBrk="1" hangingPunct="1">
              <a:buFont typeface="Arial" charset="0"/>
              <a:buNone/>
            </a:pPr>
            <a:endParaRPr lang="tr-TR" altLang="tr-TR" sz="2800" dirty="0" smtClean="0">
              <a:effectLst>
                <a:outerShdw blurRad="38100" dist="38100" dir="2700000" algn="tl">
                  <a:srgbClr val="C0C0C0"/>
                </a:outerShdw>
              </a:effectLst>
            </a:endParaRPr>
          </a:p>
        </p:txBody>
      </p:sp>
      <p:sp>
        <p:nvSpPr>
          <p:cNvPr id="6" name="Dikdörtgen 5"/>
          <p:cNvSpPr/>
          <p:nvPr/>
        </p:nvSpPr>
        <p:spPr>
          <a:xfrm>
            <a:off x="667720" y="329238"/>
            <a:ext cx="820795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Seçeneklerin Oluşturulması</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4338" name="Picture 2" descr="Kodlamada Matematik ve Dil Becerisi – IoT Türkiye | Türkiye&amp;#39;nin En Büyük  Nesnelerin İnterneti Ekosistemi"/>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68965" y="2214985"/>
            <a:ext cx="4774872" cy="249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44119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fade">
                                      <p:cBhvr>
                                        <p:cTn id="12" dur="2000"/>
                                        <p:tgtEl>
                                          <p:spTgt spid="14338"/>
                                        </p:tgtEl>
                                      </p:cBhvr>
                                    </p:animEffect>
                                    <p:anim calcmode="lin" valueType="num">
                                      <p:cBhvr>
                                        <p:cTn id="13" dur="2000" fill="hold"/>
                                        <p:tgtEl>
                                          <p:spTgt spid="14338"/>
                                        </p:tgtEl>
                                        <p:attrNameLst>
                                          <p:attrName>ppt_w</p:attrName>
                                        </p:attrNameLst>
                                      </p:cBhvr>
                                      <p:tavLst>
                                        <p:tav tm="0" fmla="#ppt_w*sin(2.5*pi*$)">
                                          <p:val>
                                            <p:fltVal val="0"/>
                                          </p:val>
                                        </p:tav>
                                        <p:tav tm="100000">
                                          <p:val>
                                            <p:fltVal val="1"/>
                                          </p:val>
                                        </p:tav>
                                      </p:tavLst>
                                    </p:anim>
                                    <p:anim calcmode="lin" valueType="num">
                                      <p:cBhvr>
                                        <p:cTn id="14" dur="2000" fill="hold"/>
                                        <p:tgtEl>
                                          <p:spTgt spid="1433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0" end="0"/>
                                            </p:txEl>
                                          </p:spTgt>
                                        </p:tgtEl>
                                        <p:attrNameLst>
                                          <p:attrName>style.visibility</p:attrName>
                                        </p:attrNameLst>
                                      </p:cBhvr>
                                      <p:to>
                                        <p:strVal val="visible"/>
                                      </p:to>
                                    </p:set>
                                    <p:anim calcmode="lin" valueType="num">
                                      <p:cBhvr additive="base">
                                        <p:cTn id="19"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1" end="1"/>
                                            </p:txEl>
                                          </p:spTgt>
                                        </p:tgtEl>
                                        <p:attrNameLst>
                                          <p:attrName>style.visibility</p:attrName>
                                        </p:attrNameLst>
                                      </p:cBhvr>
                                      <p:to>
                                        <p:strVal val="visible"/>
                                      </p:to>
                                    </p:set>
                                    <p:anim calcmode="lin" valueType="num">
                                      <p:cBhvr additive="base">
                                        <p:cTn id="25"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267">
                                            <p:txEl>
                                              <p:pRg st="2" end="2"/>
                                            </p:txEl>
                                          </p:spTgt>
                                        </p:tgtEl>
                                        <p:attrNameLst>
                                          <p:attrName>style.visibility</p:attrName>
                                        </p:attrNameLst>
                                      </p:cBhvr>
                                      <p:to>
                                        <p:strVal val="visible"/>
                                      </p:to>
                                    </p:set>
                                    <p:anim calcmode="lin" valueType="num">
                                      <p:cBhvr additive="base">
                                        <p:cTn id="31"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267">
                                            <p:txEl>
                                              <p:pRg st="3" end="3"/>
                                            </p:txEl>
                                          </p:spTgt>
                                        </p:tgtEl>
                                        <p:attrNameLst>
                                          <p:attrName>style.visibility</p:attrName>
                                        </p:attrNameLst>
                                      </p:cBhvr>
                                      <p:to>
                                        <p:strVal val="visible"/>
                                      </p:to>
                                    </p:set>
                                    <p:anim calcmode="lin" valueType="num">
                                      <p:cBhvr additive="base">
                                        <p:cTn id="37"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2000">
              <a:schemeClr val="bg2">
                <a:lumMod val="9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6389" name="Rectangle 5"/>
          <p:cNvSpPr>
            <a:spLocks noGrp="1" noRot="1" noChangeArrowheads="1"/>
          </p:cNvSpPr>
          <p:nvPr>
            <p:ph type="body" sz="half" idx="1"/>
          </p:nvPr>
        </p:nvSpPr>
        <p:spPr>
          <a:xfrm>
            <a:off x="912284" y="1484313"/>
            <a:ext cx="5793316" cy="4470400"/>
          </a:xfrm>
        </p:spPr>
        <p:txBody>
          <a:bodyPr>
            <a:normAutofit fontScale="92500" lnSpcReduction="10000"/>
          </a:bodyPr>
          <a:lstStyle/>
          <a:p>
            <a:pPr eaLnBrk="1" hangingPunct="1">
              <a:lnSpc>
                <a:spcPct val="90000"/>
              </a:lnSpc>
              <a:defRPr/>
            </a:pPr>
            <a:r>
              <a:rPr lang="tr-TR" altLang="tr-TR" sz="2800" dirty="0" smtClean="0">
                <a:solidFill>
                  <a:srgbClr val="0070C0"/>
                </a:solidFill>
              </a:rPr>
              <a:t>Eyleme yönelik bir dizi seçenek arasından bir tanesini seçmektir.</a:t>
            </a:r>
          </a:p>
          <a:p>
            <a:pPr eaLnBrk="1" hangingPunct="1">
              <a:lnSpc>
                <a:spcPct val="90000"/>
              </a:lnSpc>
              <a:defRPr/>
            </a:pPr>
            <a:r>
              <a:rPr lang="tr-TR" altLang="tr-TR" sz="2800" dirty="0" smtClean="0">
                <a:solidFill>
                  <a:srgbClr val="0070C0"/>
                </a:solidFill>
              </a:rPr>
              <a:t>Karar verme durumunu etkileyen iki unsurdan biri fayda değeri, diğeri olası sonuçlardır.</a:t>
            </a:r>
          </a:p>
          <a:p>
            <a:pPr eaLnBrk="1" hangingPunct="1">
              <a:lnSpc>
                <a:spcPct val="90000"/>
              </a:lnSpc>
              <a:defRPr/>
            </a:pPr>
            <a:r>
              <a:rPr lang="tr-TR" altLang="tr-TR" sz="2800" dirty="0" smtClean="0">
                <a:solidFill>
                  <a:srgbClr val="0070C0"/>
                </a:solidFill>
              </a:rPr>
              <a:t>Seçeneklerden biri veya bir kaçı üzerinde karar verilmeden önce bunların daha önce denenip- denenmediği de araştırılır.</a:t>
            </a:r>
          </a:p>
          <a:p>
            <a:pPr eaLnBrk="1" hangingPunct="1">
              <a:lnSpc>
                <a:spcPct val="90000"/>
              </a:lnSpc>
              <a:defRPr/>
            </a:pPr>
            <a:r>
              <a:rPr lang="tr-TR" altLang="tr-TR" sz="2800" dirty="0" smtClean="0">
                <a:solidFill>
                  <a:srgbClr val="0070C0"/>
                </a:solidFill>
              </a:rPr>
              <a:t>Denenmiş ve sonuca götürmeyen seçenekler karar sürecinde dikkate alınmamalıdır.</a:t>
            </a:r>
          </a:p>
        </p:txBody>
      </p:sp>
      <p:pic>
        <p:nvPicPr>
          <p:cNvPr id="1026" name="Picture 2" descr="Doğru Karar Vermenin Yolları | Yeni İş Fikirle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8444" y="2411924"/>
            <a:ext cx="4539155" cy="2562426"/>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1345324" y="266177"/>
            <a:ext cx="5129048"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Karar verme</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148698177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16389">
                                            <p:txEl>
                                              <p:pRg st="0" end="0"/>
                                            </p:txEl>
                                          </p:spTgt>
                                        </p:tgtEl>
                                        <p:attrNameLst>
                                          <p:attrName>style.visibility</p:attrName>
                                        </p:attrNameLst>
                                      </p:cBhvr>
                                      <p:to>
                                        <p:strVal val="visible"/>
                                      </p:to>
                                    </p:set>
                                    <p:animEffect transition="in" filter="fade">
                                      <p:cBhvr>
                                        <p:cTn id="17" dur="1000"/>
                                        <p:tgtEl>
                                          <p:spTgt spid="16389">
                                            <p:txEl>
                                              <p:pRg st="0" end="0"/>
                                            </p:txEl>
                                          </p:spTgt>
                                        </p:tgtEl>
                                      </p:cBhvr>
                                    </p:animEffect>
                                    <p:anim calcmode="lin" valueType="num">
                                      <p:cBhvr>
                                        <p:cTn id="18" dur="10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638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16389">
                                            <p:txEl>
                                              <p:pRg st="1" end="1"/>
                                            </p:txEl>
                                          </p:spTgt>
                                        </p:tgtEl>
                                        <p:attrNameLst>
                                          <p:attrName>style.visibility</p:attrName>
                                        </p:attrNameLst>
                                      </p:cBhvr>
                                      <p:to>
                                        <p:strVal val="visible"/>
                                      </p:to>
                                    </p:set>
                                    <p:animEffect transition="in" filter="fade">
                                      <p:cBhvr>
                                        <p:cTn id="24" dur="1000"/>
                                        <p:tgtEl>
                                          <p:spTgt spid="16389">
                                            <p:txEl>
                                              <p:pRg st="1" end="1"/>
                                            </p:txEl>
                                          </p:spTgt>
                                        </p:tgtEl>
                                      </p:cBhvr>
                                    </p:animEffect>
                                    <p:anim calcmode="lin" valueType="num">
                                      <p:cBhvr>
                                        <p:cTn id="25" dur="1000" fill="hold"/>
                                        <p:tgtEl>
                                          <p:spTgt spid="1638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638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6389">
                                            <p:txEl>
                                              <p:pRg st="2" end="2"/>
                                            </p:txEl>
                                          </p:spTgt>
                                        </p:tgtEl>
                                        <p:attrNameLst>
                                          <p:attrName>style.visibility</p:attrName>
                                        </p:attrNameLst>
                                      </p:cBhvr>
                                      <p:to>
                                        <p:strVal val="visible"/>
                                      </p:to>
                                    </p:set>
                                    <p:animEffect transition="in" filter="fade">
                                      <p:cBhvr>
                                        <p:cTn id="31" dur="1000"/>
                                        <p:tgtEl>
                                          <p:spTgt spid="16389">
                                            <p:txEl>
                                              <p:pRg st="2" end="2"/>
                                            </p:txEl>
                                          </p:spTgt>
                                        </p:tgtEl>
                                      </p:cBhvr>
                                    </p:animEffect>
                                    <p:anim calcmode="lin" valueType="num">
                                      <p:cBhvr>
                                        <p:cTn id="32" dur="1000" fill="hold"/>
                                        <p:tgtEl>
                                          <p:spTgt spid="1638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638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16389">
                                            <p:txEl>
                                              <p:pRg st="3" end="3"/>
                                            </p:txEl>
                                          </p:spTgt>
                                        </p:tgtEl>
                                        <p:attrNameLst>
                                          <p:attrName>style.visibility</p:attrName>
                                        </p:attrNameLst>
                                      </p:cBhvr>
                                      <p:to>
                                        <p:strVal val="visible"/>
                                      </p:to>
                                    </p:set>
                                    <p:animEffect transition="in" filter="fade">
                                      <p:cBhvr>
                                        <p:cTn id="38" dur="1000"/>
                                        <p:tgtEl>
                                          <p:spTgt spid="16389">
                                            <p:txEl>
                                              <p:pRg st="3" end="3"/>
                                            </p:txEl>
                                          </p:spTgt>
                                        </p:tgtEl>
                                      </p:cBhvr>
                                    </p:animEffect>
                                    <p:anim calcmode="lin" valueType="num">
                                      <p:cBhvr>
                                        <p:cTn id="39" dur="1000" fill="hold"/>
                                        <p:tgtEl>
                                          <p:spTgt spid="16389">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638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2000">
              <a:schemeClr val="bg2">
                <a:lumMod val="9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16389" name="Rectangle 5"/>
          <p:cNvSpPr>
            <a:spLocks noGrp="1" noRot="1" noChangeArrowheads="1"/>
          </p:cNvSpPr>
          <p:nvPr>
            <p:ph type="body" sz="half" idx="1"/>
          </p:nvPr>
        </p:nvSpPr>
        <p:spPr>
          <a:xfrm>
            <a:off x="5706315" y="2827391"/>
            <a:ext cx="5793316" cy="1641265"/>
          </a:xfrm>
        </p:spPr>
        <p:txBody>
          <a:bodyPr>
            <a:normAutofit/>
          </a:bodyPr>
          <a:lstStyle/>
          <a:p>
            <a:pPr eaLnBrk="1" hangingPunct="1">
              <a:lnSpc>
                <a:spcPct val="90000"/>
              </a:lnSpc>
              <a:defRPr/>
            </a:pPr>
            <a:r>
              <a:rPr lang="tr-TR" altLang="tr-TR" sz="2800" dirty="0" smtClean="0">
                <a:solidFill>
                  <a:srgbClr val="0070C0"/>
                </a:solidFill>
              </a:rPr>
              <a:t>Karar verilmiş çözüm seçeneğini uygulama aşamasıdır. </a:t>
            </a:r>
          </a:p>
        </p:txBody>
      </p:sp>
      <p:sp>
        <p:nvSpPr>
          <p:cNvPr id="6" name="Dikdörtgen 5"/>
          <p:cNvSpPr/>
          <p:nvPr/>
        </p:nvSpPr>
        <p:spPr>
          <a:xfrm>
            <a:off x="1345324" y="266177"/>
            <a:ext cx="5129048"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Eyleme Geçme</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3074" name="Picture 2" descr="Eyleme Geçme Sözleri – Sayfa 14 – Dr. Tayfun Topaloğl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520" y="1882286"/>
            <a:ext cx="4468977" cy="33517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34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6"/>
                                        </p:tgtEl>
                                        <p:attrNameLst>
                                          <p:attrName>ppt_w</p:attrName>
                                        </p:attrNameLst>
                                      </p:cBhvr>
                                      <p:tavLst>
                                        <p:tav tm="0">
                                          <p:val>
                                            <p:strVal val="ppt_w"/>
                                          </p:val>
                                        </p:tav>
                                        <p:tav tm="100000">
                                          <p:val>
                                            <p:fltVal val="0"/>
                                          </p:val>
                                        </p:tav>
                                      </p:tavLst>
                                    </p:anim>
                                    <p:anim calcmode="lin" valueType="num">
                                      <p:cBhvr>
                                        <p:cTn id="7" dur="1000"/>
                                        <p:tgtEl>
                                          <p:spTgt spid="6"/>
                                        </p:tgtEl>
                                        <p:attrNameLst>
                                          <p:attrName>ppt_h</p:attrName>
                                        </p:attrNameLst>
                                      </p:cBhvr>
                                      <p:tavLst>
                                        <p:tav tm="0">
                                          <p:val>
                                            <p:strVal val="ppt_h"/>
                                          </p:val>
                                        </p:tav>
                                        <p:tav tm="100000">
                                          <p:val>
                                            <p:fltVal val="0"/>
                                          </p:val>
                                        </p:tav>
                                      </p:tavLst>
                                    </p:anim>
                                    <p:anim calcmode="lin" valueType="num">
                                      <p:cBhvr>
                                        <p:cTn id="8" dur="1000"/>
                                        <p:tgtEl>
                                          <p:spTgt spid="6"/>
                                        </p:tgtEl>
                                        <p:attrNameLst>
                                          <p:attrName>style.rotation</p:attrName>
                                        </p:attrNameLst>
                                      </p:cBhvr>
                                      <p:tavLst>
                                        <p:tav tm="0">
                                          <p:val>
                                            <p:fltVal val="0"/>
                                          </p:val>
                                        </p:tav>
                                        <p:tav tm="100000">
                                          <p:val>
                                            <p:fltVal val="90"/>
                                          </p:val>
                                        </p:tav>
                                      </p:tavLst>
                                    </p:anim>
                                    <p:animEffect transition="out" filter="fade">
                                      <p:cBhvr>
                                        <p:cTn id="9" dur="1000"/>
                                        <p:tgtEl>
                                          <p:spTgt spid="6"/>
                                        </p:tgtEl>
                                      </p:cBhvr>
                                    </p:animEffect>
                                    <p:set>
                                      <p:cBhvr>
                                        <p:cTn id="10" dur="1" fill="hold">
                                          <p:stCondLst>
                                            <p:cond delay="999"/>
                                          </p:stCondLst>
                                        </p:cTn>
                                        <p:tgtEl>
                                          <p:spTgt spid="6"/>
                                        </p:tgtEl>
                                        <p:attrNameLst>
                                          <p:attrName>style.visibility</p:attrName>
                                        </p:attrNameLst>
                                      </p:cBhvr>
                                      <p:to>
                                        <p:strVal val="hidden"/>
                                      </p:to>
                                    </p:set>
                                  </p:childTnLst>
                                </p:cTn>
                              </p:par>
                              <p:par>
                                <p:cTn id="11" presetID="31" presetClass="exit" presetSubtype="0" fill="hold" grpId="0" nodeType="withEffect">
                                  <p:stCondLst>
                                    <p:cond delay="0"/>
                                  </p:stCondLst>
                                  <p:childTnLst>
                                    <p:anim calcmode="lin" valueType="num">
                                      <p:cBhvr>
                                        <p:cTn id="12" dur="1000"/>
                                        <p:tgtEl>
                                          <p:spTgt spid="16389">
                                            <p:txEl>
                                              <p:pRg st="0" end="0"/>
                                            </p:txEl>
                                          </p:spTgt>
                                        </p:tgtEl>
                                        <p:attrNameLst>
                                          <p:attrName>ppt_w</p:attrName>
                                        </p:attrNameLst>
                                      </p:cBhvr>
                                      <p:tavLst>
                                        <p:tav tm="0">
                                          <p:val>
                                            <p:strVal val="ppt_w"/>
                                          </p:val>
                                        </p:tav>
                                        <p:tav tm="100000">
                                          <p:val>
                                            <p:fltVal val="0"/>
                                          </p:val>
                                        </p:tav>
                                      </p:tavLst>
                                    </p:anim>
                                    <p:anim calcmode="lin" valueType="num">
                                      <p:cBhvr>
                                        <p:cTn id="13" dur="1000"/>
                                        <p:tgtEl>
                                          <p:spTgt spid="16389">
                                            <p:txEl>
                                              <p:pRg st="0" end="0"/>
                                            </p:txEl>
                                          </p:spTgt>
                                        </p:tgtEl>
                                        <p:attrNameLst>
                                          <p:attrName>ppt_h</p:attrName>
                                        </p:attrNameLst>
                                      </p:cBhvr>
                                      <p:tavLst>
                                        <p:tav tm="0">
                                          <p:val>
                                            <p:strVal val="ppt_h"/>
                                          </p:val>
                                        </p:tav>
                                        <p:tav tm="100000">
                                          <p:val>
                                            <p:fltVal val="0"/>
                                          </p:val>
                                        </p:tav>
                                      </p:tavLst>
                                    </p:anim>
                                    <p:anim calcmode="lin" valueType="num">
                                      <p:cBhvr>
                                        <p:cTn id="14" dur="1000"/>
                                        <p:tgtEl>
                                          <p:spTgt spid="16389">
                                            <p:txEl>
                                              <p:pRg st="0" end="0"/>
                                            </p:txEl>
                                          </p:spTgt>
                                        </p:tgtEl>
                                        <p:attrNameLst>
                                          <p:attrName>style.rotation</p:attrName>
                                        </p:attrNameLst>
                                      </p:cBhvr>
                                      <p:tavLst>
                                        <p:tav tm="0">
                                          <p:val>
                                            <p:fltVal val="0"/>
                                          </p:val>
                                        </p:tav>
                                        <p:tav tm="100000">
                                          <p:val>
                                            <p:fltVal val="90"/>
                                          </p:val>
                                        </p:tav>
                                      </p:tavLst>
                                    </p:anim>
                                    <p:animEffect transition="out" filter="fade">
                                      <p:cBhvr>
                                        <p:cTn id="15" dur="1000"/>
                                        <p:tgtEl>
                                          <p:spTgt spid="16389">
                                            <p:txEl>
                                              <p:pRg st="0" end="0"/>
                                            </p:txEl>
                                          </p:spTgt>
                                        </p:tgtEl>
                                      </p:cBhvr>
                                    </p:animEffect>
                                    <p:set>
                                      <p:cBhvr>
                                        <p:cTn id="16" dur="1" fill="hold">
                                          <p:stCondLst>
                                            <p:cond delay="999"/>
                                          </p:stCondLst>
                                        </p:cTn>
                                        <p:tgtEl>
                                          <p:spTgt spid="16389">
                                            <p:txEl>
                                              <p:pRg st="0" end="0"/>
                                            </p:txEl>
                                          </p:spTgt>
                                        </p:tgtEl>
                                        <p:attrNameLst>
                                          <p:attrName>style.visibility</p:attrName>
                                        </p:attrNameLst>
                                      </p:cBhvr>
                                      <p:to>
                                        <p:strVal val="hidden"/>
                                      </p:to>
                                    </p:set>
                                  </p:childTnLst>
                                </p:cTn>
                              </p:par>
                              <p:par>
                                <p:cTn id="17" presetID="31" presetClass="exit" presetSubtype="0" fill="hold" nodeType="withEffect">
                                  <p:stCondLst>
                                    <p:cond delay="0"/>
                                  </p:stCondLst>
                                  <p:childTnLst>
                                    <p:anim calcmode="lin" valueType="num">
                                      <p:cBhvr>
                                        <p:cTn id="18" dur="1000"/>
                                        <p:tgtEl>
                                          <p:spTgt spid="3074"/>
                                        </p:tgtEl>
                                        <p:attrNameLst>
                                          <p:attrName>ppt_w</p:attrName>
                                        </p:attrNameLst>
                                      </p:cBhvr>
                                      <p:tavLst>
                                        <p:tav tm="0">
                                          <p:val>
                                            <p:strVal val="ppt_w"/>
                                          </p:val>
                                        </p:tav>
                                        <p:tav tm="100000">
                                          <p:val>
                                            <p:fltVal val="0"/>
                                          </p:val>
                                        </p:tav>
                                      </p:tavLst>
                                    </p:anim>
                                    <p:anim calcmode="lin" valueType="num">
                                      <p:cBhvr>
                                        <p:cTn id="19" dur="1000"/>
                                        <p:tgtEl>
                                          <p:spTgt spid="3074"/>
                                        </p:tgtEl>
                                        <p:attrNameLst>
                                          <p:attrName>ppt_h</p:attrName>
                                        </p:attrNameLst>
                                      </p:cBhvr>
                                      <p:tavLst>
                                        <p:tav tm="0">
                                          <p:val>
                                            <p:strVal val="ppt_h"/>
                                          </p:val>
                                        </p:tav>
                                        <p:tav tm="100000">
                                          <p:val>
                                            <p:fltVal val="0"/>
                                          </p:val>
                                        </p:tav>
                                      </p:tavLst>
                                    </p:anim>
                                    <p:anim calcmode="lin" valueType="num">
                                      <p:cBhvr>
                                        <p:cTn id="20" dur="1000"/>
                                        <p:tgtEl>
                                          <p:spTgt spid="3074"/>
                                        </p:tgtEl>
                                        <p:attrNameLst>
                                          <p:attrName>style.rotation</p:attrName>
                                        </p:attrNameLst>
                                      </p:cBhvr>
                                      <p:tavLst>
                                        <p:tav tm="0">
                                          <p:val>
                                            <p:fltVal val="0"/>
                                          </p:val>
                                        </p:tav>
                                        <p:tav tm="100000">
                                          <p:val>
                                            <p:fltVal val="90"/>
                                          </p:val>
                                        </p:tav>
                                      </p:tavLst>
                                    </p:anim>
                                    <p:animEffect transition="out" filter="fade">
                                      <p:cBhvr>
                                        <p:cTn id="21" dur="1000"/>
                                        <p:tgtEl>
                                          <p:spTgt spid="3074"/>
                                        </p:tgtEl>
                                      </p:cBhvr>
                                    </p:animEffect>
                                    <p:set>
                                      <p:cBhvr>
                                        <p:cTn id="22" dur="1" fill="hold">
                                          <p:stCondLst>
                                            <p:cond delay="999"/>
                                          </p:stCondLst>
                                        </p:cTn>
                                        <p:tgtEl>
                                          <p:spTgt spid="30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26668">
              <a:srgbClr val="CDCBCE"/>
            </a:gs>
            <a:gs pos="12000">
              <a:schemeClr val="bg2">
                <a:lumMod val="9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0483" name="Rectangle 3"/>
          <p:cNvSpPr>
            <a:spLocks noGrp="1" noRot="1" noChangeArrowheads="1"/>
          </p:cNvSpPr>
          <p:nvPr>
            <p:ph type="body" sz="half" idx="1"/>
          </p:nvPr>
        </p:nvSpPr>
        <p:spPr>
          <a:xfrm>
            <a:off x="742438" y="1427326"/>
            <a:ext cx="6794573" cy="5111750"/>
          </a:xfrm>
        </p:spPr>
        <p:txBody>
          <a:bodyPr/>
          <a:lstStyle/>
          <a:p>
            <a:pPr marL="0" indent="0" eaLnBrk="1" hangingPunct="1">
              <a:lnSpc>
                <a:spcPct val="90000"/>
              </a:lnSpc>
              <a:buFont typeface="Arial" charset="0"/>
              <a:buNone/>
            </a:pPr>
            <a:r>
              <a:rPr lang="tr-TR" altLang="tr-TR" sz="2800" b="1" dirty="0" smtClean="0">
                <a:solidFill>
                  <a:srgbClr val="5E0DFF"/>
                </a:solidFill>
                <a:effectLst>
                  <a:outerShdw blurRad="38100" dist="38100" dir="2700000" algn="tl">
                    <a:srgbClr val="C0C0C0"/>
                  </a:outerShdw>
                </a:effectLst>
              </a:rPr>
              <a:t>İnsanların, yeni düşüncelere direnç göstermelerinin nedenlerinden birisi değişimden sonraki yeni inanışın da artık yeni görüşlere kapalı olacağına inanmalarıdır. </a:t>
            </a:r>
          </a:p>
          <a:p>
            <a:pPr marL="0" indent="0" eaLnBrk="1" hangingPunct="1">
              <a:lnSpc>
                <a:spcPct val="90000"/>
              </a:lnSpc>
              <a:buFont typeface="Arial" charset="0"/>
              <a:buNone/>
            </a:pPr>
            <a:r>
              <a:rPr lang="tr-TR" altLang="tr-TR" sz="2800" b="1" dirty="0" smtClean="0">
                <a:solidFill>
                  <a:srgbClr val="5E0DFF"/>
                </a:solidFill>
                <a:effectLst>
                  <a:outerShdw blurRad="38100" dist="38100" dir="2700000" algn="tl">
                    <a:srgbClr val="C0C0C0"/>
                  </a:outerShdw>
                </a:effectLst>
              </a:rPr>
              <a:t>Bu direnci aşmak için yeni verileri çözümleyerek gerekli düzeltmeleri yapacak olan bir değerlendirme mekanizması oluşturmak ve sorun çözme sürecini bütünüyle esnek ve yeni alternatiflere açık tutmak gerekir. </a:t>
            </a:r>
          </a:p>
          <a:p>
            <a:pPr marL="0" indent="0" eaLnBrk="1" hangingPunct="1">
              <a:lnSpc>
                <a:spcPct val="90000"/>
              </a:lnSpc>
              <a:buFont typeface="Arial" charset="0"/>
              <a:buNone/>
            </a:pPr>
            <a:endParaRPr lang="tr-TR" altLang="tr-TR" sz="2300" dirty="0" smtClean="0">
              <a:effectLst>
                <a:outerShdw blurRad="38100" dist="38100" dir="2700000" algn="tl">
                  <a:srgbClr val="C0C0C0"/>
                </a:outerShdw>
              </a:effectLst>
            </a:endParaRPr>
          </a:p>
        </p:txBody>
      </p:sp>
      <p:sp>
        <p:nvSpPr>
          <p:cNvPr id="5" name="AutoShape 2" descr="Ölçme ve Değerlendirme – NOVA Okullar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2" name="Picture 4" descr="Ölçme ve Değerlendirme – NOVA Okullar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7011" y="1855796"/>
            <a:ext cx="4124108" cy="2474465"/>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2041436" y="350259"/>
            <a:ext cx="45566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Değerlendirme</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11654447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2"/>
                                        </p:tgtEl>
                                        <p:attrNameLst>
                                          <p:attrName>style.visibility</p:attrName>
                                        </p:attrNameLst>
                                      </p:cBhvr>
                                      <p:to>
                                        <p:strVal val="visible"/>
                                      </p:to>
                                    </p:set>
                                    <p:anim calcmode="lin" valueType="num">
                                      <p:cBhvr additive="base">
                                        <p:cTn id="7" dur="500" fill="hold"/>
                                        <p:tgtEl>
                                          <p:spTgt spid="2052"/>
                                        </p:tgtEl>
                                        <p:attrNameLst>
                                          <p:attrName>ppt_x</p:attrName>
                                        </p:attrNameLst>
                                      </p:cBhvr>
                                      <p:tavLst>
                                        <p:tav tm="0">
                                          <p:val>
                                            <p:strVal val="#ppt_x"/>
                                          </p:val>
                                        </p:tav>
                                        <p:tav tm="100000">
                                          <p:val>
                                            <p:strVal val="#ppt_x"/>
                                          </p:val>
                                        </p:tav>
                                      </p:tavLst>
                                    </p:anim>
                                    <p:anim calcmode="lin" valueType="num">
                                      <p:cBhvr additive="base">
                                        <p:cTn id="8" dur="500" fill="hold"/>
                                        <p:tgtEl>
                                          <p:spTgt spid="205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 calcmode="lin" valueType="num">
                                      <p:cBhvr additive="base">
                                        <p:cTn id="1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nodeType="clickEffect">
                                  <p:stCondLst>
                                    <p:cond delay="0"/>
                                  </p:stCondLst>
                                  <p:childTnLst>
                                    <p:set>
                                      <p:cBhvr>
                                        <p:cTn id="22" dur="1" fill="hold">
                                          <p:stCondLst>
                                            <p:cond delay="0"/>
                                          </p:stCondLst>
                                        </p:cTn>
                                        <p:tgtEl>
                                          <p:spTgt spid="20483">
                                            <p:txEl>
                                              <p:pRg st="1" end="1"/>
                                            </p:txEl>
                                          </p:spTgt>
                                        </p:tgtEl>
                                        <p:attrNameLst>
                                          <p:attrName>style.visibility</p:attrName>
                                        </p:attrNameLst>
                                      </p:cBhvr>
                                      <p:to>
                                        <p:strVal val="visible"/>
                                      </p:to>
                                    </p:set>
                                    <p:animEffect transition="in" filter="fade">
                                      <p:cBhvr>
                                        <p:cTn id="23" dur="1000"/>
                                        <p:tgtEl>
                                          <p:spTgt spid="20483">
                                            <p:txEl>
                                              <p:pRg st="1" end="1"/>
                                            </p:txEl>
                                          </p:spTgt>
                                        </p:tgtEl>
                                      </p:cBhvr>
                                    </p:animEffect>
                                    <p:anim calcmode="lin" valueType="num">
                                      <p:cBhvr>
                                        <p:cTn id="24"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26668">
              <a:srgbClr val="CDCBCE"/>
            </a:gs>
            <a:gs pos="12000">
              <a:schemeClr val="bg2">
                <a:lumMod val="9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0483" name="Rectangle 3"/>
          <p:cNvSpPr>
            <a:spLocks noGrp="1" noRot="1" noChangeArrowheads="1"/>
          </p:cNvSpPr>
          <p:nvPr>
            <p:ph type="body" sz="half" idx="1"/>
          </p:nvPr>
        </p:nvSpPr>
        <p:spPr>
          <a:xfrm>
            <a:off x="742438" y="1427326"/>
            <a:ext cx="5826528" cy="5111750"/>
          </a:xfrm>
        </p:spPr>
        <p:txBody>
          <a:bodyPr/>
          <a:lstStyle/>
          <a:p>
            <a:pPr marL="0" indent="0" algn="just" eaLnBrk="1" hangingPunct="1">
              <a:lnSpc>
                <a:spcPct val="90000"/>
              </a:lnSpc>
              <a:buFont typeface="Arial" charset="0"/>
              <a:buNone/>
            </a:pPr>
            <a:r>
              <a:rPr lang="tr-TR" altLang="tr-TR" b="1" dirty="0" smtClean="0">
                <a:solidFill>
                  <a:srgbClr val="5E0DFF"/>
                </a:solidFill>
                <a:effectLst>
                  <a:outerShdw blurRad="38100" dist="38100" dir="2700000" algn="tl">
                    <a:srgbClr val="C0C0C0"/>
                  </a:outerShdw>
                </a:effectLst>
              </a:rPr>
              <a:t>	Değerlendirme aşamasında, problemin çözümüne ilişkin seçenekler arasından seçilmiş ve uygulanmış çözümlerin ele alınması, artı-eksi yönlerinin değerlendirilerek çözüme ulaşma durumunun gözden geçirilmesi söz konusudur. Çözüme ulaşıldı ise etkin bir çözüm süreci olduğu söylenebilir. Çözüm ile ilgili bir aksaklık var ya da çözüm içinde yer alan unsurlardan biri için hala devam eden bir problem var ise seçenekler tekrar gözden geçirilebilir.</a:t>
            </a:r>
            <a:endParaRPr lang="tr-TR" altLang="tr-TR" sz="2800" b="1" dirty="0" smtClean="0">
              <a:solidFill>
                <a:srgbClr val="5E0DFF"/>
              </a:solidFill>
              <a:effectLst>
                <a:outerShdw blurRad="38100" dist="38100" dir="2700000" algn="tl">
                  <a:srgbClr val="C0C0C0"/>
                </a:outerShdw>
              </a:effectLst>
            </a:endParaRPr>
          </a:p>
          <a:p>
            <a:pPr marL="0" indent="0" eaLnBrk="1" hangingPunct="1">
              <a:lnSpc>
                <a:spcPct val="90000"/>
              </a:lnSpc>
              <a:buFont typeface="Arial" charset="0"/>
              <a:buNone/>
            </a:pPr>
            <a:endParaRPr lang="tr-TR" altLang="tr-TR" sz="2300" dirty="0" smtClean="0">
              <a:effectLst>
                <a:outerShdw blurRad="38100" dist="38100" dir="2700000" algn="tl">
                  <a:srgbClr val="C0C0C0"/>
                </a:outerShdw>
              </a:effectLst>
            </a:endParaRPr>
          </a:p>
        </p:txBody>
      </p:sp>
      <p:sp>
        <p:nvSpPr>
          <p:cNvPr id="5" name="AutoShape 2" descr="Ölçme ve Değerlendirme – NOVA Okulları"/>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2052" name="Picture 4" descr="Ölçme ve Değerlendirme – NOVA Okullar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7011" y="1855796"/>
            <a:ext cx="4124108" cy="2474465"/>
          </a:xfrm>
          <a:prstGeom prst="rect">
            <a:avLst/>
          </a:prstGeom>
          <a:noFill/>
          <a:extLst>
            <a:ext uri="{909E8E84-426E-40DD-AFC4-6F175D3DCCD1}">
              <a14:hiddenFill xmlns:a14="http://schemas.microsoft.com/office/drawing/2010/main">
                <a:solidFill>
                  <a:srgbClr val="FFFFFF"/>
                </a:solidFill>
              </a14:hiddenFill>
            </a:ext>
          </a:extLst>
        </p:spPr>
      </p:pic>
      <p:sp>
        <p:nvSpPr>
          <p:cNvPr id="6" name="Dikdörtgen 5"/>
          <p:cNvSpPr/>
          <p:nvPr/>
        </p:nvSpPr>
        <p:spPr>
          <a:xfrm>
            <a:off x="2041436" y="350259"/>
            <a:ext cx="455663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alt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Değerlendirme</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9828411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2"/>
                                        </p:tgtEl>
                                        <p:attrNameLst>
                                          <p:attrName>style.visibility</p:attrName>
                                        </p:attrNameLst>
                                      </p:cBhvr>
                                      <p:to>
                                        <p:strVal val="visible"/>
                                      </p:to>
                                    </p:set>
                                    <p:anim calcmode="lin" valueType="num">
                                      <p:cBhvr additive="base">
                                        <p:cTn id="11" dur="500" fill="hold"/>
                                        <p:tgtEl>
                                          <p:spTgt spid="2052"/>
                                        </p:tgtEl>
                                        <p:attrNameLst>
                                          <p:attrName>ppt_x</p:attrName>
                                        </p:attrNameLst>
                                      </p:cBhvr>
                                      <p:tavLst>
                                        <p:tav tm="0">
                                          <p:val>
                                            <p:strVal val="#ppt_x"/>
                                          </p:val>
                                        </p:tav>
                                        <p:tav tm="100000">
                                          <p:val>
                                            <p:strVal val="#ppt_x"/>
                                          </p:val>
                                        </p:tav>
                                      </p:tavLst>
                                    </p:anim>
                                    <p:anim calcmode="lin" valueType="num">
                                      <p:cBhvr additive="base">
                                        <p:cTn id="12"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 calcmode="lin" valueType="num">
                                      <p:cBhvr>
                                        <p:cTn id="17" dur="1000" fill="hold"/>
                                        <p:tgtEl>
                                          <p:spTgt spid="20483">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20483">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20483">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20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6668">
              <a:srgbClr val="CDCBCE"/>
            </a:gs>
            <a:gs pos="11000">
              <a:schemeClr val="bg2">
                <a:lumMod val="90000"/>
              </a:schemeClr>
            </a:gs>
            <a:gs pos="50000">
              <a:schemeClr val="accent1">
                <a:tint val="44500"/>
                <a:satMod val="160000"/>
              </a:schemeClr>
            </a:gs>
            <a:gs pos="100000">
              <a:schemeClr val="accent1">
                <a:tint val="23500"/>
                <a:satMod val="160000"/>
              </a:schemeClr>
            </a:gs>
          </a:gsLst>
          <a:lin ang="2700000" scaled="1"/>
          <a:tileRect/>
        </a:gradFill>
        <a:effectLst/>
      </p:bgPr>
    </p:bg>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651641" y="1609920"/>
            <a:ext cx="10657490" cy="4654246"/>
          </a:xfrm>
        </p:spPr>
        <p:txBody>
          <a:bodyPr>
            <a:normAutofit fontScale="92500" lnSpcReduction="20000"/>
          </a:bodyPr>
          <a:lstStyle/>
          <a:p>
            <a:pPr marL="342900" indent="-342900" algn="just">
              <a:buFont typeface="Wingdings" pitchFamily="2" charset="2"/>
              <a:buChar char="q"/>
            </a:pPr>
            <a:r>
              <a:rPr lang="tr-TR" b="1" dirty="0" smtClean="0">
                <a:solidFill>
                  <a:srgbClr val="139D37"/>
                </a:solidFill>
              </a:rPr>
              <a:t>Çocuğumuzda problem çözme becerisini oluşturmak için cesaretlendirmeli, çözmeye yöneltmeliyiz.</a:t>
            </a:r>
          </a:p>
          <a:p>
            <a:pPr marL="342900" indent="-342900" algn="just">
              <a:buFont typeface="Wingdings" pitchFamily="2" charset="2"/>
              <a:buChar char="q"/>
            </a:pPr>
            <a:r>
              <a:rPr lang="tr-TR" b="1" dirty="0" smtClean="0">
                <a:solidFill>
                  <a:srgbClr val="139D37"/>
                </a:solidFill>
              </a:rPr>
              <a:t>Çözüm bulma konusunda zorlansa bile bu noktadaki girişimini takdir etmeliyiz.</a:t>
            </a:r>
          </a:p>
          <a:p>
            <a:pPr marL="342900" indent="-342900" algn="just">
              <a:buFont typeface="Wingdings" pitchFamily="2" charset="2"/>
              <a:buChar char="q"/>
            </a:pPr>
            <a:r>
              <a:rPr lang="tr-TR" b="1" dirty="0" smtClean="0">
                <a:solidFill>
                  <a:srgbClr val="139D37"/>
                </a:solidFill>
              </a:rPr>
              <a:t>Problemleri onun adına çözmek, çocuğun kendi problem çözmesi noktasında engellenmesine sebep olacaktır. Bu sebeple onu kendisi ve kendisini ilgilendiren konularda çözüm sürecine dahil etmeye çalışın.</a:t>
            </a:r>
          </a:p>
          <a:p>
            <a:pPr marL="342900" indent="-342900" algn="just">
              <a:buFont typeface="Wingdings" pitchFamily="2" charset="2"/>
              <a:buChar char="q"/>
            </a:pPr>
            <a:r>
              <a:rPr lang="tr-TR" b="1" dirty="0" smtClean="0">
                <a:solidFill>
                  <a:srgbClr val="139D37"/>
                </a:solidFill>
              </a:rPr>
              <a:t>Çözüm ile ilgili çocukların fikirlerini eleştirmeden dinleyin ve cesaretlendirin. </a:t>
            </a:r>
          </a:p>
          <a:p>
            <a:pPr marL="342900" indent="-342900" algn="just">
              <a:buFont typeface="Wingdings" pitchFamily="2" charset="2"/>
              <a:buChar char="q"/>
            </a:pPr>
            <a:r>
              <a:rPr lang="tr-TR" b="1" dirty="0" smtClean="0">
                <a:solidFill>
                  <a:srgbClr val="139D37"/>
                </a:solidFill>
              </a:rPr>
              <a:t>Kullandığınız problem çözme yöntemlerinin etkililiğini gözden geçirin ve yöntemlerinizle çocuğa model olduğunuzu unutmayın.</a:t>
            </a:r>
          </a:p>
          <a:p>
            <a:pPr marL="342900" indent="-342900" algn="just">
              <a:buFont typeface="Wingdings" pitchFamily="2" charset="2"/>
              <a:buChar char="q"/>
            </a:pPr>
            <a:r>
              <a:rPr lang="tr-TR" b="1" dirty="0" smtClean="0">
                <a:solidFill>
                  <a:srgbClr val="139D37"/>
                </a:solidFill>
              </a:rPr>
              <a:t>Çocuğun duygularını, düşüncelerini ifade etmesine olanak sağlayın.</a:t>
            </a:r>
          </a:p>
          <a:p>
            <a:pPr marL="342900" indent="-342900" algn="just">
              <a:buFont typeface="Wingdings" pitchFamily="2" charset="2"/>
              <a:buChar char="q"/>
            </a:pPr>
            <a:r>
              <a:rPr lang="tr-TR" b="1" dirty="0" smtClean="0">
                <a:solidFill>
                  <a:srgbClr val="139D37"/>
                </a:solidFill>
              </a:rPr>
              <a:t>Aşırı koruyucu ve onun adına çözüm bulan rolde ya da tamamen probleme duyarsız rolde olmamaya özen gösterin. Problemlerden kaçmak yerine çözüm için aktif bir süreç oluşumunu destekleyin.</a:t>
            </a:r>
          </a:p>
          <a:p>
            <a:pPr marL="342900" indent="-342900" algn="just">
              <a:buFont typeface="Wingdings" pitchFamily="2" charset="2"/>
              <a:buChar char="q"/>
            </a:pPr>
            <a:r>
              <a:rPr lang="tr-TR" b="1" dirty="0" smtClean="0">
                <a:solidFill>
                  <a:srgbClr val="139D37"/>
                </a:solidFill>
              </a:rPr>
              <a:t>Çözüm yolları başarısız olsa da mutlaka başka bir çözüm yolu olduğu konusunda motive edici olmaya çalışın.</a:t>
            </a:r>
            <a:endParaRPr lang="tr-TR" b="1" dirty="0">
              <a:solidFill>
                <a:srgbClr val="139D37"/>
              </a:solidFill>
            </a:endParaRPr>
          </a:p>
        </p:txBody>
      </p:sp>
      <p:sp>
        <p:nvSpPr>
          <p:cNvPr id="4" name="Dikdörtgen 3"/>
          <p:cNvSpPr/>
          <p:nvPr/>
        </p:nvSpPr>
        <p:spPr>
          <a:xfrm>
            <a:off x="2795753" y="686590"/>
            <a:ext cx="6085488"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Özetle!</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1770909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fade">
                                      <p:cBhvr>
                                        <p:cTn id="55" dur="1000"/>
                                        <p:tgtEl>
                                          <p:spTgt spid="3">
                                            <p:txEl>
                                              <p:pRg st="6" end="6"/>
                                            </p:txEl>
                                          </p:spTgt>
                                        </p:tgtEl>
                                      </p:cBhvr>
                                    </p:animEffect>
                                    <p:anim calcmode="lin" valueType="num">
                                      <p:cBhvr>
                                        <p:cTn id="5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0"/>
                                  </p:stCondLst>
                                  <p:childTnLst>
                                    <p:set>
                                      <p:cBhvr>
                                        <p:cTn id="61" dur="1" fill="hold">
                                          <p:stCondLst>
                                            <p:cond delay="0"/>
                                          </p:stCondLst>
                                        </p:cTn>
                                        <p:tgtEl>
                                          <p:spTgt spid="3">
                                            <p:txEl>
                                              <p:pRg st="7" end="7"/>
                                            </p:txEl>
                                          </p:spTgt>
                                        </p:tgtEl>
                                        <p:attrNameLst>
                                          <p:attrName>style.visibility</p:attrName>
                                        </p:attrNameLst>
                                      </p:cBhvr>
                                      <p:to>
                                        <p:strVal val="visible"/>
                                      </p:to>
                                    </p:set>
                                    <p:animEffect transition="in" filter="fade">
                                      <p:cBhvr>
                                        <p:cTn id="62" dur="1000"/>
                                        <p:tgtEl>
                                          <p:spTgt spid="3">
                                            <p:txEl>
                                              <p:pRg st="7" end="7"/>
                                            </p:txEl>
                                          </p:spTgt>
                                        </p:tgtEl>
                                      </p:cBhvr>
                                    </p:animEffect>
                                    <p:anim calcmode="lin" valueType="num">
                                      <p:cBhvr>
                                        <p:cTn id="6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1300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1" name="Freeform: Shape 14">
            <a:extLst>
              <a:ext uri="{FF2B5EF4-FFF2-40B4-BE49-F238E27FC236}">
                <a16:creationId xmlns="" xmlns:a16="http://schemas.microsoft.com/office/drawing/2014/main" id="{B670DBD5-770C-4383-9F54-5B86E86BD5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Resim 4" descr="metin içeren bir resim&#10;&#10;Açıklama otomatik olarak oluşturuldu">
            <a:extLst>
              <a:ext uri="{FF2B5EF4-FFF2-40B4-BE49-F238E27FC236}">
                <a16:creationId xmlns="" xmlns:a16="http://schemas.microsoft.com/office/drawing/2014/main" id="{1BF12DDB-A6FF-4086-A4E7-AEA72CD7B817}"/>
              </a:ext>
            </a:extLst>
          </p:cNvPr>
          <p:cNvPicPr>
            <a:picLocks noChangeAspect="1"/>
          </p:cNvPicPr>
          <p:nvPr/>
        </p:nvPicPr>
        <p:blipFill rotWithShape="1">
          <a:blip r:embed="rId2">
            <a:alphaModFix amt="20000"/>
            <a:extLst>
              <a:ext uri="{28A0092B-C50C-407E-A947-70E740481C1C}">
                <a14:useLocalDpi xmlns:a14="http://schemas.microsoft.com/office/drawing/2010/main" val="0"/>
              </a:ext>
            </a:extLst>
          </a:blip>
          <a:srcRect t="18119" b="7907"/>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
        <p:nvSpPr>
          <p:cNvPr id="3" name="İçerik Yer Tutucusu 2">
            <a:extLst>
              <a:ext uri="{FF2B5EF4-FFF2-40B4-BE49-F238E27FC236}">
                <a16:creationId xmlns="" xmlns:a16="http://schemas.microsoft.com/office/drawing/2014/main" id="{AF036D7D-4FA0-4C8A-A29C-FEC97CFEDB2E}"/>
              </a:ext>
            </a:extLst>
          </p:cNvPr>
          <p:cNvSpPr>
            <a:spLocks noGrp="1"/>
          </p:cNvSpPr>
          <p:nvPr>
            <p:ph idx="4294967295"/>
          </p:nvPr>
        </p:nvSpPr>
        <p:spPr>
          <a:xfrm>
            <a:off x="4722035" y="2257425"/>
            <a:ext cx="4765675" cy="3924300"/>
          </a:xfrm>
        </p:spPr>
        <p:txBody>
          <a:bodyPr anchor="t">
            <a:normAutofit/>
          </a:bodyPr>
          <a:lstStyle/>
          <a:p>
            <a:pPr marL="0" indent="0" algn="just">
              <a:buNone/>
            </a:pPr>
            <a:r>
              <a:rPr lang="tr-TR" sz="3600" dirty="0">
                <a:solidFill>
                  <a:srgbClr val="000000"/>
                </a:solidFill>
              </a:rPr>
              <a:t>Mevcut durum ile olması gereken durum arasındaki farktır.</a:t>
            </a:r>
          </a:p>
          <a:p>
            <a:pPr marL="0" indent="0">
              <a:buNone/>
            </a:pPr>
            <a:r>
              <a:rPr lang="tr-TR" sz="3600" b="1" dirty="0">
                <a:solidFill>
                  <a:srgbClr val="000000"/>
                </a:solidFill>
              </a:rPr>
              <a:t>Peki problemsiz bir dünya düşünün, nasıl olurdu?</a:t>
            </a:r>
          </a:p>
        </p:txBody>
      </p:sp>
      <p:sp>
        <p:nvSpPr>
          <p:cNvPr id="4" name="Dikdörtgen 3"/>
          <p:cNvSpPr/>
          <p:nvPr/>
        </p:nvSpPr>
        <p:spPr>
          <a:xfrm>
            <a:off x="4663822" y="781184"/>
            <a:ext cx="3074561"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PROBLEM</a:t>
            </a:r>
          </a:p>
        </p:txBody>
      </p:sp>
    </p:spTree>
    <p:extLst>
      <p:ext uri="{BB962C8B-B14F-4D97-AF65-F5344CB8AC3E}">
        <p14:creationId xmlns:p14="http://schemas.microsoft.com/office/powerpoint/2010/main" val="25327680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26668">
              <a:srgbClr val="CDCBCE"/>
            </a:gs>
            <a:gs pos="12000">
              <a:schemeClr val="bg2">
                <a:lumMod val="90000"/>
              </a:schemeClr>
            </a:gs>
            <a:gs pos="50000">
              <a:schemeClr val="accent1">
                <a:tint val="44500"/>
                <a:satMod val="160000"/>
              </a:schemeClr>
            </a:gs>
            <a:gs pos="100000">
              <a:schemeClr val="accent1">
                <a:tint val="23500"/>
                <a:satMod val="16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4" name="Dikdörtgen 3"/>
          <p:cNvSpPr/>
          <p:nvPr/>
        </p:nvSpPr>
        <p:spPr>
          <a:xfrm>
            <a:off x="2995448" y="581487"/>
            <a:ext cx="519211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tr-TR"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Unutmayın!</a:t>
            </a:r>
            <a:endParaRPr lang="tr-TR"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Dikdörtgen 6"/>
          <p:cNvSpPr/>
          <p:nvPr/>
        </p:nvSpPr>
        <p:spPr>
          <a:xfrm>
            <a:off x="1596571" y="2274838"/>
            <a:ext cx="9840686" cy="3785652"/>
          </a:xfrm>
          <a:prstGeom prst="rect">
            <a:avLst/>
          </a:prstGeom>
        </p:spPr>
        <p:txBody>
          <a:bodyPr wrap="square">
            <a:spAutoFit/>
          </a:bodyPr>
          <a:lstStyle/>
          <a:p>
            <a:pPr algn="just"/>
            <a:r>
              <a:rPr lang="tr-TR" sz="2000" b="1" dirty="0">
                <a:solidFill>
                  <a:srgbClr val="0070C0"/>
                </a:solidFill>
              </a:rPr>
              <a:t>PROBLEM HAYATIMIZDA HEP VAR OLACAK. PROBLEMİN VARLIĞINA DEĞİL ÇÖZÜME ODAKLI OLMAK, BİZİ VE ÇOCUKLARIMIZI ZORLUKLAR KARŞISINDA DAHA GÜÇLÜ KILACAKTIR.</a:t>
            </a:r>
          </a:p>
          <a:p>
            <a:pPr algn="just"/>
            <a:endParaRPr lang="tr-TR" sz="2000" b="1" dirty="0"/>
          </a:p>
          <a:p>
            <a:pPr algn="just"/>
            <a:endParaRPr lang="tr-TR" sz="2000" b="1" dirty="0"/>
          </a:p>
          <a:p>
            <a:pPr algn="just"/>
            <a:endParaRPr lang="tr-TR" sz="2000" b="1" dirty="0"/>
          </a:p>
          <a:p>
            <a:pPr algn="just"/>
            <a:r>
              <a:rPr lang="tr-TR" sz="2000" b="1" dirty="0">
                <a:solidFill>
                  <a:srgbClr val="002060"/>
                </a:solidFill>
              </a:rPr>
              <a:t>DİNLEDİĞİNİZ İÇİN TEŞEKKÜRLER</a:t>
            </a:r>
            <a:r>
              <a:rPr lang="tr-TR" sz="2000" b="1" dirty="0" smtClean="0">
                <a:solidFill>
                  <a:srgbClr val="002060"/>
                </a:solidFill>
              </a:rPr>
              <a:t>…</a:t>
            </a:r>
          </a:p>
          <a:p>
            <a:pPr algn="just"/>
            <a:endParaRPr lang="tr-TR" sz="2000" b="1" dirty="0">
              <a:solidFill>
                <a:srgbClr val="002060"/>
              </a:solidFill>
            </a:endParaRPr>
          </a:p>
          <a:p>
            <a:pPr algn="just"/>
            <a:endParaRPr lang="tr-TR" sz="2000" b="1" dirty="0" smtClean="0">
              <a:solidFill>
                <a:srgbClr val="002060"/>
              </a:solidFill>
            </a:endParaRPr>
          </a:p>
          <a:p>
            <a:pPr algn="just"/>
            <a:endParaRPr lang="tr-TR" sz="2000" b="1" dirty="0">
              <a:solidFill>
                <a:srgbClr val="002060"/>
              </a:solidFill>
            </a:endParaRPr>
          </a:p>
          <a:p>
            <a:pPr algn="just"/>
            <a:endParaRPr lang="tr-TR" sz="2000" b="1" dirty="0" smtClean="0">
              <a:solidFill>
                <a:srgbClr val="002060"/>
              </a:solidFill>
            </a:endParaRPr>
          </a:p>
          <a:p>
            <a:pPr algn="just"/>
            <a:r>
              <a:rPr lang="tr-TR" sz="2000" b="1" dirty="0" smtClean="0">
                <a:solidFill>
                  <a:srgbClr val="002060"/>
                </a:solidFill>
              </a:rPr>
              <a:t>                                                                                       </a:t>
            </a:r>
          </a:p>
          <a:p>
            <a:pPr algn="just"/>
            <a:endParaRPr lang="tr-TR" sz="2000" b="1" dirty="0">
              <a:solidFill>
                <a:srgbClr val="002060"/>
              </a:solidFill>
            </a:endParaRPr>
          </a:p>
        </p:txBody>
      </p:sp>
    </p:spTree>
    <p:extLst>
      <p:ext uri="{BB962C8B-B14F-4D97-AF65-F5344CB8AC3E}">
        <p14:creationId xmlns:p14="http://schemas.microsoft.com/office/powerpoint/2010/main" val="217964899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7200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017D9D5-48BE-4A5B-8DC1-84B5F40A965C}"/>
              </a:ext>
            </a:extLst>
          </p:cNvPr>
          <p:cNvSpPr>
            <a:spLocks noGrp="1"/>
          </p:cNvSpPr>
          <p:nvPr>
            <p:ph type="title" idx="4294967295"/>
          </p:nvPr>
        </p:nvSpPr>
        <p:spPr>
          <a:xfrm>
            <a:off x="838200" y="365125"/>
            <a:ext cx="10515600" cy="1325563"/>
          </a:xfrm>
        </p:spPr>
        <p:txBody>
          <a:bodyPr vert="horz" lIns="91440" tIns="45720" rIns="91440" bIns="45720" rtlCol="0" anchor="ctr">
            <a:normAutofit fontScale="90000"/>
          </a:bodyPr>
          <a:lstStyle/>
          <a:p>
            <a:r>
              <a:rPr lang="en-US" sz="6000" dirty="0" err="1">
                <a:latin typeface="Andalus" pitchFamily="18" charset="-78"/>
                <a:ea typeface="+mn-ea"/>
                <a:cs typeface="Andalus" pitchFamily="18" charset="-78"/>
              </a:rPr>
              <a:t>Problemler</a:t>
            </a:r>
            <a:r>
              <a:rPr lang="en-US" sz="6000" dirty="0">
                <a:latin typeface="Andalus" pitchFamily="18" charset="-78"/>
                <a:ea typeface="+mn-ea"/>
                <a:cs typeface="Andalus" pitchFamily="18" charset="-78"/>
              </a:rPr>
              <a:t>;</a:t>
            </a:r>
            <a:r>
              <a:rPr lang="en-US" sz="3200" dirty="0">
                <a:latin typeface="Andalus" pitchFamily="18" charset="-78"/>
                <a:ea typeface="+mn-ea"/>
                <a:cs typeface="Andalus" pitchFamily="18" charset="-78"/>
              </a:rPr>
              <a:t/>
            </a:r>
            <a:br>
              <a:rPr lang="en-US" sz="3200" dirty="0">
                <a:latin typeface="Andalus" pitchFamily="18" charset="-78"/>
                <a:ea typeface="+mn-ea"/>
                <a:cs typeface="Andalus" pitchFamily="18" charset="-78"/>
              </a:rPr>
            </a:br>
            <a:endParaRPr lang="en-US" sz="3200" dirty="0">
              <a:latin typeface="Andalus" pitchFamily="18" charset="-78"/>
              <a:ea typeface="+mn-ea"/>
              <a:cs typeface="Andalus" pitchFamily="18" charset="-78"/>
            </a:endParaRPr>
          </a:p>
        </p:txBody>
      </p:sp>
      <p:sp>
        <p:nvSpPr>
          <p:cNvPr id="3" name="İçerik Yer Tutucusu 2">
            <a:extLst>
              <a:ext uri="{FF2B5EF4-FFF2-40B4-BE49-F238E27FC236}">
                <a16:creationId xmlns="" xmlns:a16="http://schemas.microsoft.com/office/drawing/2014/main" id="{6ACECE8F-2FEE-4EF3-A382-391C0CA70E84}"/>
              </a:ext>
            </a:extLst>
          </p:cNvPr>
          <p:cNvSpPr>
            <a:spLocks noGrp="1"/>
          </p:cNvSpPr>
          <p:nvPr>
            <p:ph idx="4294967295"/>
          </p:nvPr>
        </p:nvSpPr>
        <p:spPr>
          <a:xfrm>
            <a:off x="6558455" y="1735574"/>
            <a:ext cx="4742793" cy="4641085"/>
          </a:xfrm>
        </p:spPr>
        <p:txBody>
          <a:bodyPr vert="horz" lIns="91440" tIns="45720" rIns="91440" bIns="45720" rtlCol="0">
            <a:normAutofit/>
          </a:bodyPr>
          <a:lstStyle/>
          <a:p>
            <a:r>
              <a:rPr lang="en-US" sz="3200" dirty="0" err="1">
                <a:latin typeface="Andalus" pitchFamily="18" charset="-78"/>
                <a:cs typeface="Andalus" pitchFamily="18" charset="-78"/>
              </a:rPr>
              <a:t>Hayatın</a:t>
            </a:r>
            <a:r>
              <a:rPr lang="en-US" sz="3200" dirty="0">
                <a:latin typeface="Andalus" pitchFamily="18" charset="-78"/>
                <a:cs typeface="Andalus" pitchFamily="18" charset="-78"/>
              </a:rPr>
              <a:t> </a:t>
            </a:r>
            <a:r>
              <a:rPr lang="en-US" sz="3200" dirty="0" err="1">
                <a:latin typeface="Andalus" pitchFamily="18" charset="-78"/>
                <a:cs typeface="Andalus" pitchFamily="18" charset="-78"/>
              </a:rPr>
              <a:t>kaçınılmaz</a:t>
            </a:r>
            <a:r>
              <a:rPr lang="en-US" sz="3200" dirty="0">
                <a:latin typeface="Andalus" pitchFamily="18" charset="-78"/>
                <a:cs typeface="Andalus" pitchFamily="18" charset="-78"/>
              </a:rPr>
              <a:t> </a:t>
            </a:r>
            <a:r>
              <a:rPr lang="en-US" sz="3200" dirty="0" err="1">
                <a:latin typeface="Andalus" pitchFamily="18" charset="-78"/>
                <a:cs typeface="Andalus" pitchFamily="18" charset="-78"/>
              </a:rPr>
              <a:t>gerçekleridir</a:t>
            </a:r>
            <a:r>
              <a:rPr lang="en-US" sz="3200" dirty="0">
                <a:latin typeface="Andalus" pitchFamily="18" charset="-78"/>
                <a:cs typeface="Andalus" pitchFamily="18" charset="-78"/>
              </a:rPr>
              <a:t>.</a:t>
            </a:r>
          </a:p>
          <a:p>
            <a:r>
              <a:rPr lang="en-US" sz="3200" dirty="0" err="1">
                <a:latin typeface="Andalus" pitchFamily="18" charset="-78"/>
                <a:cs typeface="Andalus" pitchFamily="18" charset="-78"/>
              </a:rPr>
              <a:t>Aynı</a:t>
            </a:r>
            <a:r>
              <a:rPr lang="en-US" sz="3200" dirty="0">
                <a:latin typeface="Andalus" pitchFamily="18" charset="-78"/>
                <a:cs typeface="Andalus" pitchFamily="18" charset="-78"/>
              </a:rPr>
              <a:t> </a:t>
            </a:r>
            <a:r>
              <a:rPr lang="en-US" sz="3200" dirty="0" err="1">
                <a:latin typeface="Andalus" pitchFamily="18" charset="-78"/>
                <a:cs typeface="Andalus" pitchFamily="18" charset="-78"/>
              </a:rPr>
              <a:t>zamanda</a:t>
            </a:r>
            <a:r>
              <a:rPr lang="en-US" sz="3200" dirty="0">
                <a:latin typeface="Andalus" pitchFamily="18" charset="-78"/>
                <a:cs typeface="Andalus" pitchFamily="18" charset="-78"/>
              </a:rPr>
              <a:t> </a:t>
            </a:r>
            <a:r>
              <a:rPr lang="en-US" sz="3200" dirty="0" err="1">
                <a:latin typeface="Andalus" pitchFamily="18" charset="-78"/>
                <a:cs typeface="Andalus" pitchFamily="18" charset="-78"/>
              </a:rPr>
              <a:t>enerji</a:t>
            </a:r>
            <a:r>
              <a:rPr lang="en-US" sz="3200" dirty="0">
                <a:latin typeface="Andalus" pitchFamily="18" charset="-78"/>
                <a:cs typeface="Andalus" pitchFamily="18" charset="-78"/>
              </a:rPr>
              <a:t> </a:t>
            </a:r>
            <a:r>
              <a:rPr lang="en-US" sz="3200" dirty="0" err="1">
                <a:latin typeface="Andalus" pitchFamily="18" charset="-78"/>
                <a:cs typeface="Andalus" pitchFamily="18" charset="-78"/>
              </a:rPr>
              <a:t>kaynağıdır</a:t>
            </a:r>
            <a:r>
              <a:rPr lang="en-US" sz="3200" dirty="0">
                <a:latin typeface="Andalus" pitchFamily="18" charset="-78"/>
                <a:cs typeface="Andalus" pitchFamily="18" charset="-78"/>
              </a:rPr>
              <a:t>. Problem </a:t>
            </a:r>
            <a:r>
              <a:rPr lang="en-US" sz="3200" dirty="0" err="1">
                <a:latin typeface="Andalus" pitchFamily="18" charset="-78"/>
                <a:cs typeface="Andalus" pitchFamily="18" charset="-78"/>
              </a:rPr>
              <a:t>karşısında</a:t>
            </a:r>
            <a:r>
              <a:rPr lang="en-US" sz="3200" dirty="0">
                <a:latin typeface="Andalus" pitchFamily="18" charset="-78"/>
                <a:cs typeface="Andalus" pitchFamily="18" charset="-78"/>
              </a:rPr>
              <a:t> </a:t>
            </a:r>
            <a:r>
              <a:rPr lang="en-US" sz="3200" dirty="0" err="1">
                <a:latin typeface="Andalus" pitchFamily="18" charset="-78"/>
                <a:cs typeface="Andalus" pitchFamily="18" charset="-78"/>
              </a:rPr>
              <a:t>gerilim</a:t>
            </a:r>
            <a:r>
              <a:rPr lang="en-US" sz="3200" dirty="0">
                <a:latin typeface="Andalus" pitchFamily="18" charset="-78"/>
                <a:cs typeface="Andalus" pitchFamily="18" charset="-78"/>
              </a:rPr>
              <a:t> </a:t>
            </a:r>
            <a:r>
              <a:rPr lang="en-US" sz="3200" dirty="0" err="1">
                <a:latin typeface="Andalus" pitchFamily="18" charset="-78"/>
                <a:cs typeface="Andalus" pitchFamily="18" charset="-78"/>
              </a:rPr>
              <a:t>yaşarız</a:t>
            </a:r>
            <a:r>
              <a:rPr lang="en-US" sz="3200" dirty="0">
                <a:latin typeface="Andalus" pitchFamily="18" charset="-78"/>
                <a:cs typeface="Andalus" pitchFamily="18" charset="-78"/>
              </a:rPr>
              <a:t> </a:t>
            </a:r>
            <a:r>
              <a:rPr lang="en-US" sz="3200" dirty="0" err="1">
                <a:latin typeface="Andalus" pitchFamily="18" charset="-78"/>
                <a:cs typeface="Andalus" pitchFamily="18" charset="-78"/>
              </a:rPr>
              <a:t>ve</a:t>
            </a:r>
            <a:r>
              <a:rPr lang="en-US" sz="3200" dirty="0">
                <a:latin typeface="Andalus" pitchFamily="18" charset="-78"/>
                <a:cs typeface="Andalus" pitchFamily="18" charset="-78"/>
              </a:rPr>
              <a:t> </a:t>
            </a:r>
            <a:r>
              <a:rPr lang="en-US" sz="3200" dirty="0" err="1">
                <a:latin typeface="Andalus" pitchFamily="18" charset="-78"/>
                <a:cs typeface="Andalus" pitchFamily="18" charset="-78"/>
              </a:rPr>
              <a:t>bu</a:t>
            </a:r>
            <a:r>
              <a:rPr lang="en-US" sz="3200" dirty="0">
                <a:latin typeface="Andalus" pitchFamily="18" charset="-78"/>
                <a:cs typeface="Andalus" pitchFamily="18" charset="-78"/>
              </a:rPr>
              <a:t> </a:t>
            </a:r>
            <a:r>
              <a:rPr lang="en-US" sz="3200" dirty="0" err="1">
                <a:latin typeface="Andalus" pitchFamily="18" charset="-78"/>
                <a:cs typeface="Andalus" pitchFamily="18" charset="-78"/>
              </a:rPr>
              <a:t>gerilim</a:t>
            </a:r>
            <a:r>
              <a:rPr lang="en-US" sz="3200" dirty="0">
                <a:latin typeface="Andalus" pitchFamily="18" charset="-78"/>
                <a:cs typeface="Andalus" pitchFamily="18" charset="-78"/>
              </a:rPr>
              <a:t> de </a:t>
            </a:r>
            <a:r>
              <a:rPr lang="en-US" sz="3200" dirty="0" err="1">
                <a:latin typeface="Andalus" pitchFamily="18" charset="-78"/>
                <a:cs typeface="Andalus" pitchFamily="18" charset="-78"/>
              </a:rPr>
              <a:t>enerji</a:t>
            </a:r>
            <a:r>
              <a:rPr lang="en-US" sz="3200" dirty="0">
                <a:latin typeface="Andalus" pitchFamily="18" charset="-78"/>
                <a:cs typeface="Andalus" pitchFamily="18" charset="-78"/>
              </a:rPr>
              <a:t> </a:t>
            </a:r>
            <a:r>
              <a:rPr lang="en-US" sz="3200" dirty="0" err="1">
                <a:latin typeface="Andalus" pitchFamily="18" charset="-78"/>
                <a:cs typeface="Andalus" pitchFamily="18" charset="-78"/>
              </a:rPr>
              <a:t>yükler</a:t>
            </a:r>
            <a:r>
              <a:rPr lang="en-US" sz="3200" dirty="0">
                <a:latin typeface="Andalus" pitchFamily="18" charset="-78"/>
                <a:cs typeface="Andalus" pitchFamily="18" charset="-78"/>
              </a:rPr>
              <a:t>. </a:t>
            </a:r>
            <a:r>
              <a:rPr lang="en-US" sz="3200" dirty="0" err="1">
                <a:latin typeface="Andalus" pitchFamily="18" charset="-78"/>
                <a:cs typeface="Andalus" pitchFamily="18" charset="-78"/>
              </a:rPr>
              <a:t>Yani</a:t>
            </a:r>
            <a:r>
              <a:rPr lang="en-US" sz="3200" dirty="0">
                <a:latin typeface="Andalus" pitchFamily="18" charset="-78"/>
                <a:cs typeface="Andalus" pitchFamily="18" charset="-78"/>
              </a:rPr>
              <a:t> </a:t>
            </a:r>
            <a:r>
              <a:rPr lang="en-US" sz="3200" dirty="0" err="1">
                <a:latin typeface="Andalus" pitchFamily="18" charset="-78"/>
                <a:cs typeface="Andalus" pitchFamily="18" charset="-78"/>
              </a:rPr>
              <a:t>bizi</a:t>
            </a:r>
            <a:r>
              <a:rPr lang="en-US" sz="3200" dirty="0">
                <a:latin typeface="Andalus" pitchFamily="18" charset="-78"/>
                <a:cs typeface="Andalus" pitchFamily="18" charset="-78"/>
              </a:rPr>
              <a:t> </a:t>
            </a:r>
            <a:r>
              <a:rPr lang="en-US" sz="3200" dirty="0" err="1">
                <a:latin typeface="Andalus" pitchFamily="18" charset="-78"/>
                <a:cs typeface="Andalus" pitchFamily="18" charset="-78"/>
              </a:rPr>
              <a:t>geliştirir</a:t>
            </a:r>
            <a:r>
              <a:rPr lang="en-US" sz="3200" dirty="0">
                <a:latin typeface="Andalus" pitchFamily="18" charset="-78"/>
                <a:cs typeface="Andalus" pitchFamily="18" charset="-78"/>
              </a:rPr>
              <a:t>.</a:t>
            </a:r>
          </a:p>
        </p:txBody>
      </p:sp>
      <p:sp>
        <p:nvSpPr>
          <p:cNvPr id="4" name="AutoShape 4" descr="PROBLEM ÇÖZME ve KARAR ALMA TEKNİKLERİ - Kurumsal Eğitimler Danışmanlık -  Yaşayarak Öğrenme | Yöne- Te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AutoShape 6" descr="PROBLEM ÇÖZME ve KARAR ALMA TEKNİKLERİ - Kurumsal Eğitimler Danışmanlık -  Yaşayarak Öğrenme | Yöne- Te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32" name="Picture 8" descr="PROBLEM ÇÖZME ve KARAR ALMA TEKNİKLERİ - Kurumsal Eğitimler Danışmanlık -  Yaşayarak Öğrenme | Yöne- Tea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112" y="1945782"/>
            <a:ext cx="4876800" cy="3248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7803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32"/>
                                        </p:tgtEl>
                                        <p:attrNameLst>
                                          <p:attrName>style.visibility</p:attrName>
                                        </p:attrNameLst>
                                      </p:cBhvr>
                                      <p:to>
                                        <p:strVal val="visible"/>
                                      </p:to>
                                    </p:set>
                                    <p:anim calcmode="lin" valueType="num">
                                      <p:cBhvr additive="base">
                                        <p:cTn id="7" dur="500" fill="hold"/>
                                        <p:tgtEl>
                                          <p:spTgt spid="1032"/>
                                        </p:tgtEl>
                                        <p:attrNameLst>
                                          <p:attrName>ppt_x</p:attrName>
                                        </p:attrNameLst>
                                      </p:cBhvr>
                                      <p:tavLst>
                                        <p:tav tm="0">
                                          <p:val>
                                            <p:strVal val="#ppt_x"/>
                                          </p:val>
                                        </p:tav>
                                        <p:tav tm="100000">
                                          <p:val>
                                            <p:strVal val="#ppt_x"/>
                                          </p:val>
                                        </p:tav>
                                      </p:tavLst>
                                    </p:anim>
                                    <p:anim calcmode="lin" valueType="num">
                                      <p:cBhvr additive="base">
                                        <p:cTn id="8" dur="500" fill="hold"/>
                                        <p:tgtEl>
                                          <p:spTgt spid="103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heel(1)">
                                      <p:cBhvr>
                                        <p:cTn id="17" dur="2000"/>
                                        <p:tgtEl>
                                          <p:spTgt spid="3">
                                            <p:txEl>
                                              <p:pRg st="0" end="0"/>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1)">
                                      <p:cBhvr>
                                        <p:cTn id="2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1300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D1C9F6D-8892-4D60-B325-9D8262DC46A9}"/>
              </a:ext>
            </a:extLst>
          </p:cNvPr>
          <p:cNvSpPr>
            <a:spLocks noGrp="1"/>
          </p:cNvSpPr>
          <p:nvPr>
            <p:ph type="title" idx="4294967295"/>
          </p:nvPr>
        </p:nvSpPr>
        <p:spPr>
          <a:xfrm>
            <a:off x="7464425" y="1324714"/>
            <a:ext cx="3660775" cy="2820988"/>
          </a:xfrm>
        </p:spPr>
        <p:txBody>
          <a:bodyPr>
            <a:normAutofit/>
          </a:bodyPr>
          <a:lstStyle/>
          <a:p>
            <a:r>
              <a:rPr lang="tr-TR" sz="4000" b="1" dirty="0"/>
              <a:t>Problem çözme becerisi neden önemlidir?</a:t>
            </a:r>
            <a:br>
              <a:rPr lang="tr-TR" sz="4000" b="1" dirty="0"/>
            </a:br>
            <a:endParaRPr lang="tr-TR" sz="4000" dirty="0"/>
          </a:p>
        </p:txBody>
      </p:sp>
      <p:grpSp>
        <p:nvGrpSpPr>
          <p:cNvPr id="4" name="Grup 3">
            <a:extLst>
              <a:ext uri="{FF2B5EF4-FFF2-40B4-BE49-F238E27FC236}">
                <a16:creationId xmlns="" xmlns:a16="http://schemas.microsoft.com/office/drawing/2014/main" id="{D8E1E151-6C54-4C18-B8D0-EA06590638A9}"/>
              </a:ext>
            </a:extLst>
          </p:cNvPr>
          <p:cNvGrpSpPr/>
          <p:nvPr/>
        </p:nvGrpSpPr>
        <p:grpSpPr>
          <a:xfrm>
            <a:off x="0" y="108622"/>
            <a:ext cx="12192000" cy="6707160"/>
            <a:chOff x="5340486" y="956536"/>
            <a:chExt cx="12192000" cy="5767764"/>
          </a:xfrm>
        </p:grpSpPr>
        <p:sp>
          <p:nvSpPr>
            <p:cNvPr id="6" name="Serbest Form: Şekil 5">
              <a:extLst>
                <a:ext uri="{FF2B5EF4-FFF2-40B4-BE49-F238E27FC236}">
                  <a16:creationId xmlns="" xmlns:a16="http://schemas.microsoft.com/office/drawing/2014/main" id="{F01B0E3A-B358-4618-B1A5-8CEE7B31E67C}"/>
                </a:ext>
              </a:extLst>
            </p:cNvPr>
            <p:cNvSpPr/>
            <p:nvPr/>
          </p:nvSpPr>
          <p:spPr>
            <a:xfrm>
              <a:off x="5340486" y="956536"/>
              <a:ext cx="6750996" cy="3471652"/>
            </a:xfrm>
            <a:custGeom>
              <a:avLst/>
              <a:gdLst>
                <a:gd name="connsiteX0" fmla="*/ 0 w 5115491"/>
                <a:gd name="connsiteY0" fmla="*/ 410986 h 2465866"/>
                <a:gd name="connsiteX1" fmla="*/ 410986 w 5115491"/>
                <a:gd name="connsiteY1" fmla="*/ 0 h 2465866"/>
                <a:gd name="connsiteX2" fmla="*/ 4704505 w 5115491"/>
                <a:gd name="connsiteY2" fmla="*/ 0 h 2465866"/>
                <a:gd name="connsiteX3" fmla="*/ 5115491 w 5115491"/>
                <a:gd name="connsiteY3" fmla="*/ 410986 h 2465866"/>
                <a:gd name="connsiteX4" fmla="*/ 5115491 w 5115491"/>
                <a:gd name="connsiteY4" fmla="*/ 2054880 h 2465866"/>
                <a:gd name="connsiteX5" fmla="*/ 4704505 w 5115491"/>
                <a:gd name="connsiteY5" fmla="*/ 2465866 h 2465866"/>
                <a:gd name="connsiteX6" fmla="*/ 410986 w 5115491"/>
                <a:gd name="connsiteY6" fmla="*/ 2465866 h 2465866"/>
                <a:gd name="connsiteX7" fmla="*/ 0 w 5115491"/>
                <a:gd name="connsiteY7" fmla="*/ 2054880 h 2465866"/>
                <a:gd name="connsiteX8" fmla="*/ 0 w 5115491"/>
                <a:gd name="connsiteY8" fmla="*/ 410986 h 246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2465866">
                  <a:moveTo>
                    <a:pt x="0" y="410986"/>
                  </a:moveTo>
                  <a:cubicBezTo>
                    <a:pt x="0" y="184005"/>
                    <a:pt x="184005" y="0"/>
                    <a:pt x="410986" y="0"/>
                  </a:cubicBezTo>
                  <a:lnTo>
                    <a:pt x="4704505" y="0"/>
                  </a:lnTo>
                  <a:cubicBezTo>
                    <a:pt x="4931486" y="0"/>
                    <a:pt x="5115491" y="184005"/>
                    <a:pt x="5115491" y="410986"/>
                  </a:cubicBezTo>
                  <a:lnTo>
                    <a:pt x="5115491" y="2054880"/>
                  </a:lnTo>
                  <a:cubicBezTo>
                    <a:pt x="5115491" y="2281861"/>
                    <a:pt x="4931486" y="2465866"/>
                    <a:pt x="4704505" y="2465866"/>
                  </a:cubicBezTo>
                  <a:lnTo>
                    <a:pt x="410986" y="2465866"/>
                  </a:lnTo>
                  <a:cubicBezTo>
                    <a:pt x="184005" y="2465866"/>
                    <a:pt x="0" y="2281861"/>
                    <a:pt x="0" y="2054880"/>
                  </a:cubicBezTo>
                  <a:lnTo>
                    <a:pt x="0" y="410986"/>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27054" tIns="227054" rIns="227054" bIns="227054" numCol="1" spcCol="1270" anchor="ctr" anchorCtr="0">
              <a:noAutofit/>
            </a:bodyPr>
            <a:lstStyle/>
            <a:p>
              <a:pPr marL="0" lvl="0" indent="0" algn="l" defTabSz="1244600">
                <a:lnSpc>
                  <a:spcPct val="90000"/>
                </a:lnSpc>
                <a:spcBef>
                  <a:spcPct val="0"/>
                </a:spcBef>
                <a:spcAft>
                  <a:spcPct val="35000"/>
                </a:spcAft>
                <a:buNone/>
              </a:pPr>
              <a:r>
                <a:rPr lang="tr-TR" sz="2400" kern="1200" dirty="0">
                  <a:solidFill>
                    <a:srgbClr val="FF0000"/>
                  </a:solidFill>
                </a:rPr>
                <a:t>Problem çözme becerilerini içeren birçok yöntem vardır ve birçok kişi bu yöntemi çeşitli nedenler ile öğrenmek ve uygulamak istiyor. Problem çözme becerilerinin geliştirilmesi için öncelikle problemin ne olduğunun tam olarak bilinmesi gerekiyor. Problemin baş göstermesi gerçek sonuçların elde edilmesini engellemesine neden oluyor. Bu durum da kişilerin hedeflerinin gerçekleşmemesine neden olduğu gibi problemlerin ortaya çıkardığı psikolojik etkenlerden de olumsuz etkilenmelerine neden oluyor.</a:t>
              </a:r>
              <a:endParaRPr lang="en-US" sz="2400" kern="1200" dirty="0">
                <a:solidFill>
                  <a:srgbClr val="FF0000"/>
                </a:solidFill>
              </a:endParaRPr>
            </a:p>
          </p:txBody>
        </p:sp>
        <p:sp>
          <p:nvSpPr>
            <p:cNvPr id="7" name="Serbest Form: Şekil 6">
              <a:extLst>
                <a:ext uri="{FF2B5EF4-FFF2-40B4-BE49-F238E27FC236}">
                  <a16:creationId xmlns="" xmlns:a16="http://schemas.microsoft.com/office/drawing/2014/main" id="{88838504-A99C-4E20-A931-0CD88BAF76F5}"/>
                </a:ext>
              </a:extLst>
            </p:cNvPr>
            <p:cNvSpPr/>
            <p:nvPr/>
          </p:nvSpPr>
          <p:spPr>
            <a:xfrm>
              <a:off x="10781490" y="4428188"/>
              <a:ext cx="6750996" cy="2296112"/>
            </a:xfrm>
            <a:custGeom>
              <a:avLst/>
              <a:gdLst>
                <a:gd name="connsiteX0" fmla="*/ 0 w 5115491"/>
                <a:gd name="connsiteY0" fmla="*/ 410986 h 2465866"/>
                <a:gd name="connsiteX1" fmla="*/ 410986 w 5115491"/>
                <a:gd name="connsiteY1" fmla="*/ 0 h 2465866"/>
                <a:gd name="connsiteX2" fmla="*/ 4704505 w 5115491"/>
                <a:gd name="connsiteY2" fmla="*/ 0 h 2465866"/>
                <a:gd name="connsiteX3" fmla="*/ 5115491 w 5115491"/>
                <a:gd name="connsiteY3" fmla="*/ 410986 h 2465866"/>
                <a:gd name="connsiteX4" fmla="*/ 5115491 w 5115491"/>
                <a:gd name="connsiteY4" fmla="*/ 2054880 h 2465866"/>
                <a:gd name="connsiteX5" fmla="*/ 4704505 w 5115491"/>
                <a:gd name="connsiteY5" fmla="*/ 2465866 h 2465866"/>
                <a:gd name="connsiteX6" fmla="*/ 410986 w 5115491"/>
                <a:gd name="connsiteY6" fmla="*/ 2465866 h 2465866"/>
                <a:gd name="connsiteX7" fmla="*/ 0 w 5115491"/>
                <a:gd name="connsiteY7" fmla="*/ 2054880 h 2465866"/>
                <a:gd name="connsiteX8" fmla="*/ 0 w 5115491"/>
                <a:gd name="connsiteY8" fmla="*/ 410986 h 246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115491" h="2465866">
                  <a:moveTo>
                    <a:pt x="0" y="410986"/>
                  </a:moveTo>
                  <a:cubicBezTo>
                    <a:pt x="0" y="184005"/>
                    <a:pt x="184005" y="0"/>
                    <a:pt x="410986" y="0"/>
                  </a:cubicBezTo>
                  <a:lnTo>
                    <a:pt x="4704505" y="0"/>
                  </a:lnTo>
                  <a:cubicBezTo>
                    <a:pt x="4931486" y="0"/>
                    <a:pt x="5115491" y="184005"/>
                    <a:pt x="5115491" y="410986"/>
                  </a:cubicBezTo>
                  <a:lnTo>
                    <a:pt x="5115491" y="2054880"/>
                  </a:lnTo>
                  <a:cubicBezTo>
                    <a:pt x="5115491" y="2281861"/>
                    <a:pt x="4931486" y="2465866"/>
                    <a:pt x="4704505" y="2465866"/>
                  </a:cubicBezTo>
                  <a:lnTo>
                    <a:pt x="410986" y="2465866"/>
                  </a:lnTo>
                  <a:cubicBezTo>
                    <a:pt x="184005" y="2465866"/>
                    <a:pt x="0" y="2281861"/>
                    <a:pt x="0" y="2054880"/>
                  </a:cubicBezTo>
                  <a:lnTo>
                    <a:pt x="0" y="410986"/>
                  </a:lnTo>
                  <a:close/>
                </a:path>
              </a:pathLst>
            </a:custGeom>
          </p:spPr>
          <p:style>
            <a:lnRef idx="2">
              <a:schemeClr val="lt1">
                <a:hueOff val="0"/>
                <a:satOff val="0"/>
                <a:lumOff val="0"/>
                <a:alphaOff val="0"/>
              </a:schemeClr>
            </a:lnRef>
            <a:fillRef idx="1">
              <a:schemeClr val="accent5">
                <a:hueOff val="-6758543"/>
                <a:satOff val="-17419"/>
                <a:lumOff val="-11765"/>
                <a:alphaOff val="0"/>
              </a:schemeClr>
            </a:fillRef>
            <a:effectRef idx="0">
              <a:schemeClr val="accent5">
                <a:hueOff val="-6758543"/>
                <a:satOff val="-17419"/>
                <a:lumOff val="-11765"/>
                <a:alphaOff val="0"/>
              </a:schemeClr>
            </a:effectRef>
            <a:fontRef idx="minor">
              <a:schemeClr val="lt1"/>
            </a:fontRef>
          </p:style>
          <p:txBody>
            <a:bodyPr spcFirstLastPara="0" vert="horz" wrap="square" lIns="227054" tIns="227054" rIns="227054" bIns="227054" numCol="1" spcCol="1270" anchor="ctr" anchorCtr="0">
              <a:noAutofit/>
            </a:bodyPr>
            <a:lstStyle/>
            <a:p>
              <a:pPr marL="0" lvl="0" indent="0" algn="l" defTabSz="1244600">
                <a:lnSpc>
                  <a:spcPct val="90000"/>
                </a:lnSpc>
                <a:spcBef>
                  <a:spcPct val="0"/>
                </a:spcBef>
                <a:spcAft>
                  <a:spcPct val="35000"/>
                </a:spcAft>
                <a:buNone/>
              </a:pPr>
              <a:r>
                <a:rPr lang="tr-TR" sz="2400" kern="1200" dirty="0"/>
                <a:t>Genellikle problemin ortaya çıkmasının nedeni uygulanan yöntemlerin teorik ile pratik aşamasındaki uyumsuzluk olabiliyor. Bu nedenle problemlerin ortadan kaldırılması ve hedeflenen noktaya ulaşmak için problem çözme becerileri kazanılmalıdır.</a:t>
              </a:r>
              <a:endParaRPr lang="en-US" sz="2400" kern="1200" dirty="0"/>
            </a:p>
          </p:txBody>
        </p:sp>
      </p:grpSp>
    </p:spTree>
    <p:extLst>
      <p:ext uri="{BB962C8B-B14F-4D97-AF65-F5344CB8AC3E}">
        <p14:creationId xmlns:p14="http://schemas.microsoft.com/office/powerpoint/2010/main" val="695779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1300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EDB9358-6B04-4863-BEC2-F495B92E8BA8}"/>
              </a:ext>
            </a:extLst>
          </p:cNvPr>
          <p:cNvSpPr>
            <a:spLocks noGrp="1"/>
          </p:cNvSpPr>
          <p:nvPr>
            <p:ph type="ctrTitle"/>
          </p:nvPr>
        </p:nvSpPr>
        <p:spPr>
          <a:xfrm>
            <a:off x="1524000" y="315310"/>
            <a:ext cx="9144000" cy="1355835"/>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tr-TR" sz="4000" b="1" dirty="0" smtClean="0"/>
              <a:t/>
            </a:r>
            <a:br>
              <a:rPr lang="tr-TR" sz="4000" b="1" dirty="0" smtClean="0"/>
            </a:br>
            <a:r>
              <a:rPr lang="tr-TR" sz="4000" b="1" dirty="0" smtClean="0"/>
              <a:t>Problem </a:t>
            </a:r>
            <a:r>
              <a:rPr lang="tr-TR" sz="4000" b="1" dirty="0"/>
              <a:t>Ç</a:t>
            </a:r>
            <a:r>
              <a:rPr lang="tr-TR" sz="4000" b="1" dirty="0" smtClean="0"/>
              <a:t>özme </a:t>
            </a:r>
            <a:r>
              <a:rPr lang="tr-TR" sz="4000" b="1" dirty="0"/>
              <a:t>B</a:t>
            </a:r>
            <a:r>
              <a:rPr lang="tr-TR" sz="4000" b="1" dirty="0" smtClean="0"/>
              <a:t>ecerisi </a:t>
            </a:r>
            <a:r>
              <a:rPr lang="tr-TR" sz="4000" b="1" dirty="0"/>
              <a:t>N</a:t>
            </a:r>
            <a:r>
              <a:rPr lang="tr-TR" sz="4000" b="1" dirty="0" smtClean="0"/>
              <a:t>eden </a:t>
            </a:r>
            <a:r>
              <a:rPr lang="tr-TR" sz="4000" b="1" dirty="0"/>
              <a:t>Ö</a:t>
            </a:r>
            <a:r>
              <a:rPr lang="tr-TR" sz="4000" b="1" dirty="0" smtClean="0"/>
              <a:t>nemlidir</a:t>
            </a:r>
            <a:r>
              <a:rPr lang="tr-TR" sz="4000" b="1" dirty="0"/>
              <a:t>?</a:t>
            </a:r>
            <a:br>
              <a:rPr lang="tr-TR" sz="4000" b="1" dirty="0"/>
            </a:br>
            <a:endParaRPr lang="tr-TR" sz="4000" b="1" dirty="0"/>
          </a:p>
        </p:txBody>
      </p:sp>
      <p:sp>
        <p:nvSpPr>
          <p:cNvPr id="3" name="İçerik Yer Tutucusu 2">
            <a:extLst>
              <a:ext uri="{FF2B5EF4-FFF2-40B4-BE49-F238E27FC236}">
                <a16:creationId xmlns="" xmlns:a16="http://schemas.microsoft.com/office/drawing/2014/main" id="{6FA14FEE-3CC5-41FE-99FB-6A20DABF6EC4}"/>
              </a:ext>
            </a:extLst>
          </p:cNvPr>
          <p:cNvSpPr>
            <a:spLocks noGrp="1"/>
          </p:cNvSpPr>
          <p:nvPr>
            <p:ph type="subTitle" idx="1"/>
          </p:nvPr>
        </p:nvSpPr>
        <p:spPr>
          <a:xfrm>
            <a:off x="357350" y="1950444"/>
            <a:ext cx="5843753" cy="4219128"/>
          </a:xfrm>
        </p:spPr>
        <p:txBody>
          <a:bodyPr>
            <a:noAutofit/>
          </a:bodyPr>
          <a:lstStyle/>
          <a:p>
            <a:pPr marL="457200" indent="-457200" algn="just" fontAlgn="base">
              <a:buFont typeface="Arial" pitchFamily="34" charset="0"/>
              <a:buChar char="•"/>
            </a:pPr>
            <a:r>
              <a:rPr lang="tr-TR" sz="1800" dirty="0" smtClean="0">
                <a:latin typeface="Comic Sans MS" pitchFamily="66" charset="0"/>
              </a:rPr>
              <a:t>Problem </a:t>
            </a:r>
            <a:r>
              <a:rPr lang="tr-TR" sz="1800" dirty="0">
                <a:latin typeface="Comic Sans MS" pitchFamily="66" charset="0"/>
              </a:rPr>
              <a:t>çözme başarılı </a:t>
            </a:r>
            <a:r>
              <a:rPr lang="tr-TR" sz="1800" dirty="0" smtClean="0">
                <a:latin typeface="Comic Sans MS" pitchFamily="66" charset="0"/>
              </a:rPr>
              <a:t>olmanızda ve çocuklarınıza örnek olmak açısından </a:t>
            </a:r>
            <a:r>
              <a:rPr lang="tr-TR" sz="1800" dirty="0">
                <a:latin typeface="Comic Sans MS" pitchFamily="66" charset="0"/>
              </a:rPr>
              <a:t>size yardımcı olacak anahtar bir beceridir. </a:t>
            </a:r>
            <a:endParaRPr lang="tr-TR" sz="1800" dirty="0" smtClean="0">
              <a:latin typeface="Comic Sans MS" pitchFamily="66" charset="0"/>
            </a:endParaRPr>
          </a:p>
          <a:p>
            <a:pPr marL="457200" indent="-457200" algn="just" fontAlgn="base">
              <a:buFont typeface="Arial" pitchFamily="34" charset="0"/>
              <a:buChar char="•"/>
            </a:pPr>
            <a:r>
              <a:rPr lang="tr-TR" sz="1800" dirty="0" smtClean="0">
                <a:latin typeface="Comic Sans MS" pitchFamily="66" charset="0"/>
              </a:rPr>
              <a:t>Engeller </a:t>
            </a:r>
            <a:r>
              <a:rPr lang="tr-TR" sz="1800" dirty="0">
                <a:latin typeface="Comic Sans MS" pitchFamily="66" charset="0"/>
              </a:rPr>
              <a:t>ve problemler sürekli olarak karşımıza çıkar ve bizim bunlara hem yaratıcı hem de hızlı çözümler üretebilmemiz </a:t>
            </a:r>
            <a:r>
              <a:rPr lang="tr-TR" sz="1800" dirty="0" smtClean="0">
                <a:latin typeface="Comic Sans MS" pitchFamily="66" charset="0"/>
              </a:rPr>
              <a:t>önemlidir.</a:t>
            </a:r>
          </a:p>
          <a:p>
            <a:pPr marL="457200" indent="-457200" algn="just" fontAlgn="base">
              <a:buFont typeface="Arial" pitchFamily="34" charset="0"/>
              <a:buChar char="•"/>
            </a:pPr>
            <a:r>
              <a:rPr lang="tr-TR" sz="1800" dirty="0" smtClean="0">
                <a:latin typeface="Comic Sans MS" pitchFamily="66" charset="0"/>
              </a:rPr>
              <a:t>Uyguladığımız yöntemler çocuklar tarafından gözlemlenir ve model oluşturur. Bu sebeple rol model olabilmek için öncelikle kendimiz problem çözme basamakları hakkında bilgi sahibi olmalı ve uygulamalarımızla çocuklara ışık tutmalıyız. Aynı zamanda yetişkin olduklarında da sağlıklı problem çözme biçimlerini içselleştirerek hayatı daha kolay şekilde yürütebilmelerinin önünü açmış oluruz.</a:t>
            </a:r>
            <a:endParaRPr lang="tr-TR" sz="1000" dirty="0">
              <a:latin typeface="Comic Sans MS" pitchFamily="66" charset="0"/>
            </a:endParaRPr>
          </a:p>
        </p:txBody>
      </p:sp>
      <p:pic>
        <p:nvPicPr>
          <p:cNvPr id="3074" name="Picture 2" descr="Yaratıcı Problem Çözm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5561" y="2312277"/>
            <a:ext cx="4566088" cy="2283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81048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074"/>
                                        </p:tgtEl>
                                        <p:attrNameLst>
                                          <p:attrName>style.visibility</p:attrName>
                                        </p:attrNameLst>
                                      </p:cBhvr>
                                      <p:to>
                                        <p:strVal val="visible"/>
                                      </p:to>
                                    </p:set>
                                    <p:animEffect transition="in" filter="barn(inVertical)">
                                      <p:cBhvr>
                                        <p:cTn id="10" dur="500"/>
                                        <p:tgtEl>
                                          <p:spTgt spid="307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500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Dikdörtgen 1"/>
          <p:cNvSpPr/>
          <p:nvPr/>
        </p:nvSpPr>
        <p:spPr>
          <a:xfrm>
            <a:off x="5696605" y="1639399"/>
            <a:ext cx="5843751" cy="4228850"/>
          </a:xfrm>
          <a:prstGeom prst="rect">
            <a:avLst/>
          </a:prstGeom>
        </p:spPr>
        <p:txBody>
          <a:bodyPr wrap="square">
            <a:spAutoFit/>
          </a:bodyPr>
          <a:lstStyle/>
          <a:p>
            <a:pPr algn="just">
              <a:lnSpc>
                <a:spcPct val="80000"/>
              </a:lnSpc>
              <a:buClr>
                <a:srgbClr val="00CCFF"/>
              </a:buClr>
              <a:buSzPct val="65000"/>
            </a:pPr>
            <a:r>
              <a:rPr lang="tr-TR" altLang="tr-TR" sz="2800" b="1" dirty="0" smtClean="0">
                <a:solidFill>
                  <a:srgbClr val="FF0000"/>
                </a:solidFill>
                <a:effectLst>
                  <a:outerShdw blurRad="38100" dist="38100" dir="2700000" algn="tl">
                    <a:srgbClr val="C0C0C0"/>
                  </a:outerShdw>
                </a:effectLst>
              </a:rPr>
              <a:t>	Problem </a:t>
            </a:r>
            <a:r>
              <a:rPr lang="tr-TR" altLang="tr-TR" sz="2800" b="1" dirty="0">
                <a:solidFill>
                  <a:srgbClr val="FF0000"/>
                </a:solidFill>
                <a:effectLst>
                  <a:outerShdw blurRad="38100" dist="38100" dir="2700000" algn="tl">
                    <a:srgbClr val="C0C0C0"/>
                  </a:outerShdw>
                </a:effectLst>
              </a:rPr>
              <a:t>çözme, belli bir durum çerçevesinde düşünebilme, ne yapılacağına ve nasıl yapılacağına karar verebilme, eldeki imkanları kullanabilme ve bu yolla çözüme ulaşmaktır. </a:t>
            </a:r>
          </a:p>
          <a:p>
            <a:pPr algn="just">
              <a:lnSpc>
                <a:spcPct val="80000"/>
              </a:lnSpc>
              <a:buClr>
                <a:srgbClr val="00CCFF"/>
              </a:buClr>
              <a:buSzPct val="65000"/>
            </a:pPr>
            <a:r>
              <a:rPr lang="tr-TR" altLang="tr-TR" sz="2800" b="1" dirty="0" smtClean="0">
                <a:solidFill>
                  <a:srgbClr val="FF0000"/>
                </a:solidFill>
                <a:effectLst>
                  <a:outerShdw blurRad="38100" dist="38100" dir="2700000" algn="tl">
                    <a:srgbClr val="C0C0C0"/>
                  </a:outerShdw>
                </a:effectLst>
              </a:rPr>
              <a:t>	Daha </a:t>
            </a:r>
            <a:r>
              <a:rPr lang="tr-TR" altLang="tr-TR" sz="2800" b="1" dirty="0">
                <a:solidFill>
                  <a:srgbClr val="FF0000"/>
                </a:solidFill>
                <a:effectLst>
                  <a:outerShdw blurRad="38100" dist="38100" dir="2700000" algn="tl">
                    <a:srgbClr val="C0C0C0"/>
                  </a:outerShdw>
                </a:effectLst>
              </a:rPr>
              <a:t>geniş tanımla problem çözme, problemin tanımlanması, probleme ve çözümüne ilişkin bilgilerin toplanması, en uygun çözüm yolunun uygulamaya konulması ve sonucun değerlendirilmesidir. </a:t>
            </a:r>
          </a:p>
        </p:txBody>
      </p:sp>
      <p:sp>
        <p:nvSpPr>
          <p:cNvPr id="3" name="Başlık 1">
            <a:extLst>
              <a:ext uri="{FF2B5EF4-FFF2-40B4-BE49-F238E27FC236}">
                <a16:creationId xmlns="" xmlns:a16="http://schemas.microsoft.com/office/drawing/2014/main" id="{F365C646-7B20-4D54-916C-89A2AAD1C9B4}"/>
              </a:ext>
            </a:extLst>
          </p:cNvPr>
          <p:cNvSpPr txBox="1">
            <a:spLocks/>
          </p:cNvSpPr>
          <p:nvPr/>
        </p:nvSpPr>
        <p:spPr>
          <a:xfrm>
            <a:off x="1408933" y="533241"/>
            <a:ext cx="9637776" cy="9224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smtClean="0"/>
              <a:t>Problem Çözme Nedir?</a:t>
            </a:r>
            <a:endParaRPr lang="en-US" b="1" dirty="0"/>
          </a:p>
        </p:txBody>
      </p:sp>
      <p:pic>
        <p:nvPicPr>
          <p:cNvPr id="4098" name="Picture 2" descr="Problem Çözme Karar Verme - 2Y Danışmanlı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5382" y="1889200"/>
            <a:ext cx="3733252" cy="323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884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down)">
                                      <p:cBhvr>
                                        <p:cTn id="7" dur="580">
                                          <p:stCondLst>
                                            <p:cond delay="0"/>
                                          </p:stCondLst>
                                        </p:cTn>
                                        <p:tgtEl>
                                          <p:spTgt spid="4098"/>
                                        </p:tgtEl>
                                      </p:cBhvr>
                                    </p:animEffect>
                                    <p:anim calcmode="lin" valueType="num">
                                      <p:cBhvr>
                                        <p:cTn id="8" dur="1822" tmFilter="0,0; 0.14,0.36; 0.43,0.73; 0.71,0.91; 1.0,1.0">
                                          <p:stCondLst>
                                            <p:cond delay="0"/>
                                          </p:stCondLst>
                                        </p:cTn>
                                        <p:tgtEl>
                                          <p:spTgt spid="409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09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09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09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098"/>
                                        </p:tgtEl>
                                        <p:attrNameLst>
                                          <p:attrName>ppt_y</p:attrName>
                                        </p:attrNameLst>
                                      </p:cBhvr>
                                      <p:tavLst>
                                        <p:tav tm="0" fmla="#ppt_y-sin(pi*$)/81">
                                          <p:val>
                                            <p:fltVal val="0"/>
                                          </p:val>
                                        </p:tav>
                                        <p:tav tm="100000">
                                          <p:val>
                                            <p:fltVal val="1"/>
                                          </p:val>
                                        </p:tav>
                                      </p:tavLst>
                                    </p:anim>
                                    <p:animScale>
                                      <p:cBhvr>
                                        <p:cTn id="13" dur="26">
                                          <p:stCondLst>
                                            <p:cond delay="650"/>
                                          </p:stCondLst>
                                        </p:cTn>
                                        <p:tgtEl>
                                          <p:spTgt spid="4098"/>
                                        </p:tgtEl>
                                      </p:cBhvr>
                                      <p:to x="100000" y="60000"/>
                                    </p:animScale>
                                    <p:animScale>
                                      <p:cBhvr>
                                        <p:cTn id="14" dur="166" decel="50000">
                                          <p:stCondLst>
                                            <p:cond delay="676"/>
                                          </p:stCondLst>
                                        </p:cTn>
                                        <p:tgtEl>
                                          <p:spTgt spid="4098"/>
                                        </p:tgtEl>
                                      </p:cBhvr>
                                      <p:to x="100000" y="100000"/>
                                    </p:animScale>
                                    <p:animScale>
                                      <p:cBhvr>
                                        <p:cTn id="15" dur="26">
                                          <p:stCondLst>
                                            <p:cond delay="1312"/>
                                          </p:stCondLst>
                                        </p:cTn>
                                        <p:tgtEl>
                                          <p:spTgt spid="4098"/>
                                        </p:tgtEl>
                                      </p:cBhvr>
                                      <p:to x="100000" y="80000"/>
                                    </p:animScale>
                                    <p:animScale>
                                      <p:cBhvr>
                                        <p:cTn id="16" dur="166" decel="50000">
                                          <p:stCondLst>
                                            <p:cond delay="1338"/>
                                          </p:stCondLst>
                                        </p:cTn>
                                        <p:tgtEl>
                                          <p:spTgt spid="4098"/>
                                        </p:tgtEl>
                                      </p:cBhvr>
                                      <p:to x="100000" y="100000"/>
                                    </p:animScale>
                                    <p:animScale>
                                      <p:cBhvr>
                                        <p:cTn id="17" dur="26">
                                          <p:stCondLst>
                                            <p:cond delay="1642"/>
                                          </p:stCondLst>
                                        </p:cTn>
                                        <p:tgtEl>
                                          <p:spTgt spid="4098"/>
                                        </p:tgtEl>
                                      </p:cBhvr>
                                      <p:to x="100000" y="90000"/>
                                    </p:animScale>
                                    <p:animScale>
                                      <p:cBhvr>
                                        <p:cTn id="18" dur="166" decel="50000">
                                          <p:stCondLst>
                                            <p:cond delay="1668"/>
                                          </p:stCondLst>
                                        </p:cTn>
                                        <p:tgtEl>
                                          <p:spTgt spid="4098"/>
                                        </p:tgtEl>
                                      </p:cBhvr>
                                      <p:to x="100000" y="100000"/>
                                    </p:animScale>
                                    <p:animScale>
                                      <p:cBhvr>
                                        <p:cTn id="19" dur="26">
                                          <p:stCondLst>
                                            <p:cond delay="1808"/>
                                          </p:stCondLst>
                                        </p:cTn>
                                        <p:tgtEl>
                                          <p:spTgt spid="4098"/>
                                        </p:tgtEl>
                                      </p:cBhvr>
                                      <p:to x="100000" y="95000"/>
                                    </p:animScale>
                                    <p:animScale>
                                      <p:cBhvr>
                                        <p:cTn id="20" dur="166" decel="50000">
                                          <p:stCondLst>
                                            <p:cond delay="1834"/>
                                          </p:stCondLst>
                                        </p:cTn>
                                        <p:tgtEl>
                                          <p:spTgt spid="4098"/>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down)">
                                      <p:cBhvr>
                                        <p:cTn id="23" dur="580">
                                          <p:stCondLst>
                                            <p:cond delay="0"/>
                                          </p:stCondLst>
                                        </p:cTn>
                                        <p:tgtEl>
                                          <p:spTgt spid="3"/>
                                        </p:tgtEl>
                                      </p:cBhvr>
                                    </p:animEffect>
                                    <p:anim calcmode="lin" valueType="num">
                                      <p:cBhvr>
                                        <p:cTn id="2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gtEl>
                                      </p:cBhvr>
                                      <p:to x="100000" y="60000"/>
                                    </p:animScale>
                                    <p:animScale>
                                      <p:cBhvr>
                                        <p:cTn id="30" dur="166" decel="50000">
                                          <p:stCondLst>
                                            <p:cond delay="676"/>
                                          </p:stCondLst>
                                        </p:cTn>
                                        <p:tgtEl>
                                          <p:spTgt spid="3"/>
                                        </p:tgtEl>
                                      </p:cBhvr>
                                      <p:to x="100000" y="100000"/>
                                    </p:animScale>
                                    <p:animScale>
                                      <p:cBhvr>
                                        <p:cTn id="31" dur="26">
                                          <p:stCondLst>
                                            <p:cond delay="1312"/>
                                          </p:stCondLst>
                                        </p:cTn>
                                        <p:tgtEl>
                                          <p:spTgt spid="3"/>
                                        </p:tgtEl>
                                      </p:cBhvr>
                                      <p:to x="100000" y="80000"/>
                                    </p:animScale>
                                    <p:animScale>
                                      <p:cBhvr>
                                        <p:cTn id="32" dur="166" decel="50000">
                                          <p:stCondLst>
                                            <p:cond delay="1338"/>
                                          </p:stCondLst>
                                        </p:cTn>
                                        <p:tgtEl>
                                          <p:spTgt spid="3"/>
                                        </p:tgtEl>
                                      </p:cBhvr>
                                      <p:to x="100000" y="100000"/>
                                    </p:animScale>
                                    <p:animScale>
                                      <p:cBhvr>
                                        <p:cTn id="33" dur="26">
                                          <p:stCondLst>
                                            <p:cond delay="1642"/>
                                          </p:stCondLst>
                                        </p:cTn>
                                        <p:tgtEl>
                                          <p:spTgt spid="3"/>
                                        </p:tgtEl>
                                      </p:cBhvr>
                                      <p:to x="100000" y="90000"/>
                                    </p:animScale>
                                    <p:animScale>
                                      <p:cBhvr>
                                        <p:cTn id="34" dur="166" decel="50000">
                                          <p:stCondLst>
                                            <p:cond delay="1668"/>
                                          </p:stCondLst>
                                        </p:cTn>
                                        <p:tgtEl>
                                          <p:spTgt spid="3"/>
                                        </p:tgtEl>
                                      </p:cBhvr>
                                      <p:to x="100000" y="100000"/>
                                    </p:animScale>
                                    <p:animScale>
                                      <p:cBhvr>
                                        <p:cTn id="35" dur="26">
                                          <p:stCondLst>
                                            <p:cond delay="1808"/>
                                          </p:stCondLst>
                                        </p:cTn>
                                        <p:tgtEl>
                                          <p:spTgt spid="3"/>
                                        </p:tgtEl>
                                      </p:cBhvr>
                                      <p:to x="100000" y="95000"/>
                                    </p:animScale>
                                    <p:animScale>
                                      <p:cBhvr>
                                        <p:cTn id="36" dur="166" decel="50000">
                                          <p:stCondLst>
                                            <p:cond delay="1834"/>
                                          </p:stCondLst>
                                        </p:cTn>
                                        <p:tgtEl>
                                          <p:spTgt spid="3"/>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nodeType="clickEffect">
                                  <p:stCondLst>
                                    <p:cond delay="0"/>
                                  </p:stCondLst>
                                  <p:childTnLst>
                                    <p:set>
                                      <p:cBhvr>
                                        <p:cTn id="40" dur="1" fill="hold">
                                          <p:stCondLst>
                                            <p:cond delay="0"/>
                                          </p:stCondLst>
                                        </p:cTn>
                                        <p:tgtEl>
                                          <p:spTgt spid="2">
                                            <p:txEl>
                                              <p:pRg st="0" end="0"/>
                                            </p:txEl>
                                          </p:spTgt>
                                        </p:tgtEl>
                                        <p:attrNameLst>
                                          <p:attrName>style.visibility</p:attrName>
                                        </p:attrNameLst>
                                      </p:cBhvr>
                                      <p:to>
                                        <p:strVal val="visible"/>
                                      </p:to>
                                    </p:set>
                                    <p:anim calcmode="lin" valueType="num">
                                      <p:cBhvr>
                                        <p:cTn id="41"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42"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43" dur="500"/>
                                        <p:tgtEl>
                                          <p:spTgt spid="2">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nodeType="clickEffect">
                                  <p:stCondLst>
                                    <p:cond delay="0"/>
                                  </p:stCondLst>
                                  <p:childTnLst>
                                    <p:set>
                                      <p:cBhvr>
                                        <p:cTn id="47" dur="1" fill="hold">
                                          <p:stCondLst>
                                            <p:cond delay="0"/>
                                          </p:stCondLst>
                                        </p:cTn>
                                        <p:tgtEl>
                                          <p:spTgt spid="2">
                                            <p:txEl>
                                              <p:pRg st="1" end="1"/>
                                            </p:txEl>
                                          </p:spTgt>
                                        </p:tgtEl>
                                        <p:attrNameLst>
                                          <p:attrName>style.visibility</p:attrName>
                                        </p:attrNameLst>
                                      </p:cBhvr>
                                      <p:to>
                                        <p:strVal val="visible"/>
                                      </p:to>
                                    </p:set>
                                    <p:anim calcmode="lin" valueType="num">
                                      <p:cBhvr>
                                        <p:cTn id="48"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49"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5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6500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365C646-7B20-4D54-916C-89A2AAD1C9B4}"/>
              </a:ext>
            </a:extLst>
          </p:cNvPr>
          <p:cNvSpPr>
            <a:spLocks noGrp="1"/>
          </p:cNvSpPr>
          <p:nvPr>
            <p:ph type="title" idx="4294967295"/>
          </p:nvPr>
        </p:nvSpPr>
        <p:spPr>
          <a:xfrm rot="20515061">
            <a:off x="8550473" y="1463876"/>
            <a:ext cx="3316351" cy="1832624"/>
          </a:xfrm>
        </p:spPr>
        <p:txBody>
          <a:bodyPr vert="horz" lIns="91440" tIns="45720" rIns="91440" bIns="45720" rtlCol="0" anchor="ctr">
            <a:normAutofit/>
          </a:bodyPr>
          <a:lstStyle/>
          <a:p>
            <a:pPr algn="ctr"/>
            <a:r>
              <a:rPr lang="tr-TR" b="1" kern="1200" dirty="0" smtClean="0">
                <a:solidFill>
                  <a:srgbClr val="FF0000"/>
                </a:solidFill>
                <a:latin typeface="+mj-lt"/>
                <a:ea typeface="+mj-ea"/>
                <a:cs typeface="+mj-cs"/>
              </a:rPr>
              <a:t>BU DEĞİLDİR!</a:t>
            </a:r>
            <a:endParaRPr lang="en-US" b="1" kern="1200" dirty="0">
              <a:solidFill>
                <a:srgbClr val="FF0000"/>
              </a:solidFill>
              <a:latin typeface="+mj-lt"/>
              <a:ea typeface="+mj-ea"/>
              <a:cs typeface="+mj-cs"/>
            </a:endParaRPr>
          </a:p>
        </p:txBody>
      </p:sp>
      <p:pic>
        <p:nvPicPr>
          <p:cNvPr id="4" name="Picture 4" descr="D:\Documents and Settings\dilek\Desktop\imagesCAJPD26T.jp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462455" y="1629104"/>
            <a:ext cx="7643439" cy="4288220"/>
          </a:xfrm>
          <a:noFill/>
          <a:extLst>
            <a:ext uri="{909E8E84-426E-40DD-AFC4-6F175D3DCCD1}">
              <a14:hiddenFill xmlns:a14="http://schemas.microsoft.com/office/drawing/2010/main">
                <a:solidFill>
                  <a:srgbClr val="FFFFFF"/>
                </a:solidFill>
              </a14:hiddenFill>
            </a:ext>
          </a:extLst>
        </p:spPr>
      </p:pic>
      <p:sp>
        <p:nvSpPr>
          <p:cNvPr id="5" name="Başlık 1">
            <a:extLst>
              <a:ext uri="{FF2B5EF4-FFF2-40B4-BE49-F238E27FC236}">
                <a16:creationId xmlns="" xmlns:a16="http://schemas.microsoft.com/office/drawing/2014/main" id="{F365C646-7B20-4D54-916C-89A2AAD1C9B4}"/>
              </a:ext>
            </a:extLst>
          </p:cNvPr>
          <p:cNvSpPr txBox="1">
            <a:spLocks/>
          </p:cNvSpPr>
          <p:nvPr/>
        </p:nvSpPr>
        <p:spPr>
          <a:xfrm>
            <a:off x="1408933" y="533241"/>
            <a:ext cx="9637776" cy="92244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b="1" dirty="0" smtClean="0"/>
              <a:t>Problem Çözme Nedir?</a:t>
            </a:r>
            <a:endParaRPr lang="en-US" b="1" dirty="0"/>
          </a:p>
        </p:txBody>
      </p:sp>
    </p:spTree>
    <p:extLst>
      <p:ext uri="{BB962C8B-B14F-4D97-AF65-F5344CB8AC3E}">
        <p14:creationId xmlns:p14="http://schemas.microsoft.com/office/powerpoint/2010/main" val="8227030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1000" fill="hold"/>
                                        <p:tgtEl>
                                          <p:spTgt spid="2"/>
                                        </p:tgtEl>
                                        <p:attrNameLst>
                                          <p:attrName>ppt_w</p:attrName>
                                        </p:attrNameLst>
                                      </p:cBhvr>
                                      <p:tavLst>
                                        <p:tav tm="0">
                                          <p:val>
                                            <p:fltVal val="0"/>
                                          </p:val>
                                        </p:tav>
                                        <p:tav tm="100000">
                                          <p:val>
                                            <p:strVal val="#ppt_w"/>
                                          </p:val>
                                        </p:tav>
                                      </p:tavLst>
                                    </p:anim>
                                    <p:anim calcmode="lin" valueType="num">
                                      <p:cBhvr>
                                        <p:cTn id="18" dur="1000" fill="hold"/>
                                        <p:tgtEl>
                                          <p:spTgt spid="2"/>
                                        </p:tgtEl>
                                        <p:attrNameLst>
                                          <p:attrName>ppt_h</p:attrName>
                                        </p:attrNameLst>
                                      </p:cBhvr>
                                      <p:tavLst>
                                        <p:tav tm="0">
                                          <p:val>
                                            <p:fltVal val="0"/>
                                          </p:val>
                                        </p:tav>
                                        <p:tav tm="100000">
                                          <p:val>
                                            <p:strVal val="#ppt_h"/>
                                          </p:val>
                                        </p:tav>
                                      </p:tavLst>
                                    </p:anim>
                                    <p:anim calcmode="lin" valueType="num">
                                      <p:cBhvr>
                                        <p:cTn id="19" dur="1000" fill="hold"/>
                                        <p:tgtEl>
                                          <p:spTgt spid="2"/>
                                        </p:tgtEl>
                                        <p:attrNameLst>
                                          <p:attrName>style.rotation</p:attrName>
                                        </p:attrNameLst>
                                      </p:cBhvr>
                                      <p:tavLst>
                                        <p:tav tm="0">
                                          <p:val>
                                            <p:fltVal val="90"/>
                                          </p:val>
                                        </p:tav>
                                        <p:tav tm="100000">
                                          <p:val>
                                            <p:fltVal val="0"/>
                                          </p:val>
                                        </p:tav>
                                      </p:tavLst>
                                    </p:anim>
                                    <p:animEffect transition="in" filter="fade">
                                      <p:cBhvr>
                                        <p:cTn id="2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4000">
              <a:schemeClr val="bg2"/>
            </a:gs>
            <a:gs pos="29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graphicFrame>
        <p:nvGraphicFramePr>
          <p:cNvPr id="5" name="Diyagram 4"/>
          <p:cNvGraphicFramePr/>
          <p:nvPr>
            <p:extLst>
              <p:ext uri="{D42A27DB-BD31-4B8C-83A1-F6EECF244321}">
                <p14:modId xmlns:p14="http://schemas.microsoft.com/office/powerpoint/2010/main" val="2459441948"/>
              </p:ext>
            </p:extLst>
          </p:nvPr>
        </p:nvGraphicFramePr>
        <p:xfrm>
          <a:off x="838200" y="365125"/>
          <a:ext cx="10515600" cy="1325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İçerik Yer Tutucusu 2"/>
          <p:cNvSpPr>
            <a:spLocks noGrp="1"/>
          </p:cNvSpPr>
          <p:nvPr>
            <p:ph idx="1"/>
          </p:nvPr>
        </p:nvSpPr>
        <p:spPr>
          <a:xfrm>
            <a:off x="5696606" y="2070538"/>
            <a:ext cx="6111218" cy="3349679"/>
          </a:xfrm>
        </p:spPr>
        <p:txBody>
          <a:bodyPr>
            <a:normAutofit fontScale="92500" lnSpcReduction="10000"/>
          </a:bodyPr>
          <a:lstStyle/>
          <a:p>
            <a:r>
              <a:rPr lang="tr-TR" dirty="0" smtClean="0"/>
              <a:t>Probleme yönelik çözüm üretmek için sistematik düşünmek ve buna uygun şekilde davranışa geçmek çok önemlidir. Bu nedenle problem çözmek için sistematik bir işleyiş gereklidir. </a:t>
            </a:r>
          </a:p>
          <a:p>
            <a:pPr marL="0" indent="0">
              <a:buNone/>
            </a:pPr>
            <a:endParaRPr lang="tr-TR" dirty="0" smtClean="0"/>
          </a:p>
          <a:p>
            <a:endParaRPr lang="tr-TR" dirty="0"/>
          </a:p>
          <a:p>
            <a:r>
              <a:rPr lang="tr-TR" dirty="0" smtClean="0"/>
              <a:t>Problem Çözme Süreci Şu Şekilde İşlemektedir.</a:t>
            </a:r>
            <a:endParaRPr lang="tr-TR" dirty="0"/>
          </a:p>
        </p:txBody>
      </p:sp>
      <p:sp>
        <p:nvSpPr>
          <p:cNvPr id="4" name="Sağ Ok 3"/>
          <p:cNvSpPr/>
          <p:nvPr/>
        </p:nvSpPr>
        <p:spPr>
          <a:xfrm>
            <a:off x="7094482" y="5465379"/>
            <a:ext cx="3005959" cy="8303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7170" name="Picture 2" descr="Success Unlimited Mantra - Blog - Problems in Life and Their Solutions"/>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8372" y="2302442"/>
            <a:ext cx="4864209" cy="2952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374749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0"/>
                                        </p:tgtEl>
                                        <p:attrNameLst>
                                          <p:attrName>style.visibility</p:attrName>
                                        </p:attrNameLst>
                                      </p:cBhvr>
                                      <p:to>
                                        <p:strVal val="visible"/>
                                      </p:to>
                                    </p:set>
                                    <p:anim calcmode="lin" valueType="num">
                                      <p:cBhvr additive="base">
                                        <p:cTn id="11" dur="500" fill="hold"/>
                                        <p:tgtEl>
                                          <p:spTgt spid="7170"/>
                                        </p:tgtEl>
                                        <p:attrNameLst>
                                          <p:attrName>ppt_x</p:attrName>
                                        </p:attrNameLst>
                                      </p:cBhvr>
                                      <p:tavLst>
                                        <p:tav tm="0">
                                          <p:val>
                                            <p:strVal val="#ppt_x"/>
                                          </p:val>
                                        </p:tav>
                                        <p:tav tm="100000">
                                          <p:val>
                                            <p:strVal val="#ppt_x"/>
                                          </p:val>
                                        </p:tav>
                                      </p:tavLst>
                                    </p:anim>
                                    <p:anim calcmode="lin" valueType="num">
                                      <p:cBhvr additive="base">
                                        <p:cTn id="12"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path" presetSubtype="0" accel="50000" decel="50000" fill="hold" grpId="0" nodeType="clickEffect">
                                  <p:stCondLst>
                                    <p:cond delay="0"/>
                                  </p:stCondLst>
                                  <p:childTnLst>
                                    <p:animMotion origin="layout" path="M 0.08893 0.00162 L 0.29492 0.00047 " pathEditMode="relative" rAng="0" ptsTypes="AA">
                                      <p:cBhvr>
                                        <p:cTn id="28" dur="2000" fill="hold"/>
                                        <p:tgtEl>
                                          <p:spTgt spid="4"/>
                                        </p:tgtEl>
                                        <p:attrNameLst>
                                          <p:attrName>ppt_x</p:attrName>
                                          <p:attrName>ppt_y</p:attrName>
                                        </p:attrNameLst>
                                      </p:cBhvr>
                                      <p:rCtr x="10299" y="-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4000">
              <a:schemeClr val="bg2"/>
            </a:gs>
            <a:gs pos="29000">
              <a:schemeClr val="accent1">
                <a:tint val="44500"/>
                <a:satMod val="160000"/>
              </a:schemeClr>
            </a:gs>
            <a:gs pos="100000">
              <a:schemeClr val="accent1">
                <a:tint val="23500"/>
                <a:satMod val="160000"/>
              </a:schemeClr>
            </a:gs>
          </a:gsLst>
          <a:path path="circle">
            <a:fillToRect l="100000" t="100000"/>
          </a:path>
        </a:gradFill>
        <a:effectLst/>
      </p:bgPr>
    </p:bg>
    <p:spTree>
      <p:nvGrpSpPr>
        <p:cNvPr id="1" name=""/>
        <p:cNvGrpSpPr/>
        <p:nvPr/>
      </p:nvGrpSpPr>
      <p:grpSpPr>
        <a:xfrm>
          <a:off x="0" y="0"/>
          <a:ext cx="0" cy="0"/>
          <a:chOff x="0" y="0"/>
          <a:chExt cx="0" cy="0"/>
        </a:xfrm>
      </p:grpSpPr>
      <p:sp>
        <p:nvSpPr>
          <p:cNvPr id="6" name="Serbest Form 5"/>
          <p:cNvSpPr/>
          <p:nvPr/>
        </p:nvSpPr>
        <p:spPr>
          <a:xfrm>
            <a:off x="4867743" y="1187669"/>
            <a:ext cx="1818085" cy="1498664"/>
          </a:xfrm>
          <a:custGeom>
            <a:avLst/>
            <a:gdLst>
              <a:gd name="connsiteX0" fmla="*/ 0 w 1358749"/>
              <a:gd name="connsiteY0" fmla="*/ 679375 h 1358749"/>
              <a:gd name="connsiteX1" fmla="*/ 679375 w 1358749"/>
              <a:gd name="connsiteY1" fmla="*/ 0 h 1358749"/>
              <a:gd name="connsiteX2" fmla="*/ 1358750 w 1358749"/>
              <a:gd name="connsiteY2" fmla="*/ 679375 h 1358749"/>
              <a:gd name="connsiteX3" fmla="*/ 679375 w 1358749"/>
              <a:gd name="connsiteY3" fmla="*/ 1358750 h 1358749"/>
              <a:gd name="connsiteX4" fmla="*/ 0 w 1358749"/>
              <a:gd name="connsiteY4" fmla="*/ 679375 h 135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749" h="1358749">
                <a:moveTo>
                  <a:pt x="0" y="679375"/>
                </a:moveTo>
                <a:cubicBezTo>
                  <a:pt x="0" y="304167"/>
                  <a:pt x="304167" y="0"/>
                  <a:pt x="679375" y="0"/>
                </a:cubicBezTo>
                <a:cubicBezTo>
                  <a:pt x="1054583" y="0"/>
                  <a:pt x="1358750" y="304167"/>
                  <a:pt x="1358750" y="679375"/>
                </a:cubicBezTo>
                <a:cubicBezTo>
                  <a:pt x="1358750" y="1054583"/>
                  <a:pt x="1054583" y="1358750"/>
                  <a:pt x="679375" y="1358750"/>
                </a:cubicBezTo>
                <a:cubicBezTo>
                  <a:pt x="304167" y="1358750"/>
                  <a:pt x="0" y="1054583"/>
                  <a:pt x="0" y="679375"/>
                </a:cubicBezTo>
                <a:close/>
              </a:path>
            </a:pathLst>
          </a:custGeom>
          <a:solidFill>
            <a:schemeClr val="bg2">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4224" tIns="214224" rIns="214224" bIns="214224" numCol="1" spcCol="1270" anchor="ctr" anchorCtr="0">
            <a:noAutofit/>
          </a:bodyPr>
          <a:lstStyle/>
          <a:p>
            <a:pPr lvl="0" algn="ctr" defTabSz="533400" rtl="0">
              <a:lnSpc>
                <a:spcPct val="90000"/>
              </a:lnSpc>
              <a:spcBef>
                <a:spcPct val="0"/>
              </a:spcBef>
              <a:spcAft>
                <a:spcPct val="35000"/>
              </a:spcAft>
            </a:pPr>
            <a:r>
              <a:rPr lang="tr-TR" sz="1200" b="1" kern="1200" dirty="0" smtClean="0">
                <a:solidFill>
                  <a:schemeClr val="tx1"/>
                </a:solidFill>
              </a:rPr>
              <a:t>1-Problemin fark edilmesi</a:t>
            </a:r>
            <a:endParaRPr lang="tr-TR" sz="1200" kern="1200" dirty="0">
              <a:solidFill>
                <a:schemeClr val="tx1"/>
              </a:solidFill>
            </a:endParaRPr>
          </a:p>
        </p:txBody>
      </p:sp>
      <p:sp>
        <p:nvSpPr>
          <p:cNvPr id="7" name="Serbest Form 6"/>
          <p:cNvSpPr/>
          <p:nvPr/>
        </p:nvSpPr>
        <p:spPr>
          <a:xfrm rot="2160000">
            <a:off x="6628159" y="2338449"/>
            <a:ext cx="482436" cy="505798"/>
          </a:xfrm>
          <a:custGeom>
            <a:avLst/>
            <a:gdLst>
              <a:gd name="connsiteX0" fmla="*/ 0 w 360549"/>
              <a:gd name="connsiteY0" fmla="*/ 91715 h 458577"/>
              <a:gd name="connsiteX1" fmla="*/ 180275 w 360549"/>
              <a:gd name="connsiteY1" fmla="*/ 91715 h 458577"/>
              <a:gd name="connsiteX2" fmla="*/ 180275 w 360549"/>
              <a:gd name="connsiteY2" fmla="*/ 0 h 458577"/>
              <a:gd name="connsiteX3" fmla="*/ 360549 w 360549"/>
              <a:gd name="connsiteY3" fmla="*/ 229289 h 458577"/>
              <a:gd name="connsiteX4" fmla="*/ 180275 w 360549"/>
              <a:gd name="connsiteY4" fmla="*/ 458577 h 458577"/>
              <a:gd name="connsiteX5" fmla="*/ 180275 w 360549"/>
              <a:gd name="connsiteY5" fmla="*/ 366862 h 458577"/>
              <a:gd name="connsiteX6" fmla="*/ 0 w 360549"/>
              <a:gd name="connsiteY6" fmla="*/ 366862 h 458577"/>
              <a:gd name="connsiteX7" fmla="*/ 0 w 360549"/>
              <a:gd name="connsiteY7" fmla="*/ 91715 h 45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549" h="458577">
                <a:moveTo>
                  <a:pt x="0" y="91715"/>
                </a:moveTo>
                <a:lnTo>
                  <a:pt x="180275" y="91715"/>
                </a:lnTo>
                <a:lnTo>
                  <a:pt x="180275" y="0"/>
                </a:lnTo>
                <a:lnTo>
                  <a:pt x="360549" y="229289"/>
                </a:lnTo>
                <a:lnTo>
                  <a:pt x="180275" y="458577"/>
                </a:lnTo>
                <a:lnTo>
                  <a:pt x="180275" y="366862"/>
                </a:lnTo>
                <a:lnTo>
                  <a:pt x="0" y="366862"/>
                </a:lnTo>
                <a:lnTo>
                  <a:pt x="0" y="91715"/>
                </a:ln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0" tIns="91714" rIns="108164" bIns="91715" numCol="1" spcCol="1270" anchor="ctr" anchorCtr="0">
            <a:noAutofit/>
          </a:bodyPr>
          <a:lstStyle/>
          <a:p>
            <a:pPr lvl="0" algn="ctr" defTabSz="444500">
              <a:lnSpc>
                <a:spcPct val="90000"/>
              </a:lnSpc>
              <a:spcBef>
                <a:spcPct val="0"/>
              </a:spcBef>
              <a:spcAft>
                <a:spcPct val="35000"/>
              </a:spcAft>
            </a:pPr>
            <a:endParaRPr lang="tr-TR" sz="1000" kern="1200"/>
          </a:p>
        </p:txBody>
      </p:sp>
      <p:sp>
        <p:nvSpPr>
          <p:cNvPr id="8" name="Serbest Form 7"/>
          <p:cNvSpPr/>
          <p:nvPr/>
        </p:nvSpPr>
        <p:spPr>
          <a:xfrm>
            <a:off x="7075019" y="2509597"/>
            <a:ext cx="1818085" cy="1498664"/>
          </a:xfrm>
          <a:custGeom>
            <a:avLst/>
            <a:gdLst>
              <a:gd name="connsiteX0" fmla="*/ 0 w 1358749"/>
              <a:gd name="connsiteY0" fmla="*/ 679375 h 1358749"/>
              <a:gd name="connsiteX1" fmla="*/ 679375 w 1358749"/>
              <a:gd name="connsiteY1" fmla="*/ 0 h 1358749"/>
              <a:gd name="connsiteX2" fmla="*/ 1358750 w 1358749"/>
              <a:gd name="connsiteY2" fmla="*/ 679375 h 1358749"/>
              <a:gd name="connsiteX3" fmla="*/ 679375 w 1358749"/>
              <a:gd name="connsiteY3" fmla="*/ 1358750 h 1358749"/>
              <a:gd name="connsiteX4" fmla="*/ 0 w 1358749"/>
              <a:gd name="connsiteY4" fmla="*/ 679375 h 135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749" h="1358749">
                <a:moveTo>
                  <a:pt x="0" y="679375"/>
                </a:moveTo>
                <a:cubicBezTo>
                  <a:pt x="0" y="304167"/>
                  <a:pt x="304167" y="0"/>
                  <a:pt x="679375" y="0"/>
                </a:cubicBezTo>
                <a:cubicBezTo>
                  <a:pt x="1054583" y="0"/>
                  <a:pt x="1358750" y="304167"/>
                  <a:pt x="1358750" y="679375"/>
                </a:cubicBezTo>
                <a:cubicBezTo>
                  <a:pt x="1358750" y="1054583"/>
                  <a:pt x="1054583" y="1358750"/>
                  <a:pt x="679375" y="1358750"/>
                </a:cubicBezTo>
                <a:cubicBezTo>
                  <a:pt x="304167" y="1358750"/>
                  <a:pt x="0" y="1054583"/>
                  <a:pt x="0" y="679375"/>
                </a:cubicBezTo>
                <a:close/>
              </a:path>
            </a:pathLst>
          </a:custGeom>
          <a:solidFill>
            <a:srgbClr val="FFFF9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4224" tIns="214224" rIns="214224" bIns="214224" numCol="1" spcCol="1270" anchor="ctr" anchorCtr="0">
            <a:noAutofit/>
          </a:bodyPr>
          <a:lstStyle/>
          <a:p>
            <a:pPr lvl="0" algn="ctr" defTabSz="533400" rtl="0">
              <a:lnSpc>
                <a:spcPct val="90000"/>
              </a:lnSpc>
              <a:spcBef>
                <a:spcPct val="0"/>
              </a:spcBef>
              <a:spcAft>
                <a:spcPct val="35000"/>
              </a:spcAft>
            </a:pPr>
            <a:r>
              <a:rPr lang="tr-TR" sz="1200" b="1" kern="1200" dirty="0" smtClean="0">
                <a:solidFill>
                  <a:schemeClr val="tx1"/>
                </a:solidFill>
              </a:rPr>
              <a:t>2-Problemin tanımlanması</a:t>
            </a:r>
            <a:endParaRPr lang="tr-TR" sz="1200" kern="1200" dirty="0">
              <a:solidFill>
                <a:schemeClr val="tx1"/>
              </a:solidFill>
            </a:endParaRPr>
          </a:p>
        </p:txBody>
      </p:sp>
      <p:sp>
        <p:nvSpPr>
          <p:cNvPr id="9" name="Serbest Form 8"/>
          <p:cNvSpPr/>
          <p:nvPr/>
        </p:nvSpPr>
        <p:spPr>
          <a:xfrm rot="17280000">
            <a:off x="7367891" y="4010883"/>
            <a:ext cx="397676" cy="613603"/>
          </a:xfrm>
          <a:custGeom>
            <a:avLst/>
            <a:gdLst>
              <a:gd name="connsiteX0" fmla="*/ 0 w 360549"/>
              <a:gd name="connsiteY0" fmla="*/ 91715 h 458577"/>
              <a:gd name="connsiteX1" fmla="*/ 180275 w 360549"/>
              <a:gd name="connsiteY1" fmla="*/ 91715 h 458577"/>
              <a:gd name="connsiteX2" fmla="*/ 180275 w 360549"/>
              <a:gd name="connsiteY2" fmla="*/ 0 h 458577"/>
              <a:gd name="connsiteX3" fmla="*/ 360549 w 360549"/>
              <a:gd name="connsiteY3" fmla="*/ 229289 h 458577"/>
              <a:gd name="connsiteX4" fmla="*/ 180275 w 360549"/>
              <a:gd name="connsiteY4" fmla="*/ 458577 h 458577"/>
              <a:gd name="connsiteX5" fmla="*/ 180275 w 360549"/>
              <a:gd name="connsiteY5" fmla="*/ 366862 h 458577"/>
              <a:gd name="connsiteX6" fmla="*/ 0 w 360549"/>
              <a:gd name="connsiteY6" fmla="*/ 366862 h 458577"/>
              <a:gd name="connsiteX7" fmla="*/ 0 w 360549"/>
              <a:gd name="connsiteY7" fmla="*/ 91715 h 45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549" h="458577">
                <a:moveTo>
                  <a:pt x="360549" y="366862"/>
                </a:moveTo>
                <a:lnTo>
                  <a:pt x="180274" y="366862"/>
                </a:lnTo>
                <a:lnTo>
                  <a:pt x="180274" y="458577"/>
                </a:lnTo>
                <a:lnTo>
                  <a:pt x="0" y="229288"/>
                </a:lnTo>
                <a:lnTo>
                  <a:pt x="180274" y="0"/>
                </a:lnTo>
                <a:lnTo>
                  <a:pt x="180274" y="91715"/>
                </a:lnTo>
                <a:lnTo>
                  <a:pt x="360549" y="91715"/>
                </a:lnTo>
                <a:lnTo>
                  <a:pt x="360549" y="366862"/>
                </a:ln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08164" tIns="91715" rIns="0" bIns="91714" numCol="1" spcCol="1270" anchor="ctr" anchorCtr="0">
            <a:noAutofit/>
          </a:bodyPr>
          <a:lstStyle/>
          <a:p>
            <a:pPr lvl="0" algn="ctr" defTabSz="444500">
              <a:lnSpc>
                <a:spcPct val="90000"/>
              </a:lnSpc>
              <a:spcBef>
                <a:spcPct val="0"/>
              </a:spcBef>
              <a:spcAft>
                <a:spcPct val="35000"/>
              </a:spcAft>
            </a:pPr>
            <a:endParaRPr lang="tr-TR" sz="1000" kern="1200"/>
          </a:p>
        </p:txBody>
      </p:sp>
      <p:sp>
        <p:nvSpPr>
          <p:cNvPr id="10" name="Serbest Form 9"/>
          <p:cNvSpPr/>
          <p:nvPr/>
        </p:nvSpPr>
        <p:spPr>
          <a:xfrm>
            <a:off x="6231915" y="4648519"/>
            <a:ext cx="1818085" cy="1498664"/>
          </a:xfrm>
          <a:custGeom>
            <a:avLst/>
            <a:gdLst>
              <a:gd name="connsiteX0" fmla="*/ 0 w 1358749"/>
              <a:gd name="connsiteY0" fmla="*/ 679375 h 1358749"/>
              <a:gd name="connsiteX1" fmla="*/ 679375 w 1358749"/>
              <a:gd name="connsiteY1" fmla="*/ 0 h 1358749"/>
              <a:gd name="connsiteX2" fmla="*/ 1358750 w 1358749"/>
              <a:gd name="connsiteY2" fmla="*/ 679375 h 1358749"/>
              <a:gd name="connsiteX3" fmla="*/ 679375 w 1358749"/>
              <a:gd name="connsiteY3" fmla="*/ 1358750 h 1358749"/>
              <a:gd name="connsiteX4" fmla="*/ 0 w 1358749"/>
              <a:gd name="connsiteY4" fmla="*/ 679375 h 135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749" h="1358749">
                <a:moveTo>
                  <a:pt x="0" y="679375"/>
                </a:moveTo>
                <a:cubicBezTo>
                  <a:pt x="0" y="304167"/>
                  <a:pt x="304167" y="0"/>
                  <a:pt x="679375" y="0"/>
                </a:cubicBezTo>
                <a:cubicBezTo>
                  <a:pt x="1054583" y="0"/>
                  <a:pt x="1358750" y="304167"/>
                  <a:pt x="1358750" y="679375"/>
                </a:cubicBezTo>
                <a:cubicBezTo>
                  <a:pt x="1358750" y="1054583"/>
                  <a:pt x="1054583" y="1358750"/>
                  <a:pt x="679375" y="1358750"/>
                </a:cubicBezTo>
                <a:cubicBezTo>
                  <a:pt x="304167" y="1358750"/>
                  <a:pt x="0" y="1054583"/>
                  <a:pt x="0" y="679375"/>
                </a:cubicBezTo>
                <a:close/>
              </a:path>
            </a:pathLst>
          </a:custGeom>
          <a:solidFill>
            <a:srgbClr val="FF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4224" tIns="214224" rIns="214224" bIns="214224" numCol="1" spcCol="1270" anchor="ctr" anchorCtr="0">
            <a:noAutofit/>
          </a:bodyPr>
          <a:lstStyle/>
          <a:p>
            <a:pPr lvl="0" algn="ctr" defTabSz="533400" rtl="0">
              <a:lnSpc>
                <a:spcPct val="90000"/>
              </a:lnSpc>
              <a:spcBef>
                <a:spcPct val="0"/>
              </a:spcBef>
              <a:spcAft>
                <a:spcPct val="35000"/>
              </a:spcAft>
            </a:pPr>
            <a:r>
              <a:rPr lang="tr-TR" sz="1200" b="1" kern="1200" dirty="0" smtClean="0">
                <a:solidFill>
                  <a:schemeClr val="tx1"/>
                </a:solidFill>
              </a:rPr>
              <a:t>3-Çözüme yönelik seçeneklerin oluşturulması</a:t>
            </a:r>
            <a:endParaRPr lang="tr-TR" sz="1200" kern="1200" dirty="0">
              <a:solidFill>
                <a:schemeClr val="tx1"/>
              </a:solidFill>
            </a:endParaRPr>
          </a:p>
        </p:txBody>
      </p:sp>
      <p:sp>
        <p:nvSpPr>
          <p:cNvPr id="11" name="Serbest Form 10"/>
          <p:cNvSpPr/>
          <p:nvPr/>
        </p:nvSpPr>
        <p:spPr>
          <a:xfrm rot="21597834">
            <a:off x="5620644" y="5145629"/>
            <a:ext cx="431965" cy="505799"/>
          </a:xfrm>
          <a:custGeom>
            <a:avLst/>
            <a:gdLst>
              <a:gd name="connsiteX0" fmla="*/ 0 w 322829"/>
              <a:gd name="connsiteY0" fmla="*/ 91715 h 458577"/>
              <a:gd name="connsiteX1" fmla="*/ 161415 w 322829"/>
              <a:gd name="connsiteY1" fmla="*/ 91715 h 458577"/>
              <a:gd name="connsiteX2" fmla="*/ 161415 w 322829"/>
              <a:gd name="connsiteY2" fmla="*/ 0 h 458577"/>
              <a:gd name="connsiteX3" fmla="*/ 322829 w 322829"/>
              <a:gd name="connsiteY3" fmla="*/ 229289 h 458577"/>
              <a:gd name="connsiteX4" fmla="*/ 161415 w 322829"/>
              <a:gd name="connsiteY4" fmla="*/ 458577 h 458577"/>
              <a:gd name="connsiteX5" fmla="*/ 161415 w 322829"/>
              <a:gd name="connsiteY5" fmla="*/ 366862 h 458577"/>
              <a:gd name="connsiteX6" fmla="*/ 0 w 322829"/>
              <a:gd name="connsiteY6" fmla="*/ 366862 h 458577"/>
              <a:gd name="connsiteX7" fmla="*/ 0 w 322829"/>
              <a:gd name="connsiteY7" fmla="*/ 91715 h 45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2829" h="458577">
                <a:moveTo>
                  <a:pt x="322829" y="366862"/>
                </a:moveTo>
                <a:lnTo>
                  <a:pt x="161414" y="366862"/>
                </a:lnTo>
                <a:lnTo>
                  <a:pt x="161414" y="458577"/>
                </a:lnTo>
                <a:lnTo>
                  <a:pt x="0" y="229288"/>
                </a:lnTo>
                <a:lnTo>
                  <a:pt x="161414" y="0"/>
                </a:lnTo>
                <a:lnTo>
                  <a:pt x="161414" y="91715"/>
                </a:lnTo>
                <a:lnTo>
                  <a:pt x="322829" y="91715"/>
                </a:lnTo>
                <a:lnTo>
                  <a:pt x="322829" y="366862"/>
                </a:ln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96849" tIns="91714" rIns="0" bIns="91716" numCol="1" spcCol="1270" anchor="ctr" anchorCtr="0">
            <a:noAutofit/>
          </a:bodyPr>
          <a:lstStyle/>
          <a:p>
            <a:pPr lvl="0" algn="ctr" defTabSz="444500">
              <a:lnSpc>
                <a:spcPct val="90000"/>
              </a:lnSpc>
              <a:spcBef>
                <a:spcPct val="0"/>
              </a:spcBef>
              <a:spcAft>
                <a:spcPct val="35000"/>
              </a:spcAft>
            </a:pPr>
            <a:endParaRPr lang="tr-TR" sz="1000" kern="1200"/>
          </a:p>
        </p:txBody>
      </p:sp>
      <p:sp>
        <p:nvSpPr>
          <p:cNvPr id="12" name="Serbest Form 11"/>
          <p:cNvSpPr/>
          <p:nvPr/>
        </p:nvSpPr>
        <p:spPr>
          <a:xfrm>
            <a:off x="3598802" y="4649886"/>
            <a:ext cx="1818085" cy="1498664"/>
          </a:xfrm>
          <a:custGeom>
            <a:avLst/>
            <a:gdLst>
              <a:gd name="connsiteX0" fmla="*/ 0 w 1358749"/>
              <a:gd name="connsiteY0" fmla="*/ 679375 h 1358749"/>
              <a:gd name="connsiteX1" fmla="*/ 679375 w 1358749"/>
              <a:gd name="connsiteY1" fmla="*/ 0 h 1358749"/>
              <a:gd name="connsiteX2" fmla="*/ 1358750 w 1358749"/>
              <a:gd name="connsiteY2" fmla="*/ 679375 h 1358749"/>
              <a:gd name="connsiteX3" fmla="*/ 679375 w 1358749"/>
              <a:gd name="connsiteY3" fmla="*/ 1358750 h 1358749"/>
              <a:gd name="connsiteX4" fmla="*/ 0 w 1358749"/>
              <a:gd name="connsiteY4" fmla="*/ 679375 h 135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749" h="1358749">
                <a:moveTo>
                  <a:pt x="0" y="679375"/>
                </a:moveTo>
                <a:cubicBezTo>
                  <a:pt x="0" y="304167"/>
                  <a:pt x="304167" y="0"/>
                  <a:pt x="679375" y="0"/>
                </a:cubicBezTo>
                <a:cubicBezTo>
                  <a:pt x="1054583" y="0"/>
                  <a:pt x="1358750" y="304167"/>
                  <a:pt x="1358750" y="679375"/>
                </a:cubicBezTo>
                <a:cubicBezTo>
                  <a:pt x="1358750" y="1054583"/>
                  <a:pt x="1054583" y="1358750"/>
                  <a:pt x="679375" y="1358750"/>
                </a:cubicBezTo>
                <a:cubicBezTo>
                  <a:pt x="304167" y="1358750"/>
                  <a:pt x="0" y="1054583"/>
                  <a:pt x="0" y="679375"/>
                </a:cubicBezTo>
                <a:close/>
              </a:path>
            </a:pathLst>
          </a:custGeom>
          <a:solidFill>
            <a:srgbClr val="A195E9"/>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4224" tIns="214224" rIns="214224" bIns="214224" numCol="1" spcCol="1270" anchor="ctr" anchorCtr="0">
            <a:noAutofit/>
          </a:bodyPr>
          <a:lstStyle/>
          <a:p>
            <a:pPr lvl="0" algn="ctr" defTabSz="533400" rtl="0">
              <a:lnSpc>
                <a:spcPct val="90000"/>
              </a:lnSpc>
              <a:spcBef>
                <a:spcPct val="0"/>
              </a:spcBef>
              <a:spcAft>
                <a:spcPct val="35000"/>
              </a:spcAft>
            </a:pPr>
            <a:r>
              <a:rPr lang="tr-TR" sz="1200" b="1" kern="1200" dirty="0" smtClean="0">
                <a:solidFill>
                  <a:schemeClr val="tx1"/>
                </a:solidFill>
              </a:rPr>
              <a:t>4-Karar verme</a:t>
            </a:r>
            <a:endParaRPr lang="tr-TR" sz="1200" kern="1200" dirty="0">
              <a:solidFill>
                <a:schemeClr val="tx1"/>
              </a:solidFill>
            </a:endParaRPr>
          </a:p>
        </p:txBody>
      </p:sp>
      <p:sp>
        <p:nvSpPr>
          <p:cNvPr id="13" name="Serbest Form 12"/>
          <p:cNvSpPr/>
          <p:nvPr/>
        </p:nvSpPr>
        <p:spPr>
          <a:xfrm rot="4207844">
            <a:off x="3837552" y="4033233"/>
            <a:ext cx="411863" cy="613604"/>
          </a:xfrm>
          <a:custGeom>
            <a:avLst/>
            <a:gdLst>
              <a:gd name="connsiteX0" fmla="*/ 0 w 373412"/>
              <a:gd name="connsiteY0" fmla="*/ 91715 h 458577"/>
              <a:gd name="connsiteX1" fmla="*/ 186706 w 373412"/>
              <a:gd name="connsiteY1" fmla="*/ 91715 h 458577"/>
              <a:gd name="connsiteX2" fmla="*/ 186706 w 373412"/>
              <a:gd name="connsiteY2" fmla="*/ 0 h 458577"/>
              <a:gd name="connsiteX3" fmla="*/ 373412 w 373412"/>
              <a:gd name="connsiteY3" fmla="*/ 229289 h 458577"/>
              <a:gd name="connsiteX4" fmla="*/ 186706 w 373412"/>
              <a:gd name="connsiteY4" fmla="*/ 458577 h 458577"/>
              <a:gd name="connsiteX5" fmla="*/ 186706 w 373412"/>
              <a:gd name="connsiteY5" fmla="*/ 366862 h 458577"/>
              <a:gd name="connsiteX6" fmla="*/ 0 w 373412"/>
              <a:gd name="connsiteY6" fmla="*/ 366862 h 458577"/>
              <a:gd name="connsiteX7" fmla="*/ 0 w 373412"/>
              <a:gd name="connsiteY7" fmla="*/ 91715 h 45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412" h="458577">
                <a:moveTo>
                  <a:pt x="373412" y="366862"/>
                </a:moveTo>
                <a:lnTo>
                  <a:pt x="186706" y="366862"/>
                </a:lnTo>
                <a:lnTo>
                  <a:pt x="186706" y="458577"/>
                </a:lnTo>
                <a:lnTo>
                  <a:pt x="0" y="229288"/>
                </a:lnTo>
                <a:lnTo>
                  <a:pt x="186706" y="0"/>
                </a:lnTo>
                <a:lnTo>
                  <a:pt x="186706" y="91715"/>
                </a:lnTo>
                <a:lnTo>
                  <a:pt x="373412" y="91715"/>
                </a:lnTo>
                <a:lnTo>
                  <a:pt x="373412" y="366862"/>
                </a:ln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12024" tIns="91715" rIns="-1" bIns="91715" numCol="1" spcCol="1270" anchor="ctr" anchorCtr="0">
            <a:noAutofit/>
          </a:bodyPr>
          <a:lstStyle/>
          <a:p>
            <a:pPr lvl="0" algn="ctr" defTabSz="444500">
              <a:lnSpc>
                <a:spcPct val="90000"/>
              </a:lnSpc>
              <a:spcBef>
                <a:spcPct val="0"/>
              </a:spcBef>
              <a:spcAft>
                <a:spcPct val="35000"/>
              </a:spcAft>
            </a:pPr>
            <a:endParaRPr lang="tr-TR" sz="1000" kern="1200"/>
          </a:p>
        </p:txBody>
      </p:sp>
      <p:sp>
        <p:nvSpPr>
          <p:cNvPr id="14" name="Serbest Form 13"/>
          <p:cNvSpPr/>
          <p:nvPr/>
        </p:nvSpPr>
        <p:spPr>
          <a:xfrm>
            <a:off x="2660469" y="2509597"/>
            <a:ext cx="1818085" cy="1498664"/>
          </a:xfrm>
          <a:custGeom>
            <a:avLst/>
            <a:gdLst>
              <a:gd name="connsiteX0" fmla="*/ 0 w 1358749"/>
              <a:gd name="connsiteY0" fmla="*/ 679375 h 1358749"/>
              <a:gd name="connsiteX1" fmla="*/ 679375 w 1358749"/>
              <a:gd name="connsiteY1" fmla="*/ 0 h 1358749"/>
              <a:gd name="connsiteX2" fmla="*/ 1358750 w 1358749"/>
              <a:gd name="connsiteY2" fmla="*/ 679375 h 1358749"/>
              <a:gd name="connsiteX3" fmla="*/ 679375 w 1358749"/>
              <a:gd name="connsiteY3" fmla="*/ 1358750 h 1358749"/>
              <a:gd name="connsiteX4" fmla="*/ 0 w 1358749"/>
              <a:gd name="connsiteY4" fmla="*/ 679375 h 13587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8749" h="1358749">
                <a:moveTo>
                  <a:pt x="0" y="679375"/>
                </a:moveTo>
                <a:cubicBezTo>
                  <a:pt x="0" y="304167"/>
                  <a:pt x="304167" y="0"/>
                  <a:pt x="679375" y="0"/>
                </a:cubicBezTo>
                <a:cubicBezTo>
                  <a:pt x="1054583" y="0"/>
                  <a:pt x="1358750" y="304167"/>
                  <a:pt x="1358750" y="679375"/>
                </a:cubicBezTo>
                <a:cubicBezTo>
                  <a:pt x="1358750" y="1054583"/>
                  <a:pt x="1054583" y="1358750"/>
                  <a:pt x="679375" y="1358750"/>
                </a:cubicBezTo>
                <a:cubicBezTo>
                  <a:pt x="304167" y="1358750"/>
                  <a:pt x="0" y="1054583"/>
                  <a:pt x="0" y="679375"/>
                </a:cubicBezTo>
                <a:close/>
              </a:path>
            </a:pathLst>
          </a:custGeom>
          <a:solidFill>
            <a:srgbClr val="3BD42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14224" tIns="214224" rIns="214224" bIns="214224" numCol="1" spcCol="1270" anchor="ctr" anchorCtr="0">
            <a:noAutofit/>
          </a:bodyPr>
          <a:lstStyle/>
          <a:p>
            <a:pPr lvl="0" algn="ctr" defTabSz="533400" rtl="0">
              <a:lnSpc>
                <a:spcPct val="90000"/>
              </a:lnSpc>
              <a:spcBef>
                <a:spcPct val="0"/>
              </a:spcBef>
              <a:spcAft>
                <a:spcPct val="35000"/>
              </a:spcAft>
            </a:pPr>
            <a:r>
              <a:rPr lang="tr-TR" sz="1200" b="1" kern="1200" dirty="0" smtClean="0">
                <a:solidFill>
                  <a:schemeClr val="tx1"/>
                </a:solidFill>
              </a:rPr>
              <a:t>5-Eyleme geçme ve değerlendirme</a:t>
            </a:r>
            <a:endParaRPr lang="tr-TR" sz="1200" kern="1200" dirty="0">
              <a:solidFill>
                <a:schemeClr val="tx1"/>
              </a:solidFill>
            </a:endParaRPr>
          </a:p>
        </p:txBody>
      </p:sp>
      <p:sp>
        <p:nvSpPr>
          <p:cNvPr id="15" name="Serbest Form 14"/>
          <p:cNvSpPr/>
          <p:nvPr/>
        </p:nvSpPr>
        <p:spPr>
          <a:xfrm rot="19440000">
            <a:off x="4420885" y="2351681"/>
            <a:ext cx="482436" cy="505798"/>
          </a:xfrm>
          <a:custGeom>
            <a:avLst/>
            <a:gdLst>
              <a:gd name="connsiteX0" fmla="*/ 0 w 360549"/>
              <a:gd name="connsiteY0" fmla="*/ 91715 h 458577"/>
              <a:gd name="connsiteX1" fmla="*/ 180275 w 360549"/>
              <a:gd name="connsiteY1" fmla="*/ 91715 h 458577"/>
              <a:gd name="connsiteX2" fmla="*/ 180275 w 360549"/>
              <a:gd name="connsiteY2" fmla="*/ 0 h 458577"/>
              <a:gd name="connsiteX3" fmla="*/ 360549 w 360549"/>
              <a:gd name="connsiteY3" fmla="*/ 229289 h 458577"/>
              <a:gd name="connsiteX4" fmla="*/ 180275 w 360549"/>
              <a:gd name="connsiteY4" fmla="*/ 458577 h 458577"/>
              <a:gd name="connsiteX5" fmla="*/ 180275 w 360549"/>
              <a:gd name="connsiteY5" fmla="*/ 366862 h 458577"/>
              <a:gd name="connsiteX6" fmla="*/ 0 w 360549"/>
              <a:gd name="connsiteY6" fmla="*/ 366862 h 458577"/>
              <a:gd name="connsiteX7" fmla="*/ 0 w 360549"/>
              <a:gd name="connsiteY7" fmla="*/ 91715 h 45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0549" h="458577">
                <a:moveTo>
                  <a:pt x="0" y="91715"/>
                </a:moveTo>
                <a:lnTo>
                  <a:pt x="180275" y="91715"/>
                </a:lnTo>
                <a:lnTo>
                  <a:pt x="180275" y="0"/>
                </a:lnTo>
                <a:lnTo>
                  <a:pt x="360549" y="229289"/>
                </a:lnTo>
                <a:lnTo>
                  <a:pt x="180275" y="458577"/>
                </a:lnTo>
                <a:lnTo>
                  <a:pt x="180275" y="366862"/>
                </a:lnTo>
                <a:lnTo>
                  <a:pt x="0" y="366862"/>
                </a:lnTo>
                <a:lnTo>
                  <a:pt x="0" y="91715"/>
                </a:lnTo>
                <a:close/>
              </a:path>
            </a:pathLst>
          </a:cu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1">
              <a:tint val="60000"/>
              <a:hueOff val="0"/>
              <a:satOff val="0"/>
              <a:lumOff val="0"/>
              <a:alphaOff val="0"/>
            </a:schemeClr>
          </a:lnRef>
          <a:fillRef idx="1">
            <a:scrgbClr r="0" g="0" b="0"/>
          </a:fillRef>
          <a:effectRef idx="0">
            <a:schemeClr val="accent1">
              <a:tint val="60000"/>
              <a:hueOff val="0"/>
              <a:satOff val="0"/>
              <a:lumOff val="0"/>
              <a:alphaOff val="0"/>
            </a:schemeClr>
          </a:effectRef>
          <a:fontRef idx="minor">
            <a:schemeClr val="lt1"/>
          </a:fontRef>
        </p:style>
        <p:txBody>
          <a:bodyPr spcFirstLastPara="0" vert="horz" wrap="square" lIns="-1" tIns="91715" rIns="108165" bIns="91714" numCol="1" spcCol="1270" anchor="ctr" anchorCtr="0">
            <a:noAutofit/>
          </a:bodyPr>
          <a:lstStyle/>
          <a:p>
            <a:pPr lvl="0" algn="ctr" defTabSz="444500">
              <a:lnSpc>
                <a:spcPct val="90000"/>
              </a:lnSpc>
              <a:spcBef>
                <a:spcPct val="0"/>
              </a:spcBef>
              <a:spcAft>
                <a:spcPct val="35000"/>
              </a:spcAft>
            </a:pPr>
            <a:endParaRPr lang="tr-TR" sz="1000" kern="1200"/>
          </a:p>
        </p:txBody>
      </p:sp>
      <p:sp>
        <p:nvSpPr>
          <p:cNvPr id="4" name="Dikdörtgen 3"/>
          <p:cNvSpPr/>
          <p:nvPr/>
        </p:nvSpPr>
        <p:spPr>
          <a:xfrm>
            <a:off x="2536152" y="150563"/>
            <a:ext cx="6594177" cy="923330"/>
          </a:xfrm>
          <a:prstGeom prst="rect">
            <a:avLst/>
          </a:prstGeom>
          <a:noFill/>
        </p:spPr>
        <p:txBody>
          <a:bodyPr wrap="none" lIns="91440" tIns="45720" rIns="91440" bIns="45720">
            <a:spAutoFit/>
          </a:bodyPr>
          <a:lstStyle/>
          <a:p>
            <a:pPr algn="ctr"/>
            <a:r>
              <a:rPr lang="tr-TR" altLang="tr-T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Problem Çözme </a:t>
            </a:r>
            <a:r>
              <a:rPr lang="tr-TR" altLang="tr-T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t>
            </a:r>
            <a:r>
              <a:rPr lang="tr-TR" altLang="tr-T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üreci</a:t>
            </a:r>
            <a:endParaRPr lang="tr-T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24942279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additive="base">
                                        <p:cTn id="49" dur="500" fill="hold"/>
                                        <p:tgtEl>
                                          <p:spTgt spid="13"/>
                                        </p:tgtEl>
                                        <p:attrNameLst>
                                          <p:attrName>ppt_x</p:attrName>
                                        </p:attrNameLst>
                                      </p:cBhvr>
                                      <p:tavLst>
                                        <p:tav tm="0">
                                          <p:val>
                                            <p:strVal val="#ppt_x"/>
                                          </p:val>
                                        </p:tav>
                                        <p:tav tm="100000">
                                          <p:val>
                                            <p:strVal val="#ppt_x"/>
                                          </p:val>
                                        </p:tav>
                                      </p:tavLst>
                                    </p:anim>
                                    <p:anim calcmode="lin" valueType="num">
                                      <p:cBhvr additive="base">
                                        <p:cTn id="5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additive="base">
                                        <p:cTn id="55" dur="500" fill="hold"/>
                                        <p:tgtEl>
                                          <p:spTgt spid="14"/>
                                        </p:tgtEl>
                                        <p:attrNameLst>
                                          <p:attrName>ppt_x</p:attrName>
                                        </p:attrNameLst>
                                      </p:cBhvr>
                                      <p:tavLst>
                                        <p:tav tm="0">
                                          <p:val>
                                            <p:strVal val="#ppt_x"/>
                                          </p:val>
                                        </p:tav>
                                        <p:tav tm="100000">
                                          <p:val>
                                            <p:strVal val="#ppt_x"/>
                                          </p:val>
                                        </p:tav>
                                      </p:tavLst>
                                    </p:anim>
                                    <p:anim calcmode="lin" valueType="num">
                                      <p:cBhvr additive="base">
                                        <p:cTn id="5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5"/>
                                        </p:tgtEl>
                                        <p:attrNameLst>
                                          <p:attrName>style.visibility</p:attrName>
                                        </p:attrNameLst>
                                      </p:cBhvr>
                                      <p:to>
                                        <p:strVal val="visible"/>
                                      </p:to>
                                    </p:set>
                                    <p:anim calcmode="lin" valueType="num">
                                      <p:cBhvr additive="base">
                                        <p:cTn id="61" dur="500" fill="hold"/>
                                        <p:tgtEl>
                                          <p:spTgt spid="15"/>
                                        </p:tgtEl>
                                        <p:attrNameLst>
                                          <p:attrName>ppt_x</p:attrName>
                                        </p:attrNameLst>
                                      </p:cBhvr>
                                      <p:tavLst>
                                        <p:tav tm="0">
                                          <p:val>
                                            <p:strVal val="#ppt_x"/>
                                          </p:val>
                                        </p:tav>
                                        <p:tav tm="100000">
                                          <p:val>
                                            <p:strVal val="#ppt_x"/>
                                          </p:val>
                                        </p:tav>
                                      </p:tavLst>
                                    </p:anim>
                                    <p:anim calcmode="lin" valueType="num">
                                      <p:cBhvr additive="base">
                                        <p:cTn id="6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theme/theme1.xml><?xml version="1.0" encoding="utf-8"?>
<a:theme xmlns:a="http://schemas.openxmlformats.org/drawingml/2006/main" name="Office Teması">
  <a:themeElements>
    <a:clrScheme name="Turuncu">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314</TotalTime>
  <Words>819</Words>
  <Application>Microsoft Office PowerPoint</Application>
  <PresentationFormat>Özel</PresentationFormat>
  <Paragraphs>96</Paragraphs>
  <Slides>20</Slides>
  <Notes>1</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Office Teması</vt:lpstr>
      <vt:lpstr> “ Başınızdan geçenler hep hoş şeyler olursa, cesur bir insan olamazsınız.”                                                Mary Tyler Moore</vt:lpstr>
      <vt:lpstr>PowerPoint Sunusu</vt:lpstr>
      <vt:lpstr>Problemler; </vt:lpstr>
      <vt:lpstr>Problem çözme becerisi neden önemlidir? </vt:lpstr>
      <vt:lpstr> Problem Çözme Becerisi Neden Önemlidir? </vt:lpstr>
      <vt:lpstr>PowerPoint Sunusu</vt:lpstr>
      <vt:lpstr>BU DEĞİLDİR!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“Başınızdan geçenler hep hoş şeyler olursa, cesur bir insan olamazsınız.”                                 Mary Tyler Moore</dc:title>
  <dc:creator>Aysel KAYMAZ</dc:creator>
  <cp:lastModifiedBy>ram</cp:lastModifiedBy>
  <cp:revision>36</cp:revision>
  <dcterms:created xsi:type="dcterms:W3CDTF">2020-05-03T14:00:56Z</dcterms:created>
  <dcterms:modified xsi:type="dcterms:W3CDTF">2021-11-24T07:07:58Z</dcterms:modified>
</cp:coreProperties>
</file>