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313" r:id="rId2"/>
    <p:sldId id="256" r:id="rId3"/>
    <p:sldId id="263" r:id="rId4"/>
    <p:sldId id="299" r:id="rId5"/>
    <p:sldId id="300" r:id="rId6"/>
    <p:sldId id="301" r:id="rId7"/>
    <p:sldId id="302" r:id="rId8"/>
    <p:sldId id="304" r:id="rId9"/>
    <p:sldId id="303" r:id="rId10"/>
    <p:sldId id="305" r:id="rId11"/>
    <p:sldId id="306" r:id="rId12"/>
    <p:sldId id="307" r:id="rId13"/>
    <p:sldId id="308" r:id="rId14"/>
    <p:sldId id="309" r:id="rId15"/>
    <p:sldId id="310" r:id="rId16"/>
    <p:sldId id="273" r:id="rId17"/>
    <p:sldId id="312" r:id="rId18"/>
    <p:sldId id="274" r:id="rId19"/>
    <p:sldId id="275" r:id="rId20"/>
    <p:sldId id="279" r:id="rId21"/>
    <p:sldId id="316" r:id="rId22"/>
    <p:sldId id="311" r:id="rId23"/>
    <p:sldId id="315"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0" d="100"/>
          <a:sy n="60" d="100"/>
        </p:scale>
        <p:origin x="-1020" y="-3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40"/>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8A87A34-81AB-432B-8DAE-1953F412C126}" type="datetimeFigureOut">
              <a:rPr lang="en-US" smtClean="0"/>
              <a:pPr/>
              <a:t>11/24/2021</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8A87A34-81AB-432B-8DAE-1953F412C126}" type="datetimeFigureOut">
              <a:rPr lang="en-US" smtClean="0"/>
              <a:pPr/>
              <a:t>11/24/2021</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11785600" y="274653"/>
            <a:ext cx="36576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812800" y="274653"/>
            <a:ext cx="107696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8A87A34-81AB-432B-8DAE-1953F412C126}" type="datetimeFigureOut">
              <a:rPr lang="en-US" smtClean="0"/>
              <a:pPr/>
              <a:t>11/24/2021</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8A87A34-81AB-432B-8DAE-1953F412C126}" type="datetimeFigureOut">
              <a:rPr lang="en-US" smtClean="0"/>
              <a:pPr/>
              <a:t>11/24/2021</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15"/>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8A87A34-81AB-432B-8DAE-1953F412C126}" type="datetimeFigureOut">
              <a:rPr lang="en-US" smtClean="0"/>
              <a:pPr/>
              <a:t>11/24/2021</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48A87A34-81AB-432B-8DAE-1953F412C126}" type="datetimeFigureOut">
              <a:rPr lang="en-US" smtClean="0"/>
              <a:pPr/>
              <a:t>11/24/2021</a:t>
            </a:fld>
            <a:endParaRPr lang="en-US" dirty="0"/>
          </a:p>
        </p:txBody>
      </p:sp>
      <p:sp>
        <p:nvSpPr>
          <p:cNvPr id="6" name="5 Altbilgi Yer Tutucusu"/>
          <p:cNvSpPr>
            <a:spLocks noGrp="1"/>
          </p:cNvSpPr>
          <p:nvPr>
            <p:ph type="ftr" sz="quarter" idx="11"/>
          </p:nvPr>
        </p:nvSpPr>
        <p:spPr/>
        <p:txBody>
          <a:bodyPr/>
          <a:lstStyle/>
          <a:p>
            <a:endParaRPr lang="en-US" dirty="0"/>
          </a:p>
        </p:txBody>
      </p:sp>
      <p:sp>
        <p:nvSpPr>
          <p:cNvPr id="7" name="6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7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7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48A87A34-81AB-432B-8DAE-1953F412C126}" type="datetimeFigureOut">
              <a:rPr lang="en-US" smtClean="0"/>
              <a:pPr/>
              <a:t>11/24/2021</a:t>
            </a:fld>
            <a:endParaRPr lang="en-US" dirty="0"/>
          </a:p>
        </p:txBody>
      </p:sp>
      <p:sp>
        <p:nvSpPr>
          <p:cNvPr id="8" name="7 Altbilgi Yer Tutucusu"/>
          <p:cNvSpPr>
            <a:spLocks noGrp="1"/>
          </p:cNvSpPr>
          <p:nvPr>
            <p:ph type="ftr" sz="quarter" idx="11"/>
          </p:nvPr>
        </p:nvSpPr>
        <p:spPr/>
        <p:txBody>
          <a:bodyPr/>
          <a:lstStyle/>
          <a:p>
            <a:endParaRPr lang="en-US" dirty="0"/>
          </a:p>
        </p:txBody>
      </p:sp>
      <p:sp>
        <p:nvSpPr>
          <p:cNvPr id="9" name="8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8A87A34-81AB-432B-8DAE-1953F412C126}" type="datetimeFigureOut">
              <a:rPr lang="en-US" smtClean="0"/>
              <a:pPr/>
              <a:t>11/24/2021</a:t>
            </a:fld>
            <a:endParaRPr lang="en-US" dirty="0"/>
          </a:p>
        </p:txBody>
      </p:sp>
      <p:sp>
        <p:nvSpPr>
          <p:cNvPr id="4" name="3 Altbilgi Yer Tutucusu"/>
          <p:cNvSpPr>
            <a:spLocks noGrp="1"/>
          </p:cNvSpPr>
          <p:nvPr>
            <p:ph type="ftr" sz="quarter" idx="11"/>
          </p:nvPr>
        </p:nvSpPr>
        <p:spPr/>
        <p:txBody>
          <a:bodyPr/>
          <a:lstStyle/>
          <a:p>
            <a:endParaRPr lang="en-US" dirty="0"/>
          </a:p>
        </p:txBody>
      </p:sp>
      <p:sp>
        <p:nvSpPr>
          <p:cNvPr id="5" name="4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8A87A34-81AB-432B-8DAE-1953F412C126}" type="datetimeFigureOut">
              <a:rPr lang="en-US" smtClean="0"/>
              <a:pPr/>
              <a:t>11/24/2021</a:t>
            </a:fld>
            <a:endParaRPr lang="en-US" dirty="0"/>
          </a:p>
        </p:txBody>
      </p:sp>
      <p:sp>
        <p:nvSpPr>
          <p:cNvPr id="3" name="2 Altbilgi Yer Tutucusu"/>
          <p:cNvSpPr>
            <a:spLocks noGrp="1"/>
          </p:cNvSpPr>
          <p:nvPr>
            <p:ph type="ftr" sz="quarter" idx="11"/>
          </p:nvPr>
        </p:nvSpPr>
        <p:spPr/>
        <p:txBody>
          <a:bodyPr/>
          <a:lstStyle/>
          <a:p>
            <a:endParaRPr lang="en-US" dirty="0"/>
          </a:p>
        </p:txBody>
      </p:sp>
      <p:sp>
        <p:nvSpPr>
          <p:cNvPr id="4" name="3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3"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6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8A87A34-81AB-432B-8DAE-1953F412C126}" type="datetimeFigureOut">
              <a:rPr lang="en-US" smtClean="0"/>
              <a:pPr/>
              <a:t>11/24/2021</a:t>
            </a:fld>
            <a:endParaRPr lang="en-US" dirty="0"/>
          </a:p>
        </p:txBody>
      </p:sp>
      <p:sp>
        <p:nvSpPr>
          <p:cNvPr id="6" name="5 Altbilgi Yer Tutucusu"/>
          <p:cNvSpPr>
            <a:spLocks noGrp="1"/>
          </p:cNvSpPr>
          <p:nvPr>
            <p:ph type="ftr" sz="quarter" idx="11"/>
          </p:nvPr>
        </p:nvSpPr>
        <p:spPr/>
        <p:txBody>
          <a:bodyPr/>
          <a:lstStyle/>
          <a:p>
            <a:endParaRPr lang="en-US" dirty="0"/>
          </a:p>
        </p:txBody>
      </p:sp>
      <p:sp>
        <p:nvSpPr>
          <p:cNvPr id="7" name="6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8A87A34-81AB-432B-8DAE-1953F412C126}" type="datetimeFigureOut">
              <a:rPr lang="en-US" smtClean="0"/>
              <a:pPr/>
              <a:t>11/24/2021</a:t>
            </a:fld>
            <a:endParaRPr lang="en-US" dirty="0"/>
          </a:p>
        </p:txBody>
      </p:sp>
      <p:sp>
        <p:nvSpPr>
          <p:cNvPr id="6" name="5 Altbilgi Yer Tutucusu"/>
          <p:cNvSpPr>
            <a:spLocks noGrp="1"/>
          </p:cNvSpPr>
          <p:nvPr>
            <p:ph type="ftr" sz="quarter" idx="11"/>
          </p:nvPr>
        </p:nvSpPr>
        <p:spPr/>
        <p:txBody>
          <a:bodyPr/>
          <a:lstStyle/>
          <a:p>
            <a:endParaRPr lang="en-US" dirty="0"/>
          </a:p>
        </p:txBody>
      </p:sp>
      <p:sp>
        <p:nvSpPr>
          <p:cNvPr id="7" name="6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609600" y="635636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11/24/2021</a:t>
            </a:fld>
            <a:endParaRPr lang="en-US" dirty="0"/>
          </a:p>
        </p:txBody>
      </p:sp>
      <p:sp>
        <p:nvSpPr>
          <p:cNvPr id="5" name="4 Altbilgi Yer Tutucusu"/>
          <p:cNvSpPr>
            <a:spLocks noGrp="1"/>
          </p:cNvSpPr>
          <p:nvPr>
            <p:ph type="ftr" sz="quarter" idx="3"/>
          </p:nvPr>
        </p:nvSpPr>
        <p:spPr>
          <a:xfrm>
            <a:off x="4165600" y="635636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5 Slayt Numarası Yer Tutucusu"/>
          <p:cNvSpPr>
            <a:spLocks noGrp="1"/>
          </p:cNvSpPr>
          <p:nvPr>
            <p:ph type="sldNum" sz="quarter" idx="4"/>
          </p:nvPr>
        </p:nvSpPr>
        <p:spPr>
          <a:xfrm>
            <a:off x="8737600" y="635636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16000" y="2057400"/>
            <a:ext cx="10261600" cy="1543065"/>
          </a:xfrm>
        </p:spPr>
        <p:txBody>
          <a:bodyPr>
            <a:normAutofit/>
          </a:bodyPr>
          <a:lstStyle/>
          <a:p>
            <a:r>
              <a:rPr lang="tr-TR" dirty="0" smtClean="0">
                <a:latin typeface="Times New Roman" panose="02020603050405020304" pitchFamily="18" charset="0"/>
                <a:cs typeface="Times New Roman" panose="02020603050405020304" pitchFamily="18" charset="0"/>
              </a:rPr>
              <a:t>PROBLEM ÇÖZME BECERİLERİ</a:t>
            </a:r>
            <a:endParaRPr lang="tr-TR"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778000" y="4140200"/>
            <a:ext cx="8585200" cy="1498600"/>
          </a:xfrm>
        </p:spPr>
        <p:txBody>
          <a:bodyPr/>
          <a:lstStyle/>
          <a:p>
            <a:r>
              <a:rPr lang="tr-TR" b="1" dirty="0" smtClean="0">
                <a:solidFill>
                  <a:srgbClr val="FF0000"/>
                </a:solidFill>
                <a:latin typeface="Times New Roman" panose="02020603050405020304" pitchFamily="18" charset="0"/>
                <a:cs typeface="Times New Roman" panose="02020603050405020304" pitchFamily="18" charset="0"/>
              </a:rPr>
              <a:t>OKULÖNCESİ </a:t>
            </a:r>
            <a:r>
              <a:rPr lang="tr-TR" b="1" smtClean="0">
                <a:solidFill>
                  <a:srgbClr val="FF0000"/>
                </a:solidFill>
                <a:latin typeface="Times New Roman" panose="02020603050405020304" pitchFamily="18" charset="0"/>
                <a:cs typeface="Times New Roman" panose="02020603050405020304" pitchFamily="18" charset="0"/>
              </a:rPr>
              <a:t>VELİ SUNUMU</a:t>
            </a:r>
            <a:endParaRPr lang="tr-TR"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0678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96900" y="215900"/>
            <a:ext cx="11506200" cy="1612900"/>
          </a:xfrm>
        </p:spPr>
        <p:txBody>
          <a:bodyPr>
            <a:normAutofit fontScale="90000"/>
          </a:bodyPr>
          <a:lstStyle/>
          <a:p>
            <a:r>
              <a:rPr lang="tr-TR" dirty="0" smtClean="0">
                <a:solidFill>
                  <a:srgbClr val="FF99CC"/>
                </a:solidFill>
                <a:latin typeface="Times New Roman" panose="02020603050405020304" pitchFamily="18" charset="0"/>
                <a:cs typeface="Times New Roman" panose="02020603050405020304" pitchFamily="18" charset="0"/>
              </a:rPr>
              <a:t/>
            </a:r>
            <a:br>
              <a:rPr lang="tr-TR" dirty="0" smtClean="0">
                <a:solidFill>
                  <a:srgbClr val="FF99CC"/>
                </a:solidFill>
                <a:latin typeface="Times New Roman" panose="02020603050405020304" pitchFamily="18" charset="0"/>
                <a:cs typeface="Times New Roman" panose="02020603050405020304" pitchFamily="18" charset="0"/>
              </a:rPr>
            </a:br>
            <a:r>
              <a:rPr lang="tr-TR" dirty="0" smtClean="0">
                <a:solidFill>
                  <a:srgbClr val="FF99CC"/>
                </a:solidFill>
                <a:latin typeface="Times New Roman" panose="02020603050405020304" pitchFamily="18" charset="0"/>
                <a:cs typeface="Times New Roman" panose="02020603050405020304" pitchFamily="18" charset="0"/>
              </a:rPr>
              <a:t>Çocuğunuza problem çözme becerisi kazandırmak için; </a:t>
            </a:r>
            <a:br>
              <a:rPr lang="tr-TR" dirty="0" smtClean="0">
                <a:solidFill>
                  <a:srgbClr val="FF99CC"/>
                </a:solidFill>
                <a:latin typeface="Times New Roman" panose="02020603050405020304" pitchFamily="18" charset="0"/>
                <a:cs typeface="Times New Roman" panose="02020603050405020304" pitchFamily="18" charset="0"/>
              </a:rPr>
            </a:br>
            <a:endParaRPr lang="tr-TR" dirty="0">
              <a:solidFill>
                <a:srgbClr val="FF99CC"/>
              </a:solidFill>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596900" y="1676399"/>
            <a:ext cx="10938608" cy="4292991"/>
          </a:xfrm>
          <a:prstGeom prst="rect">
            <a:avLst/>
          </a:prstGeom>
        </p:spPr>
        <p:txBody>
          <a:bodyPr>
            <a:normAutofit/>
          </a:bodyPr>
          <a:lstStyle/>
          <a:p>
            <a:r>
              <a:rPr lang="tr-TR" cap="none" dirty="0" smtClean="0">
                <a:latin typeface="Times New Roman" panose="02020603050405020304" pitchFamily="18" charset="0"/>
                <a:cs typeface="Times New Roman" panose="02020603050405020304" pitchFamily="18" charset="0"/>
              </a:rPr>
              <a:t>Çocuğunuzu bir sorun anında mutlaka dinleyin ve onun ihtiyaçlarını, isteklerini anlamaya çalışın. </a:t>
            </a:r>
          </a:p>
          <a:p>
            <a:r>
              <a:rPr lang="tr-TR" cap="none" dirty="0" smtClean="0">
                <a:latin typeface="Times New Roman" panose="02020603050405020304" pitchFamily="18" charset="0"/>
                <a:cs typeface="Times New Roman" panose="02020603050405020304" pitchFamily="18" charset="0"/>
              </a:rPr>
              <a:t>Çocuğunuza onu anladığınızı belirtin, onun düşüncelerini özetleyerek doğru anlayıp anlamadığınızı ona gösterin. </a:t>
            </a:r>
          </a:p>
          <a:p>
            <a:r>
              <a:rPr lang="tr-TR" cap="none" dirty="0" smtClean="0">
                <a:latin typeface="Times New Roman" panose="02020603050405020304" pitchFamily="18" charset="0"/>
                <a:cs typeface="Times New Roman" panose="02020603050405020304" pitchFamily="18" charset="0"/>
              </a:rPr>
              <a:t>Çocuklarınız bir sorunla karşılaşınca ya çözüm girişiminde bulunur ya şikâyette bulunur ya da problemi yok sayar, üstünde durmaktan kaçınırlar. Çocuklarınızı cesaretlendirerek onların sorunlarını kendilerinin çözmelerine fırsat verebilmelisiniz. </a:t>
            </a:r>
          </a:p>
          <a:p>
            <a:pPr marL="0" indent="0">
              <a:buNone/>
            </a:pPr>
            <a:endParaRPr lang="tr-TR" cap="none"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31371" y="1055077"/>
            <a:ext cx="10972800" cy="3587262"/>
          </a:xfrm>
          <a:prstGeom prst="rect">
            <a:avLst/>
          </a:prstGeom>
        </p:spPr>
        <p:txBody>
          <a:bodyPr>
            <a:normAutofit fontScale="70000" lnSpcReduction="20000"/>
          </a:bodyPr>
          <a:lstStyle/>
          <a:p>
            <a:r>
              <a:rPr lang="tr-TR" cap="none" dirty="0" smtClean="0">
                <a:latin typeface="Times New Roman" panose="02020603050405020304" pitchFamily="18" charset="0"/>
                <a:cs typeface="Times New Roman" panose="02020603050405020304" pitchFamily="18" charset="0"/>
              </a:rPr>
              <a:t>Çocuğunuza küçük sorumluluklar verin, böylece onun kendine olan güvenini arttırmış olursunuz. Kendine güveni olan bir çocuk sorunlarla baş ederken daha rahat olacaktır.</a:t>
            </a:r>
            <a:endParaRPr lang="tr-TR" cap="none" dirty="0">
              <a:latin typeface="Times New Roman" panose="02020603050405020304" pitchFamily="18" charset="0"/>
              <a:cs typeface="Times New Roman" panose="02020603050405020304" pitchFamily="18" charset="0"/>
            </a:endParaRPr>
          </a:p>
          <a:p>
            <a:r>
              <a:rPr lang="tr-TR" cap="none" dirty="0">
                <a:latin typeface="Times New Roman" panose="02020603050405020304" pitchFamily="18" charset="0"/>
                <a:cs typeface="Times New Roman" panose="02020603050405020304" pitchFamily="18" charset="0"/>
              </a:rPr>
              <a:t>Çocukların hayali oyunlarını, problemlerine çözüm yolları aramalarında önemli bir yol olarak kabul edin. Çocuklar hayali oyunları sırasında kendilerini rahatsız eden durumları ortaya çıkarırlar. Bu onların problemlerini tanımlamada önemli bir basamaktır</a:t>
            </a:r>
            <a:r>
              <a:rPr lang="tr-TR" cap="none" dirty="0" smtClean="0">
                <a:latin typeface="Times New Roman" panose="02020603050405020304" pitchFamily="18" charset="0"/>
                <a:cs typeface="Times New Roman" panose="02020603050405020304" pitchFamily="18" charset="0"/>
              </a:rPr>
              <a:t>.</a:t>
            </a:r>
          </a:p>
          <a:p>
            <a:r>
              <a:rPr lang="tr-TR" cap="none" dirty="0" smtClean="0">
                <a:latin typeface="Times New Roman" panose="02020603050405020304" pitchFamily="18" charset="0"/>
                <a:cs typeface="Times New Roman" panose="02020603050405020304" pitchFamily="18" charset="0"/>
              </a:rPr>
              <a:t>Çocuğunuzla kaliteli zaman geçirin. Çocuğunuzun fiziksel ve duygusal ihtiyaçlarını destekleyici beraber yapacağınız aktiviteler hem anne-baba-çocuk ilişkisini hem de aradaki güven bağını güçlendirecektir. Ailesiyle kaliteli zaman geçirerek bu bağları güçlendiren çocuk problemlerle baş etme ve çözüm yolları bulma konusunda çok daha başarılı olacaktır.</a:t>
            </a:r>
          </a:p>
          <a:p>
            <a:endParaRPr lang="tr-TR" cap="none" dirty="0"/>
          </a:p>
          <a:p>
            <a:pPr marL="0" indent="0">
              <a:buNone/>
            </a:pPr>
            <a:endParaRPr lang="tr-TR" cap="none"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0223" y="3985847"/>
            <a:ext cx="4840640" cy="2395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35360" y="785446"/>
            <a:ext cx="11727686" cy="3552092"/>
          </a:xfrm>
          <a:prstGeom prst="rect">
            <a:avLst/>
          </a:prstGeom>
        </p:spPr>
        <p:txBody>
          <a:bodyPr>
            <a:normAutofit fontScale="70000" lnSpcReduction="20000"/>
          </a:bodyPr>
          <a:lstStyle/>
          <a:p>
            <a:r>
              <a:rPr lang="tr-TR" cap="none" dirty="0" smtClean="0">
                <a:latin typeface="Times New Roman" panose="02020603050405020304" pitchFamily="18" charset="0"/>
                <a:cs typeface="Times New Roman" panose="02020603050405020304" pitchFamily="18" charset="0"/>
              </a:rPr>
              <a:t>Çocuğunuza çeşitli kitaplar okuyun ve kitapta olan karakterlerle ilgili sorular sorun. Örneğin kitaptaki karakter bir sorunla karşılaşmıştır, siz de çocuğunuza “eğer, sen onun yerinde olsaydın ne yapardın?” Diye sorabilirsiniz. Böylece çocuğunuza farklı sorunlar hakkında düşünme fırsatı vermiş olursunuz.</a:t>
            </a:r>
          </a:p>
          <a:p>
            <a:endParaRPr lang="tr-TR" cap="none" dirty="0">
              <a:latin typeface="Times New Roman" panose="02020603050405020304" pitchFamily="18" charset="0"/>
              <a:cs typeface="Times New Roman" panose="02020603050405020304" pitchFamily="18" charset="0"/>
            </a:endParaRPr>
          </a:p>
          <a:p>
            <a:r>
              <a:rPr lang="tr-TR" cap="none" dirty="0">
                <a:latin typeface="Times New Roman" panose="02020603050405020304" pitchFamily="18" charset="0"/>
                <a:cs typeface="Times New Roman" panose="02020603050405020304" pitchFamily="18" charset="0"/>
              </a:rPr>
              <a:t>Çocuğunuza kendi fikirlerini sorun, fikirlerini öğrendikten sonra neden böyle düşündüğünü anlamaya çalışın. Yine onları düşünmeye itecek sorular sorun Örneğin “Yerin neden ıslak olduğunu düşünüyorsun?” “Yeni doğan yavru kedi gözleri kapalı olduğu halde annesini nasıl buluyor acaba? ne düşünüyorsun?” gibi. Fikirlerini özgürce belirtebilen bir çocuk, sorun çözerken kendi kararlarının önemini anlayabilecek ve kendi kararları ile sorunu çözmeye çalışacaktır. </a:t>
            </a:r>
          </a:p>
          <a:p>
            <a:endParaRPr lang="tr-TR" cap="none" dirty="0" smtClean="0"/>
          </a:p>
          <a:p>
            <a:pPr marL="0" indent="0">
              <a:buNone/>
            </a:pPr>
            <a:endParaRPr lang="tr-TR" cap="none" dirty="0" smtClean="0"/>
          </a:p>
          <a:p>
            <a:endParaRPr lang="tr-TR" cap="none" dirty="0" smtClean="0"/>
          </a:p>
          <a:p>
            <a:endParaRPr lang="tr-TR" cap="none" dirty="0"/>
          </a:p>
        </p:txBody>
      </p:sp>
      <p:pic>
        <p:nvPicPr>
          <p:cNvPr id="4" name="Picture 2" descr="D:\Users\Hp\Desktop\como-hacer-crecer-negocio-ideas-rentables-cognitive-psychology-ideas-png-860_58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1865" y="3938955"/>
            <a:ext cx="6158911" cy="270308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11914" y="833410"/>
            <a:ext cx="10972800" cy="3199329"/>
          </a:xfrm>
          <a:prstGeom prst="rect">
            <a:avLst/>
          </a:prstGeom>
        </p:spPr>
        <p:txBody>
          <a:bodyPr>
            <a:normAutofit fontScale="92500" lnSpcReduction="10000"/>
          </a:bodyPr>
          <a:lstStyle/>
          <a:p>
            <a:r>
              <a:rPr lang="tr-TR" cap="none" dirty="0" smtClean="0">
                <a:latin typeface="Times New Roman" panose="02020603050405020304" pitchFamily="18" charset="0"/>
                <a:cs typeface="Times New Roman" panose="02020603050405020304" pitchFamily="18" charset="0"/>
              </a:rPr>
              <a:t>Çocuğunuzun sorunlarını üstlenmek, onu sorun çıkabilecek ortamlardan korumak veya uzaklaştırmak, ortamı önceden sorunsuz hâle getirmeye çalışmak, sorunu onlar adına çözmektir. </a:t>
            </a:r>
          </a:p>
          <a:p>
            <a:endParaRPr lang="tr-TR" cap="none" dirty="0" smtClean="0">
              <a:latin typeface="Times New Roman" panose="02020603050405020304" pitchFamily="18" charset="0"/>
              <a:cs typeface="Times New Roman" panose="02020603050405020304" pitchFamily="18" charset="0"/>
            </a:endParaRPr>
          </a:p>
          <a:p>
            <a:r>
              <a:rPr lang="tr-TR" cap="none" dirty="0" smtClean="0">
                <a:latin typeface="Times New Roman" panose="02020603050405020304" pitchFamily="18" charset="0"/>
                <a:cs typeface="Times New Roman" panose="02020603050405020304" pitchFamily="18" charset="0"/>
              </a:rPr>
              <a:t>Bu durum görünürde çocuğu sorundan uzaklaştırsa da onun farklı sorunlar yaşamasını engellemez ve ileride yaşamında çözemediği birçok sorunla karşılaşmasına neden olur. </a:t>
            </a:r>
            <a:endParaRPr lang="tr-TR" cap="none" dirty="0">
              <a:latin typeface="Times New Roman" panose="02020603050405020304" pitchFamily="18" charset="0"/>
              <a:cs typeface="Times New Roman" panose="02020603050405020304" pitchFamily="18" charset="0"/>
            </a:endParaRPr>
          </a:p>
        </p:txBody>
      </p:sp>
      <p:pic>
        <p:nvPicPr>
          <p:cNvPr id="6146" name="Picture 2" descr="D:\rehberlik faaliyetleri\resimler\helikopter-ebeveynlik-nedir-300x225.jpg"/>
          <p:cNvPicPr>
            <a:picLocks noChangeAspect="1" noChangeArrowheads="1"/>
          </p:cNvPicPr>
          <p:nvPr/>
        </p:nvPicPr>
        <p:blipFill>
          <a:blip r:embed="rId2" cstate="print"/>
          <a:srcRect/>
          <a:stretch>
            <a:fillRect/>
          </a:stretch>
        </p:blipFill>
        <p:spPr bwMode="auto">
          <a:xfrm>
            <a:off x="2074985" y="4292600"/>
            <a:ext cx="7385538" cy="2248877"/>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1411" y="1478142"/>
            <a:ext cx="10972800" cy="1616750"/>
          </a:xfrm>
          <a:prstGeom prst="rect">
            <a:avLst/>
          </a:prstGeom>
        </p:spPr>
        <p:txBody>
          <a:bodyPr/>
          <a:lstStyle/>
          <a:p>
            <a:r>
              <a:rPr lang="tr-TR" cap="none" dirty="0" smtClean="0">
                <a:latin typeface="Times New Roman" panose="02020603050405020304" pitchFamily="18" charset="0"/>
                <a:cs typeface="Times New Roman" panose="02020603050405020304" pitchFamily="18" charset="0"/>
              </a:rPr>
              <a:t>Çocuklar başkalarının çözüm önerilerini benimsemeye pek istekli değildir. Eğer çocuklar çözümü kendileri bulurlarsa, bunu uygulamaya koyma olasılıkları da daha fazladır. </a:t>
            </a:r>
            <a:endParaRPr lang="tr-TR" cap="none" dirty="0">
              <a:latin typeface="Times New Roman" panose="02020603050405020304" pitchFamily="18" charset="0"/>
              <a:cs typeface="Times New Roman" panose="02020603050405020304" pitchFamily="18" charset="0"/>
            </a:endParaRPr>
          </a:p>
        </p:txBody>
      </p:sp>
      <p:pic>
        <p:nvPicPr>
          <p:cNvPr id="1026" name="Picture 2" descr="D:\rehberlik faaliyetleri\resimler\ozguven_cocuk.jpg"/>
          <p:cNvPicPr>
            <a:picLocks noChangeAspect="1" noChangeArrowheads="1"/>
          </p:cNvPicPr>
          <p:nvPr/>
        </p:nvPicPr>
        <p:blipFill>
          <a:blip r:embed="rId2" cstate="print"/>
          <a:srcRect/>
          <a:stretch>
            <a:fillRect/>
          </a:stretch>
        </p:blipFill>
        <p:spPr bwMode="auto">
          <a:xfrm>
            <a:off x="2384529" y="3410562"/>
            <a:ext cx="7426325" cy="272988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rehberlik faaliyetleri\resimler\indir (1).jpg"/>
          <p:cNvPicPr>
            <a:picLocks noGrp="1" noChangeAspect="1" noChangeArrowheads="1"/>
          </p:cNvPicPr>
          <p:nvPr>
            <p:ph idx="1"/>
          </p:nvPr>
        </p:nvPicPr>
        <p:blipFill>
          <a:blip r:embed="rId2" cstate="print"/>
          <a:srcRect/>
          <a:stretch>
            <a:fillRect/>
          </a:stretch>
        </p:blipFill>
        <p:spPr bwMode="auto">
          <a:xfrm>
            <a:off x="428114" y="1097923"/>
            <a:ext cx="11143343" cy="496855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3400" y="635000"/>
            <a:ext cx="10744200" cy="5156199"/>
          </a:xfrm>
        </p:spPr>
        <p:txBody>
          <a:bodyPr>
            <a:normAutofit fontScale="92500" lnSpcReduction="20000"/>
          </a:bodyPr>
          <a:lstStyle/>
          <a:p>
            <a:pPr marL="0" indent="0">
              <a:buNone/>
            </a:pPr>
            <a:r>
              <a:rPr lang="tr-TR" b="1" i="1" u="sng" cap="none" dirty="0">
                <a:latin typeface="Times New Roman" panose="02020603050405020304" pitchFamily="18" charset="0"/>
                <a:cs typeface="Times New Roman" panose="02020603050405020304" pitchFamily="18" charset="0"/>
              </a:rPr>
              <a:t>P</a:t>
            </a:r>
            <a:r>
              <a:rPr lang="tr-TR" b="1" i="1" u="sng" cap="none" dirty="0" smtClean="0">
                <a:latin typeface="Times New Roman" panose="02020603050405020304" pitchFamily="18" charset="0"/>
                <a:cs typeface="Times New Roman" panose="02020603050405020304" pitchFamily="18" charset="0"/>
              </a:rPr>
              <a:t>roblem çözme becerisi kazandıracak alıştırmalar planlayın:</a:t>
            </a:r>
          </a:p>
          <a:p>
            <a:pPr marL="0" indent="0">
              <a:buNone/>
            </a:pPr>
            <a:r>
              <a:rPr lang="tr-TR" cap="none" dirty="0">
                <a:latin typeface="Times New Roman" panose="02020603050405020304" pitchFamily="18" charset="0"/>
                <a:cs typeface="Times New Roman" panose="02020603050405020304" pitchFamily="18" charset="0"/>
              </a:rPr>
              <a:t>Ç</a:t>
            </a:r>
            <a:r>
              <a:rPr lang="tr-TR" cap="none" dirty="0" smtClean="0">
                <a:latin typeface="Times New Roman" panose="02020603050405020304" pitchFamily="18" charset="0"/>
                <a:cs typeface="Times New Roman" panose="02020603050405020304" pitchFamily="18" charset="0"/>
              </a:rPr>
              <a:t>ocuklara, içinde problem çözme becerisini gerektiren oyunlar verin. Tüm bulmacalar, problem-çözme türü oyunlardır. Şakalar, beyin jimnastiği ve sihirbazlık oyunları gibi faaliyetler çocukların düşünmesine yardımcı olur</a:t>
            </a:r>
          </a:p>
          <a:p>
            <a:pPr marL="0" indent="0">
              <a:buNone/>
            </a:pPr>
            <a:r>
              <a:rPr lang="tr-TR" cap="none" dirty="0" smtClean="0">
                <a:latin typeface="Times New Roman" panose="02020603050405020304" pitchFamily="18" charset="0"/>
                <a:cs typeface="Times New Roman" panose="02020603050405020304" pitchFamily="18" charset="0"/>
              </a:rPr>
              <a:t>“Bir ayakkabı kutusunu kaç türlü değerlendirebilirsiniz (kullanabilirsiniz)? ya bir kahverengi çantayı? ya bir çam kozalağını? ya bir kürek kumu?” </a:t>
            </a:r>
          </a:p>
          <a:p>
            <a:pPr marL="0" indent="0">
              <a:buNone/>
            </a:pPr>
            <a:r>
              <a:rPr lang="tr-TR" cap="none" dirty="0" smtClean="0">
                <a:latin typeface="Times New Roman" panose="02020603050405020304" pitchFamily="18" charset="0"/>
                <a:cs typeface="Times New Roman" panose="02020603050405020304" pitchFamily="18" charset="0"/>
              </a:rPr>
              <a:t> “Kapı aniden kapanır ve biz dışarda kalırsak ne yapabiliriz? İçeriye girebilmek için kaç değişik yol bulabiliriz?” </a:t>
            </a:r>
          </a:p>
          <a:p>
            <a:pPr marL="0" indent="0">
              <a:buNone/>
            </a:pPr>
            <a:r>
              <a:rPr lang="tr-TR" cap="none" dirty="0" smtClean="0">
                <a:latin typeface="Times New Roman" panose="02020603050405020304" pitchFamily="18" charset="0"/>
                <a:cs typeface="Times New Roman" panose="02020603050405020304" pitchFamily="18" charset="0"/>
              </a:rPr>
              <a:t> “Okula yeni gelmiş bir arkadaşımıza nasıl yardım edebiliriz? Kaç türlü yardım edebiliriz?”</a:t>
            </a:r>
            <a:endParaRPr lang="tr-TR"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7758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13774" y="1194785"/>
            <a:ext cx="10363826" cy="3424107"/>
          </a:xfrm>
        </p:spPr>
        <p:txBody>
          <a:bodyPr>
            <a:normAutofit fontScale="92500" lnSpcReduction="20000"/>
          </a:bodyPr>
          <a:lstStyle/>
          <a:p>
            <a:r>
              <a:rPr lang="tr-TR" cap="none" dirty="0">
                <a:latin typeface="Times New Roman" panose="02020603050405020304" pitchFamily="18" charset="0"/>
                <a:cs typeface="Times New Roman" panose="02020603050405020304" pitchFamily="18" charset="0"/>
              </a:rPr>
              <a:t>Çocuğunuzla beraber beyin fırtınası yaparak çözümler bulmaya çalışın. </a:t>
            </a:r>
          </a:p>
          <a:p>
            <a:endParaRPr lang="tr-TR" cap="none" dirty="0">
              <a:latin typeface="Times New Roman" panose="02020603050405020304" pitchFamily="18" charset="0"/>
              <a:cs typeface="Times New Roman" panose="02020603050405020304" pitchFamily="18" charset="0"/>
            </a:endParaRPr>
          </a:p>
          <a:p>
            <a:r>
              <a:rPr lang="tr-TR" cap="none" dirty="0">
                <a:latin typeface="Times New Roman" panose="02020603050405020304" pitchFamily="18" charset="0"/>
                <a:cs typeface="Times New Roman" panose="02020603050405020304" pitchFamily="18" charset="0"/>
              </a:rPr>
              <a:t>Bulduğunuz tüm fikirleri not edin (gerçekçi olmayanları bile!!!). </a:t>
            </a:r>
          </a:p>
          <a:p>
            <a:pPr marL="0" indent="0">
              <a:buNone/>
            </a:pPr>
            <a:endParaRPr lang="tr-TR" cap="none" dirty="0">
              <a:latin typeface="Times New Roman" panose="02020603050405020304" pitchFamily="18" charset="0"/>
              <a:cs typeface="Times New Roman" panose="02020603050405020304" pitchFamily="18" charset="0"/>
            </a:endParaRPr>
          </a:p>
          <a:p>
            <a:r>
              <a:rPr lang="tr-TR" cap="none" dirty="0">
                <a:latin typeface="Times New Roman" panose="02020603050405020304" pitchFamily="18" charset="0"/>
                <a:cs typeface="Times New Roman" panose="02020603050405020304" pitchFamily="18" charset="0"/>
              </a:rPr>
              <a:t>Çocuğunuzla birlikte listenizi gözden geçirin ve en uygun çözümü bulun. </a:t>
            </a:r>
          </a:p>
          <a:p>
            <a:pPr marL="0" indent="0">
              <a:buNone/>
            </a:pPr>
            <a:endParaRPr lang="tr-TR" cap="none" dirty="0"/>
          </a:p>
          <a:p>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2453" y="4229586"/>
            <a:ext cx="5113827" cy="246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6196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2737" y="398585"/>
            <a:ext cx="11371385" cy="5873261"/>
          </a:xfrm>
        </p:spPr>
        <p:txBody>
          <a:bodyPr>
            <a:noAutofit/>
          </a:bodyPr>
          <a:lstStyle/>
          <a:p>
            <a:pPr marL="0" indent="0">
              <a:buNone/>
            </a:pPr>
            <a:r>
              <a:rPr lang="tr-TR" sz="2400" b="1" i="1" u="sng" cap="none" dirty="0">
                <a:latin typeface="Times New Roman" panose="02020603050405020304" pitchFamily="18" charset="0"/>
                <a:cs typeface="Times New Roman" panose="02020603050405020304" pitchFamily="18" charset="0"/>
              </a:rPr>
              <a:t>K</a:t>
            </a:r>
            <a:r>
              <a:rPr lang="tr-TR" sz="2400" b="1" i="1" u="sng" cap="none" dirty="0" smtClean="0">
                <a:latin typeface="Times New Roman" panose="02020603050405020304" pitchFamily="18" charset="0"/>
                <a:cs typeface="Times New Roman" panose="02020603050405020304" pitchFamily="18" charset="0"/>
              </a:rPr>
              <a:t>endi problemlerinizin çözümlerini çocuklarla paylaşın:</a:t>
            </a:r>
          </a:p>
          <a:p>
            <a:pPr marL="0" indent="0">
              <a:buNone/>
            </a:pPr>
            <a:r>
              <a:rPr lang="tr-TR" sz="2400" cap="none" dirty="0" smtClean="0">
                <a:latin typeface="Times New Roman" panose="02020603050405020304" pitchFamily="18" charset="0"/>
                <a:cs typeface="Times New Roman" panose="02020603050405020304" pitchFamily="18" charset="0"/>
              </a:rPr>
              <a:t>	</a:t>
            </a:r>
            <a:r>
              <a:rPr lang="tr-TR" sz="2400" cap="none" dirty="0">
                <a:latin typeface="Times New Roman" panose="02020603050405020304" pitchFamily="18" charset="0"/>
                <a:cs typeface="Times New Roman" panose="02020603050405020304" pitchFamily="18" charset="0"/>
              </a:rPr>
              <a:t> Tüm alanlarda ki gibi sorun çözme konusunda da siz çocuklarınıza bir modelsiniz</a:t>
            </a:r>
            <a:r>
              <a:rPr lang="tr-TR" sz="2400" cap="none" dirty="0" smtClean="0">
                <a:latin typeface="Times New Roman" panose="02020603050405020304" pitchFamily="18" charset="0"/>
                <a:cs typeface="Times New Roman" panose="02020603050405020304" pitchFamily="18" charset="0"/>
              </a:rPr>
              <a:t>. </a:t>
            </a:r>
            <a:r>
              <a:rPr lang="tr-TR" sz="2400" cap="none" dirty="0">
                <a:latin typeface="Times New Roman" panose="02020603050405020304" pitchFamily="18" charset="0"/>
                <a:cs typeface="Times New Roman" panose="02020603050405020304" pitchFamily="18" charset="0"/>
              </a:rPr>
              <a:t> </a:t>
            </a:r>
            <a:r>
              <a:rPr lang="tr-TR" sz="2400" cap="none" dirty="0" smtClean="0">
                <a:latin typeface="Times New Roman" panose="02020603050405020304" pitchFamily="18" charset="0"/>
                <a:cs typeface="Times New Roman" panose="02020603050405020304" pitchFamily="18" charset="0"/>
              </a:rPr>
              <a:t>Günlük yaşamınız içinde çeşitli problemlerle karşılaşıyorsunuz. Çocuklara, ne kadar küçük olurlarsa olsunlar, ne yaptığınızı ve neden yaptığınızı anlatınız. Yetişkinlerin yaptıklarının bir nedeni olduğunu bilmek, çocuklara mantıklı düşünme yolunu öğretecektir. </a:t>
            </a:r>
          </a:p>
          <a:p>
            <a:pPr marL="0" indent="0">
              <a:buNone/>
            </a:pPr>
            <a:endParaRPr lang="tr-TR" sz="2400" cap="none"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tr-TR" sz="2400" cap="none" dirty="0">
                <a:latin typeface="Times New Roman" panose="02020603050405020304" pitchFamily="18" charset="0"/>
                <a:cs typeface="Times New Roman" panose="02020603050405020304" pitchFamily="18" charset="0"/>
              </a:rPr>
              <a:t>Aile toplantıları yoluyla evinizde bir sorun çözme ortamı yaratın. Bu süreçte, çocuklarınız isterlerse bir sorunu tartışma fırsatına sahip olabilirler</a:t>
            </a:r>
          </a:p>
          <a:p>
            <a:pPr marL="0" indent="0">
              <a:buNone/>
            </a:pPr>
            <a:endParaRPr lang="tr-TR" sz="2400" cap="none"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tr-TR" sz="2400" cap="none" dirty="0" smtClean="0">
                <a:latin typeface="Times New Roman" panose="02020603050405020304" pitchFamily="18" charset="0"/>
                <a:cs typeface="Times New Roman" panose="02020603050405020304" pitchFamily="18" charset="0"/>
              </a:rPr>
              <a:t>Düşüncelerinizi paylaşın, yüksek sesle düşünün; böylece çocuklar, probleminizi çözerken (çatlamış bir lavaboyu nasıl onaracağınızı ya da yeni gelen bir oyun aracını nereye yerleştirebileceğinizi düşünürken...), sizin kafanızdan nelerin geçtiğini anlayabilsinler. </a:t>
            </a:r>
          </a:p>
        </p:txBody>
      </p:sp>
    </p:spTree>
    <p:extLst>
      <p:ext uri="{BB962C8B-B14F-4D97-AF65-F5344CB8AC3E}">
        <p14:creationId xmlns:p14="http://schemas.microsoft.com/office/powerpoint/2010/main" val="230523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0677" y="398585"/>
            <a:ext cx="11805138" cy="5814646"/>
          </a:xfrm>
        </p:spPr>
        <p:txBody>
          <a:bodyPr>
            <a:normAutofit fontScale="85000" lnSpcReduction="10000"/>
          </a:bodyPr>
          <a:lstStyle/>
          <a:p>
            <a:pPr>
              <a:buFont typeface="Wingdings" panose="05000000000000000000" pitchFamily="2" charset="2"/>
              <a:buChar char="v"/>
            </a:pPr>
            <a:r>
              <a:rPr lang="tr-TR" cap="none" dirty="0" smtClean="0">
                <a:latin typeface="Times New Roman" panose="02020603050405020304" pitchFamily="18" charset="0"/>
                <a:cs typeface="Times New Roman" panose="02020603050405020304" pitchFamily="18" charset="0"/>
              </a:rPr>
              <a:t>Bazen</a:t>
            </a:r>
            <a:r>
              <a:rPr lang="tr-TR" cap="none" dirty="0">
                <a:latin typeface="Times New Roman" panose="02020603050405020304" pitchFamily="18" charset="0"/>
                <a:cs typeface="Times New Roman" panose="02020603050405020304" pitchFamily="18" charset="0"/>
              </a:rPr>
              <a:t>, bulduğunuz çözüm yolu probleminizi çözemez. Yetişkinler bile yanlış yapabilir. Böyle bir durumda iyi bir “problem çözücünün” yapması gerekenleri çocuklara gösterin. İyi bir “problem çözücü”; * başka yollar dener. * yeni bilgiler araştırır. * denemedikçe vazgeçmez. * ihtiyacı olduğunu hissettiğinde yardım ister. Çocuklar, </a:t>
            </a:r>
            <a:r>
              <a:rPr lang="tr-TR" cap="none" dirty="0" smtClean="0">
                <a:latin typeface="Times New Roman" panose="02020603050405020304" pitchFamily="18" charset="0"/>
                <a:cs typeface="Times New Roman" panose="02020603050405020304" pitchFamily="18" charset="0"/>
              </a:rPr>
              <a:t>bilmelidirler</a:t>
            </a:r>
            <a:r>
              <a:rPr lang="tr-TR" cap="none" dirty="0">
                <a:latin typeface="Times New Roman" panose="02020603050405020304" pitchFamily="18" charset="0"/>
                <a:cs typeface="Times New Roman" panose="02020603050405020304" pitchFamily="18" charset="0"/>
              </a:rPr>
              <a:t>. </a:t>
            </a:r>
            <a:endParaRPr lang="tr-TR" cap="none" dirty="0" smtClean="0">
              <a:latin typeface="Times New Roman" panose="02020603050405020304" pitchFamily="18" charset="0"/>
              <a:cs typeface="Times New Roman" panose="02020603050405020304" pitchFamily="18" charset="0"/>
            </a:endParaRPr>
          </a:p>
          <a:p>
            <a:pPr marL="0" indent="0">
              <a:buNone/>
            </a:pPr>
            <a:endParaRPr lang="tr-TR" cap="none"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tr-TR" cap="none" dirty="0">
                <a:latin typeface="Times New Roman" panose="02020603050405020304" pitchFamily="18" charset="0"/>
                <a:cs typeface="Times New Roman" panose="02020603050405020304" pitchFamily="18" charset="0"/>
              </a:rPr>
              <a:t>Çocuklara, yanlışların da iyi bir öğrenme deneyimi </a:t>
            </a:r>
            <a:r>
              <a:rPr lang="tr-TR" cap="none" dirty="0" smtClean="0">
                <a:latin typeface="Times New Roman" panose="02020603050405020304" pitchFamily="18" charset="0"/>
                <a:cs typeface="Times New Roman" panose="02020603050405020304" pitchFamily="18" charset="0"/>
              </a:rPr>
              <a:t>olduğunu, </a:t>
            </a:r>
            <a:r>
              <a:rPr lang="tr-TR" cap="none" dirty="0">
                <a:latin typeface="Times New Roman" panose="02020603050405020304" pitchFamily="18" charset="0"/>
                <a:cs typeface="Times New Roman" panose="02020603050405020304" pitchFamily="18" charset="0"/>
              </a:rPr>
              <a:t>buldukları çözüm yolları uygun olmadığı takdirde, bunun muhakkak bir başarısızlık anlamına gelmediğini de </a:t>
            </a:r>
            <a:r>
              <a:rPr lang="tr-TR" cap="none" dirty="0" smtClean="0">
                <a:latin typeface="Times New Roman" panose="02020603050405020304" pitchFamily="18" charset="0"/>
                <a:cs typeface="Times New Roman" panose="02020603050405020304" pitchFamily="18" charset="0"/>
              </a:rPr>
              <a:t>göstermek gerekir. Örneğin “bu </a:t>
            </a:r>
            <a:r>
              <a:rPr lang="tr-TR" cap="none" dirty="0">
                <a:latin typeface="Times New Roman" panose="02020603050405020304" pitchFamily="18" charset="0"/>
                <a:cs typeface="Times New Roman" panose="02020603050405020304" pitchFamily="18" charset="0"/>
              </a:rPr>
              <a:t>zamk, oyuncak arabanın tekerini yapıştıramaz, çünkü teker plastikten yapılmış; bu zamk da plastiği yapıştırmaz.” </a:t>
            </a:r>
            <a:endParaRPr lang="tr-TR" cap="none"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tr-TR" cap="none"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tr-TR" cap="none" dirty="0">
                <a:latin typeface="Times New Roman" panose="02020603050405020304" pitchFamily="18" charset="0"/>
                <a:cs typeface="Times New Roman" panose="02020603050405020304" pitchFamily="18" charset="0"/>
              </a:rPr>
              <a:t> Kafanızdaki çözümün aynısını çocuklardan beklemeyin. Çocukların, yetişkin gibi düşünmeye ve problem çözme becerileri göstermeye başlayana kadar daha çok büyümeleri gerektiği unutulmamalıdır. </a:t>
            </a:r>
          </a:p>
          <a:p>
            <a:pPr>
              <a:buFont typeface="Wingdings" panose="05000000000000000000" pitchFamily="2" charset="2"/>
              <a:buChar char="v"/>
            </a:pPr>
            <a:endParaRPr lang="tr-TR" cap="none" dirty="0"/>
          </a:p>
          <a:p>
            <a:pPr marL="0" indent="0">
              <a:buNone/>
            </a:pPr>
            <a:endParaRPr lang="tr-TR" cap="none" dirty="0"/>
          </a:p>
          <a:p>
            <a:endParaRPr lang="tr-TR" dirty="0"/>
          </a:p>
        </p:txBody>
      </p:sp>
    </p:spTree>
    <p:extLst>
      <p:ext uri="{BB962C8B-B14F-4D97-AF65-F5344CB8AC3E}">
        <p14:creationId xmlns:p14="http://schemas.microsoft.com/office/powerpoint/2010/main" val="1000310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ÇOCUKLARDA PROBLEM ÇÖZME BECERİLERİNİN GELİŞTİRİLMESİ</a:t>
            </a:r>
          </a:p>
        </p:txBody>
      </p:sp>
      <p:pic>
        <p:nvPicPr>
          <p:cNvPr id="1026" name="Picture 2" descr="çocuklarda problem çözme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9838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13774" y="1300766"/>
            <a:ext cx="10363826" cy="4490433"/>
          </a:xfrm>
        </p:spPr>
        <p:txBody>
          <a:bodyPr>
            <a:normAutofit fontScale="70000" lnSpcReduction="20000"/>
          </a:bodyPr>
          <a:lstStyle/>
          <a:p>
            <a:pPr marL="0" indent="0">
              <a:buNone/>
            </a:pPr>
            <a:r>
              <a:rPr lang="tr-TR" b="1" i="1" u="sng" cap="none" dirty="0">
                <a:latin typeface="Times New Roman" panose="02020603050405020304" pitchFamily="18" charset="0"/>
                <a:cs typeface="Times New Roman" panose="02020603050405020304" pitchFamily="18" charset="0"/>
              </a:rPr>
              <a:t>Ç</a:t>
            </a:r>
            <a:r>
              <a:rPr lang="tr-TR" b="1" i="1" u="sng" cap="none" dirty="0" smtClean="0">
                <a:latin typeface="Times New Roman" panose="02020603050405020304" pitchFamily="18" charset="0"/>
                <a:cs typeface="Times New Roman" panose="02020603050405020304" pitchFamily="18" charset="0"/>
              </a:rPr>
              <a:t>ocukları problem çözmeye doğru yönlendirin:</a:t>
            </a:r>
          </a:p>
          <a:p>
            <a:pPr>
              <a:buFont typeface="Wingdings" panose="05000000000000000000" pitchFamily="2" charset="2"/>
              <a:buChar char="Ø"/>
            </a:pPr>
            <a:r>
              <a:rPr lang="tr-TR" cap="none" dirty="0" smtClean="0">
                <a:latin typeface="Times New Roman" panose="02020603050405020304" pitchFamily="18" charset="0"/>
                <a:cs typeface="Times New Roman" panose="02020603050405020304" pitchFamily="18" charset="0"/>
              </a:rPr>
              <a:t>Çocukların yaşamına, getirebildiğiniz kadar yeni yaşantılar getirin. Fırsat buldukça onları gezilere (müzeler, hayvanat bahçeleri, yeni açılan bir alışveriş merkezi, yeni bir bina, bir tamirhane, havaalanı, kayık ya da motor gezileri vb.) götürün. Bu tür deneyimler, çocuklara düşünmeleri için yeni materyaller sunacaktır. Yeni deneyimleri hakkında onlara sorular sorun; “neden kayığın tam ortasına oturmak gerekir?” , “müzede gördüklerimiz neden değerlidir ve özenle saklanmaktadır?” , “tamirhanede çalışanlar neden tulum giyerler?”... </a:t>
            </a:r>
          </a:p>
          <a:p>
            <a:pPr marL="0" indent="0">
              <a:buNone/>
            </a:pPr>
            <a:endParaRPr lang="tr-TR" cap="none"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cap="none" dirty="0" smtClean="0">
                <a:latin typeface="Times New Roman" panose="02020603050405020304" pitchFamily="18" charset="0"/>
                <a:cs typeface="Times New Roman" panose="02020603050405020304" pitchFamily="18" charset="0"/>
              </a:rPr>
              <a:t>Çocukları çok fazla da zorlamayın. Yetişkinden gelen bir baskı ve zorlama, onları problem çözmeden alıkoyabilir; çünkü bu baskıdan kurtulmak da bir kaygıdır. Problemi çözmeye çalışacaklarına, sizi memnun etme yollarını aramaya başlayabilirler. </a:t>
            </a:r>
            <a:endParaRPr lang="tr-TR"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4700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09752" y="1927420"/>
            <a:ext cx="10657490" cy="4654246"/>
          </a:xfrm>
        </p:spPr>
        <p:txBody>
          <a:bodyPr>
            <a:normAutofit fontScale="70000" lnSpcReduction="20000"/>
          </a:bodyPr>
          <a:lstStyle/>
          <a:p>
            <a:pPr marL="342900" indent="-342900" algn="just">
              <a:buFont typeface="Wingdings" pitchFamily="2" charset="2"/>
              <a:buChar char="q"/>
            </a:pPr>
            <a:r>
              <a:rPr lang="tr-TR" b="1" dirty="0" smtClean="0">
                <a:solidFill>
                  <a:schemeClr val="tx1"/>
                </a:solidFill>
                <a:latin typeface="Times New Roman" panose="02020603050405020304" pitchFamily="18" charset="0"/>
                <a:cs typeface="Times New Roman" panose="02020603050405020304" pitchFamily="18" charset="0"/>
              </a:rPr>
              <a:t>Çocuğumuzda problem çözme becerisini oluşturmak için cesaretlendirmeli, çözmeye yöneltmeliyiz.</a:t>
            </a:r>
          </a:p>
          <a:p>
            <a:pPr marL="342900" indent="-342900" algn="just">
              <a:buFont typeface="Wingdings" pitchFamily="2" charset="2"/>
              <a:buChar char="q"/>
            </a:pPr>
            <a:r>
              <a:rPr lang="tr-TR" b="1" dirty="0" smtClean="0">
                <a:solidFill>
                  <a:schemeClr val="tx1"/>
                </a:solidFill>
                <a:latin typeface="Times New Roman" panose="02020603050405020304" pitchFamily="18" charset="0"/>
                <a:cs typeface="Times New Roman" panose="02020603050405020304" pitchFamily="18" charset="0"/>
              </a:rPr>
              <a:t>Çözüm bulma konusunda zorlansa bile bu noktadaki girişimini takdir etmeliyiz.</a:t>
            </a:r>
          </a:p>
          <a:p>
            <a:pPr marL="342900" indent="-342900" algn="just">
              <a:buFont typeface="Wingdings" pitchFamily="2" charset="2"/>
              <a:buChar char="q"/>
            </a:pPr>
            <a:r>
              <a:rPr lang="tr-TR" b="1" dirty="0" smtClean="0">
                <a:solidFill>
                  <a:schemeClr val="tx1"/>
                </a:solidFill>
                <a:latin typeface="Times New Roman" panose="02020603050405020304" pitchFamily="18" charset="0"/>
                <a:cs typeface="Times New Roman" panose="02020603050405020304" pitchFamily="18" charset="0"/>
              </a:rPr>
              <a:t>Problemleri onun adına çözmek, çocuğun kendi problem çözmesi noktasında engellenmesine sebep olacaktır. Bu sebeple onu kendisi ve kendisini ilgilendiren konularda çözüm sürecine dahil etmeye çalışın.</a:t>
            </a:r>
          </a:p>
          <a:p>
            <a:pPr marL="342900" indent="-342900" algn="just">
              <a:buFont typeface="Wingdings" pitchFamily="2" charset="2"/>
              <a:buChar char="q"/>
            </a:pPr>
            <a:r>
              <a:rPr lang="tr-TR" b="1" dirty="0" smtClean="0">
                <a:solidFill>
                  <a:schemeClr val="tx1"/>
                </a:solidFill>
                <a:latin typeface="Times New Roman" panose="02020603050405020304" pitchFamily="18" charset="0"/>
                <a:cs typeface="Times New Roman" panose="02020603050405020304" pitchFamily="18" charset="0"/>
              </a:rPr>
              <a:t>Çözüm ile ilgili çocukların fikirlerini eleştirmeden dinleyin ve cesaretlendirin. </a:t>
            </a:r>
          </a:p>
          <a:p>
            <a:pPr marL="342900" indent="-342900" algn="just">
              <a:buFont typeface="Wingdings" pitchFamily="2" charset="2"/>
              <a:buChar char="q"/>
            </a:pPr>
            <a:r>
              <a:rPr lang="tr-TR" b="1" dirty="0" smtClean="0">
                <a:solidFill>
                  <a:schemeClr val="tx1"/>
                </a:solidFill>
                <a:latin typeface="Times New Roman" panose="02020603050405020304" pitchFamily="18" charset="0"/>
                <a:cs typeface="Times New Roman" panose="02020603050405020304" pitchFamily="18" charset="0"/>
              </a:rPr>
              <a:t>Kullandığınız problem çözme yöntemlerinin etkililiğini gözden geçirin ve yöntemlerinizle çocuğa model olduğunuzu unutmayın.</a:t>
            </a:r>
          </a:p>
          <a:p>
            <a:pPr marL="342900" indent="-342900" algn="just">
              <a:buFont typeface="Wingdings" pitchFamily="2" charset="2"/>
              <a:buChar char="q"/>
            </a:pPr>
            <a:r>
              <a:rPr lang="tr-TR" b="1" dirty="0" smtClean="0">
                <a:solidFill>
                  <a:schemeClr val="tx1"/>
                </a:solidFill>
                <a:latin typeface="Times New Roman" panose="02020603050405020304" pitchFamily="18" charset="0"/>
                <a:cs typeface="Times New Roman" panose="02020603050405020304" pitchFamily="18" charset="0"/>
              </a:rPr>
              <a:t>Çocuğun duygularını, düşüncelerini ifade etmesine olanak sağlayın.</a:t>
            </a:r>
          </a:p>
          <a:p>
            <a:pPr marL="342900" indent="-342900" algn="just">
              <a:buFont typeface="Wingdings" pitchFamily="2" charset="2"/>
              <a:buChar char="q"/>
            </a:pPr>
            <a:r>
              <a:rPr lang="tr-TR" b="1" dirty="0" smtClean="0">
                <a:solidFill>
                  <a:schemeClr val="tx1"/>
                </a:solidFill>
                <a:latin typeface="Times New Roman" panose="02020603050405020304" pitchFamily="18" charset="0"/>
                <a:cs typeface="Times New Roman" panose="02020603050405020304" pitchFamily="18" charset="0"/>
              </a:rPr>
              <a:t>Aşırı koruyucu ve onun adına çözüm bulan rolde ya da tamamen probleme duyarsız rolde olmamaya özen gösterin. Problemlerden kaçmak yerine çözüm için aktif bir süreç oluşumunu destekleyin.</a:t>
            </a:r>
          </a:p>
          <a:p>
            <a:pPr marL="342900" indent="-342900" algn="just">
              <a:buFont typeface="Wingdings" pitchFamily="2" charset="2"/>
              <a:buChar char="q"/>
            </a:pPr>
            <a:r>
              <a:rPr lang="tr-TR" b="1" dirty="0" smtClean="0">
                <a:solidFill>
                  <a:schemeClr val="tx1"/>
                </a:solidFill>
                <a:latin typeface="Times New Roman" panose="02020603050405020304" pitchFamily="18" charset="0"/>
                <a:cs typeface="Times New Roman" panose="02020603050405020304" pitchFamily="18" charset="0"/>
              </a:rPr>
              <a:t>Çözüm yolları başarısız olsa da mutlaka başka bir çözüm yolu olduğu konusunda motive edici olmaya çalışın.</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2795753" y="686590"/>
            <a:ext cx="6085488"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5400" b="1" cap="none" spc="50" dirty="0" smtClean="0">
                <a:ln w="11430"/>
                <a:solidFill>
                  <a:srgbClr val="FF0000"/>
                </a:solidFill>
                <a:effectLst>
                  <a:outerShdw blurRad="76200" dist="50800" dir="5400000" algn="tl" rotWithShape="0">
                    <a:srgbClr val="000000">
                      <a:alpha val="65000"/>
                    </a:srgbClr>
                  </a:outerShdw>
                </a:effectLst>
              </a:rPr>
              <a:t>Özetle!</a:t>
            </a:r>
            <a:endParaRPr lang="tr-TR" sz="5400" b="1" cap="none" spc="50" dirty="0">
              <a:ln w="11430"/>
              <a:solidFill>
                <a:srgbClr val="FF0000"/>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8088865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Effect transition="in" filter="fade">
                                      <p:cBhvr>
                                        <p:cTn id="62" dur="1000"/>
                                        <p:tgtEl>
                                          <p:spTgt spid="3">
                                            <p:txEl>
                                              <p:pRg st="7" end="7"/>
                                            </p:txEl>
                                          </p:spTgt>
                                        </p:tgtEl>
                                      </p:cBhvr>
                                    </p:animEffect>
                                    <p:anim calcmode="lin" valueType="num">
                                      <p:cBhvr>
                                        <p:cTn id="6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İçerik Yer Tutucusu"/>
          <p:cNvSpPr txBox="1">
            <a:spLocks/>
          </p:cNvSpPr>
          <p:nvPr/>
        </p:nvSpPr>
        <p:spPr>
          <a:xfrm>
            <a:off x="239349" y="1418492"/>
            <a:ext cx="11952651" cy="2226532"/>
          </a:xfrm>
          <a:prstGeom prst="rect">
            <a:avLst/>
          </a:prstGeom>
          <a:ln w="63500" cap="rnd" cmpd="dbl">
            <a:solidFill>
              <a:srgbClr val="1F497D">
                <a:lumMod val="75000"/>
              </a:srgb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None/>
              <a:tabLst/>
              <a:defRPr/>
            </a:pPr>
            <a:r>
              <a:rPr kumimoji="0" lang="tr-TR" sz="3200" b="1"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Problemler</a:t>
            </a:r>
            <a:r>
              <a:rPr kumimoji="0" lang="tr-TR" sz="3200" b="1" i="0" u="none" strike="noStrike" kern="1200" cap="none" spc="0" normalizeH="0" noProof="0" dirty="0" smtClean="0">
                <a:ln>
                  <a:noFill/>
                </a:ln>
                <a:effectLst/>
                <a:uLnTx/>
                <a:uFillTx/>
                <a:latin typeface="Times New Roman" panose="02020603050405020304" pitchFamily="18" charset="0"/>
                <a:cs typeface="Times New Roman" panose="02020603050405020304" pitchFamily="18" charset="0"/>
              </a:rPr>
              <a:t> hayatın her alanında karşımıza çıkacaktır. Önemli olan sonucunda zarar görmeyeceğiniz çözümler üretebilmek…</a:t>
            </a:r>
          </a:p>
          <a:p>
            <a:pPr marL="0" marR="0" lvl="0" indent="0" algn="ctr" defTabSz="914400" rtl="0" eaLnBrk="1" fontAlgn="auto" latinLnBrk="0" hangingPunct="1">
              <a:lnSpc>
                <a:spcPct val="100000"/>
              </a:lnSpc>
              <a:spcBef>
                <a:spcPct val="20000"/>
              </a:spcBef>
              <a:spcAft>
                <a:spcPts val="0"/>
              </a:spcAft>
              <a:buClrTx/>
              <a:buSzTx/>
              <a:buNone/>
              <a:tabLst/>
              <a:defRPr/>
            </a:pPr>
            <a:endParaRPr kumimoji="0" lang="tr-TR" sz="3200" b="1" i="0" u="none" strike="noStrike" kern="1200" cap="none" spc="0" normalizeH="0" noProof="0" dirty="0" smtClean="0">
              <a:ln>
                <a:noFill/>
              </a:ln>
              <a:effectLst/>
              <a:uLnTx/>
              <a:uFillTx/>
            </a:endParaRPr>
          </a:p>
          <a:p>
            <a:pPr marL="0" marR="0" lvl="0" indent="0" algn="ctr" defTabSz="914400" rtl="0" eaLnBrk="1" fontAlgn="auto" latinLnBrk="0" hangingPunct="1">
              <a:lnSpc>
                <a:spcPct val="100000"/>
              </a:lnSpc>
              <a:spcBef>
                <a:spcPct val="20000"/>
              </a:spcBef>
              <a:spcAft>
                <a:spcPts val="0"/>
              </a:spcAft>
              <a:buClrTx/>
              <a:buSzTx/>
              <a:buNone/>
              <a:tabLst/>
              <a:defRPr/>
            </a:pPr>
            <a:r>
              <a:rPr lang="tr-TR" sz="2600" b="1" baseline="0" dirty="0" smtClean="0">
                <a:solidFill>
                  <a:srgbClr val="FF99CC"/>
                </a:solidFill>
              </a:rPr>
              <a:t>DÜŞÜN</a:t>
            </a:r>
            <a:r>
              <a:rPr lang="tr-TR" sz="2600" b="1" dirty="0" smtClean="0">
                <a:solidFill>
                  <a:sysClr val="windowText" lastClr="000000"/>
                </a:solidFill>
              </a:rPr>
              <a:t>-</a:t>
            </a:r>
            <a:r>
              <a:rPr lang="tr-TR" sz="2600" b="1" baseline="0" dirty="0" smtClean="0">
                <a:solidFill>
                  <a:sysClr val="windowText" lastClr="000000"/>
                </a:solidFill>
              </a:rPr>
              <a:t>KARAR VER-</a:t>
            </a:r>
            <a:r>
              <a:rPr lang="tr-TR" sz="2600" b="1" baseline="0" dirty="0" smtClean="0">
                <a:solidFill>
                  <a:srgbClr val="002060"/>
                </a:solidFill>
              </a:rPr>
              <a:t>HAREKETE</a:t>
            </a:r>
            <a:r>
              <a:rPr lang="tr-TR" sz="2600" b="1" dirty="0" smtClean="0">
                <a:solidFill>
                  <a:srgbClr val="002060"/>
                </a:solidFill>
              </a:rPr>
              <a:t> GEÇ</a:t>
            </a:r>
            <a:r>
              <a:rPr lang="tr-TR" sz="2600" b="1" dirty="0" smtClean="0">
                <a:solidFill>
                  <a:sysClr val="windowText" lastClr="000000"/>
                </a:solidFill>
              </a:rPr>
              <a:t>- </a:t>
            </a:r>
            <a:r>
              <a:rPr lang="tr-TR" sz="2600" b="1" dirty="0" smtClean="0">
                <a:solidFill>
                  <a:srgbClr val="0070C0"/>
                </a:solidFill>
              </a:rPr>
              <a:t>DEĞERLENDİR</a:t>
            </a:r>
            <a:endParaRPr kumimoji="0" lang="tr-TR" sz="2600" b="1" u="none" strike="noStrike" kern="1200" cap="none" spc="0" normalizeH="0" baseline="0" noProof="0" dirty="0" smtClean="0">
              <a:ln>
                <a:noFill/>
              </a:ln>
              <a:solidFill>
                <a:srgbClr val="0070C0"/>
              </a:solidFill>
              <a:effectLst/>
              <a:uLnTx/>
              <a:uFillTx/>
            </a:endParaRPr>
          </a:p>
        </p:txBody>
      </p:sp>
      <p:pic>
        <p:nvPicPr>
          <p:cNvPr id="1026" name="Picture 2" descr="D:\Users\Hp\Desktop\1753487-question-mark-png-question-png-768_1024_previe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933057"/>
            <a:ext cx="2740389" cy="249289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Users\Hp\Desktop\3-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15680" y="4005065"/>
            <a:ext cx="3919683" cy="241539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Users\Hp\Desktop\6537467_preview.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68075" y="4077073"/>
            <a:ext cx="2842187" cy="2415393"/>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D:\Users\Hp\Desktop\kisspng-vector-graphics-evaluation-stock-illustration-educ-spoke-live-chat-inc-online-chat-support-software-5bf42c7a17f139.603564681542728826098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387877" y="4005064"/>
            <a:ext cx="2804124" cy="2070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5693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62000" y="1536700"/>
            <a:ext cx="11010900" cy="2063765"/>
          </a:xfrm>
        </p:spPr>
        <p:txBody>
          <a:bodyPr>
            <a:normAutofit fontScale="90000"/>
          </a:bodyPr>
          <a:lstStyle/>
          <a:p>
            <a:pPr lvl="0"/>
            <a:r>
              <a:rPr lang="tr-TR" b="1" dirty="0">
                <a:solidFill>
                  <a:srgbClr val="FF99CC"/>
                </a:solidFill>
              </a:rPr>
              <a:t>DÜŞÜN</a:t>
            </a:r>
            <a:r>
              <a:rPr lang="tr-TR" b="1" dirty="0">
                <a:solidFill>
                  <a:sysClr val="windowText" lastClr="000000"/>
                </a:solidFill>
              </a:rPr>
              <a:t>-KARAR VER-</a:t>
            </a:r>
            <a:r>
              <a:rPr lang="tr-TR" b="1" dirty="0">
                <a:solidFill>
                  <a:srgbClr val="002060"/>
                </a:solidFill>
              </a:rPr>
              <a:t>HAREKETE GEÇ</a:t>
            </a:r>
            <a:r>
              <a:rPr lang="tr-TR" b="1" dirty="0">
                <a:solidFill>
                  <a:sysClr val="windowText" lastClr="000000"/>
                </a:solidFill>
              </a:rPr>
              <a:t>- </a:t>
            </a:r>
            <a:r>
              <a:rPr lang="tr-TR" b="1" dirty="0">
                <a:solidFill>
                  <a:srgbClr val="0070C0"/>
                </a:solidFill>
              </a:rPr>
              <a:t>DEĞERLENDİR</a:t>
            </a:r>
            <a:br>
              <a:rPr lang="tr-TR" b="1" dirty="0">
                <a:solidFill>
                  <a:srgbClr val="0070C0"/>
                </a:solidFill>
              </a:rPr>
            </a:br>
            <a:endParaRPr lang="tr-TR" dirty="0"/>
          </a:p>
        </p:txBody>
      </p:sp>
      <p:sp>
        <p:nvSpPr>
          <p:cNvPr id="3" name="Alt Başlık 2"/>
          <p:cNvSpPr>
            <a:spLocks noGrp="1"/>
          </p:cNvSpPr>
          <p:nvPr>
            <p:ph type="subTitle" idx="1"/>
          </p:nvPr>
        </p:nvSpPr>
        <p:spPr>
          <a:xfrm>
            <a:off x="660400" y="3390900"/>
            <a:ext cx="10858500" cy="2247900"/>
          </a:xfrm>
        </p:spPr>
        <p:txBody>
          <a:bodyPr>
            <a:normAutofit/>
          </a:bodyPr>
          <a:lstStyle/>
          <a:p>
            <a:r>
              <a:rPr lang="tr-TR" b="1" dirty="0" smtClean="0">
                <a:solidFill>
                  <a:schemeClr val="tx1"/>
                </a:solidFill>
                <a:latin typeface="Times New Roman" panose="02020603050405020304" pitchFamily="18" charset="0"/>
                <a:cs typeface="Times New Roman" panose="02020603050405020304" pitchFamily="18" charset="0"/>
              </a:rPr>
              <a:t>BENİ DİNLEDİĞİNİZ İÇİN TEŞEKKÜR EDERİM</a:t>
            </a:r>
          </a:p>
          <a:p>
            <a:endParaRPr lang="tr-TR" b="1" dirty="0">
              <a:solidFill>
                <a:schemeClr val="tx1"/>
              </a:solidFill>
              <a:latin typeface="Times New Roman" panose="02020603050405020304" pitchFamily="18" charset="0"/>
              <a:cs typeface="Times New Roman" panose="02020603050405020304" pitchFamily="18" charset="0"/>
            </a:endParaRPr>
          </a:p>
          <a:p>
            <a:r>
              <a:rPr lang="tr-TR" dirty="0" smtClean="0"/>
              <a:t>                                                                                            </a:t>
            </a:r>
            <a:endParaRPr lang="tr-TR" sz="1800" dirty="0">
              <a:solidFill>
                <a:srgbClr val="FF0000"/>
              </a:solidFill>
            </a:endParaRPr>
          </a:p>
        </p:txBody>
      </p:sp>
    </p:spTree>
    <p:extLst>
      <p:ext uri="{BB962C8B-B14F-4D97-AF65-F5344CB8AC3E}">
        <p14:creationId xmlns:p14="http://schemas.microsoft.com/office/powerpoint/2010/main" val="1378342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77318" y="2749167"/>
            <a:ext cx="4400282" cy="2350371"/>
          </a:xfrm>
        </p:spPr>
        <p:txBody>
          <a:bodyPr>
            <a:normAutofit fontScale="85000" lnSpcReduction="10000"/>
          </a:bodyPr>
          <a:lstStyle/>
          <a:p>
            <a:pPr marL="0" indent="0">
              <a:buNone/>
            </a:pPr>
            <a:r>
              <a:rPr lang="tr-TR" cap="none" dirty="0" smtClean="0"/>
              <a:t>	</a:t>
            </a:r>
            <a:r>
              <a:rPr lang="tr-TR" cap="none" dirty="0"/>
              <a:t> </a:t>
            </a:r>
            <a:r>
              <a:rPr lang="tr-TR" cap="none" dirty="0" smtClean="0">
                <a:latin typeface="Times New Roman" panose="02020603050405020304" pitchFamily="18" charset="0"/>
                <a:cs typeface="Times New Roman" panose="02020603050405020304" pitchFamily="18" charset="0"/>
              </a:rPr>
              <a:t>Problem çözme, “öğrenmenin </a:t>
            </a:r>
            <a:r>
              <a:rPr lang="tr-TR" cap="none" dirty="0" err="1" smtClean="0">
                <a:latin typeface="Times New Roman" panose="02020603050405020304" pitchFamily="18" charset="0"/>
                <a:cs typeface="Times New Roman" panose="02020603050405020304" pitchFamily="18" charset="0"/>
              </a:rPr>
              <a:t>temeli”ni</a:t>
            </a:r>
            <a:r>
              <a:rPr lang="tr-TR" cap="none" dirty="0" smtClean="0">
                <a:latin typeface="Times New Roman" panose="02020603050405020304" pitchFamily="18" charset="0"/>
                <a:cs typeface="Times New Roman" panose="02020603050405020304" pitchFamily="18" charset="0"/>
              </a:rPr>
              <a:t> teşkil eder. Çünkü problem çözme, çocuğun öğrenmek ve yapmak istediklerini nasıl yapacağını öğrenmesine yardımcı olur. </a:t>
            </a:r>
            <a:endParaRPr lang="tr-TR" cap="none"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1275008" y="1197735"/>
            <a:ext cx="9015212" cy="1015663"/>
          </a:xfrm>
          <a:prstGeom prst="rect">
            <a:avLst/>
          </a:prstGeom>
          <a:noFill/>
        </p:spPr>
        <p:txBody>
          <a:bodyPr wrap="square" rtlCol="0">
            <a:spAutoFit/>
          </a:bodyPr>
          <a:lstStyle/>
          <a:p>
            <a:r>
              <a:rPr lang="tr-TR" sz="2000" dirty="0" smtClean="0"/>
              <a:t>	</a:t>
            </a:r>
            <a:r>
              <a:rPr lang="tr-TR" sz="2000" dirty="0" smtClean="0">
                <a:latin typeface="Times New Roman" panose="02020603050405020304" pitchFamily="18" charset="0"/>
                <a:cs typeface="Times New Roman" panose="02020603050405020304" pitchFamily="18" charset="0"/>
              </a:rPr>
              <a:t>Problem, kişinin amacına ulaşmasında karşısına çıkan engeldir. Problem çözme ise, </a:t>
            </a:r>
            <a:r>
              <a:rPr lang="tr-TR" sz="2000" dirty="0">
                <a:latin typeface="Times New Roman" panose="02020603050405020304" pitchFamily="18" charset="0"/>
                <a:cs typeface="Times New Roman" panose="02020603050405020304" pitchFamily="18" charset="0"/>
              </a:rPr>
              <a:t>belli bir durum çerçevesinde düşünebilme, ne yapılacağına ve nasıl yapılacağına karar verebilme, eldeki imkanları kullanabilme ve bu yolla çözüme ulaşmaktır. </a:t>
            </a:r>
          </a:p>
        </p:txBody>
      </p:sp>
      <p:pic>
        <p:nvPicPr>
          <p:cNvPr id="6" name="Picture 2" descr="çocuklarda problem çözme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2884" y="2331076"/>
            <a:ext cx="5563674" cy="3760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3108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31371" y="1312985"/>
            <a:ext cx="10972800" cy="2757486"/>
          </a:xfrm>
          <a:prstGeom prst="rect">
            <a:avLst/>
          </a:prstGeom>
        </p:spPr>
        <p:txBody>
          <a:bodyPr>
            <a:normAutofit fontScale="92500" lnSpcReduction="20000"/>
          </a:bodyPr>
          <a:lstStyle/>
          <a:p>
            <a:endParaRPr lang="tr-TR" dirty="0" smtClean="0"/>
          </a:p>
          <a:p>
            <a:pPr algn="just"/>
            <a:r>
              <a:rPr lang="tr-TR" cap="none" dirty="0" smtClean="0"/>
              <a:t> </a:t>
            </a:r>
            <a:r>
              <a:rPr lang="tr-TR" cap="none" dirty="0" smtClean="0">
                <a:latin typeface="Times New Roman" panose="02020603050405020304" pitchFamily="18" charset="0"/>
                <a:cs typeface="Times New Roman" panose="02020603050405020304" pitchFamily="18" charset="0"/>
              </a:rPr>
              <a:t>Problemlerin çözümleri, problemin türü ve karmaşıklığına göre değişir. Bazı problemler tamamıyla mantık yoluyla çözülür, bazı problemler duygusal olgunluğu gerektirir. Bazı problemler ise olaylara yeni bir algılama açısından bakmayı gerektirir. Problem çözümleri arasındaki ortak yan amaca ulaşmaya ket vuran engeli ortadan kaldırmaktır.</a:t>
            </a:r>
            <a:endParaRPr lang="tr-TR" cap="none" dirty="0">
              <a:latin typeface="Times New Roman" panose="02020603050405020304" pitchFamily="18" charset="0"/>
              <a:cs typeface="Times New Roman" panose="02020603050405020304" pitchFamily="18" charset="0"/>
            </a:endParaRPr>
          </a:p>
        </p:txBody>
      </p:sp>
      <p:pic>
        <p:nvPicPr>
          <p:cNvPr id="3074" name="Picture 2" descr="D:\rehberlik faaliyetleri\resimler\make-your-choice.jpg"/>
          <p:cNvPicPr>
            <a:picLocks noChangeAspect="1" noChangeArrowheads="1"/>
          </p:cNvPicPr>
          <p:nvPr/>
        </p:nvPicPr>
        <p:blipFill>
          <a:blip r:embed="rId2" cstate="print"/>
          <a:srcRect/>
          <a:stretch>
            <a:fillRect/>
          </a:stretch>
        </p:blipFill>
        <p:spPr bwMode="auto">
          <a:xfrm>
            <a:off x="2532185" y="3981312"/>
            <a:ext cx="4872940" cy="245465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45019" y="1348195"/>
            <a:ext cx="11233248" cy="3416320"/>
          </a:xfrm>
          <a:prstGeom prst="rect">
            <a:avLst/>
          </a:prstGeom>
        </p:spPr>
        <p:txBody>
          <a:bodyPr wrap="square">
            <a:spAutoFit/>
          </a:bodyPr>
          <a:lstStyle/>
          <a:p>
            <a:r>
              <a:rPr lang="tr-TR" sz="2400" b="1" dirty="0">
                <a:latin typeface="Times New Roman" panose="02020603050405020304" pitchFamily="18" charset="0"/>
                <a:cs typeface="Times New Roman" panose="02020603050405020304" pitchFamily="18" charset="0"/>
              </a:rPr>
              <a:t>Problem çözme süreci ana hatlarıyla şu basamaklardan oluşmaktadır</a:t>
            </a:r>
            <a:r>
              <a:rPr lang="tr-TR" sz="2400" b="1" dirty="0" smtClean="0">
                <a:latin typeface="Times New Roman" panose="02020603050405020304" pitchFamily="18" charset="0"/>
                <a:cs typeface="Times New Roman" panose="02020603050405020304" pitchFamily="18" charset="0"/>
              </a:rPr>
              <a:t>:</a:t>
            </a:r>
          </a:p>
          <a:p>
            <a:endParaRPr lang="tr-TR" sz="2400" b="1" dirty="0">
              <a:latin typeface="Times New Roman" panose="02020603050405020304" pitchFamily="18" charset="0"/>
              <a:cs typeface="Times New Roman" panose="02020603050405020304" pitchFamily="18" charset="0"/>
            </a:endParaRPr>
          </a:p>
          <a:p>
            <a:r>
              <a:rPr lang="tr-TR" sz="2400" b="1" dirty="0" smtClean="0">
                <a:solidFill>
                  <a:srgbClr val="FF0000"/>
                </a:solidFill>
                <a:latin typeface="Times New Roman" panose="02020603050405020304" pitchFamily="18" charset="0"/>
                <a:cs typeface="Times New Roman" panose="02020603050405020304" pitchFamily="18" charset="0"/>
              </a:rPr>
              <a:t>1-Problemin belirlenmesi</a:t>
            </a:r>
          </a:p>
          <a:p>
            <a:endParaRPr lang="tr-TR" sz="2400" b="1" dirty="0">
              <a:latin typeface="Times New Roman" panose="02020603050405020304" pitchFamily="18" charset="0"/>
              <a:cs typeface="Times New Roman" panose="02020603050405020304" pitchFamily="18" charset="0"/>
            </a:endParaRPr>
          </a:p>
          <a:p>
            <a:r>
              <a:rPr lang="tr-TR" sz="2400" b="1" dirty="0" smtClean="0">
                <a:latin typeface="Times New Roman" panose="02020603050405020304" pitchFamily="18" charset="0"/>
                <a:cs typeface="Times New Roman" panose="02020603050405020304" pitchFamily="18" charset="0"/>
              </a:rPr>
              <a:t>2-Çözüm </a:t>
            </a:r>
            <a:r>
              <a:rPr lang="tr-TR" sz="2400" b="1" dirty="0">
                <a:latin typeface="Times New Roman" panose="02020603050405020304" pitchFamily="18" charset="0"/>
                <a:cs typeface="Times New Roman" panose="02020603050405020304" pitchFamily="18" charset="0"/>
              </a:rPr>
              <a:t>yollarının </a:t>
            </a:r>
            <a:r>
              <a:rPr lang="tr-TR" sz="2400" b="1" dirty="0" smtClean="0">
                <a:latin typeface="Times New Roman" panose="02020603050405020304" pitchFamily="18" charset="0"/>
                <a:cs typeface="Times New Roman" panose="02020603050405020304" pitchFamily="18" charset="0"/>
              </a:rPr>
              <a:t>belirlenmesi</a:t>
            </a:r>
          </a:p>
          <a:p>
            <a:endParaRPr lang="tr-TR" sz="2400" b="1" dirty="0">
              <a:latin typeface="Times New Roman" panose="02020603050405020304" pitchFamily="18" charset="0"/>
              <a:cs typeface="Times New Roman" panose="02020603050405020304" pitchFamily="18" charset="0"/>
            </a:endParaRPr>
          </a:p>
          <a:p>
            <a:r>
              <a:rPr lang="tr-TR" sz="2400" b="1" dirty="0" smtClean="0">
                <a:solidFill>
                  <a:srgbClr val="7030A0"/>
                </a:solidFill>
                <a:latin typeface="Times New Roman" panose="02020603050405020304" pitchFamily="18" charset="0"/>
                <a:cs typeface="Times New Roman" panose="02020603050405020304" pitchFamily="18" charset="0"/>
              </a:rPr>
              <a:t>3-Çözüm </a:t>
            </a:r>
            <a:r>
              <a:rPr lang="tr-TR" sz="2400" b="1" dirty="0">
                <a:solidFill>
                  <a:srgbClr val="7030A0"/>
                </a:solidFill>
                <a:latin typeface="Times New Roman" panose="02020603050405020304" pitchFamily="18" charset="0"/>
                <a:cs typeface="Times New Roman" panose="02020603050405020304" pitchFamily="18" charset="0"/>
              </a:rPr>
              <a:t>yoluna karar </a:t>
            </a:r>
            <a:r>
              <a:rPr lang="tr-TR" sz="2400" b="1" dirty="0" smtClean="0">
                <a:solidFill>
                  <a:srgbClr val="7030A0"/>
                </a:solidFill>
                <a:latin typeface="Times New Roman" panose="02020603050405020304" pitchFamily="18" charset="0"/>
                <a:cs typeface="Times New Roman" panose="02020603050405020304" pitchFamily="18" charset="0"/>
              </a:rPr>
              <a:t>verilmesi</a:t>
            </a:r>
          </a:p>
          <a:p>
            <a:endParaRPr lang="tr-TR" sz="2400" dirty="0">
              <a:latin typeface="Times New Roman" panose="02020603050405020304" pitchFamily="18" charset="0"/>
              <a:cs typeface="Times New Roman" panose="02020603050405020304" pitchFamily="18" charset="0"/>
            </a:endParaRPr>
          </a:p>
          <a:p>
            <a:r>
              <a:rPr lang="tr-TR" sz="2400" b="1" dirty="0" smtClean="0">
                <a:solidFill>
                  <a:srgbClr val="002060"/>
                </a:solidFill>
                <a:latin typeface="Times New Roman" panose="02020603050405020304" pitchFamily="18" charset="0"/>
                <a:cs typeface="Times New Roman" panose="02020603050405020304" pitchFamily="18" charset="0"/>
              </a:rPr>
              <a:t>4-Çözümün </a:t>
            </a:r>
            <a:r>
              <a:rPr lang="tr-TR" sz="2400" b="1" dirty="0">
                <a:solidFill>
                  <a:srgbClr val="002060"/>
                </a:solidFill>
                <a:latin typeface="Times New Roman" panose="02020603050405020304" pitchFamily="18" charset="0"/>
                <a:cs typeface="Times New Roman" panose="02020603050405020304" pitchFamily="18" charset="0"/>
              </a:rPr>
              <a:t>uygulanması ve </a:t>
            </a:r>
            <a:r>
              <a:rPr lang="tr-TR" sz="2400" b="1" dirty="0" smtClean="0">
                <a:solidFill>
                  <a:srgbClr val="002060"/>
                </a:solidFill>
                <a:latin typeface="Times New Roman" panose="02020603050405020304" pitchFamily="18" charset="0"/>
                <a:cs typeface="Times New Roman" panose="02020603050405020304" pitchFamily="18" charset="0"/>
              </a:rPr>
              <a:t>sonuçların değerlendirilmesi</a:t>
            </a:r>
            <a:endParaRPr lang="tr-TR" sz="2400" b="1" dirty="0">
              <a:solidFill>
                <a:srgbClr val="002060"/>
              </a:solidFill>
              <a:latin typeface="Times New Roman" panose="02020603050405020304" pitchFamily="18" charset="0"/>
              <a:cs typeface="Times New Roman" panose="02020603050405020304" pitchFamily="18" charset="0"/>
            </a:endParaRPr>
          </a:p>
        </p:txBody>
      </p:sp>
      <p:pic>
        <p:nvPicPr>
          <p:cNvPr id="5" name="Picture 2" descr="D:\Users\Hp\Desktop\585-5859910_idea-solution-png-picture-business-problems-transparent-pn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9723" y="4227884"/>
            <a:ext cx="7978544" cy="2630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815913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sz="4000" dirty="0" smtClean="0">
                <a:solidFill>
                  <a:srgbClr val="FF99CC"/>
                </a:solidFill>
                <a:latin typeface="+mn-lt"/>
              </a:rPr>
              <a:t>Problem Çözmede Karşılaşılan Güçlükler </a:t>
            </a:r>
            <a:r>
              <a:rPr lang="tr-TR" dirty="0" smtClean="0">
                <a:solidFill>
                  <a:srgbClr val="FF99CC"/>
                </a:solidFill>
              </a:rPr>
              <a:t/>
            </a:r>
            <a:br>
              <a:rPr lang="tr-TR" dirty="0" smtClean="0">
                <a:solidFill>
                  <a:srgbClr val="FF99CC"/>
                </a:solidFill>
              </a:rPr>
            </a:br>
            <a:endParaRPr lang="tr-TR" dirty="0">
              <a:solidFill>
                <a:srgbClr val="FF99CC"/>
              </a:solidFill>
            </a:endParaRPr>
          </a:p>
        </p:txBody>
      </p:sp>
      <p:sp>
        <p:nvSpPr>
          <p:cNvPr id="3" name="2 İçerik Yer Tutucusu"/>
          <p:cNvSpPr>
            <a:spLocks noGrp="1"/>
          </p:cNvSpPr>
          <p:nvPr>
            <p:ph idx="1"/>
          </p:nvPr>
        </p:nvSpPr>
        <p:spPr>
          <a:xfrm>
            <a:off x="609600" y="2276872"/>
            <a:ext cx="10972800" cy="2952328"/>
          </a:xfrm>
          <a:prstGeom prst="rect">
            <a:avLst/>
          </a:prstGeom>
        </p:spPr>
        <p:txBody>
          <a:bodyPr>
            <a:normAutofit/>
          </a:bodyPr>
          <a:lstStyle/>
          <a:p>
            <a:pPr>
              <a:buNone/>
            </a:pPr>
            <a:r>
              <a:rPr lang="tr-TR" cap="none" dirty="0" smtClean="0"/>
              <a:t>	</a:t>
            </a:r>
            <a:r>
              <a:rPr lang="tr-TR" cap="none" dirty="0" smtClean="0">
                <a:latin typeface="Times New Roman" panose="02020603050405020304" pitchFamily="18" charset="0"/>
                <a:cs typeface="Times New Roman" panose="02020603050405020304" pitchFamily="18" charset="0"/>
              </a:rPr>
              <a:t>Problem çözme durumuyla karşılaştığımızda, önceki bilgi ve denemelerimizden faydalanırız. Önceki deneyimlerimiz problem çözmede bize yardımcı olabildikleri gibi, bazı güçlükler ve engeller de yaratabilirler. Bu güçlükleri aşağıdaki biçimde özetleyebiliriz.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16523" y="597877"/>
            <a:ext cx="11265877" cy="5711483"/>
          </a:xfrm>
          <a:prstGeom prst="rect">
            <a:avLst/>
          </a:prstGeom>
        </p:spPr>
        <p:txBody>
          <a:bodyPr>
            <a:normAutofit/>
          </a:bodyPr>
          <a:lstStyle/>
          <a:p>
            <a:r>
              <a:rPr lang="tr-TR" sz="3600" b="1" cap="none" dirty="0" smtClean="0">
                <a:solidFill>
                  <a:srgbClr val="FF99CC"/>
                </a:solidFill>
                <a:latin typeface="Times New Roman" panose="02020603050405020304" pitchFamily="18" charset="0"/>
                <a:cs typeface="Times New Roman" panose="02020603050405020304" pitchFamily="18" charset="0"/>
              </a:rPr>
              <a:t>İşleve takılma</a:t>
            </a:r>
            <a:r>
              <a:rPr lang="tr-TR" sz="3600" cap="none" dirty="0" smtClean="0">
                <a:solidFill>
                  <a:srgbClr val="FF99CC"/>
                </a:solidFill>
              </a:rPr>
              <a:t>: </a:t>
            </a:r>
            <a:r>
              <a:rPr lang="tr-TR" cap="none" dirty="0" smtClean="0">
                <a:latin typeface="Times New Roman" panose="02020603050405020304" pitchFamily="18" charset="0"/>
                <a:cs typeface="Times New Roman" panose="02020603050405020304" pitchFamily="18" charset="0"/>
              </a:rPr>
              <a:t>kalem yazı yazmak için, çanta kitap taşımak içindir. Yorgun olan bir kimse otobüs durağında beklerken çantasını iskemle gibi kullanıp oturarak dinlenebileceğini akıl edemez. Çünkü çantayı kitap taşımak için gerekli bir araç olarak öğrenmiştir. Yani işleve takılır. </a:t>
            </a:r>
            <a:endParaRPr lang="tr-TR" cap="none" dirty="0" smtClean="0"/>
          </a:p>
          <a:p>
            <a:r>
              <a:rPr lang="tr-TR" sz="3600" b="1" cap="none" dirty="0" smtClean="0">
                <a:solidFill>
                  <a:srgbClr val="FF99CC"/>
                </a:solidFill>
                <a:latin typeface="Times New Roman" panose="02020603050405020304" pitchFamily="18" charset="0"/>
                <a:cs typeface="Times New Roman" panose="02020603050405020304" pitchFamily="18" charset="0"/>
              </a:rPr>
              <a:t>Zihinsel kurgu: </a:t>
            </a:r>
            <a:r>
              <a:rPr lang="tr-TR" cap="none" dirty="0" smtClean="0">
                <a:latin typeface="Times New Roman" panose="02020603050405020304" pitchFamily="18" charset="0"/>
                <a:cs typeface="Times New Roman" panose="02020603050405020304" pitchFamily="18" charset="0"/>
              </a:rPr>
              <a:t>bir sorunu belirli bir yöntemle çözdükten sonra o yönteme bağlanırız. Zihinsel kurgu benzer problemlerde yeni çözüm yöntemleri uygulamamızı engeller, sürekli daha önce kullanmış olduğumuz yöntemleri uygulamaya yöneliriz.</a:t>
            </a:r>
          </a:p>
          <a:p>
            <a:endParaRPr lang="tr-TR" cap="none"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91663" y="785446"/>
            <a:ext cx="10210798" cy="2846754"/>
          </a:xfrm>
          <a:prstGeom prst="rect">
            <a:avLst/>
          </a:prstGeom>
        </p:spPr>
        <p:txBody>
          <a:bodyPr>
            <a:normAutofit/>
          </a:bodyPr>
          <a:lstStyle/>
          <a:p>
            <a:r>
              <a:rPr lang="tr-TR" cap="none" dirty="0" err="1" smtClean="0">
                <a:latin typeface="Times New Roman" panose="02020603050405020304" pitchFamily="18" charset="0"/>
                <a:cs typeface="Times New Roman" panose="02020603050405020304" pitchFamily="18" charset="0"/>
              </a:rPr>
              <a:t>Enç</a:t>
            </a:r>
            <a:r>
              <a:rPr lang="tr-TR" cap="none" dirty="0" smtClean="0">
                <a:latin typeface="Times New Roman" panose="02020603050405020304" pitchFamily="18" charset="0"/>
                <a:cs typeface="Times New Roman" panose="02020603050405020304" pitchFamily="18" charset="0"/>
              </a:rPr>
              <a:t> (1982), problemin çözümünün öğrenilmesini etkileyen etmenlerin; bireyin gelişimi ve olgunlaşma düzeyi, bireylerin yetenek düzeylerindeki farklılıklar, güdülenme, bireyin yetiştiği sosyokültürel çevre, alınan eğitim ve öğretim olduğunu tespit etmiştir. </a:t>
            </a:r>
          </a:p>
          <a:p>
            <a:endParaRPr lang="tr-TR" cap="none" dirty="0"/>
          </a:p>
        </p:txBody>
      </p:sp>
      <p:pic>
        <p:nvPicPr>
          <p:cNvPr id="5122" name="Picture 2" descr="D:\rehberlik faaliyetleri\resimler\Aile-sevgisi.jpg"/>
          <p:cNvPicPr>
            <a:picLocks noChangeAspect="1" noChangeArrowheads="1"/>
          </p:cNvPicPr>
          <p:nvPr/>
        </p:nvPicPr>
        <p:blipFill>
          <a:blip r:embed="rId2" cstate="print"/>
          <a:srcRect/>
          <a:stretch>
            <a:fillRect/>
          </a:stretch>
        </p:blipFill>
        <p:spPr bwMode="auto">
          <a:xfrm>
            <a:off x="5467615" y="3632200"/>
            <a:ext cx="6345899" cy="2743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042" y="650848"/>
            <a:ext cx="10972800" cy="1143000"/>
          </a:xfrm>
        </p:spPr>
        <p:txBody>
          <a:bodyPr>
            <a:normAutofit/>
          </a:bodyPr>
          <a:lstStyle/>
          <a:p>
            <a:r>
              <a:rPr lang="tr-TR" sz="2800" dirty="0" smtClean="0">
                <a:solidFill>
                  <a:srgbClr val="FF99CC"/>
                </a:solidFill>
                <a:latin typeface="Times New Roman" panose="02020603050405020304" pitchFamily="18" charset="0"/>
                <a:cs typeface="Times New Roman" panose="02020603050405020304" pitchFamily="18" charset="0"/>
              </a:rPr>
              <a:t>Aİleler olarak küçük yaşlardan itibaren problem çözme becerisini çocuğumuza nasıl kazandırabiliriz? </a:t>
            </a:r>
            <a:endParaRPr lang="tr-TR" sz="2800" dirty="0">
              <a:solidFill>
                <a:srgbClr val="FF99CC"/>
              </a:solidFill>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92369" y="1840523"/>
            <a:ext cx="10972800" cy="3130061"/>
          </a:xfrm>
          <a:prstGeom prst="rect">
            <a:avLst/>
          </a:prstGeom>
        </p:spPr>
        <p:txBody>
          <a:bodyPr>
            <a:normAutofit fontScale="70000" lnSpcReduction="20000"/>
          </a:bodyPr>
          <a:lstStyle/>
          <a:p>
            <a:pPr>
              <a:buNone/>
            </a:pPr>
            <a:endParaRPr lang="tr-TR" cap="none" dirty="0" smtClean="0"/>
          </a:p>
          <a:p>
            <a:r>
              <a:rPr lang="tr-TR" cap="none" dirty="0" smtClean="0">
                <a:latin typeface="Times New Roman" panose="02020603050405020304" pitchFamily="18" charset="0"/>
                <a:cs typeface="Times New Roman" panose="02020603050405020304" pitchFamily="18" charset="0"/>
              </a:rPr>
              <a:t>Problem çözme becerisinin bir kişilik özelliği olarak gelişebilmesi için erken yaşlarda edinilmesi çok önemlidir. </a:t>
            </a:r>
          </a:p>
          <a:p>
            <a:endParaRPr lang="tr-TR" cap="none" dirty="0" smtClean="0">
              <a:latin typeface="Times New Roman" panose="02020603050405020304" pitchFamily="18" charset="0"/>
              <a:cs typeface="Times New Roman" panose="02020603050405020304" pitchFamily="18" charset="0"/>
            </a:endParaRPr>
          </a:p>
          <a:p>
            <a:r>
              <a:rPr lang="tr-TR" cap="none" dirty="0" smtClean="0">
                <a:latin typeface="Times New Roman" panose="02020603050405020304" pitchFamily="18" charset="0"/>
                <a:cs typeface="Times New Roman" panose="02020603050405020304" pitchFamily="18" charset="0"/>
              </a:rPr>
              <a:t>Çocuğun tüm gelişim alanlarında olduğu gibi problem çözme becerisinin gelişiminde de ana baba tutumları etkili olmaktadır. Çocuğun problem durumlarıyla karşılaştığında anne babaların aşırı koruyucu tutumları çocuğun problem  çözme becerisinin gelişimini engellerken ilgisiz anne baba tutumları da hem çocuğun problem durumları karşısındaki çözme becerilerini köreltirken bir yandan da anne-baba-çocuk ilişkisini zedelemektedir.</a:t>
            </a:r>
          </a:p>
        </p:txBody>
      </p:sp>
      <p:pic>
        <p:nvPicPr>
          <p:cNvPr id="4099" name="Picture 3" descr="D:\rehberlik faaliyetleri\resimler\motivasyon.jpg"/>
          <p:cNvPicPr>
            <a:picLocks noChangeAspect="1" noChangeArrowheads="1"/>
          </p:cNvPicPr>
          <p:nvPr/>
        </p:nvPicPr>
        <p:blipFill>
          <a:blip r:embed="rId2" cstate="print"/>
          <a:srcRect/>
          <a:stretch>
            <a:fillRect/>
          </a:stretch>
        </p:blipFill>
        <p:spPr bwMode="auto">
          <a:xfrm>
            <a:off x="7920203" y="5040923"/>
            <a:ext cx="4045744" cy="1817077"/>
          </a:xfrm>
          <a:prstGeom prst="rect">
            <a:avLst/>
          </a:prstGeom>
          <a:noFill/>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903</TotalTime>
  <Words>1172</Words>
  <Application>Microsoft Office PowerPoint</Application>
  <PresentationFormat>Özel</PresentationFormat>
  <Paragraphs>84</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Ofis Teması</vt:lpstr>
      <vt:lpstr>PROBLEM ÇÖZME BECERİLERİ</vt:lpstr>
      <vt:lpstr>ÇOCUKLARDA PROBLEM ÇÖZME BECERİLERİNİN GELİŞTİRİLMESİ</vt:lpstr>
      <vt:lpstr>PowerPoint Sunusu</vt:lpstr>
      <vt:lpstr>PowerPoint Sunusu</vt:lpstr>
      <vt:lpstr>PowerPoint Sunusu</vt:lpstr>
      <vt:lpstr> Problem Çözmede Karşılaşılan Güçlükler  </vt:lpstr>
      <vt:lpstr>PowerPoint Sunusu</vt:lpstr>
      <vt:lpstr>PowerPoint Sunusu</vt:lpstr>
      <vt:lpstr>Aİleler olarak küçük yaşlardan itibaren problem çözme becerisini çocuğumuza nasıl kazandırabiliriz? </vt:lpstr>
      <vt:lpstr> Çocuğunuza problem çözme becerisi kazandırmak için;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DÜŞÜN-KARAR VER-HAREKETE GEÇ- DEĞERLENDİR </vt:lpstr>
    </vt:vector>
  </TitlesOfParts>
  <Company>SilentAll Team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ÇOCUKLARDA PROBLEM ÇÖZME BECERİLERİNİN GELİŞTİRİLMESİ</dc:title>
  <dc:creator>HP</dc:creator>
  <cp:lastModifiedBy>ram</cp:lastModifiedBy>
  <cp:revision>69</cp:revision>
  <dcterms:created xsi:type="dcterms:W3CDTF">2020-01-02T10:14:56Z</dcterms:created>
  <dcterms:modified xsi:type="dcterms:W3CDTF">2021-11-24T07:21:25Z</dcterms:modified>
</cp:coreProperties>
</file>