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3"/>
  </p:notesMasterIdLst>
  <p:sldIdLst>
    <p:sldId id="256" r:id="rId2"/>
    <p:sldId id="257" r:id="rId3"/>
    <p:sldId id="264" r:id="rId4"/>
    <p:sldId id="265" r:id="rId5"/>
    <p:sldId id="266" r:id="rId6"/>
    <p:sldId id="258" r:id="rId7"/>
    <p:sldId id="259" r:id="rId8"/>
    <p:sldId id="260" r:id="rId9"/>
    <p:sldId id="267" r:id="rId10"/>
    <p:sldId id="261" r:id="rId11"/>
    <p:sldId id="262" r:id="rId12"/>
    <p:sldId id="263" r:id="rId13"/>
    <p:sldId id="270" r:id="rId14"/>
    <p:sldId id="268" r:id="rId15"/>
    <p:sldId id="271" r:id="rId16"/>
    <p:sldId id="269" r:id="rId17"/>
    <p:sldId id="273" r:id="rId18"/>
    <p:sldId id="272" r:id="rId19"/>
    <p:sldId id="274" r:id="rId20"/>
    <p:sldId id="275" r:id="rId21"/>
    <p:sldId id="276"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80" autoAdjust="0"/>
  </p:normalViewPr>
  <p:slideViewPr>
    <p:cSldViewPr>
      <p:cViewPr>
        <p:scale>
          <a:sx n="71" d="100"/>
          <a:sy n="71" d="100"/>
        </p:scale>
        <p:origin x="-1122" y="-72"/>
      </p:cViewPr>
      <p:guideLst>
        <p:guide orient="horz" pos="2160"/>
        <p:guide pos="2880"/>
      </p:guideLst>
    </p:cSldViewPr>
  </p:slideViewPr>
  <p:outlineViewPr>
    <p:cViewPr>
      <p:scale>
        <a:sx n="33" d="100"/>
        <a:sy n="33" d="100"/>
      </p:scale>
      <p:origin x="48" y="75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73DA8-1A83-476B-BBA2-997B23CC5032}" type="datetimeFigureOut">
              <a:rPr lang="tr-TR" smtClean="0"/>
              <a:t>25.11.2021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6BABA-04CD-4E66-BEDE-A77F70E603DB}" type="slidenum">
              <a:rPr lang="tr-TR" smtClean="0"/>
              <a:t>‹#›</a:t>
            </a:fld>
            <a:endParaRPr lang="tr-TR"/>
          </a:p>
        </p:txBody>
      </p:sp>
    </p:spTree>
    <p:extLst>
      <p:ext uri="{BB962C8B-B14F-4D97-AF65-F5344CB8AC3E}">
        <p14:creationId xmlns:p14="http://schemas.microsoft.com/office/powerpoint/2010/main" val="30519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DEB093D6-A2F4-4DD5-9232-57474F79BE62}" type="datetimeFigureOut">
              <a:rPr lang="tr-TR" smtClean="0"/>
              <a:t>25.11.2021</a:t>
            </a:fld>
            <a:endParaRPr lang="tr-TR"/>
          </a:p>
        </p:txBody>
      </p:sp>
      <p:sp>
        <p:nvSpPr>
          <p:cNvPr id="8" name="Slide Number Placeholder 7"/>
          <p:cNvSpPr>
            <a:spLocks noGrp="1"/>
          </p:cNvSpPr>
          <p:nvPr>
            <p:ph type="sldNum" sz="quarter" idx="11"/>
          </p:nvPr>
        </p:nvSpPr>
        <p:spPr/>
        <p:txBody>
          <a:bodyPr/>
          <a:lstStyle/>
          <a:p>
            <a:fld id="{B9469CCC-A1C6-4A24-BFB5-36BD0BD83CBB}"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EB093D6-A2F4-4DD5-9232-57474F79BE62}"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469CCC-A1C6-4A24-BFB5-36BD0BD83CB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EB093D6-A2F4-4DD5-9232-57474F79BE62}"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469CCC-A1C6-4A24-BFB5-36BD0BD83CB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DEB093D6-A2F4-4DD5-9232-57474F79BE62}"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469CCC-A1C6-4A24-BFB5-36BD0BD83CB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B093D6-A2F4-4DD5-9232-57474F79BE62}" type="datetimeFigureOut">
              <a:rPr lang="tr-TR" smtClean="0"/>
              <a:t>25.11.2021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469CCC-A1C6-4A24-BFB5-36BD0BD83CBB}" type="slidenum">
              <a:rPr lang="tr-TR" smtClean="0"/>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DEB093D6-A2F4-4DD5-9232-57474F79BE62}" type="datetimeFigureOut">
              <a:rPr lang="tr-TR" smtClean="0"/>
              <a:t>25.11.2021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9469CCC-A1C6-4A24-BFB5-36BD0BD83CBB}"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DEB093D6-A2F4-4DD5-9232-57474F79BE62}" type="datetimeFigureOut">
              <a:rPr lang="tr-TR" smtClean="0"/>
              <a:t>25.11.2021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9469CCC-A1C6-4A24-BFB5-36BD0BD83CBB}"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EB093D6-A2F4-4DD5-9232-57474F79BE62}" type="datetimeFigureOut">
              <a:rPr lang="tr-TR" smtClean="0"/>
              <a:t>25.11.2021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9469CCC-A1C6-4A24-BFB5-36BD0BD83CB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093D6-A2F4-4DD5-9232-57474F79BE62}" type="datetimeFigureOut">
              <a:rPr lang="tr-TR" smtClean="0"/>
              <a:t>25.11.2021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9469CCC-A1C6-4A24-BFB5-36BD0BD83CB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B093D6-A2F4-4DD5-9232-57474F79BE62}" type="datetimeFigureOut">
              <a:rPr lang="tr-TR" smtClean="0"/>
              <a:t>25.11.2021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9469CCC-A1C6-4A24-BFB5-36BD0BD83CBB}"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B093D6-A2F4-4DD5-9232-57474F79BE62}" type="datetimeFigureOut">
              <a:rPr lang="tr-TR" smtClean="0"/>
              <a:t>25.11.2021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9469CCC-A1C6-4A24-BFB5-36BD0BD83CB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EB093D6-A2F4-4DD5-9232-57474F79BE62}" type="datetimeFigureOut">
              <a:rPr lang="tr-TR" smtClean="0"/>
              <a:t>25.11.2021</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9469CCC-A1C6-4A24-BFB5-36BD0BD83CBB}" type="slidenum">
              <a:rPr lang="tr-TR" smtClean="0"/>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628801"/>
            <a:ext cx="8784976" cy="2088232"/>
          </a:xfrm>
        </p:spPr>
        <p:txBody>
          <a:bodyPr>
            <a:normAutofit/>
          </a:bodyPr>
          <a:lstStyle/>
          <a:p>
            <a:r>
              <a:rPr lang="tr-TR" sz="6000" dirty="0" smtClean="0">
                <a:solidFill>
                  <a:srgbClr val="0070C0"/>
                </a:solidFill>
              </a:rPr>
              <a:t>OKULA VE ÇEVREYE UYUM</a:t>
            </a:r>
            <a:br>
              <a:rPr lang="tr-TR" sz="6000" dirty="0" smtClean="0">
                <a:solidFill>
                  <a:srgbClr val="0070C0"/>
                </a:solidFill>
              </a:rPr>
            </a:br>
            <a:r>
              <a:rPr lang="tr-TR" sz="3600" dirty="0" smtClean="0">
                <a:solidFill>
                  <a:srgbClr val="0070C0"/>
                </a:solidFill>
              </a:rPr>
              <a:t>(ÖĞRENCİ OTURUMU)</a:t>
            </a:r>
            <a:endParaRPr lang="tr-TR" sz="3600" dirty="0">
              <a:solidFill>
                <a:srgbClr val="0070C0"/>
              </a:solidFill>
            </a:endParaRPr>
          </a:p>
        </p:txBody>
      </p:sp>
    </p:spTree>
    <p:extLst>
      <p:ext uri="{BB962C8B-B14F-4D97-AF65-F5344CB8AC3E}">
        <p14:creationId xmlns:p14="http://schemas.microsoft.com/office/powerpoint/2010/main" val="200245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1600201"/>
            <a:ext cx="6912768" cy="3989039"/>
          </a:xfrm>
        </p:spPr>
        <p:txBody>
          <a:bodyPr>
            <a:normAutofit/>
          </a:bodyPr>
          <a:lstStyle/>
          <a:p>
            <a:pPr marL="0" indent="0" algn="ctr">
              <a:buNone/>
            </a:pPr>
            <a:r>
              <a:rPr lang="tr-TR" dirty="0" smtClean="0"/>
              <a:t>	</a:t>
            </a:r>
            <a:r>
              <a:rPr lang="tr-TR" sz="2800" b="1" i="1" dirty="0" smtClean="0">
                <a:solidFill>
                  <a:schemeClr val="accent5">
                    <a:lumMod val="75000"/>
                  </a:schemeClr>
                </a:solidFill>
                <a:latin typeface="Times New Roman" panose="02020603050405020304" pitchFamily="18" charset="0"/>
                <a:cs typeface="Times New Roman" panose="02020603050405020304" pitchFamily="18" charset="0"/>
              </a:rPr>
              <a:t>Toplum düzeninin ve kişilerin hak ve özgürlüklerinin korunması için her ortamda kurallar vardır. Bu kurallara uymak bireylerin özgürlüğünü elinden almaz tam aksine bireyleri yaşanabilecek haksızlık ve zorbalıktan korur. Kurallar huzurlu bir yaşam için önemlidir</a:t>
            </a:r>
            <a:r>
              <a:rPr lang="tr-TR" sz="2800" dirty="0" smtClean="0">
                <a:latin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941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797724"/>
            <a:ext cx="6552728" cy="3805883"/>
          </a:xfrm>
        </p:spPr>
        <p:txBody>
          <a:bodyPr/>
          <a:lstStyle/>
          <a:p>
            <a:pPr marL="0" indent="0" algn="ctr">
              <a:buNone/>
            </a:pPr>
            <a:r>
              <a:rPr lang="tr-TR" dirty="0" smtClean="0"/>
              <a:t>	</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Peki sizler hangi kuralları uygulamayı unutmuşsunuz?</a:t>
            </a:r>
          </a:p>
          <a:p>
            <a:pPr marL="0" indent="0" algn="ctr">
              <a:buNone/>
            </a:pP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	Çevrenizde kurallara uyulmadığı için yaşanan olumsuz bir örnek var mı?</a:t>
            </a:r>
          </a:p>
          <a:p>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068960"/>
            <a:ext cx="5417036" cy="3069295"/>
          </a:xfrm>
          <a:prstGeom prst="rect">
            <a:avLst/>
          </a:prstGeom>
        </p:spPr>
      </p:pic>
    </p:spTree>
    <p:extLst>
      <p:ext uri="{BB962C8B-B14F-4D97-AF65-F5344CB8AC3E}">
        <p14:creationId xmlns:p14="http://schemas.microsoft.com/office/powerpoint/2010/main" val="1985150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484783"/>
            <a:ext cx="7632848" cy="4392489"/>
          </a:xfrm>
        </p:spPr>
        <p:txBody>
          <a:bodyPr>
            <a:normAutofit/>
          </a:bodyPr>
          <a:lstStyle/>
          <a:p>
            <a:pPr marL="0" indent="0">
              <a:buNone/>
            </a:pPr>
            <a:r>
              <a:rPr lang="tr-TR" dirty="0" smtClean="0">
                <a:latin typeface="Times New Roman" panose="02020603050405020304" pitchFamily="18" charset="0"/>
                <a:cs typeface="Times New Roman" panose="02020603050405020304" pitchFamily="18" charset="0"/>
              </a:rPr>
              <a:t>     </a:t>
            </a:r>
            <a:r>
              <a:rPr lang="tr-TR" sz="2800" b="1" i="1" dirty="0" smtClean="0">
                <a:solidFill>
                  <a:schemeClr val="accent5">
                    <a:lumMod val="75000"/>
                  </a:schemeClr>
                </a:solidFill>
                <a:latin typeface="Times New Roman" panose="02020603050405020304" pitchFamily="18" charset="0"/>
                <a:cs typeface="Times New Roman" panose="02020603050405020304" pitchFamily="18" charset="0"/>
              </a:rPr>
              <a:t>Okul kuralları arkadaş ilişkileri ve öğretmenlerle ilişkiler bu sürece uyumunuz  için çok önemli! </a:t>
            </a:r>
          </a:p>
          <a:p>
            <a:pPr marL="0" indent="0">
              <a:buNone/>
            </a:pPr>
            <a:r>
              <a:rPr lang="tr-TR" sz="2800" b="1" i="1" dirty="0" smtClean="0">
                <a:solidFill>
                  <a:schemeClr val="accent5">
                    <a:lumMod val="75000"/>
                  </a:schemeClr>
                </a:solidFill>
                <a:latin typeface="Times New Roman" panose="02020603050405020304" pitchFamily="18" charset="0"/>
                <a:cs typeface="Times New Roman" panose="02020603050405020304" pitchFamily="18" charset="0"/>
              </a:rPr>
              <a:t>Peki bu konuda nasıl bir yol izlemelisiniz?</a:t>
            </a:r>
          </a:p>
          <a:p>
            <a:pPr>
              <a:buFont typeface="Wingdings" panose="05000000000000000000" pitchFamily="2" charset="2"/>
              <a:buChar char="ü"/>
            </a:pPr>
            <a:r>
              <a:rPr lang="tr-TR" sz="2800" b="1" i="1" dirty="0" smtClean="0">
                <a:solidFill>
                  <a:schemeClr val="accent5">
                    <a:lumMod val="75000"/>
                  </a:schemeClr>
                </a:solidFill>
                <a:latin typeface="Times New Roman" panose="02020603050405020304" pitchFamily="18" charset="0"/>
                <a:cs typeface="Times New Roman" panose="02020603050405020304" pitchFamily="18" charset="0"/>
              </a:rPr>
              <a:t>Çevrenizi gözlemleyin</a:t>
            </a:r>
          </a:p>
          <a:p>
            <a:pPr>
              <a:buFont typeface="Wingdings" panose="05000000000000000000" pitchFamily="2" charset="2"/>
              <a:buChar char="ü"/>
            </a:pPr>
            <a:r>
              <a:rPr lang="tr-TR" sz="2800" b="1" i="1" dirty="0" smtClean="0">
                <a:solidFill>
                  <a:schemeClr val="accent5">
                    <a:lumMod val="75000"/>
                  </a:schemeClr>
                </a:solidFill>
                <a:latin typeface="Times New Roman" panose="02020603050405020304" pitchFamily="18" charset="0"/>
                <a:cs typeface="Times New Roman" panose="02020603050405020304" pitchFamily="18" charset="0"/>
              </a:rPr>
              <a:t>Kendinizi bu ortamda değerlendirin</a:t>
            </a:r>
          </a:p>
          <a:p>
            <a:pPr>
              <a:buFont typeface="Wingdings" panose="05000000000000000000" pitchFamily="2" charset="2"/>
              <a:buChar char="ü"/>
            </a:pPr>
            <a:r>
              <a:rPr lang="tr-TR" sz="2800" b="1" i="1" dirty="0" smtClean="0">
                <a:solidFill>
                  <a:schemeClr val="accent5">
                    <a:lumMod val="75000"/>
                  </a:schemeClr>
                </a:solidFill>
                <a:latin typeface="Times New Roman" panose="02020603050405020304" pitchFamily="18" charset="0"/>
                <a:cs typeface="Times New Roman" panose="02020603050405020304" pitchFamily="18" charset="0"/>
              </a:rPr>
              <a:t>Her olay ve durum için hislerinizin neler olduğunu düşünün</a:t>
            </a:r>
          </a:p>
        </p:txBody>
      </p:sp>
    </p:spTree>
    <p:extLst>
      <p:ext uri="{BB962C8B-B14F-4D97-AF65-F5344CB8AC3E}">
        <p14:creationId xmlns:p14="http://schemas.microsoft.com/office/powerpoint/2010/main" val="3101009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805061"/>
            <a:ext cx="7200800" cy="3993307"/>
          </a:xfrm>
        </p:spPr>
        <p:txBody>
          <a:bodyPr/>
          <a:lstStyle/>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Arkadaşlarınızla incitici ve aşağılayıcı tavırlar sergilemeden birbirinizi yargılamadan keyifli vakitler geçirin!</a:t>
            </a:r>
          </a:p>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Arkadaş ortamında istemediğiniz bir davranışla karşılaşırsanız hayır </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deyin</a:t>
            </a:r>
            <a:r>
              <a:rPr lang="tr-TR" b="1" i="1" dirty="0">
                <a:solidFill>
                  <a:schemeClr val="accent5">
                    <a:lumMod val="75000"/>
                  </a:schemeClr>
                </a:solidFill>
                <a:latin typeface="Times New Roman" panose="02020603050405020304" pitchFamily="18" charset="0"/>
                <a:cs typeface="Times New Roman" panose="02020603050405020304" pitchFamily="18" charset="0"/>
              </a:rPr>
              <a:t>! </a:t>
            </a:r>
          </a:p>
          <a:p>
            <a:pPr marL="0" indent="0">
              <a:buNone/>
            </a:pPr>
            <a:endParaRPr lang="tr-TR" b="1" i="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988067"/>
            <a:ext cx="6552728" cy="3686810"/>
          </a:xfrm>
          <a:prstGeom prst="rect">
            <a:avLst/>
          </a:prstGeom>
        </p:spPr>
      </p:pic>
    </p:spTree>
    <p:extLst>
      <p:ext uri="{BB962C8B-B14F-4D97-AF65-F5344CB8AC3E}">
        <p14:creationId xmlns:p14="http://schemas.microsoft.com/office/powerpoint/2010/main" val="130302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1772816"/>
            <a:ext cx="7344816" cy="4353347"/>
          </a:xfrm>
        </p:spPr>
        <p:txBody>
          <a:bodyPr>
            <a:normAutofit/>
          </a:bodyPr>
          <a:lstStyle/>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Uzun vadeli ve kısa vadeli hedefler belirleyin. (meslek</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 kariyer </a:t>
            </a:r>
            <a:r>
              <a:rPr lang="tr-TR" b="1" i="1" dirty="0">
                <a:solidFill>
                  <a:schemeClr val="accent5">
                    <a:lumMod val="75000"/>
                  </a:schemeClr>
                </a:solidFill>
                <a:latin typeface="Times New Roman" panose="02020603050405020304" pitchFamily="18" charset="0"/>
                <a:cs typeface="Times New Roman" panose="02020603050405020304" pitchFamily="18" charset="0"/>
              </a:rPr>
              <a:t>gibi hedeflerin yanında ileride gezmek istediğiniz veya yapmak istediğiniz aktiviteleri de dahil ediniz)</a:t>
            </a:r>
          </a:p>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Sizi olumsuz etkileyen konuşmalar ve yazılardan uzak durmaya çalışın</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601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5656" y="1772816"/>
            <a:ext cx="6120680" cy="3816424"/>
          </a:xfrm>
        </p:spPr>
        <p:txBody>
          <a:bodyPr>
            <a:normAutofit/>
          </a:bodyPr>
          <a:lstStyle/>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Başarısız olma gibi olumsuz duygulardan uzaklaşmaya çalışın kendinize güvenin!</a:t>
            </a:r>
          </a:p>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Hayatta herkes hatalar yapabilir ve olumsuz şeyler yaşayabilir. Önemli olan bunun farkında olup çözüm yolları aramaktır. Kendinizi ve duygularınızı fark edin çözüme kolaylıkla ulaşacaksınız</a:t>
            </a:r>
            <a:r>
              <a:rPr lang="tr-TR" dirty="0" smtClean="0"/>
              <a:t>!</a:t>
            </a:r>
            <a:endParaRPr lang="tr-TR" dirty="0"/>
          </a:p>
        </p:txBody>
      </p:sp>
    </p:spTree>
    <p:extLst>
      <p:ext uri="{BB962C8B-B14F-4D97-AF65-F5344CB8AC3E}">
        <p14:creationId xmlns:p14="http://schemas.microsoft.com/office/powerpoint/2010/main" val="4124795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75656" y="1700808"/>
            <a:ext cx="6336704" cy="4464496"/>
          </a:xfrm>
        </p:spPr>
        <p:txBody>
          <a:bodyPr>
            <a:normAutofit/>
          </a:bodyPr>
          <a:lstStyle/>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Kendinize </a:t>
            </a:r>
            <a:r>
              <a:rPr lang="tr-TR" b="1" i="1" dirty="0" err="1">
                <a:solidFill>
                  <a:schemeClr val="accent5">
                    <a:lumMod val="75000"/>
                  </a:schemeClr>
                </a:solidFill>
                <a:latin typeface="Times New Roman" panose="02020603050405020304" pitchFamily="18" charset="0"/>
                <a:cs typeface="Times New Roman" panose="02020603050405020304" pitchFamily="18" charset="0"/>
              </a:rPr>
              <a:t>herşey</a:t>
            </a:r>
            <a:r>
              <a:rPr lang="tr-TR" b="1" i="1" dirty="0">
                <a:solidFill>
                  <a:schemeClr val="accent5">
                    <a:lumMod val="75000"/>
                  </a:schemeClr>
                </a:solidFill>
                <a:latin typeface="Times New Roman" panose="02020603050405020304" pitchFamily="18" charset="0"/>
                <a:cs typeface="Times New Roman" panose="02020603050405020304" pitchFamily="18" charset="0"/>
              </a:rPr>
              <a:t> için zaman tanıyın! (başarılı olmak ,doğru arkadaş edinmek , olumsuz duygulardan kurtulmak gibi </a:t>
            </a:r>
            <a:r>
              <a:rPr lang="tr-TR" b="1" i="1" dirty="0" err="1">
                <a:solidFill>
                  <a:schemeClr val="accent5">
                    <a:lumMod val="75000"/>
                  </a:schemeClr>
                </a:solidFill>
                <a:latin typeface="Times New Roman" panose="02020603050405020304" pitchFamily="18" charset="0"/>
                <a:cs typeface="Times New Roman" panose="02020603050405020304" pitchFamily="18" charset="0"/>
              </a:rPr>
              <a:t>herşey</a:t>
            </a:r>
            <a:r>
              <a:rPr lang="tr-TR" b="1" i="1" dirty="0">
                <a:solidFill>
                  <a:schemeClr val="accent5">
                    <a:lumMod val="75000"/>
                  </a:schemeClr>
                </a:solidFill>
                <a:latin typeface="Times New Roman" panose="02020603050405020304" pitchFamily="18" charset="0"/>
                <a:cs typeface="Times New Roman" panose="02020603050405020304" pitchFamily="18" charset="0"/>
              </a:rPr>
              <a:t> için</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Sosyal </a:t>
            </a:r>
            <a:r>
              <a:rPr lang="tr-TR" b="1" i="1" dirty="0">
                <a:solidFill>
                  <a:schemeClr val="accent5">
                    <a:lumMod val="75000"/>
                  </a:schemeClr>
                </a:solidFill>
                <a:latin typeface="Times New Roman" panose="02020603050405020304" pitchFamily="18" charset="0"/>
                <a:cs typeface="Times New Roman" panose="02020603050405020304" pitchFamily="18" charset="0"/>
              </a:rPr>
              <a:t>medyadan oldukça uzak durmaya çalışın. Sosyal medyanın yanıltıcı bir yanının da olduğunu unutmayın! (özendiğiniz hayatlar göründüğü gibi değil okuduğunuz bir yazıysa sadece yalandan ibaret olabilir</a:t>
            </a:r>
            <a:r>
              <a:rPr lang="tr-TR" b="1" i="1" dirty="0" smtClean="0">
                <a:solidFill>
                  <a:schemeClr val="accent5">
                    <a:lumMod val="75000"/>
                  </a:schemeClr>
                </a:solidFill>
              </a:rPr>
              <a:t>)</a:t>
            </a:r>
            <a:endParaRPr lang="tr-TR" b="1" i="1" dirty="0">
              <a:solidFill>
                <a:schemeClr val="accent5">
                  <a:lumMod val="75000"/>
                </a:schemeClr>
              </a:solidFill>
            </a:endParaRPr>
          </a:p>
        </p:txBody>
      </p:sp>
    </p:spTree>
    <p:extLst>
      <p:ext uri="{BB962C8B-B14F-4D97-AF65-F5344CB8AC3E}">
        <p14:creationId xmlns:p14="http://schemas.microsoft.com/office/powerpoint/2010/main" val="671858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27784" y="1269177"/>
            <a:ext cx="5904656" cy="2880320"/>
          </a:xfrm>
        </p:spPr>
        <p:txBody>
          <a:bodyPr/>
          <a:lstStyle/>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Teknoloji kullanımını saatli yapmaya çalışın.</a:t>
            </a:r>
          </a:p>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Gününüzü siz planlayın! Kendi sorumluluklarınızı üstlenin bu sayede özgün ve verimli olursunuz!</a:t>
            </a:r>
          </a:p>
          <a:p>
            <a:endParaRPr lang="tr-TR" b="1" i="1" dirty="0">
              <a:solidFill>
                <a:schemeClr val="accent5">
                  <a:lumMod val="75000"/>
                </a:schemeClr>
              </a:solidFill>
              <a:latin typeface="Times New Roman" panose="02020603050405020304" pitchFamily="18" charset="0"/>
              <a:cs typeface="Times New Roman" panose="02020603050405020304" pitchFamily="18" charset="0"/>
            </a:endParaRPr>
          </a:p>
          <a:p>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149080"/>
            <a:ext cx="3591171" cy="2516490"/>
          </a:xfrm>
          <a:prstGeom prst="rect">
            <a:avLst/>
          </a:prstGeom>
        </p:spPr>
      </p:pic>
    </p:spTree>
    <p:extLst>
      <p:ext uri="{BB962C8B-B14F-4D97-AF65-F5344CB8AC3E}">
        <p14:creationId xmlns:p14="http://schemas.microsoft.com/office/powerpoint/2010/main" val="2319666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63688" y="1844824"/>
            <a:ext cx="6264696" cy="3744417"/>
          </a:xfrm>
        </p:spPr>
        <p:txBody>
          <a:bodyPr/>
          <a:lstStyle/>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Aileleriniz ve öğretmenleriniz sizi seviyor ve sizin geleceğiniz için endişeleniyorlar bazen sizi anlamadıklarını düşünebilir, üzülebilirsiniz bu duygunun da geçici olduğunu unutmayın!</a:t>
            </a:r>
          </a:p>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 Y</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aşamımızda, kontrol edebildiğimiz durumlar olduğu gibi bizim dışımızda gerçekleşen olaylar olduğunu kabul edin.</a:t>
            </a:r>
            <a:endParaRPr lang="tr-TR" b="1" i="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045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7664" y="1844824"/>
            <a:ext cx="6552728" cy="3168352"/>
          </a:xfrm>
        </p:spPr>
        <p:txBody>
          <a:bodyPr>
            <a:normAutofit fontScale="85000" lnSpcReduction="10000"/>
          </a:bodyPr>
          <a:lstStyle/>
          <a:p>
            <a:pPr>
              <a:buFont typeface="Wingdings" panose="05000000000000000000" pitchFamily="2" charset="2"/>
              <a:buChar char="ü"/>
            </a:pP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Kendinize olumlu telkinlerde bulunun Zamanla </a:t>
            </a:r>
            <a:r>
              <a:rPr lang="tr-TR" b="1" i="1" dirty="0" err="1" smtClean="0">
                <a:solidFill>
                  <a:schemeClr val="accent5">
                    <a:lumMod val="75000"/>
                  </a:schemeClr>
                </a:solidFill>
                <a:latin typeface="Times New Roman" panose="02020603050405020304" pitchFamily="18" charset="0"/>
                <a:cs typeface="Times New Roman" panose="02020603050405020304" pitchFamily="18" charset="0"/>
              </a:rPr>
              <a:t>herşey</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 düzelecek, </a:t>
            </a:r>
            <a:r>
              <a:rPr lang="tr-TR" b="1" i="1" dirty="0" err="1" smtClean="0">
                <a:solidFill>
                  <a:schemeClr val="accent5">
                    <a:lumMod val="75000"/>
                  </a:schemeClr>
                </a:solidFill>
                <a:latin typeface="Times New Roman" panose="02020603050405020304" pitchFamily="18" charset="0"/>
                <a:cs typeface="Times New Roman" panose="02020603050405020304" pitchFamily="18" charset="0"/>
              </a:rPr>
              <a:t>herşey</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 düzelecek, her şey daha güzel olacak, bununla baş etme gücüne sahibim.’</a:t>
            </a:r>
            <a:r>
              <a:rPr lang="tr-TR" b="1" i="1" dirty="0" err="1" smtClean="0">
                <a:solidFill>
                  <a:schemeClr val="accent5">
                    <a:lumMod val="75000"/>
                  </a:schemeClr>
                </a:solidFill>
                <a:latin typeface="Times New Roman" panose="02020603050405020304" pitchFamily="18" charset="0"/>
                <a:cs typeface="Times New Roman" panose="02020603050405020304" pitchFamily="18" charset="0"/>
              </a:rPr>
              <a:t>vb</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ü"/>
            </a:pP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Kötü senaryolar yada ihtimaller üzerine düşünmeyin.</a:t>
            </a:r>
          </a:p>
          <a:p>
            <a:pPr>
              <a:buFont typeface="Wingdings" panose="05000000000000000000" pitchFamily="2" charset="2"/>
              <a:buChar char="ü"/>
            </a:pPr>
            <a:r>
              <a:rPr lang="tr-TR" b="1" i="1" dirty="0">
                <a:solidFill>
                  <a:schemeClr val="accent5">
                    <a:lumMod val="75000"/>
                  </a:schemeClr>
                </a:solidFill>
                <a:latin typeface="Times New Roman" panose="02020603050405020304" pitchFamily="18" charset="0"/>
                <a:cs typeface="Times New Roman" panose="02020603050405020304" pitchFamily="18" charset="0"/>
              </a:rPr>
              <a:t>İ</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stemediğiniz</a:t>
            </a:r>
            <a:r>
              <a:rPr lang="tr-TR" b="1" i="1" dirty="0">
                <a:solidFill>
                  <a:schemeClr val="accent5">
                    <a:lumMod val="75000"/>
                  </a:schemeClr>
                </a:solidFill>
                <a:latin typeface="Times New Roman" panose="02020603050405020304" pitchFamily="18" charset="0"/>
                <a:cs typeface="Times New Roman" panose="02020603050405020304" pitchFamily="18" charset="0"/>
              </a:rPr>
              <a:t>, sizi zorlayan bir durum ve ya duyguyla karşılaştığınızda güvendiğiniz birinden yardım isteyin</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 ( rehberlik servisine başvurabilir okulunuzda bulunmuyorsa </a:t>
            </a:r>
            <a:r>
              <a:rPr lang="tr-TR" b="1" i="1" dirty="0">
                <a:solidFill>
                  <a:schemeClr val="accent5">
                    <a:lumMod val="75000"/>
                  </a:schemeClr>
                </a:solidFill>
                <a:latin typeface="Times New Roman" panose="02020603050405020304" pitchFamily="18" charset="0"/>
                <a:cs typeface="Times New Roman" panose="02020603050405020304" pitchFamily="18" charset="0"/>
              </a:rPr>
              <a:t>R</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ehberlik Araştırma Merkezine başvurabilirsiniz.)</a:t>
            </a:r>
            <a:endParaRPr lang="tr-TR" b="1" i="1" dirty="0">
              <a:solidFill>
                <a:schemeClr val="accent5">
                  <a:lumMod val="75000"/>
                </a:schemeClr>
              </a:solidFill>
              <a:latin typeface="Times New Roman" panose="02020603050405020304" pitchFamily="18" charset="0"/>
              <a:cs typeface="Times New Roman" panose="02020603050405020304" pitchFamily="18" charset="0"/>
            </a:endParaRPr>
          </a:p>
          <a:p>
            <a:endParaRPr lang="tr-TR" b="1" i="1" dirty="0">
              <a:solidFill>
                <a:schemeClr val="accent5">
                  <a:lumMod val="75000"/>
                </a:schemeClr>
              </a:solidFill>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522419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1640" y="1484783"/>
            <a:ext cx="6768752" cy="4464497"/>
          </a:xfrm>
        </p:spPr>
        <p:txBody>
          <a:bodyPr>
            <a:normAutofit/>
          </a:bodyPr>
          <a:lstStyle/>
          <a:p>
            <a:pPr marL="0" indent="0" algn="ctr">
              <a:buNone/>
            </a:pPr>
            <a:r>
              <a:rPr lang="tr-TR" dirty="0" smtClean="0"/>
              <a:t>	</a:t>
            </a:r>
            <a:r>
              <a:rPr lang="tr-TR" sz="2400" b="1" i="1" dirty="0" smtClean="0">
                <a:solidFill>
                  <a:schemeClr val="accent5">
                    <a:lumMod val="75000"/>
                  </a:schemeClr>
                </a:solidFill>
                <a:latin typeface="Times New Roman" panose="02020603050405020304" pitchFamily="18" charset="0"/>
                <a:cs typeface="Times New Roman" panose="02020603050405020304" pitchFamily="18" charset="0"/>
              </a:rPr>
              <a:t>Sevgili </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öğrenciler</a:t>
            </a:r>
            <a:r>
              <a:rPr lang="tr-TR" sz="2400" b="1" i="1" dirty="0" smtClean="0">
                <a:solidFill>
                  <a:schemeClr val="accent5">
                    <a:lumMod val="75000"/>
                  </a:schemeClr>
                </a:solidFill>
                <a:latin typeface="Times New Roman" panose="02020603050405020304" pitchFamily="18" charset="0"/>
                <a:cs typeface="Times New Roman" panose="02020603050405020304" pitchFamily="18" charset="0"/>
              </a:rPr>
              <a:t> okula başlarken pek çok konuya ilişkin endişeler duyabilir yeni döneminize alışmakta zorluklar yaşayabilirsiniz. </a:t>
            </a:r>
          </a:p>
          <a:p>
            <a:pPr marL="0" indent="0" algn="ctr">
              <a:buNone/>
            </a:pPr>
            <a:r>
              <a:rPr lang="tr-TR" sz="2400" b="1" i="1" dirty="0">
                <a:solidFill>
                  <a:schemeClr val="accent5">
                    <a:lumMod val="75000"/>
                  </a:schemeClr>
                </a:solidFill>
                <a:latin typeface="Times New Roman" panose="02020603050405020304" pitchFamily="18" charset="0"/>
                <a:cs typeface="Times New Roman" panose="02020603050405020304" pitchFamily="18" charset="0"/>
              </a:rPr>
              <a:t>	</a:t>
            </a:r>
            <a:r>
              <a:rPr lang="tr-TR" sz="2400" b="1" i="1" dirty="0" smtClean="0">
                <a:solidFill>
                  <a:schemeClr val="accent5">
                    <a:lumMod val="75000"/>
                  </a:schemeClr>
                </a:solidFill>
                <a:latin typeface="Times New Roman" panose="02020603050405020304" pitchFamily="18" charset="0"/>
                <a:cs typeface="Times New Roman" panose="02020603050405020304" pitchFamily="18" charset="0"/>
              </a:rPr>
              <a:t> Zaman ilerledikçe hayatınızda bir çok değişiklikler yaşayacaksınız. Yetişkinliğe adım atarken yaşadığınız değişimlerin yanında sosyal ve akademik değişimlerle de karşı karşıya kalacaksınız.</a:t>
            </a:r>
          </a:p>
          <a:p>
            <a:pPr marL="0" indent="0" algn="ctr">
              <a:buNone/>
            </a:pPr>
            <a:r>
              <a:rPr lang="tr-TR" sz="2400" b="1" i="1" dirty="0">
                <a:solidFill>
                  <a:schemeClr val="accent5">
                    <a:lumMod val="75000"/>
                  </a:schemeClr>
                </a:solidFill>
                <a:latin typeface="Times New Roman" panose="02020603050405020304" pitchFamily="18" charset="0"/>
                <a:cs typeface="Times New Roman" panose="02020603050405020304" pitchFamily="18" charset="0"/>
              </a:rPr>
              <a:t>	</a:t>
            </a:r>
            <a:r>
              <a:rPr lang="tr-TR" sz="2400" b="1" i="1" dirty="0" smtClean="0">
                <a:solidFill>
                  <a:schemeClr val="accent5">
                    <a:lumMod val="75000"/>
                  </a:schemeClr>
                </a:solidFill>
                <a:latin typeface="Times New Roman" panose="02020603050405020304" pitchFamily="18" charset="0"/>
                <a:cs typeface="Times New Roman" panose="02020603050405020304" pitchFamily="18" charset="0"/>
              </a:rPr>
              <a:t> Bu süreç sizin için zorlu gibi görünse de sürecin sonunda kolaylıkla atlattığınızı göreceksiniz.</a:t>
            </a:r>
            <a:endParaRPr lang="tr-TR" sz="2400" b="1" i="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3820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19672" y="2060848"/>
            <a:ext cx="6048672" cy="4065315"/>
          </a:xfrm>
          <a:ln>
            <a:solidFill>
              <a:schemeClr val="bg1"/>
            </a:solidFill>
          </a:ln>
        </p:spPr>
        <p:txBody>
          <a:bodyPr>
            <a:normAutofit/>
          </a:bodyPr>
          <a:lstStyle/>
          <a:p>
            <a:pPr marL="0" indent="0" algn="ctr">
              <a:buNone/>
            </a:pPr>
            <a:r>
              <a:rPr lang="tr-TR" sz="3200" b="1" dirty="0" smtClean="0"/>
              <a:t>	</a:t>
            </a:r>
            <a:r>
              <a:rPr lang="tr-TR" sz="3200" b="1" i="1" dirty="0" smtClean="0">
                <a:solidFill>
                  <a:schemeClr val="accent5">
                    <a:lumMod val="75000"/>
                  </a:schemeClr>
                </a:solidFill>
              </a:rPr>
              <a:t>ÖNÜNE ÇIKANA ‘ENGEL’ DERSEN; TAKILIP DÜŞERSİN; ‘BASAMAK’ DERSEN, BİR BASAMAK YÜKSELİRSİN.</a:t>
            </a:r>
            <a:endParaRPr lang="tr-TR" sz="3200" b="1" i="1" dirty="0">
              <a:solidFill>
                <a:schemeClr val="accent5">
                  <a:lumMod val="75000"/>
                </a:schemeClr>
              </a:solidFill>
            </a:endParaRPr>
          </a:p>
        </p:txBody>
      </p:sp>
    </p:spTree>
    <p:extLst>
      <p:ext uri="{BB962C8B-B14F-4D97-AF65-F5344CB8AC3E}">
        <p14:creationId xmlns:p14="http://schemas.microsoft.com/office/powerpoint/2010/main" val="948947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536" y="2420888"/>
            <a:ext cx="9721080" cy="3816424"/>
          </a:xfrm>
        </p:spPr>
        <p:txBody>
          <a:bodyPr>
            <a:normAutofit/>
          </a:bodyPr>
          <a:lstStyle/>
          <a:p>
            <a:pPr marL="0" indent="0" algn="ctr">
              <a:buNone/>
            </a:pPr>
            <a:r>
              <a:rPr lang="tr-TR" sz="4000" b="1" i="1" dirty="0" smtClean="0">
                <a:solidFill>
                  <a:schemeClr val="accent5">
                    <a:lumMod val="75000"/>
                  </a:schemeClr>
                </a:solidFill>
              </a:rPr>
              <a:t>SAĞLICAKLA KALIN</a:t>
            </a:r>
            <a:endParaRPr lang="tr-TR" sz="4000" b="1" i="1" dirty="0">
              <a:solidFill>
                <a:schemeClr val="accent5">
                  <a:lumMod val="75000"/>
                </a:schemeClr>
              </a:solidFill>
            </a:endParaRPr>
          </a:p>
        </p:txBody>
      </p:sp>
    </p:spTree>
    <p:extLst>
      <p:ext uri="{BB962C8B-B14F-4D97-AF65-F5344CB8AC3E}">
        <p14:creationId xmlns:p14="http://schemas.microsoft.com/office/powerpoint/2010/main" val="3223820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548680"/>
            <a:ext cx="7632848" cy="3168353"/>
          </a:xfrm>
        </p:spPr>
        <p:txBody>
          <a:bodyPr>
            <a:normAutofit/>
          </a:bodyPr>
          <a:lstStyle/>
          <a:p>
            <a:pPr marL="0" indent="0" algn="ctr">
              <a:buNone/>
            </a:pPr>
            <a:r>
              <a:rPr lang="tr-TR" dirty="0" smtClean="0"/>
              <a:t>	</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Şimdi </a:t>
            </a:r>
            <a:r>
              <a:rPr lang="tr-TR" b="1" i="1" dirty="0">
                <a:solidFill>
                  <a:schemeClr val="accent5">
                    <a:lumMod val="75000"/>
                  </a:schemeClr>
                </a:solidFill>
                <a:latin typeface="Times New Roman" panose="02020603050405020304" pitchFamily="18" charset="0"/>
                <a:cs typeface="Times New Roman" panose="02020603050405020304" pitchFamily="18" charset="0"/>
              </a:rPr>
              <a:t>gözlerinizi kapatın ve düşünün birkaç yıl içinde sizde ve çevrenizde nasıl değişimler oldu? Peki hayatımızda yaşanan bu değişimlere nasıl uyum sağlayabiliriz?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492896"/>
            <a:ext cx="6558880" cy="3279440"/>
          </a:xfrm>
          <a:prstGeom prst="rect">
            <a:avLst/>
          </a:prstGeom>
        </p:spPr>
      </p:pic>
    </p:spTree>
    <p:extLst>
      <p:ext uri="{BB962C8B-B14F-4D97-AF65-F5344CB8AC3E}">
        <p14:creationId xmlns:p14="http://schemas.microsoft.com/office/powerpoint/2010/main" val="914383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71600" y="3789040"/>
            <a:ext cx="7344816" cy="2520280"/>
          </a:xfrm>
        </p:spPr>
        <p:txBody>
          <a:bodyPr>
            <a:normAutofit/>
          </a:bodyPr>
          <a:lstStyle/>
          <a:p>
            <a:pPr marL="0" indent="0" algn="ctr">
              <a:buNone/>
            </a:pPr>
            <a:r>
              <a:rPr lang="tr-TR" dirty="0" smtClean="0"/>
              <a:t>	</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Uyumu </a:t>
            </a:r>
            <a:r>
              <a:rPr lang="tr-TR" b="1" i="1" dirty="0">
                <a:solidFill>
                  <a:schemeClr val="accent5">
                    <a:lumMod val="75000"/>
                  </a:schemeClr>
                </a:solidFill>
                <a:latin typeface="Times New Roman" panose="02020603050405020304" pitchFamily="18" charset="0"/>
                <a:cs typeface="Times New Roman" panose="02020603050405020304" pitchFamily="18" charset="0"/>
              </a:rPr>
              <a:t>kolaylaştıran sosyal becerilerin başında arkadaşlık kurma, stresle ve zorbalık davranışlarıyla baş etme gibi beceriler gelmektedir. </a:t>
            </a:r>
          </a:p>
          <a:p>
            <a:pPr algn="ctr"/>
            <a:endParaRPr lang="tr-TR" b="1" i="1" dirty="0">
              <a:solidFill>
                <a:schemeClr val="accent5">
                  <a:lumMod val="75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764704"/>
            <a:ext cx="5904656" cy="3043034"/>
          </a:xfrm>
          <a:prstGeom prst="rect">
            <a:avLst/>
          </a:prstGeom>
        </p:spPr>
      </p:pic>
    </p:spTree>
    <p:extLst>
      <p:ext uri="{BB962C8B-B14F-4D97-AF65-F5344CB8AC3E}">
        <p14:creationId xmlns:p14="http://schemas.microsoft.com/office/powerpoint/2010/main" val="3267676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39544" y="188640"/>
            <a:ext cx="4104456" cy="4824536"/>
          </a:xfrm>
        </p:spPr>
        <p:txBody>
          <a:bodyPr>
            <a:normAutofit fontScale="92500" lnSpcReduction="10000"/>
          </a:bodyPr>
          <a:lstStyle/>
          <a:p>
            <a:pPr marL="0" indent="0" algn="ctr">
              <a:buNone/>
            </a:pPr>
            <a:r>
              <a:rPr lang="tr-TR" sz="2800" b="1" i="1" dirty="0" smtClean="0">
                <a:solidFill>
                  <a:schemeClr val="accent5">
                    <a:lumMod val="75000"/>
                  </a:schemeClr>
                </a:solidFill>
                <a:latin typeface="Times New Roman" panose="02020603050405020304" pitchFamily="18" charset="0"/>
                <a:cs typeface="Times New Roman" panose="02020603050405020304" pitchFamily="18" charset="0"/>
              </a:rPr>
              <a:t>Sevgili öğrenciler </a:t>
            </a:r>
            <a:r>
              <a:rPr lang="tr-TR" sz="2800" b="1" i="1" dirty="0">
                <a:solidFill>
                  <a:schemeClr val="accent5">
                    <a:lumMod val="75000"/>
                  </a:schemeClr>
                </a:solidFill>
                <a:latin typeface="Times New Roman" panose="02020603050405020304" pitchFamily="18" charset="0"/>
                <a:cs typeface="Times New Roman" panose="02020603050405020304" pitchFamily="18" charset="0"/>
              </a:rPr>
              <a:t>arkadaşlık ilişkileri teknolojinin hayatımızda yer edinmesi ve sosyal ortamlardan uzaklaşma nedeniyle dijitalleşti. Kendimizi klavyelerle ifade ettik </a:t>
            </a:r>
            <a:r>
              <a:rPr lang="tr-TR" sz="2800" b="1" i="1" dirty="0" err="1">
                <a:solidFill>
                  <a:schemeClr val="accent5">
                    <a:lumMod val="75000"/>
                  </a:schemeClr>
                </a:solidFill>
                <a:latin typeface="Times New Roman" panose="02020603050405020304" pitchFamily="18" charset="0"/>
                <a:cs typeface="Times New Roman" panose="02020603050405020304" pitchFamily="18" charset="0"/>
              </a:rPr>
              <a:t>emojilerle</a:t>
            </a:r>
            <a:r>
              <a:rPr lang="tr-TR" sz="2800" b="1" i="1" dirty="0">
                <a:solidFill>
                  <a:schemeClr val="accent5">
                    <a:lumMod val="75000"/>
                  </a:schemeClr>
                </a:solidFill>
                <a:latin typeface="Times New Roman" panose="02020603050405020304" pitchFamily="18" charset="0"/>
                <a:cs typeface="Times New Roman" panose="02020603050405020304" pitchFamily="18" charset="0"/>
              </a:rPr>
              <a:t> duygularımızı aktardık! Klavyesiz ve </a:t>
            </a:r>
            <a:r>
              <a:rPr lang="tr-TR" sz="2800" b="1" i="1" dirty="0" err="1">
                <a:solidFill>
                  <a:schemeClr val="accent5">
                    <a:lumMod val="75000"/>
                  </a:schemeClr>
                </a:solidFill>
                <a:latin typeface="Times New Roman" panose="02020603050405020304" pitchFamily="18" charset="0"/>
                <a:cs typeface="Times New Roman" panose="02020603050405020304" pitchFamily="18" charset="0"/>
              </a:rPr>
              <a:t>emojisiz</a:t>
            </a:r>
            <a:r>
              <a:rPr lang="tr-TR" sz="2800" b="1" i="1" dirty="0">
                <a:solidFill>
                  <a:schemeClr val="accent5">
                    <a:lumMod val="75000"/>
                  </a:schemeClr>
                </a:solidFill>
                <a:latin typeface="Times New Roman" panose="02020603050405020304" pitchFamily="18" charset="0"/>
                <a:cs typeface="Times New Roman" panose="02020603050405020304" pitchFamily="18" charset="0"/>
              </a:rPr>
              <a:t> iletişim kurmak arkadaşlık edinmek nasıl? </a:t>
            </a:r>
            <a:r>
              <a:rPr lang="tr-TR" sz="2800" b="1" i="1" dirty="0" smtClean="0">
                <a:solidFill>
                  <a:schemeClr val="accent5">
                    <a:lumMod val="75000"/>
                  </a:schemeClr>
                </a:solidFill>
                <a:latin typeface="Times New Roman" panose="02020603050405020304" pitchFamily="18" charset="0"/>
                <a:cs typeface="Times New Roman" panose="02020603050405020304" pitchFamily="18" charset="0"/>
              </a:rPr>
              <a:t>Hangi iletişi yolu </a:t>
            </a:r>
            <a:r>
              <a:rPr lang="tr-TR" sz="2800" b="1" i="1" dirty="0">
                <a:solidFill>
                  <a:schemeClr val="accent5">
                    <a:lumMod val="75000"/>
                  </a:schemeClr>
                </a:solidFill>
                <a:latin typeface="Times New Roman" panose="02020603050405020304" pitchFamily="18" charset="0"/>
                <a:cs typeface="Times New Roman" panose="02020603050405020304" pitchFamily="18" charset="0"/>
              </a:rPr>
              <a:t>daha kolay? Farklılıkları neler? </a:t>
            </a:r>
          </a:p>
          <a:p>
            <a:pPr marL="0" indent="0" algn="ctr">
              <a:buNone/>
            </a:pPr>
            <a:endParaRPr lang="tr-TR" b="1" i="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 y="2856631"/>
            <a:ext cx="4950550" cy="3960440"/>
          </a:xfrm>
          <a:prstGeom prst="rect">
            <a:avLst/>
          </a:prstGeom>
        </p:spPr>
      </p:pic>
    </p:spTree>
    <p:extLst>
      <p:ext uri="{BB962C8B-B14F-4D97-AF65-F5344CB8AC3E}">
        <p14:creationId xmlns:p14="http://schemas.microsoft.com/office/powerpoint/2010/main" val="1372320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1412776"/>
            <a:ext cx="6912768" cy="4425355"/>
          </a:xfrm>
        </p:spPr>
        <p:txBody>
          <a:bodyPr>
            <a:normAutofit/>
          </a:bodyPr>
          <a:lstStyle/>
          <a:p>
            <a:pPr marL="0" indent="0" algn="ctr">
              <a:buNone/>
            </a:pPr>
            <a:r>
              <a:rPr lang="tr-TR" dirty="0" smtClean="0"/>
              <a:t>	</a:t>
            </a:r>
            <a:r>
              <a:rPr lang="tr-TR" sz="2800" b="1" i="1" dirty="0" smtClean="0">
                <a:solidFill>
                  <a:schemeClr val="accent5">
                    <a:lumMod val="75000"/>
                  </a:schemeClr>
                </a:solidFill>
                <a:latin typeface="Times New Roman" panose="02020603050405020304" pitchFamily="18" charset="0"/>
                <a:cs typeface="Times New Roman" panose="02020603050405020304" pitchFamily="18" charset="0"/>
              </a:rPr>
              <a:t>Sevgili öğrenciler kendinizi tanımaya çalıştığınızda, hobilerinizi keşfedip doğru iletişimle  arkadaş edinebildiğinizde, yaşadığınız  stresle nasıl baş edebileceğinizi öğrendiğinizde ve geleceğe umutla baktığınızda her türlü değişime uyum sağlayabileceksiniz.  Ancak</a:t>
            </a:r>
            <a:r>
              <a:rPr lang="tr-TR" sz="2800" b="1" i="1" dirty="0">
                <a:solidFill>
                  <a:schemeClr val="accent5">
                    <a:lumMod val="75000"/>
                  </a:schemeClr>
                </a:solidFill>
                <a:latin typeface="Times New Roman" panose="02020603050405020304" pitchFamily="18" charset="0"/>
                <a:cs typeface="Times New Roman" panose="02020603050405020304" pitchFamily="18" charset="0"/>
              </a:rPr>
              <a:t> </a:t>
            </a:r>
            <a:r>
              <a:rPr lang="tr-TR" sz="2800" b="1" i="1" dirty="0" smtClean="0">
                <a:solidFill>
                  <a:schemeClr val="accent5">
                    <a:lumMod val="75000"/>
                  </a:schemeClr>
                </a:solidFill>
                <a:latin typeface="Times New Roman" panose="02020603050405020304" pitchFamily="18" charset="0"/>
                <a:cs typeface="Times New Roman" panose="02020603050405020304" pitchFamily="18" charset="0"/>
              </a:rPr>
              <a:t>bu becerilerin etkili ders çalışma, zamanı yönetme, hedef belirleme gibi akademik becerilerle de desteklenmesi gerekmektedir</a:t>
            </a:r>
            <a:r>
              <a:rPr lang="tr-TR" sz="2800" dirty="0" smtClean="0">
                <a:latin typeface="Times New Roman" panose="02020603050405020304" pitchFamily="18" charset="0"/>
                <a:cs typeface="Times New Roman" panose="02020603050405020304" pitchFamily="18" charset="0"/>
              </a:rPr>
              <a:t>.</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75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476672"/>
            <a:ext cx="7848872" cy="3921299"/>
          </a:xfrm>
        </p:spPr>
        <p:txBody>
          <a:bodyPr/>
          <a:lstStyle/>
          <a:p>
            <a:pPr marL="0" indent="0" algn="ctr">
              <a:buNone/>
            </a:pPr>
            <a:r>
              <a:rPr lang="tr-TR" dirty="0" smtClean="0"/>
              <a:t>	</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Unutmamanız gereken en önemli şey yaşadığınız zorlu olayların hepsi geçici!</a:t>
            </a:r>
          </a:p>
          <a:p>
            <a:pPr marL="0" indent="0" algn="ctr">
              <a:buNone/>
            </a:pP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	Düşünün çok küçükken bisiklet sürmeyi öğreniyorsunuz düştünüz yaralandınız ve canınız çok yandı… bazen izi kalsa da acısı hemen geçer… peki bisiklet sürmenin verdiği keyif? </a:t>
            </a:r>
            <a:endParaRPr lang="tr-TR" b="1" i="1" dirty="0">
              <a:solidFill>
                <a:schemeClr val="accent5">
                  <a:lumMod val="75000"/>
                </a:schemeClr>
              </a:solidFill>
              <a:latin typeface="Times New Roman" panose="02020603050405020304" pitchFamily="18" charset="0"/>
              <a:cs typeface="Times New Roman" panose="02020603050405020304" pitchFamily="18" charset="0"/>
            </a:endParaRPr>
          </a:p>
          <a:p>
            <a:pPr marL="0" indent="0" algn="ctr">
              <a:buNone/>
            </a:pP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Benzer bir hikayesi olan var mı? </a:t>
            </a:r>
            <a:endParaRPr lang="tr-TR" b="1" i="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466943"/>
            <a:ext cx="7224856" cy="3354397"/>
          </a:xfrm>
          <a:prstGeom prst="rect">
            <a:avLst/>
          </a:prstGeom>
        </p:spPr>
      </p:pic>
    </p:spTree>
    <p:extLst>
      <p:ext uri="{BB962C8B-B14F-4D97-AF65-F5344CB8AC3E}">
        <p14:creationId xmlns:p14="http://schemas.microsoft.com/office/powerpoint/2010/main" val="974518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63688" y="1268760"/>
            <a:ext cx="5544616" cy="3489251"/>
          </a:xfrm>
        </p:spPr>
        <p:txBody>
          <a:bodyPr>
            <a:normAutofit/>
          </a:bodyPr>
          <a:lstStyle/>
          <a:p>
            <a:pPr marL="0" indent="0" algn="ctr">
              <a:buNone/>
            </a:pPr>
            <a:r>
              <a:rPr lang="tr-TR" dirty="0" smtClean="0"/>
              <a:t>	</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Sevgili öğrenciler okul ortamında olmak nasıl bir duygu? Okulda olmanın hangi yönlerini unutmuşsunuz?</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857063"/>
            <a:ext cx="6418674" cy="2994575"/>
          </a:xfrm>
          <a:prstGeom prst="rect">
            <a:avLst/>
          </a:prstGeom>
        </p:spPr>
      </p:pic>
    </p:spTree>
    <p:extLst>
      <p:ext uri="{BB962C8B-B14F-4D97-AF65-F5344CB8AC3E}">
        <p14:creationId xmlns:p14="http://schemas.microsoft.com/office/powerpoint/2010/main" val="156182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76672"/>
            <a:ext cx="7056784" cy="2088232"/>
          </a:xfrm>
        </p:spPr>
        <p:txBody>
          <a:bodyPr/>
          <a:lstStyle/>
          <a:p>
            <a:pPr marL="0" indent="0" algn="ctr">
              <a:buNone/>
            </a:pPr>
            <a:r>
              <a:rPr lang="tr-TR" dirty="0" smtClean="0"/>
              <a:t>	</a:t>
            </a:r>
            <a:r>
              <a:rPr lang="tr-TR" b="1" i="1" dirty="0" smtClean="0">
                <a:solidFill>
                  <a:schemeClr val="accent5">
                    <a:lumMod val="75000"/>
                  </a:schemeClr>
                </a:solidFill>
                <a:latin typeface="Times New Roman" panose="02020603050405020304" pitchFamily="18" charset="0"/>
                <a:cs typeface="Times New Roman" panose="02020603050405020304" pitchFamily="18" charset="0"/>
              </a:rPr>
              <a:t>Sabah </a:t>
            </a:r>
            <a:r>
              <a:rPr lang="tr-TR" b="1" i="1" dirty="0">
                <a:solidFill>
                  <a:schemeClr val="accent5">
                    <a:lumMod val="75000"/>
                  </a:schemeClr>
                </a:solidFill>
                <a:latin typeface="Times New Roman" panose="02020603050405020304" pitchFamily="18" charset="0"/>
                <a:cs typeface="Times New Roman" panose="02020603050405020304" pitchFamily="18" charset="0"/>
              </a:rPr>
              <a:t>erken kalkıp kahvaltı yapmak, hazırlanıp zamanında okula yetişmek, törenlerde ve kantinde sıraya girmek ve okul kurallarına uymak bunlar en başta uyum sağlamamız gereken konulardan! </a:t>
            </a:r>
          </a:p>
          <a:p>
            <a:pPr algn="ctr"/>
            <a:endParaRPr lang="tr-TR" b="1" i="1" dirty="0">
              <a:solidFill>
                <a:schemeClr val="accent5">
                  <a:lumMod val="75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636912"/>
            <a:ext cx="5544616" cy="3585295"/>
          </a:xfrm>
          <a:prstGeom prst="rect">
            <a:avLst/>
          </a:prstGeom>
        </p:spPr>
      </p:pic>
    </p:spTree>
    <p:extLst>
      <p:ext uri="{BB962C8B-B14F-4D97-AF65-F5344CB8AC3E}">
        <p14:creationId xmlns:p14="http://schemas.microsoft.com/office/powerpoint/2010/main" val="22590709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399</TotalTime>
  <Words>347</Words>
  <Application>Microsoft Office PowerPoint</Application>
  <PresentationFormat>Ekran Gösterisi (4:3)</PresentationFormat>
  <Paragraphs>39</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Üst Düzey</vt:lpstr>
      <vt:lpstr>OKULA VE ÇEVREYE UYUM (ÖĞRENCİ OTURUMU)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Okula ve Çevreye Uyum</dc:title>
  <dc:creator>vehbi sara</dc:creator>
  <cp:lastModifiedBy>exper</cp:lastModifiedBy>
  <cp:revision>29</cp:revision>
  <dcterms:created xsi:type="dcterms:W3CDTF">2021-09-14T20:35:10Z</dcterms:created>
  <dcterms:modified xsi:type="dcterms:W3CDTF">2021-11-25T06:37:07Z</dcterms:modified>
</cp:coreProperties>
</file>