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7" r:id="rId4"/>
    <p:sldId id="278" r:id="rId5"/>
    <p:sldId id="279" r:id="rId6"/>
    <p:sldId id="276" r:id="rId7"/>
    <p:sldId id="280" r:id="rId8"/>
    <p:sldId id="281" r:id="rId9"/>
    <p:sldId id="282" r:id="rId10"/>
    <p:sldId id="257" r:id="rId11"/>
    <p:sldId id="258" r:id="rId12"/>
    <p:sldId id="273" r:id="rId13"/>
    <p:sldId id="283" r:id="rId14"/>
    <p:sldId id="284" r:id="rId15"/>
    <p:sldId id="286" r:id="rId16"/>
    <p:sldId id="287" r:id="rId17"/>
    <p:sldId id="266" r:id="rId18"/>
    <p:sldId id="290" r:id="rId19"/>
    <p:sldId id="289" r:id="rId20"/>
    <p:sldId id="271" r:id="rId21"/>
    <p:sldId id="28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4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17638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14133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81498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311840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295434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279387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388720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300603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241354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139360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A50DB6-6715-4F27-9B94-8BE6E3E2F808}" type="datetimeFigureOut">
              <a:rPr lang="tr-TR" smtClean="0"/>
              <a:t>25.11.2021</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0D16E92-5BFB-4615-B586-76698F284BB9}" type="slidenum">
              <a:rPr lang="tr-TR" smtClean="0"/>
              <a:t>‹#›</a:t>
            </a:fld>
            <a:endParaRPr lang="tr-TR" dirty="0"/>
          </a:p>
        </p:txBody>
      </p:sp>
    </p:spTree>
    <p:extLst>
      <p:ext uri="{BB962C8B-B14F-4D97-AF65-F5344CB8AC3E}">
        <p14:creationId xmlns:p14="http://schemas.microsoft.com/office/powerpoint/2010/main" val="352683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50DB6-6715-4F27-9B94-8BE6E3E2F808}" type="datetimeFigureOut">
              <a:rPr lang="tr-TR" smtClean="0"/>
              <a:t>25.11.2021</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16E92-5BFB-4615-B586-76698F284BB9}" type="slidenum">
              <a:rPr lang="tr-TR" smtClean="0"/>
              <a:t>‹#›</a:t>
            </a:fld>
            <a:endParaRPr lang="tr-TR" dirty="0"/>
          </a:p>
        </p:txBody>
      </p:sp>
    </p:spTree>
    <p:extLst>
      <p:ext uri="{BB962C8B-B14F-4D97-AF65-F5344CB8AC3E}">
        <p14:creationId xmlns:p14="http://schemas.microsoft.com/office/powerpoint/2010/main" val="296121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15530"/>
          </a:xfrm>
        </p:spPr>
        <p:txBody>
          <a:bodyPr>
            <a:normAutofit/>
          </a:bodyPr>
          <a:lstStyle/>
          <a:p>
            <a:r>
              <a:rPr lang="tr-TR" sz="4000" b="1" dirty="0" smtClean="0">
                <a:solidFill>
                  <a:srgbClr val="FF0000"/>
                </a:solidFill>
                <a:latin typeface="Book Antiqua" panose="02040602050305030304" pitchFamily="18" charset="0"/>
              </a:rPr>
              <a:t>OKULA VE ÇEVREYE UYUM</a:t>
            </a:r>
            <a:endParaRPr lang="tr-TR" sz="4000" b="1" dirty="0">
              <a:solidFill>
                <a:srgbClr val="FF0000"/>
              </a:solidFill>
              <a:latin typeface="Book Antiqua" panose="02040602050305030304" pitchFamily="18" charset="0"/>
            </a:endParaRPr>
          </a:p>
        </p:txBody>
      </p:sp>
      <p:sp>
        <p:nvSpPr>
          <p:cNvPr id="3" name="Alt Başlık 2"/>
          <p:cNvSpPr>
            <a:spLocks noGrp="1"/>
          </p:cNvSpPr>
          <p:nvPr>
            <p:ph type="subTitle" idx="1"/>
          </p:nvPr>
        </p:nvSpPr>
        <p:spPr>
          <a:xfrm>
            <a:off x="1524000" y="3602038"/>
            <a:ext cx="9144000" cy="995720"/>
          </a:xfrm>
        </p:spPr>
        <p:txBody>
          <a:bodyPr>
            <a:normAutofit fontScale="85000" lnSpcReduction="20000"/>
          </a:bodyPr>
          <a:lstStyle/>
          <a:p>
            <a:r>
              <a:rPr lang="tr-TR" sz="4000" b="1" dirty="0" smtClean="0"/>
              <a:t>ÖĞRETMEN OTURUMU</a:t>
            </a:r>
          </a:p>
          <a:p>
            <a:r>
              <a:rPr lang="tr-TR" sz="4000" b="1" dirty="0" smtClean="0"/>
              <a:t>(Ortaokul-Lise)</a:t>
            </a:r>
            <a:endParaRPr lang="tr-TR" sz="4000" b="1" dirty="0"/>
          </a:p>
        </p:txBody>
      </p:sp>
    </p:spTree>
    <p:extLst>
      <p:ext uri="{BB962C8B-B14F-4D97-AF65-F5344CB8AC3E}">
        <p14:creationId xmlns:p14="http://schemas.microsoft.com/office/powerpoint/2010/main" val="1221454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OKULA UYUM SÜRECİNDE </a:t>
            </a:r>
            <a:br>
              <a:rPr lang="tr-TR" sz="3200" b="1" dirty="0" smtClean="0">
                <a:solidFill>
                  <a:srgbClr val="FF0000"/>
                </a:solidFill>
              </a:rPr>
            </a:br>
            <a:r>
              <a:rPr lang="tr-TR" sz="3200" b="1" dirty="0" smtClean="0">
                <a:solidFill>
                  <a:srgbClr val="FF0000"/>
                </a:solidFill>
              </a:rPr>
              <a:t>ÖĞRETMENİN SORUMLULUKLARI</a:t>
            </a:r>
            <a:endParaRPr lang="tr-TR" sz="3200" b="1" dirty="0">
              <a:solidFill>
                <a:srgbClr val="FF0000"/>
              </a:solidFill>
            </a:endParaRPr>
          </a:p>
        </p:txBody>
      </p:sp>
      <p:sp>
        <p:nvSpPr>
          <p:cNvPr id="3" name="İçerik Yer Tutucusu 2"/>
          <p:cNvSpPr>
            <a:spLocks noGrp="1"/>
          </p:cNvSpPr>
          <p:nvPr>
            <p:ph idx="1"/>
          </p:nvPr>
        </p:nvSpPr>
        <p:spPr/>
        <p:txBody>
          <a:bodyPr>
            <a:normAutofit/>
          </a:bodyPr>
          <a:lstStyle/>
          <a:p>
            <a:pPr lvl="0"/>
            <a:r>
              <a:rPr lang="tr-TR" dirty="0"/>
              <a:t>Kendisini, okulunu, okul çevresini ve varsa okul web adresini öğrenci ve velilere tanıtmak</a:t>
            </a:r>
          </a:p>
          <a:p>
            <a:pPr lvl="0"/>
            <a:r>
              <a:rPr lang="tr-TR" dirty="0"/>
              <a:t>Sınıf ortamını çocukların </a:t>
            </a:r>
            <a:r>
              <a:rPr lang="tr-TR" dirty="0" smtClean="0"/>
              <a:t>okula uyumunu </a:t>
            </a:r>
            <a:r>
              <a:rPr lang="tr-TR" dirty="0"/>
              <a:t>kolaylaştıracak şekilde düzenlemek ve gerekli hazırlıkları </a:t>
            </a:r>
            <a:r>
              <a:rPr lang="tr-TR" dirty="0" smtClean="0"/>
              <a:t>yapmak</a:t>
            </a:r>
          </a:p>
          <a:p>
            <a:r>
              <a:rPr lang="tr-TR" dirty="0"/>
              <a:t>Ailelere ve çocuklara okulun temel kurallarını ve işleyişi konusunda bilgi vermek</a:t>
            </a:r>
          </a:p>
          <a:p>
            <a:r>
              <a:rPr lang="tr-TR" dirty="0"/>
              <a:t>Uyum süreciyle ilgili ailelere bilgi vermek. Uyum çalışmalarında ailelerden beklentileri açıkça ifade etmek</a:t>
            </a:r>
          </a:p>
          <a:p>
            <a:pPr lvl="0"/>
            <a:endParaRPr lang="tr-TR" dirty="0"/>
          </a:p>
          <a:p>
            <a:endParaRPr lang="tr-TR" dirty="0"/>
          </a:p>
        </p:txBody>
      </p:sp>
    </p:spTree>
    <p:extLst>
      <p:ext uri="{BB962C8B-B14F-4D97-AF65-F5344CB8AC3E}">
        <p14:creationId xmlns:p14="http://schemas.microsoft.com/office/powerpoint/2010/main" val="3062296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OKULA UYUM SÜRECİNDE </a:t>
            </a:r>
            <a:br>
              <a:rPr lang="tr-TR" sz="3200" b="1" dirty="0" smtClean="0">
                <a:solidFill>
                  <a:srgbClr val="FF0000"/>
                </a:solidFill>
              </a:rPr>
            </a:br>
            <a:r>
              <a:rPr lang="tr-TR" sz="3200" b="1" dirty="0" smtClean="0">
                <a:solidFill>
                  <a:srgbClr val="FF0000"/>
                </a:solidFill>
              </a:rPr>
              <a:t>ÖĞRETMENİN SORUMLULUKLARI</a:t>
            </a:r>
            <a:endParaRPr lang="tr-TR" sz="3200" b="1" dirty="0"/>
          </a:p>
        </p:txBody>
      </p:sp>
      <p:sp>
        <p:nvSpPr>
          <p:cNvPr id="3" name="İçerik Yer Tutucusu 2"/>
          <p:cNvSpPr>
            <a:spLocks noGrp="1"/>
          </p:cNvSpPr>
          <p:nvPr>
            <p:ph idx="1"/>
          </p:nvPr>
        </p:nvSpPr>
        <p:spPr>
          <a:xfrm>
            <a:off x="838200" y="2662517"/>
            <a:ext cx="10515600" cy="3514445"/>
          </a:xfrm>
        </p:spPr>
        <p:txBody>
          <a:bodyPr/>
          <a:lstStyle/>
          <a:p>
            <a:pPr lvl="0"/>
            <a:r>
              <a:rPr lang="tr-TR" dirty="0"/>
              <a:t>Ç</a:t>
            </a:r>
            <a:r>
              <a:rPr lang="tr-TR" dirty="0" smtClean="0"/>
              <a:t>ocuğun </a:t>
            </a:r>
            <a:r>
              <a:rPr lang="tr-TR" dirty="0"/>
              <a:t>okula uyum konusunda yaşadığı sıkıntılar için okul rehber </a:t>
            </a:r>
            <a:r>
              <a:rPr lang="tr-TR" dirty="0" smtClean="0"/>
              <a:t>öğretmeninden (Psikolojik Danışmanından) </a:t>
            </a:r>
            <a:r>
              <a:rPr lang="tr-TR" dirty="0"/>
              <a:t>destek almak</a:t>
            </a:r>
          </a:p>
          <a:p>
            <a:pPr lvl="0"/>
            <a:r>
              <a:rPr lang="tr-TR" dirty="0"/>
              <a:t>Çocuğun bireysel farklılıklarına saygı göstermek</a:t>
            </a:r>
            <a:r>
              <a:rPr lang="tr-TR" dirty="0" smtClean="0"/>
              <a:t>.</a:t>
            </a:r>
          </a:p>
          <a:p>
            <a:r>
              <a:rPr lang="tr-TR" dirty="0" smtClean="0"/>
              <a:t>Çocukları içten ve samimi bir şekilde karşılamak ve bütün öğrencilerle ayrı ayrı ilgilenmek</a:t>
            </a:r>
          </a:p>
          <a:p>
            <a:endParaRPr lang="tr-TR" dirty="0" smtClean="0"/>
          </a:p>
          <a:p>
            <a:pPr lvl="0"/>
            <a:endParaRPr lang="tr-TR" dirty="0"/>
          </a:p>
          <a:p>
            <a:endParaRPr lang="tr-TR" dirty="0"/>
          </a:p>
        </p:txBody>
      </p:sp>
    </p:spTree>
    <p:extLst>
      <p:ext uri="{BB962C8B-B14F-4D97-AF65-F5344CB8AC3E}">
        <p14:creationId xmlns:p14="http://schemas.microsoft.com/office/powerpoint/2010/main" val="326739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200" b="1" dirty="0" smtClean="0">
                <a:solidFill>
                  <a:srgbClr val="FF0000"/>
                </a:solidFill>
              </a:rPr>
              <a:t>OKULA VE ÇEVREYE UYUM SÜRECİNDE </a:t>
            </a:r>
            <a:br>
              <a:rPr lang="tr-TR" sz="3200" b="1" dirty="0" smtClean="0">
                <a:solidFill>
                  <a:srgbClr val="FF0000"/>
                </a:solidFill>
              </a:rPr>
            </a:br>
            <a:r>
              <a:rPr lang="tr-TR" sz="3200" b="1" dirty="0" smtClean="0">
                <a:solidFill>
                  <a:srgbClr val="FF0000"/>
                </a:solidFill>
              </a:rPr>
              <a:t>OKULLARIN </a:t>
            </a:r>
            <a:r>
              <a:rPr lang="tr-TR" sz="3200" b="1" dirty="0">
                <a:solidFill>
                  <a:srgbClr val="FF0000"/>
                </a:solidFill>
              </a:rPr>
              <a:t>ÖNEMİ</a:t>
            </a:r>
            <a:r>
              <a:rPr lang="tr-TR" sz="3200" dirty="0">
                <a:solidFill>
                  <a:srgbClr val="FF0000"/>
                </a:solidFill>
              </a:rPr>
              <a:t/>
            </a:r>
            <a:br>
              <a:rPr lang="tr-TR" sz="3200" dirty="0">
                <a:solidFill>
                  <a:srgbClr val="FF0000"/>
                </a:solidFill>
              </a:rPr>
            </a:br>
            <a:endParaRPr lang="tr-TR" sz="3200" dirty="0">
              <a:solidFill>
                <a:srgbClr val="FF0000"/>
              </a:solidFill>
            </a:endParaRPr>
          </a:p>
        </p:txBody>
      </p:sp>
      <p:sp>
        <p:nvSpPr>
          <p:cNvPr id="3" name="İçerik Yer Tutucusu 2"/>
          <p:cNvSpPr>
            <a:spLocks noGrp="1"/>
          </p:cNvSpPr>
          <p:nvPr>
            <p:ph idx="1"/>
          </p:nvPr>
        </p:nvSpPr>
        <p:spPr/>
        <p:txBody>
          <a:bodyPr/>
          <a:lstStyle/>
          <a:p>
            <a:pPr marL="0" indent="0" algn="just">
              <a:buClr>
                <a:srgbClr val="FF0000"/>
              </a:buClr>
              <a:buNone/>
            </a:pPr>
            <a:r>
              <a:rPr lang="tr-TR" dirty="0"/>
              <a:t>Okullar normalliği temsil eden ve eğitim yoluyla normal yaşama geri dönmeyi kolaylaştıran önemli kurumlardır.</a:t>
            </a:r>
          </a:p>
          <a:p>
            <a:pPr marL="0" indent="0" algn="just">
              <a:buClr>
                <a:srgbClr val="FF0000"/>
              </a:buClr>
              <a:buNone/>
            </a:pPr>
            <a:r>
              <a:rPr lang="tr-TR" dirty="0"/>
              <a:t>Okulda bulunmak;</a:t>
            </a:r>
          </a:p>
          <a:p>
            <a:pPr algn="just">
              <a:buClr>
                <a:srgbClr val="FF0000"/>
              </a:buClr>
            </a:pPr>
            <a:r>
              <a:rPr lang="tr-TR" dirty="0"/>
              <a:t>Oyun ve diğer okul etkinliklerine katılmak; özellikle çocukların ihtiyaç duydukları, süreklilik, değişmezlik ve normallik hissinin oluşmasına yardımcı olur.</a:t>
            </a:r>
          </a:p>
          <a:p>
            <a:pPr algn="just">
              <a:buClr>
                <a:srgbClr val="FF0000"/>
              </a:buClr>
            </a:pPr>
            <a:r>
              <a:rPr lang="tr-TR" dirty="0"/>
              <a:t>Çocukların </a:t>
            </a:r>
            <a:r>
              <a:rPr lang="tr-TR" dirty="0" smtClean="0"/>
              <a:t>ihtiyaçlarını, sorunlarını daha </a:t>
            </a:r>
            <a:r>
              <a:rPr lang="tr-TR" dirty="0"/>
              <a:t>kolay ifade etmelerini sağlar.</a:t>
            </a:r>
          </a:p>
          <a:p>
            <a:pPr algn="just">
              <a:buClr>
                <a:srgbClr val="FF0000"/>
              </a:buClr>
            </a:pPr>
            <a:r>
              <a:rPr lang="tr-TR" dirty="0">
                <a:cs typeface="Times New Roman" panose="02020603050405020304" pitchFamily="18" charset="0"/>
              </a:rPr>
              <a:t>Salgın hastalık süreciyle ilgili normal tepkiler  hakkında çocukları bilgilendirerek süreci anlamlandırmalarına yardımcı </a:t>
            </a:r>
            <a:r>
              <a:rPr lang="tr-TR" dirty="0" smtClean="0">
                <a:cs typeface="Times New Roman" panose="02020603050405020304" pitchFamily="18" charset="0"/>
              </a:rPr>
              <a:t>olur.</a:t>
            </a:r>
            <a:endParaRPr lang="tr-TR" dirty="0">
              <a:cs typeface="Times New Roman" panose="02020603050405020304" pitchFamily="18" charset="0"/>
            </a:endParaRPr>
          </a:p>
          <a:p>
            <a:endParaRPr lang="tr-TR" dirty="0"/>
          </a:p>
        </p:txBody>
      </p:sp>
    </p:spTree>
    <p:extLst>
      <p:ext uri="{BB962C8B-B14F-4D97-AF65-F5344CB8AC3E}">
        <p14:creationId xmlns:p14="http://schemas.microsoft.com/office/powerpoint/2010/main" val="1295232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rPr>
              <a:t>OKULA UYUM SÜRECİNDE </a:t>
            </a:r>
            <a:br>
              <a:rPr lang="tr-TR" sz="2400" b="1" dirty="0" smtClean="0">
                <a:solidFill>
                  <a:srgbClr val="FF0000"/>
                </a:solidFill>
              </a:rPr>
            </a:br>
            <a:r>
              <a:rPr lang="tr-TR" sz="2400" b="1" dirty="0" smtClean="0">
                <a:solidFill>
                  <a:srgbClr val="FF0000"/>
                </a:solidFill>
              </a:rPr>
              <a:t>EĞİTİM – ÖĞRETİM AÇISINDAN TEMEL PROBLEMLER VE ÇÖZÜMLER</a:t>
            </a:r>
            <a:endParaRPr lang="tr-TR" sz="2400" b="1" dirty="0">
              <a:solidFill>
                <a:srgbClr val="FF0000"/>
              </a:solidFill>
            </a:endParaRPr>
          </a:p>
        </p:txBody>
      </p:sp>
      <p:sp>
        <p:nvSpPr>
          <p:cNvPr id="3" name="İçerik Yer Tutucusu 2"/>
          <p:cNvSpPr>
            <a:spLocks noGrp="1"/>
          </p:cNvSpPr>
          <p:nvPr>
            <p:ph idx="1"/>
          </p:nvPr>
        </p:nvSpPr>
        <p:spPr/>
        <p:txBody>
          <a:bodyPr/>
          <a:lstStyle/>
          <a:p>
            <a:r>
              <a:rPr lang="tr-TR" dirty="0" smtClean="0"/>
              <a:t>Eğitim - öğretime </a:t>
            </a:r>
            <a:r>
              <a:rPr lang="tr-TR" dirty="0"/>
              <a:t>verilen aralar ya da kapanmalar sadece öğrencileri </a:t>
            </a:r>
            <a:r>
              <a:rPr lang="tr-TR" dirty="0" smtClean="0"/>
              <a:t>etkilememiştir. </a:t>
            </a:r>
            <a:r>
              <a:rPr lang="tr-TR" dirty="0"/>
              <a:t>Öğretmenler ve aileleri de </a:t>
            </a:r>
            <a:r>
              <a:rPr lang="tr-TR" dirty="0" smtClean="0"/>
              <a:t>etkilerken, </a:t>
            </a:r>
            <a:r>
              <a:rPr lang="tr-TR" dirty="0"/>
              <a:t>toplumsal ve ekonomik sonuçlar da ortaya </a:t>
            </a:r>
            <a:r>
              <a:rPr lang="tr-TR" dirty="0" smtClean="0"/>
              <a:t>çıkmıştır. </a:t>
            </a:r>
            <a:r>
              <a:rPr lang="tr-TR" dirty="0"/>
              <a:t>Ülkemizde salgının başlamasıyla birlikte okullara ara </a:t>
            </a:r>
            <a:r>
              <a:rPr lang="tr-TR" dirty="0" smtClean="0"/>
              <a:t>verilmiş </a:t>
            </a:r>
            <a:r>
              <a:rPr lang="tr-TR" dirty="0"/>
              <a:t>ve akabinde uzaktan eğitime </a:t>
            </a:r>
            <a:r>
              <a:rPr lang="tr-TR" dirty="0" smtClean="0"/>
              <a:t>başlanmıştır. </a:t>
            </a:r>
            <a:r>
              <a:rPr lang="tr-TR" dirty="0"/>
              <a:t>Bu hızlı ve etkin çözümde ülkemizde daha önce kurulan Eğitim Bilişim Ağı (</a:t>
            </a:r>
            <a:r>
              <a:rPr lang="tr-TR" dirty="0" smtClean="0"/>
              <a:t>EBA) </a:t>
            </a:r>
            <a:r>
              <a:rPr lang="tr-TR" dirty="0"/>
              <a:t>gibi projelerin de katkısı </a:t>
            </a:r>
            <a:r>
              <a:rPr lang="tr-TR" dirty="0" smtClean="0"/>
              <a:t>olmuştur. </a:t>
            </a:r>
            <a:r>
              <a:rPr lang="tr-TR" dirty="0"/>
              <a:t>Salgın sürecinde sistem daha da </a:t>
            </a:r>
            <a:r>
              <a:rPr lang="tr-TR" dirty="0" smtClean="0"/>
              <a:t>güçlendirilmiş </a:t>
            </a:r>
            <a:r>
              <a:rPr lang="tr-TR" dirty="0"/>
              <a:t>ve yeni uygulamalar hayata </a:t>
            </a:r>
            <a:r>
              <a:rPr lang="tr-TR" dirty="0" smtClean="0"/>
              <a:t>geçirilmiştir. </a:t>
            </a:r>
            <a:r>
              <a:rPr lang="tr-TR" dirty="0"/>
              <a:t>Uzaktan eğitim uygulamalarında ülkemiz dünyada önemli başarılar gösteren ülkeler arasında yerini </a:t>
            </a:r>
            <a:r>
              <a:rPr lang="tr-TR" dirty="0" smtClean="0"/>
              <a:t>almıştır.</a:t>
            </a:r>
            <a:r>
              <a:rPr lang="tr-TR" dirty="0"/>
              <a:t> </a:t>
            </a:r>
          </a:p>
        </p:txBody>
      </p:sp>
    </p:spTree>
    <p:extLst>
      <p:ext uri="{BB962C8B-B14F-4D97-AF65-F5344CB8AC3E}">
        <p14:creationId xmlns:p14="http://schemas.microsoft.com/office/powerpoint/2010/main" val="374200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rgbClr val="FF0000"/>
                </a:solidFill>
              </a:rPr>
              <a:t>OKULA UYUM SÜRECİNDE </a:t>
            </a:r>
            <a:r>
              <a:rPr lang="tr-TR" sz="2400" b="1" dirty="0" smtClean="0">
                <a:solidFill>
                  <a:srgbClr val="FF0000"/>
                </a:solidFill>
              </a:rPr>
              <a:t>EĞİTİM </a:t>
            </a:r>
            <a:r>
              <a:rPr lang="tr-TR" sz="2400" b="1" dirty="0">
                <a:solidFill>
                  <a:srgbClr val="FF0000"/>
                </a:solidFill>
              </a:rPr>
              <a:t>– ÖĞRETİM </a:t>
            </a:r>
            <a:r>
              <a:rPr lang="tr-TR" sz="2400" b="1" dirty="0" smtClean="0">
                <a:solidFill>
                  <a:srgbClr val="FF0000"/>
                </a:solidFill>
              </a:rPr>
              <a:t>AÇISINDAN</a:t>
            </a:r>
            <a:br>
              <a:rPr lang="tr-TR" sz="2400" b="1" dirty="0" smtClean="0">
                <a:solidFill>
                  <a:srgbClr val="FF0000"/>
                </a:solidFill>
              </a:rPr>
            </a:br>
            <a:r>
              <a:rPr lang="tr-TR" sz="2400" b="1" dirty="0" smtClean="0">
                <a:solidFill>
                  <a:srgbClr val="FF0000"/>
                </a:solidFill>
              </a:rPr>
              <a:t> </a:t>
            </a:r>
            <a:r>
              <a:rPr lang="tr-TR" sz="2400" b="1" dirty="0">
                <a:solidFill>
                  <a:srgbClr val="FF0000"/>
                </a:solidFill>
              </a:rPr>
              <a:t>TEMEL PROBLEMLER VE ÇÖZÜMLER</a:t>
            </a:r>
            <a:endParaRPr lang="tr-TR" sz="2400" b="1" dirty="0"/>
          </a:p>
        </p:txBody>
      </p:sp>
      <p:sp>
        <p:nvSpPr>
          <p:cNvPr id="3" name="İçerik Yer Tutucusu 2"/>
          <p:cNvSpPr>
            <a:spLocks noGrp="1"/>
          </p:cNvSpPr>
          <p:nvPr>
            <p:ph idx="1"/>
          </p:nvPr>
        </p:nvSpPr>
        <p:spPr/>
        <p:txBody>
          <a:bodyPr/>
          <a:lstStyle/>
          <a:p>
            <a:r>
              <a:rPr lang="tr-TR" dirty="0" smtClean="0"/>
              <a:t>Amerika </a:t>
            </a:r>
            <a:r>
              <a:rPr lang="tr-TR" dirty="0"/>
              <a:t>Psikologlar Derneği’nin Mayıs 2020’de yaptığı COVID-19 dönemi stres araştırmasında ebeveynlerin daha çok stres yaşadıkları </a:t>
            </a:r>
            <a:r>
              <a:rPr lang="tr-TR" dirty="0" smtClean="0"/>
              <a:t>ortaya çıkmış, yaşadıkları stresin sebepleri arasında  </a:t>
            </a:r>
            <a:r>
              <a:rPr lang="tr-TR" dirty="0" smtClean="0">
                <a:solidFill>
                  <a:srgbClr val="C00000"/>
                </a:solidFill>
              </a:rPr>
              <a:t>% 71 </a:t>
            </a:r>
            <a:r>
              <a:rPr lang="tr-TR" dirty="0" smtClean="0"/>
              <a:t>oranında  </a:t>
            </a:r>
            <a:r>
              <a:rPr lang="tr-TR" dirty="0"/>
              <a:t>çocuklarının online eğitimiyle ilgili </a:t>
            </a:r>
            <a:r>
              <a:rPr lang="tr-TR" dirty="0" smtClean="0"/>
              <a:t>yaşadıkları sorunlar bulunmaktadır. </a:t>
            </a:r>
          </a:p>
          <a:p>
            <a:r>
              <a:rPr lang="tr-TR" dirty="0" smtClean="0"/>
              <a:t>İngiltere’de </a:t>
            </a:r>
            <a:r>
              <a:rPr lang="tr-TR" dirty="0"/>
              <a:t>yapılan bir araştırmada ebeveynlere “Sizce, çocuğunuz okula döndüğünde okulların neye odaklanması gerekir?” sorusuna </a:t>
            </a:r>
            <a:r>
              <a:rPr lang="tr-TR" dirty="0" smtClean="0">
                <a:solidFill>
                  <a:srgbClr val="C00000"/>
                </a:solidFill>
              </a:rPr>
              <a:t>% 70’i </a:t>
            </a:r>
            <a:r>
              <a:rPr lang="tr-TR" dirty="0"/>
              <a:t>ruh sağlığı derken müfredat öğrenimi </a:t>
            </a:r>
            <a:r>
              <a:rPr lang="tr-TR" dirty="0" smtClean="0">
                <a:solidFill>
                  <a:srgbClr val="C00000"/>
                </a:solidFill>
              </a:rPr>
              <a:t>% </a:t>
            </a:r>
            <a:r>
              <a:rPr lang="tr-TR" dirty="0">
                <a:solidFill>
                  <a:srgbClr val="C00000"/>
                </a:solidFill>
              </a:rPr>
              <a:t>57 </a:t>
            </a:r>
            <a:r>
              <a:rPr lang="tr-TR" dirty="0"/>
              <a:t>ile ikinci sırada yer aldı.</a:t>
            </a:r>
          </a:p>
        </p:txBody>
      </p:sp>
    </p:spTree>
    <p:extLst>
      <p:ext uri="{BB962C8B-B14F-4D97-AF65-F5344CB8AC3E}">
        <p14:creationId xmlns:p14="http://schemas.microsoft.com/office/powerpoint/2010/main" val="304043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rgbClr val="FF0000"/>
                </a:solidFill>
              </a:rPr>
              <a:t>OKULA UYUM SÜRECİNDE EĞİTİM – ÖĞRETİM AÇISINDAN</a:t>
            </a:r>
            <a:br>
              <a:rPr lang="tr-TR" sz="2400" b="1" dirty="0">
                <a:solidFill>
                  <a:srgbClr val="FF0000"/>
                </a:solidFill>
              </a:rPr>
            </a:br>
            <a:r>
              <a:rPr lang="tr-TR" sz="2400" b="1" dirty="0">
                <a:solidFill>
                  <a:srgbClr val="FF0000"/>
                </a:solidFill>
              </a:rPr>
              <a:t> TEMEL PROBLEMLER VE ÇÖZÜMLER</a:t>
            </a:r>
            <a:endParaRPr lang="tr-TR" sz="2400" b="1" dirty="0"/>
          </a:p>
        </p:txBody>
      </p:sp>
      <p:sp>
        <p:nvSpPr>
          <p:cNvPr id="3" name="İçerik Yer Tutucusu 2"/>
          <p:cNvSpPr>
            <a:spLocks noGrp="1"/>
          </p:cNvSpPr>
          <p:nvPr>
            <p:ph idx="1"/>
          </p:nvPr>
        </p:nvSpPr>
        <p:spPr/>
        <p:txBody>
          <a:bodyPr>
            <a:normAutofit fontScale="85000" lnSpcReduction="20000"/>
          </a:bodyPr>
          <a:lstStyle/>
          <a:p>
            <a:r>
              <a:rPr lang="tr-TR" dirty="0"/>
              <a:t>Sağlıksız aile ortamının etkileri, yas ve kayıplar çocuklarda kaygı ve korkuya neden </a:t>
            </a:r>
            <a:r>
              <a:rPr lang="tr-TR" dirty="0" smtClean="0"/>
              <a:t>olabilir. Öğrencilerin </a:t>
            </a:r>
            <a:r>
              <a:rPr lang="tr-TR" dirty="0"/>
              <a:t>sorunları belirlenmeli ve </a:t>
            </a:r>
            <a:r>
              <a:rPr lang="tr-TR" dirty="0" smtClean="0"/>
              <a:t>gerek duyulan öğrencilere okul </a:t>
            </a:r>
            <a:r>
              <a:rPr lang="tr-TR" dirty="0"/>
              <a:t>psikolojik danışmanları tarafından müdahale programları </a:t>
            </a:r>
            <a:r>
              <a:rPr lang="tr-TR" dirty="0" smtClean="0"/>
              <a:t>uygulanmalıdır. </a:t>
            </a:r>
          </a:p>
          <a:p>
            <a:r>
              <a:rPr lang="tr-TR" dirty="0" smtClean="0"/>
              <a:t>Öğrenme </a:t>
            </a:r>
            <a:r>
              <a:rPr lang="tr-TR" dirty="0"/>
              <a:t>kayıplarının ortadan kaldırılmasına yönelik çalışmalar </a:t>
            </a:r>
            <a:r>
              <a:rPr lang="tr-TR" dirty="0" smtClean="0"/>
              <a:t>yapılmalı, öğrencilerin </a:t>
            </a:r>
            <a:r>
              <a:rPr lang="tr-TR" dirty="0"/>
              <a:t>bireysel farklılıkları </a:t>
            </a:r>
            <a:r>
              <a:rPr lang="tr-TR" dirty="0" smtClean="0"/>
              <a:t>göz ardı edilmemelidir.</a:t>
            </a:r>
          </a:p>
          <a:p>
            <a:r>
              <a:rPr lang="tr-TR" dirty="0" smtClean="0"/>
              <a:t> </a:t>
            </a:r>
            <a:r>
              <a:rPr lang="tr-TR" dirty="0"/>
              <a:t>Programlar öğrencilerin bireysel öğrenme hızlarına ve </a:t>
            </a:r>
            <a:r>
              <a:rPr lang="tr-TR" dirty="0" smtClean="0"/>
              <a:t>hazır bulunuşluk </a:t>
            </a:r>
            <a:r>
              <a:rPr lang="tr-TR" dirty="0"/>
              <a:t>düzeylerine göre </a:t>
            </a:r>
            <a:r>
              <a:rPr lang="tr-TR" dirty="0" smtClean="0"/>
              <a:t> yapılandırılmalıdır.</a:t>
            </a:r>
          </a:p>
          <a:p>
            <a:r>
              <a:rPr lang="tr-TR" dirty="0"/>
              <a:t>Öğretmenler öğrencilerin öğrenme kayıplarının azaltılmasında ve etkili çalışmalar yürütülmesinde önemli bir rol </a:t>
            </a:r>
            <a:r>
              <a:rPr lang="tr-TR" dirty="0" smtClean="0"/>
              <a:t>üstlenmektedir. </a:t>
            </a:r>
            <a:r>
              <a:rPr lang="tr-TR" dirty="0"/>
              <a:t>Bu süreçte ebeveynlerle etkili iletişim kurulması da </a:t>
            </a:r>
            <a:r>
              <a:rPr lang="tr-TR" dirty="0" smtClean="0"/>
              <a:t>süreci kolaylaştıracaktır.</a:t>
            </a:r>
            <a:endParaRPr lang="tr-TR" dirty="0"/>
          </a:p>
          <a:p>
            <a:r>
              <a:rPr lang="tr-TR" dirty="0" err="1" smtClean="0"/>
              <a:t>Pandemi</a:t>
            </a:r>
            <a:r>
              <a:rPr lang="tr-TR" dirty="0" smtClean="0"/>
              <a:t> </a:t>
            </a:r>
            <a:r>
              <a:rPr lang="tr-TR" dirty="0"/>
              <a:t>süreci öğretmenlerin sorumluluğunu </a:t>
            </a:r>
            <a:r>
              <a:rPr lang="tr-TR" dirty="0" smtClean="0"/>
              <a:t>azaltmayıp yeni sorunlar ve sorumluluklar ortaya çıktığından öğretmenlerin </a:t>
            </a:r>
            <a:r>
              <a:rPr lang="tr-TR" dirty="0"/>
              <a:t>de her </a:t>
            </a:r>
            <a:r>
              <a:rPr lang="tr-TR" dirty="0" smtClean="0"/>
              <a:t>yönüyle güçlendirilmesi </a:t>
            </a:r>
            <a:r>
              <a:rPr lang="tr-TR" dirty="0"/>
              <a:t>ve desteklenmesi psikolojik iyi oluşlarına önemli katkı sağlayacaktır. </a:t>
            </a:r>
            <a:endParaRPr lang="tr-TR" dirty="0" smtClean="0"/>
          </a:p>
        </p:txBody>
      </p:sp>
    </p:spTree>
    <p:extLst>
      <p:ext uri="{BB962C8B-B14F-4D97-AF65-F5344CB8AC3E}">
        <p14:creationId xmlns:p14="http://schemas.microsoft.com/office/powerpoint/2010/main" val="920940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rgbClr val="FF0000"/>
                </a:solidFill>
              </a:rPr>
              <a:t>OKULA UYUM SÜRECİNDE EĞİTİM – ÖĞRETİM AÇISINDAN</a:t>
            </a:r>
            <a:br>
              <a:rPr lang="tr-TR" sz="2400" b="1" dirty="0">
                <a:solidFill>
                  <a:srgbClr val="FF0000"/>
                </a:solidFill>
              </a:rPr>
            </a:br>
            <a:r>
              <a:rPr lang="tr-TR" sz="2400" b="1" dirty="0">
                <a:solidFill>
                  <a:srgbClr val="FF0000"/>
                </a:solidFill>
              </a:rPr>
              <a:t> TEMEL PROBLEMLER VE ÇÖZÜMLER</a:t>
            </a:r>
            <a:endParaRPr lang="tr-TR" sz="2400" b="1" dirty="0"/>
          </a:p>
        </p:txBody>
      </p:sp>
      <p:sp>
        <p:nvSpPr>
          <p:cNvPr id="3" name="İçerik Yer Tutucusu 2"/>
          <p:cNvSpPr>
            <a:spLocks noGrp="1"/>
          </p:cNvSpPr>
          <p:nvPr>
            <p:ph idx="1"/>
          </p:nvPr>
        </p:nvSpPr>
        <p:spPr/>
        <p:txBody>
          <a:bodyPr/>
          <a:lstStyle/>
          <a:p>
            <a:r>
              <a:rPr lang="tr-TR" dirty="0"/>
              <a:t>Bütün öğrenciler teknolojik destekli eğitimden okul dışında da yararlanması için </a:t>
            </a:r>
            <a:r>
              <a:rPr lang="tr-TR" dirty="0" smtClean="0"/>
              <a:t>desteklenmelidir.</a:t>
            </a:r>
          </a:p>
          <a:p>
            <a:r>
              <a:rPr lang="tr-TR" dirty="0"/>
              <a:t>Öğrencilerin okul performansları için yapılan değerlendirmeler gözden </a:t>
            </a:r>
            <a:r>
              <a:rPr lang="tr-TR" dirty="0" smtClean="0"/>
              <a:t>geçirilmeli, okullarda </a:t>
            </a:r>
            <a:r>
              <a:rPr lang="tr-TR" dirty="0"/>
              <a:t>sınav odaklı olmaktan çok proje odaklı değerlendirmelere yönelik stratejiler </a:t>
            </a:r>
            <a:r>
              <a:rPr lang="tr-TR" dirty="0" smtClean="0"/>
              <a:t>geliştirilmelidir.</a:t>
            </a:r>
          </a:p>
          <a:p>
            <a:r>
              <a:rPr lang="tr-TR" dirty="0" smtClean="0"/>
              <a:t>Öğrencilerin </a:t>
            </a:r>
            <a:r>
              <a:rPr lang="tr-TR" dirty="0"/>
              <a:t>uzaktan eğitim sürecinde teknoloji bağımlılığı riskiyle karşı karşıya kalmalarına </a:t>
            </a:r>
            <a:r>
              <a:rPr lang="tr-TR" dirty="0" smtClean="0"/>
              <a:t>rağmen teknolojinin bilinçli şekilde kullanılmasının; kitaplara </a:t>
            </a:r>
            <a:r>
              <a:rPr lang="tr-TR" dirty="0"/>
              <a:t>ulaşma, dil becerilerini geliştirme, el-göz koordinasyonunun iyileşmesi, görsel dikkat kapasitesini ve problem çözme becerisini arttırma gibi yararlarından da söz </a:t>
            </a:r>
            <a:r>
              <a:rPr lang="tr-TR" dirty="0" smtClean="0"/>
              <a:t>edilebilir.</a:t>
            </a:r>
            <a:r>
              <a:rPr lang="tr-TR" dirty="0"/>
              <a:t> </a:t>
            </a:r>
          </a:p>
        </p:txBody>
      </p:sp>
    </p:spTree>
    <p:extLst>
      <p:ext uri="{BB962C8B-B14F-4D97-AF65-F5344CB8AC3E}">
        <p14:creationId xmlns:p14="http://schemas.microsoft.com/office/powerpoint/2010/main" val="1867001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rgbClr val="FF0000"/>
                </a:solidFill>
              </a:rPr>
              <a:t>DEĞERLİ ÖĞRETMENLERİMİZE ÖNERİLER</a:t>
            </a:r>
            <a:endParaRPr lang="tr-TR" sz="3200" b="1" dirty="0"/>
          </a:p>
        </p:txBody>
      </p:sp>
      <p:sp>
        <p:nvSpPr>
          <p:cNvPr id="3" name="İçerik Yer Tutucusu 2"/>
          <p:cNvSpPr>
            <a:spLocks noGrp="1"/>
          </p:cNvSpPr>
          <p:nvPr>
            <p:ph idx="1"/>
          </p:nvPr>
        </p:nvSpPr>
        <p:spPr/>
        <p:txBody>
          <a:bodyPr>
            <a:normAutofit/>
          </a:bodyPr>
          <a:lstStyle/>
          <a:p>
            <a:r>
              <a:rPr lang="tr-TR" dirty="0"/>
              <a:t>Çocukları yarıştırmaktan, rekabet ortamı oluşturmaktan ve kendilerini yetersiz </a:t>
            </a:r>
            <a:r>
              <a:rPr lang="tr-TR" dirty="0" smtClean="0"/>
              <a:t>hissettirecek cümleler </a:t>
            </a:r>
            <a:r>
              <a:rPr lang="tr-TR" dirty="0"/>
              <a:t>kurmaktan kaçınmak gerekir. </a:t>
            </a:r>
            <a:r>
              <a:rPr lang="tr-TR" dirty="0" smtClean="0"/>
              <a:t>Çocuklar, aslında </a:t>
            </a:r>
            <a:r>
              <a:rPr lang="tr-TR" dirty="0"/>
              <a:t>tüm insanlar sevildikleri</a:t>
            </a:r>
            <a:r>
              <a:rPr lang="tr-TR" dirty="0" smtClean="0"/>
              <a:t>, anlaşıldıkları</a:t>
            </a:r>
            <a:r>
              <a:rPr lang="tr-TR" dirty="0"/>
              <a:t>, kabul edildikleri ve güvende hissettikleri ortamlarda bulunmayı tercih ederler</a:t>
            </a:r>
            <a:r>
              <a:rPr lang="tr-TR" dirty="0" smtClean="0"/>
              <a:t>.</a:t>
            </a:r>
          </a:p>
          <a:p>
            <a:r>
              <a:rPr lang="tr-TR" dirty="0" smtClean="0"/>
              <a:t>Kıymetli </a:t>
            </a:r>
            <a:r>
              <a:rPr lang="tr-TR" dirty="0"/>
              <a:t>öğretmenlerimiz öncelikle kendinizi iyi </a:t>
            </a:r>
            <a:r>
              <a:rPr lang="tr-TR" dirty="0" smtClean="0"/>
              <a:t>hissedeceğiniz etkinliklerle motivasyonunuzu  arttırmak öğrencilerinizin başarısına da olumlu etki edecektir.</a:t>
            </a:r>
          </a:p>
          <a:p>
            <a:r>
              <a:rPr lang="tr-TR" dirty="0" smtClean="0"/>
              <a:t>Böylelikle, kendini </a:t>
            </a:r>
            <a:r>
              <a:rPr lang="tr-TR" dirty="0"/>
              <a:t>iyi ve mutlu hisseden </a:t>
            </a:r>
            <a:r>
              <a:rPr lang="tr-TR" dirty="0" smtClean="0"/>
              <a:t>öğrencileriniz </a:t>
            </a:r>
            <a:r>
              <a:rPr lang="tr-TR" dirty="0"/>
              <a:t>hızlı </a:t>
            </a:r>
            <a:r>
              <a:rPr lang="tr-TR" dirty="0" smtClean="0"/>
              <a:t>odaklanacak, siz de ders </a:t>
            </a:r>
            <a:r>
              <a:rPr lang="tr-TR" dirty="0"/>
              <a:t>müfredatını </a:t>
            </a:r>
            <a:r>
              <a:rPr lang="tr-TR" dirty="0" smtClean="0"/>
              <a:t>daha verimli işleyebileceksiniz. </a:t>
            </a:r>
            <a:r>
              <a:rPr lang="tr-TR" dirty="0"/>
              <a:t/>
            </a:r>
            <a:br>
              <a:rPr lang="tr-TR" dirty="0"/>
            </a:br>
            <a:endParaRPr lang="tr-TR" dirty="0"/>
          </a:p>
        </p:txBody>
      </p:sp>
    </p:spTree>
    <p:extLst>
      <p:ext uri="{BB962C8B-B14F-4D97-AF65-F5344CB8AC3E}">
        <p14:creationId xmlns:p14="http://schemas.microsoft.com/office/powerpoint/2010/main" val="667409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DEĞERLİ ÖĞRETMENLERİMİZE ÖNERİLER</a:t>
            </a:r>
            <a:endParaRPr lang="tr-TR" sz="3200" b="1" dirty="0">
              <a:solidFill>
                <a:srgbClr val="FF0000"/>
              </a:solidFill>
            </a:endParaRPr>
          </a:p>
        </p:txBody>
      </p:sp>
      <p:sp>
        <p:nvSpPr>
          <p:cNvPr id="3" name="İçerik Yer Tutucusu 2"/>
          <p:cNvSpPr>
            <a:spLocks noGrp="1"/>
          </p:cNvSpPr>
          <p:nvPr>
            <p:ph idx="1"/>
          </p:nvPr>
        </p:nvSpPr>
        <p:spPr/>
        <p:txBody>
          <a:bodyPr/>
          <a:lstStyle/>
          <a:p>
            <a:r>
              <a:rPr lang="tr-TR" dirty="0" err="1"/>
              <a:t>Covid</a:t>
            </a:r>
            <a:r>
              <a:rPr lang="tr-TR" dirty="0"/>
              <a:t> </a:t>
            </a:r>
            <a:r>
              <a:rPr lang="tr-TR" dirty="0" smtClean="0"/>
              <a:t>19, </a:t>
            </a:r>
            <a:r>
              <a:rPr lang="tr-TR" dirty="0"/>
              <a:t>biyolojik olarak herkese ulaşmasa da psikolojik</a:t>
            </a:r>
            <a:br>
              <a:rPr lang="tr-TR" dirty="0"/>
            </a:br>
            <a:r>
              <a:rPr lang="tr-TR" dirty="0"/>
              <a:t>olarak herkesi etkiledi. Çocuklar kendi aile ortamlarına göre bu süreci </a:t>
            </a:r>
            <a:r>
              <a:rPr lang="tr-TR" dirty="0" smtClean="0"/>
              <a:t>farklı farklı yaşadılar</a:t>
            </a:r>
            <a:r>
              <a:rPr lang="tr-TR" dirty="0"/>
              <a:t>. </a:t>
            </a:r>
            <a:r>
              <a:rPr lang="tr-TR" dirty="0" smtClean="0"/>
              <a:t>Kimileri yakınını kaybederek, </a:t>
            </a:r>
            <a:r>
              <a:rPr lang="tr-TR" dirty="0"/>
              <a:t>kimileri temizlik </a:t>
            </a:r>
            <a:r>
              <a:rPr lang="tr-TR" dirty="0" smtClean="0"/>
              <a:t>ve hijyen </a:t>
            </a:r>
            <a:r>
              <a:rPr lang="tr-TR" dirty="0"/>
              <a:t>kaygıları </a:t>
            </a:r>
            <a:r>
              <a:rPr lang="tr-TR" dirty="0" smtClean="0"/>
              <a:t>ile kimileri </a:t>
            </a:r>
            <a:r>
              <a:rPr lang="tr-TR" dirty="0"/>
              <a:t>hastalığa yakalanarak </a:t>
            </a:r>
            <a:r>
              <a:rPr lang="tr-TR" dirty="0" err="1"/>
              <a:t>travmatize</a:t>
            </a:r>
            <a:r>
              <a:rPr lang="tr-TR" dirty="0"/>
              <a:t> oldu </a:t>
            </a:r>
            <a:r>
              <a:rPr lang="tr-TR" dirty="0" smtClean="0"/>
              <a:t>. </a:t>
            </a:r>
            <a:r>
              <a:rPr lang="tr-TR" dirty="0"/>
              <a:t>Sadece </a:t>
            </a:r>
            <a:r>
              <a:rPr lang="tr-TR" dirty="0" smtClean="0"/>
              <a:t>haberlerdeki görseller </a:t>
            </a:r>
            <a:r>
              <a:rPr lang="tr-TR" dirty="0"/>
              <a:t>dahi çocuklar üzerindeki bu salgının etkilerini uzun yıllar hissettirecek </a:t>
            </a:r>
            <a:r>
              <a:rPr lang="tr-TR" dirty="0" smtClean="0"/>
              <a:t>boyutta olumsuz </a:t>
            </a:r>
            <a:r>
              <a:rPr lang="tr-TR" dirty="0"/>
              <a:t>etkilere </a:t>
            </a:r>
            <a:r>
              <a:rPr lang="tr-TR" dirty="0" smtClean="0"/>
              <a:t>sahiptir. </a:t>
            </a:r>
            <a:r>
              <a:rPr lang="tr-TR" dirty="0"/>
              <a:t>Sınıf düzeyi fark etmeksizin okul korkusu/fobisi, temizlik takıntıları</a:t>
            </a:r>
            <a:r>
              <a:rPr lang="tr-TR" dirty="0" smtClean="0"/>
              <a:t>, güvensizlik </a:t>
            </a:r>
            <a:r>
              <a:rPr lang="tr-TR" dirty="0"/>
              <a:t>gibi semptomlar beklediğimiz risk faktörleri arasındadır. </a:t>
            </a:r>
            <a:br>
              <a:rPr lang="tr-TR" dirty="0"/>
            </a:br>
            <a:endParaRPr lang="tr-TR" dirty="0"/>
          </a:p>
        </p:txBody>
      </p:sp>
    </p:spTree>
    <p:extLst>
      <p:ext uri="{BB962C8B-B14F-4D97-AF65-F5344CB8AC3E}">
        <p14:creationId xmlns:p14="http://schemas.microsoft.com/office/powerpoint/2010/main" val="2177086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rgbClr val="FF0000"/>
                </a:solidFill>
              </a:rPr>
              <a:t>DEĞERLİ ÖĞRETMENLERİMİZE ÖNERİLER</a:t>
            </a:r>
            <a:endParaRPr lang="tr-TR" sz="3200" b="1" dirty="0"/>
          </a:p>
        </p:txBody>
      </p:sp>
      <p:sp>
        <p:nvSpPr>
          <p:cNvPr id="3" name="İçerik Yer Tutucusu 2"/>
          <p:cNvSpPr>
            <a:spLocks noGrp="1"/>
          </p:cNvSpPr>
          <p:nvPr>
            <p:ph idx="1"/>
          </p:nvPr>
        </p:nvSpPr>
        <p:spPr/>
        <p:txBody>
          <a:bodyPr>
            <a:normAutofit/>
          </a:bodyPr>
          <a:lstStyle/>
          <a:p>
            <a:r>
              <a:rPr lang="tr-TR" dirty="0" smtClean="0"/>
              <a:t>Müfredat </a:t>
            </a:r>
            <a:r>
              <a:rPr lang="tr-TR" dirty="0"/>
              <a:t>yetişir </a:t>
            </a:r>
            <a:r>
              <a:rPr lang="tr-TR" dirty="0" smtClean="0"/>
              <a:t>mi yetişmez </a:t>
            </a:r>
            <a:r>
              <a:rPr lang="tr-TR" dirty="0"/>
              <a:t>mi? Çocukların eksik bilgilerini nasıl telafi edeceğiz gibi haklı endişeler içindesiniz</a:t>
            </a:r>
            <a:r>
              <a:rPr lang="tr-TR" dirty="0" smtClean="0"/>
              <a:t>. Ders </a:t>
            </a:r>
            <a:r>
              <a:rPr lang="tr-TR" dirty="0"/>
              <a:t>içeriklerine hızlı bir giriş yapmak </a:t>
            </a:r>
            <a:r>
              <a:rPr lang="tr-TR" dirty="0" smtClean="0"/>
              <a:t>yerine öncelikle </a:t>
            </a:r>
            <a:r>
              <a:rPr lang="tr-TR" dirty="0"/>
              <a:t>daha sakin bir yaklaşımla ilk haftalarda çocukların okula bağlanmasını sağlayacak </a:t>
            </a:r>
            <a:r>
              <a:rPr lang="tr-TR" dirty="0" smtClean="0"/>
              <a:t>oyun ve </a:t>
            </a:r>
            <a:r>
              <a:rPr lang="tr-TR" dirty="0"/>
              <a:t>etkinliklere yer verilmesi çok yerinde olacaktır. Onlarla güçlü bir iletişim kurmanın </a:t>
            </a:r>
            <a:r>
              <a:rPr lang="tr-TR" dirty="0" smtClean="0"/>
              <a:t>yollarını arayarak </a:t>
            </a:r>
            <a:r>
              <a:rPr lang="tr-TR" dirty="0"/>
              <a:t>özellikle sabah derslerine sürpriz içeriklerle başlamak, her çocuğu kendi </a:t>
            </a:r>
            <a:r>
              <a:rPr lang="tr-TR" dirty="0" smtClean="0"/>
              <a:t>seviyesine göre </a:t>
            </a:r>
            <a:r>
              <a:rPr lang="tr-TR" dirty="0"/>
              <a:t>teşvik etmek, çocukların kendi seviyesindeki gelişimini desteklemek, her çocuğa </a:t>
            </a:r>
            <a:r>
              <a:rPr lang="tr-TR" dirty="0" smtClean="0"/>
              <a:t>kendi düzeyine </a:t>
            </a:r>
            <a:r>
              <a:rPr lang="tr-TR" dirty="0"/>
              <a:t>göre başarı hissini tattıracak sorular sorarak onları pozitif desteklemek okula </a:t>
            </a:r>
            <a:r>
              <a:rPr lang="tr-TR" dirty="0" smtClean="0"/>
              <a:t>severek gelmelerini </a:t>
            </a:r>
            <a:r>
              <a:rPr lang="tr-TR" dirty="0"/>
              <a:t>sağlayacaktır. </a:t>
            </a:r>
            <a:br>
              <a:rPr lang="tr-TR" dirty="0"/>
            </a:br>
            <a:endParaRPr lang="tr-TR" dirty="0"/>
          </a:p>
        </p:txBody>
      </p:sp>
    </p:spTree>
    <p:extLst>
      <p:ext uri="{BB962C8B-B14F-4D97-AF65-F5344CB8AC3E}">
        <p14:creationId xmlns:p14="http://schemas.microsoft.com/office/powerpoint/2010/main" val="403824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Ahmet’in Günlüğünden…</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sz="2000" dirty="0" smtClean="0"/>
              <a:t>Merhaba… İsmim Ahmet 14 yaşındayım. Futbol oynamayı, ailemle piknik yapmayı, arkadaşlarımla sohbet etmeyi, okulumu çok seviyorum. Seviyordum…Günlük yaşantımın her gün aynı olduğunu sanırdım! Ta ki tüm televizyon kanallarında kırmızı, büyük yazılarla Covid19 diye bir hastalıktan bahsetmeye başladılar. Hiç unutmuyorum; annemin ve babamın yüzündeki endişe dolu birbirlerine sessizce bakışlarını…</a:t>
            </a:r>
          </a:p>
          <a:p>
            <a:r>
              <a:rPr lang="tr-TR" sz="2000" dirty="0" smtClean="0"/>
              <a:t>Artık bambaşka bir hayatım var. Sabah eskisi kadar olmasa da gene de erkenden uyanıyorum. Aile olarak kahvaltımızı yaptıktan sonra babam işe gidiyor ancak bir tuhaflık var. Annem gülümseyerek yolcu ederdi babamı artık sürekli ‘’ dikkat et, kimseye yaklaşma, ellerini yıka ,maskeni çıkarma ‘’ şeklinde konuşuyor ve endişeli…</a:t>
            </a:r>
          </a:p>
          <a:p>
            <a:r>
              <a:rPr lang="tr-TR" sz="2000" dirty="0" smtClean="0"/>
              <a:t>Saat :09:30… Aslında okulda arkadaşlarımla, öğretmenlerimle beraber olmalıydım. Evimizin penceresinden dışarıyı izliyorum saatlerdir. En iyi arkadaşım da karşımızdaki evin penceresinde. Özlüyorum; gerçekten mutsuzum…</a:t>
            </a:r>
          </a:p>
          <a:p>
            <a:r>
              <a:rPr lang="tr-TR" sz="2000" dirty="0" smtClean="0"/>
              <a:t>Annem uzaktan eğitim var , dersine bakmalısın dedi. Haklı… Fakat aynı şey değil. Kimseye demiyorum ama gerçekten ders çalışmak eskisinden de zor gelmeye başladı bana…</a:t>
            </a:r>
            <a:endParaRPr lang="tr-TR" sz="2000" dirty="0"/>
          </a:p>
        </p:txBody>
      </p:sp>
    </p:spTree>
    <p:extLst>
      <p:ext uri="{BB962C8B-B14F-4D97-AF65-F5344CB8AC3E}">
        <p14:creationId xmlns:p14="http://schemas.microsoft.com/office/powerpoint/2010/main" val="1000196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YAPILAN ARAŞTIRMA SONUÇLARI</a:t>
            </a:r>
            <a:endParaRPr lang="tr-TR" sz="3200" b="1" dirty="0">
              <a:solidFill>
                <a:srgbClr val="FF0000"/>
              </a:solidFill>
            </a:endParaRPr>
          </a:p>
        </p:txBody>
      </p:sp>
      <p:sp>
        <p:nvSpPr>
          <p:cNvPr id="3" name="İçerik Yer Tutucusu 2"/>
          <p:cNvSpPr>
            <a:spLocks noGrp="1"/>
          </p:cNvSpPr>
          <p:nvPr>
            <p:ph idx="1"/>
          </p:nvPr>
        </p:nvSpPr>
        <p:spPr>
          <a:xfrm>
            <a:off x="838200" y="1867437"/>
            <a:ext cx="10515600" cy="4309526"/>
          </a:xfrm>
        </p:spPr>
        <p:txBody>
          <a:bodyPr>
            <a:normAutofit fontScale="92500" lnSpcReduction="20000"/>
          </a:bodyPr>
          <a:lstStyle/>
          <a:p>
            <a:r>
              <a:rPr lang="tr-TR" dirty="0" smtClean="0"/>
              <a:t>Öğrencilerin okuldan uzak kaldığı dönemde kitap okuma ve internet kullanımı konusunda yapılan araştırmalarda dikkat çekici sonuçlara ulaşılmıştır;</a:t>
            </a:r>
          </a:p>
          <a:p>
            <a:r>
              <a:rPr lang="tr-TR" dirty="0" smtClean="0">
                <a:solidFill>
                  <a:schemeClr val="accent1"/>
                </a:solidFill>
              </a:rPr>
              <a:t>2019 yılında  kitap </a:t>
            </a:r>
            <a:r>
              <a:rPr lang="tr-TR" u="sng" dirty="0" smtClean="0">
                <a:solidFill>
                  <a:schemeClr val="accent1"/>
                </a:solidFill>
              </a:rPr>
              <a:t>okumayanların</a:t>
            </a:r>
            <a:r>
              <a:rPr lang="tr-TR" dirty="0" smtClean="0">
                <a:solidFill>
                  <a:schemeClr val="accent1"/>
                </a:solidFill>
              </a:rPr>
              <a:t> oranı :%50,9</a:t>
            </a:r>
          </a:p>
          <a:p>
            <a:r>
              <a:rPr lang="tr-TR" dirty="0" smtClean="0">
                <a:solidFill>
                  <a:schemeClr val="accent1"/>
                </a:solidFill>
              </a:rPr>
              <a:t>2020 </a:t>
            </a:r>
            <a:r>
              <a:rPr lang="tr-TR" dirty="0">
                <a:solidFill>
                  <a:schemeClr val="accent1"/>
                </a:solidFill>
              </a:rPr>
              <a:t>yılında </a:t>
            </a:r>
            <a:r>
              <a:rPr lang="tr-TR" dirty="0" smtClean="0">
                <a:solidFill>
                  <a:schemeClr val="accent1"/>
                </a:solidFill>
              </a:rPr>
              <a:t> </a:t>
            </a:r>
            <a:r>
              <a:rPr lang="tr-TR" dirty="0">
                <a:solidFill>
                  <a:schemeClr val="accent1"/>
                </a:solidFill>
              </a:rPr>
              <a:t>kitap </a:t>
            </a:r>
            <a:r>
              <a:rPr lang="tr-TR" u="sng" dirty="0">
                <a:solidFill>
                  <a:schemeClr val="accent1"/>
                </a:solidFill>
              </a:rPr>
              <a:t>okumayanların</a:t>
            </a:r>
            <a:r>
              <a:rPr lang="tr-TR" dirty="0">
                <a:solidFill>
                  <a:schemeClr val="accent1"/>
                </a:solidFill>
              </a:rPr>
              <a:t> oranı </a:t>
            </a:r>
            <a:r>
              <a:rPr lang="tr-TR" dirty="0" smtClean="0">
                <a:solidFill>
                  <a:schemeClr val="accent1"/>
                </a:solidFill>
              </a:rPr>
              <a:t>:%59,1 </a:t>
            </a:r>
          </a:p>
          <a:p>
            <a:r>
              <a:rPr lang="tr-TR" dirty="0" smtClean="0">
                <a:solidFill>
                  <a:schemeClr val="accent6"/>
                </a:solidFill>
              </a:rPr>
              <a:t>2019 yılında internet kullanımı : %75,3</a:t>
            </a:r>
          </a:p>
          <a:p>
            <a:r>
              <a:rPr lang="tr-TR" dirty="0" smtClean="0">
                <a:solidFill>
                  <a:schemeClr val="accent6"/>
                </a:solidFill>
              </a:rPr>
              <a:t>2021 yılında internet kullanımı :%82,6 </a:t>
            </a:r>
          </a:p>
          <a:p>
            <a:r>
              <a:rPr lang="tr-TR" dirty="0" smtClean="0">
                <a:solidFill>
                  <a:srgbClr val="C00000"/>
                </a:solidFill>
              </a:rPr>
              <a:t>2020 yılında sosyal medya kullanım oranı : %91,2</a:t>
            </a:r>
          </a:p>
          <a:p>
            <a:r>
              <a:rPr lang="tr-TR" dirty="0" smtClean="0">
                <a:solidFill>
                  <a:schemeClr val="accent2">
                    <a:lumMod val="75000"/>
                  </a:schemeClr>
                </a:solidFill>
              </a:rPr>
              <a:t>2020 yılında TV izleme oranı :%93,3</a:t>
            </a:r>
          </a:p>
          <a:p>
            <a:r>
              <a:rPr lang="tr-TR" dirty="0" smtClean="0">
                <a:solidFill>
                  <a:srgbClr val="FF0000"/>
                </a:solidFill>
              </a:rPr>
              <a:t>SONUÇ; </a:t>
            </a:r>
            <a:r>
              <a:rPr lang="tr-TR" dirty="0" smtClean="0"/>
              <a:t>Öğrencilerin okullardan uzak olduğu süreçte kitap okuma oranlarının düştüğü , internet- TV-sosyal medya kullanım oranının ise yükseldiği gözlenmiştir.</a:t>
            </a:r>
            <a:endParaRPr lang="tr-TR" dirty="0">
              <a:solidFill>
                <a:srgbClr val="FF0000"/>
              </a:solidFill>
            </a:endParaRPr>
          </a:p>
        </p:txBody>
      </p:sp>
    </p:spTree>
    <p:extLst>
      <p:ext uri="{BB962C8B-B14F-4D97-AF65-F5344CB8AC3E}">
        <p14:creationId xmlns:p14="http://schemas.microsoft.com/office/powerpoint/2010/main" val="3410653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solidFill>
                  <a:srgbClr val="FF0000"/>
                </a:solidFill>
              </a:rPr>
              <a:t>Eğitimdir </a:t>
            </a:r>
            <a:r>
              <a:rPr lang="tr-TR" sz="3200" b="1" dirty="0" smtClean="0">
                <a:solidFill>
                  <a:srgbClr val="FF0000"/>
                </a:solidFill>
              </a:rPr>
              <a:t>ki; bir </a:t>
            </a:r>
            <a:r>
              <a:rPr lang="tr-TR" sz="3200" b="1" dirty="0">
                <a:solidFill>
                  <a:srgbClr val="FF0000"/>
                </a:solidFill>
              </a:rPr>
              <a:t>milleti ya hür, bağımsız, şanlı, yüksek bir topluluk halinde yaşatır ya da milleti esaret ve sefalete terk eder.</a:t>
            </a:r>
            <a:endParaRPr lang="tr-TR" sz="3200" dirty="0">
              <a:solidFill>
                <a:srgbClr val="FF0000"/>
              </a:solidFill>
            </a:endParaRPr>
          </a:p>
        </p:txBody>
      </p:sp>
      <p:pic>
        <p:nvPicPr>
          <p:cNvPr id="6" name="İçerik Yer Tutucusu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702" t="-1" r="6158" b="-3643"/>
          <a:stretch/>
        </p:blipFill>
        <p:spPr>
          <a:xfrm>
            <a:off x="1651379" y="1837835"/>
            <a:ext cx="8884692" cy="4426488"/>
          </a:xfrm>
        </p:spPr>
      </p:pic>
    </p:spTree>
    <p:extLst>
      <p:ext uri="{BB962C8B-B14F-4D97-AF65-F5344CB8AC3E}">
        <p14:creationId xmlns:p14="http://schemas.microsoft.com/office/powerpoint/2010/main" val="194366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smtClean="0">
                <a:solidFill>
                  <a:srgbClr val="FF0000"/>
                </a:solidFill>
              </a:rPr>
              <a:t>SALGIN HASTALIK DÖNEMİ </a:t>
            </a:r>
            <a:br>
              <a:rPr lang="tr-TR" sz="2800" b="1" dirty="0" smtClean="0">
                <a:solidFill>
                  <a:srgbClr val="FF0000"/>
                </a:solidFill>
              </a:rPr>
            </a:br>
            <a:r>
              <a:rPr lang="tr-TR" sz="2800" b="1" dirty="0" smtClean="0">
                <a:solidFill>
                  <a:srgbClr val="FF0000"/>
                </a:solidFill>
              </a:rPr>
              <a:t>OKULA UYUM PROGRAMININ HEDEFLERİ</a:t>
            </a:r>
            <a:endParaRPr lang="tr-TR" sz="2800" b="1" dirty="0">
              <a:solidFill>
                <a:srgbClr val="FF0000"/>
              </a:solidFill>
            </a:endParaRPr>
          </a:p>
        </p:txBody>
      </p:sp>
      <p:sp>
        <p:nvSpPr>
          <p:cNvPr id="3" name="İçerik Yer Tutucusu 2"/>
          <p:cNvSpPr>
            <a:spLocks noGrp="1"/>
          </p:cNvSpPr>
          <p:nvPr>
            <p:ph idx="1"/>
          </p:nvPr>
        </p:nvSpPr>
        <p:spPr/>
        <p:txBody>
          <a:bodyPr/>
          <a:lstStyle/>
          <a:p>
            <a:r>
              <a:rPr lang="tr-TR" dirty="0">
                <a:ea typeface="Calibri" panose="020F0502020204030204" pitchFamily="34" charset="0"/>
              </a:rPr>
              <a:t>Salgın </a:t>
            </a:r>
            <a:r>
              <a:rPr lang="tr-TR" dirty="0"/>
              <a:t>hastalık sürecinin öğretmenler, çocuklar  ve aileleri üzerinde yarattığı olumsuz etkileri azaltmak.</a:t>
            </a:r>
          </a:p>
          <a:p>
            <a:r>
              <a:rPr lang="tr-TR" dirty="0"/>
              <a:t>Salgın hastalık sonrasında öğretmen, çocuk ve ailelerin uyum sürecine destek olmak.</a:t>
            </a:r>
          </a:p>
          <a:p>
            <a:r>
              <a:rPr lang="tr-TR" dirty="0"/>
              <a:t>Salgın </a:t>
            </a:r>
            <a:r>
              <a:rPr lang="tr-TR" dirty="0" smtClean="0"/>
              <a:t>hastalık </a:t>
            </a:r>
            <a:r>
              <a:rPr lang="tr-TR" dirty="0"/>
              <a:t>sonrasında öğretmenlerin ve ailelerin çocuklarına nasıl destek olacakları hakkında bilgi vermek.</a:t>
            </a:r>
          </a:p>
          <a:p>
            <a:endParaRPr lang="tr-TR" dirty="0"/>
          </a:p>
        </p:txBody>
      </p:sp>
    </p:spTree>
    <p:extLst>
      <p:ext uri="{BB962C8B-B14F-4D97-AF65-F5344CB8AC3E}">
        <p14:creationId xmlns:p14="http://schemas.microsoft.com/office/powerpoint/2010/main" val="2101854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43943"/>
            <a:ext cx="10515600" cy="927279"/>
          </a:xfrm>
        </p:spPr>
        <p:txBody>
          <a:bodyPr>
            <a:normAutofit/>
          </a:bodyPr>
          <a:lstStyle/>
          <a:p>
            <a:pPr algn="ctr"/>
            <a:r>
              <a:rPr lang="tr-TR" sz="2400" dirty="0"/>
              <a:t/>
            </a:r>
            <a:br>
              <a:rPr lang="tr-TR" sz="2400" dirty="0"/>
            </a:br>
            <a:r>
              <a:rPr lang="tr-TR" sz="3200" b="1" dirty="0" smtClean="0">
                <a:solidFill>
                  <a:srgbClr val="FF0000"/>
                </a:solidFill>
              </a:rPr>
              <a:t>SALGIN HASTALIK VE ETKİLERİ</a:t>
            </a:r>
            <a:endParaRPr lang="tr-TR" sz="3200" b="1" dirty="0">
              <a:solidFill>
                <a:srgbClr val="FF0000"/>
              </a:solidFill>
            </a:endParaRPr>
          </a:p>
        </p:txBody>
      </p:sp>
      <p:sp>
        <p:nvSpPr>
          <p:cNvPr id="3" name="İçerik Yer Tutucusu 2"/>
          <p:cNvSpPr>
            <a:spLocks noGrp="1"/>
          </p:cNvSpPr>
          <p:nvPr>
            <p:ph idx="1"/>
          </p:nvPr>
        </p:nvSpPr>
        <p:spPr/>
        <p:txBody>
          <a:bodyPr/>
          <a:lstStyle/>
          <a:p>
            <a:r>
              <a:rPr lang="tr-TR" dirty="0">
                <a:ea typeface="Calibri" panose="020F0502020204030204" pitchFamily="34" charset="0"/>
              </a:rPr>
              <a:t>Salgın </a:t>
            </a:r>
            <a:r>
              <a:rPr lang="tr-TR" dirty="0" smtClean="0">
                <a:ea typeface="Calibri" panose="020F0502020204030204" pitchFamily="34" charset="0"/>
              </a:rPr>
              <a:t>hastalık: İnsan </a:t>
            </a:r>
            <a:r>
              <a:rPr lang="tr-TR" dirty="0">
                <a:ea typeface="Calibri" panose="020F0502020204030204" pitchFamily="34" charset="0"/>
              </a:rPr>
              <a:t>hayatının tehdit altında olduğu ,</a:t>
            </a:r>
            <a:r>
              <a:rPr lang="tr-TR" dirty="0" smtClean="0">
                <a:ea typeface="Calibri" panose="020F0502020204030204" pitchFamily="34" charset="0"/>
              </a:rPr>
              <a:t> </a:t>
            </a:r>
            <a:r>
              <a:rPr lang="tr-TR" dirty="0">
                <a:ea typeface="Calibri" panose="020F0502020204030204" pitchFamily="34" charset="0"/>
              </a:rPr>
              <a:t>önemli sayıda hastanın olduğu ve ölümlerin yaşandığı acil sağlık durumlarıdır. </a:t>
            </a:r>
          </a:p>
          <a:p>
            <a:r>
              <a:rPr lang="tr-TR" dirty="0">
                <a:ea typeface="Calibri" panose="020F0502020204030204" pitchFamily="34" charset="0"/>
              </a:rPr>
              <a:t>Karantina önlemlerinden dolayı öğrenciler okullarına devam edemezken, yetişkinler işlerine düzenli biçimde devam edemeyebilir. </a:t>
            </a:r>
          </a:p>
          <a:p>
            <a:r>
              <a:rPr lang="tr-TR" dirty="0">
                <a:ea typeface="Calibri" panose="020F0502020204030204" pitchFamily="34" charset="0"/>
              </a:rPr>
              <a:t>Enfeksiyon riski altında olan kişiler ayrıca hastalığı sevdiklerine bulaştırma konusunda da çok kaygı </a:t>
            </a:r>
            <a:r>
              <a:rPr lang="tr-TR" dirty="0" smtClean="0">
                <a:ea typeface="Calibri" panose="020F0502020204030204" pitchFamily="34" charset="0"/>
              </a:rPr>
              <a:t>yaşamaktadır.</a:t>
            </a:r>
            <a:endParaRPr lang="tr-TR" dirty="0"/>
          </a:p>
          <a:p>
            <a:endParaRPr lang="tr-TR" dirty="0"/>
          </a:p>
        </p:txBody>
      </p:sp>
    </p:spTree>
    <p:extLst>
      <p:ext uri="{BB962C8B-B14F-4D97-AF65-F5344CB8AC3E}">
        <p14:creationId xmlns:p14="http://schemas.microsoft.com/office/powerpoint/2010/main" val="3291114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ea typeface="Calibri" panose="020F0502020204030204" pitchFamily="34" charset="0"/>
                <a:cs typeface="Times New Roman" panose="02020603050405020304" pitchFamily="18" charset="0"/>
              </a:rPr>
              <a:t/>
            </a:r>
            <a:br>
              <a:rPr lang="tr-TR" dirty="0" smtClean="0">
                <a:ea typeface="Calibri" panose="020F0502020204030204" pitchFamily="34" charset="0"/>
                <a:cs typeface="Times New Roman" panose="02020603050405020304" pitchFamily="18" charset="0"/>
              </a:rPr>
            </a:br>
            <a:r>
              <a:rPr lang="tr-TR" b="1" dirty="0" smtClean="0">
                <a:solidFill>
                  <a:srgbClr val="FF0000"/>
                </a:solidFill>
                <a:ea typeface="Calibri" panose="020F0502020204030204" pitchFamily="34" charset="0"/>
                <a:cs typeface="Times New Roman" panose="02020603050405020304" pitchFamily="18" charset="0"/>
              </a:rPr>
              <a:t>Salgın </a:t>
            </a:r>
            <a:r>
              <a:rPr lang="tr-TR" b="1" dirty="0">
                <a:solidFill>
                  <a:srgbClr val="FF0000"/>
                </a:solidFill>
                <a:ea typeface="Calibri" panose="020F0502020204030204" pitchFamily="34" charset="0"/>
                <a:cs typeface="Times New Roman" panose="02020603050405020304" pitchFamily="18" charset="0"/>
              </a:rPr>
              <a:t>dönemlerinde yaşanan stresin üç ana tetikleyicisi bulunmaktadır:</a:t>
            </a:r>
            <a:br>
              <a:rPr lang="tr-TR" b="1" dirty="0">
                <a:solidFill>
                  <a:srgbClr val="FF0000"/>
                </a:solidFill>
                <a:ea typeface="Calibri" panose="020F0502020204030204" pitchFamily="34" charset="0"/>
                <a:cs typeface="Times New Roman" panose="02020603050405020304" pitchFamily="18" charset="0"/>
              </a:rPr>
            </a:br>
            <a:endParaRPr lang="tr-TR" b="1" dirty="0">
              <a:solidFill>
                <a:srgbClr val="FF0000"/>
              </a:solidFill>
            </a:endParaRPr>
          </a:p>
        </p:txBody>
      </p:sp>
      <p:sp>
        <p:nvSpPr>
          <p:cNvPr id="3" name="İçerik Yer Tutucusu 2"/>
          <p:cNvSpPr>
            <a:spLocks noGrp="1"/>
          </p:cNvSpPr>
          <p:nvPr>
            <p:ph idx="1"/>
          </p:nvPr>
        </p:nvSpPr>
        <p:spPr>
          <a:xfrm>
            <a:off x="838200" y="1825625"/>
            <a:ext cx="10515600" cy="3879716"/>
          </a:xfrm>
        </p:spPr>
        <p:txBody>
          <a:bodyPr/>
          <a:lstStyle/>
          <a:p>
            <a:pPr marL="0" indent="0">
              <a:lnSpc>
                <a:spcPct val="100000"/>
              </a:lnSpc>
              <a:spcAft>
                <a:spcPts val="0"/>
              </a:spcAft>
              <a:buNone/>
            </a:pPr>
            <a:r>
              <a:rPr lang="tr-TR" dirty="0">
                <a:solidFill>
                  <a:srgbClr val="FF0000"/>
                </a:solidFill>
                <a:ea typeface="Calibri" panose="020F0502020204030204" pitchFamily="34" charset="0"/>
                <a:cs typeface="Times New Roman" panose="02020603050405020304" pitchFamily="18" charset="0"/>
              </a:rPr>
              <a:t>1. </a:t>
            </a:r>
            <a:r>
              <a:rPr lang="tr-TR"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dirty="0">
                <a:solidFill>
                  <a:srgbClr val="FF0000"/>
                </a:solidFill>
                <a:ea typeface="Calibri" panose="020F0502020204030204" pitchFamily="34" charset="0"/>
                <a:cs typeface="Times New Roman" panose="02020603050405020304" pitchFamily="18" charset="0"/>
              </a:rPr>
              <a:t>2. </a:t>
            </a:r>
            <a:r>
              <a:rPr lang="tr-TR"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dirty="0">
                <a:solidFill>
                  <a:srgbClr val="FF0000"/>
                </a:solidFill>
                <a:ea typeface="Calibri" panose="020F0502020204030204" pitchFamily="34" charset="0"/>
                <a:cs typeface="Times New Roman" panose="02020603050405020304" pitchFamily="18" charset="0"/>
              </a:rPr>
              <a:t>3. </a:t>
            </a:r>
            <a:r>
              <a:rPr lang="tr-TR" dirty="0">
                <a:ea typeface="Calibri" panose="020F0502020204030204" pitchFamily="34" charset="0"/>
                <a:cs typeface="Times New Roman" panose="02020603050405020304" pitchFamily="18" charset="0"/>
              </a:rPr>
              <a:t>Salgının insanlar için büyük yaşam tarzı değişikliklerini beraberinde getirmesi.</a:t>
            </a:r>
            <a:endParaRPr lang="tr-TR" dirty="0"/>
          </a:p>
          <a:p>
            <a:endParaRPr lang="tr-TR" dirty="0"/>
          </a:p>
        </p:txBody>
      </p:sp>
    </p:spTree>
    <p:extLst>
      <p:ext uri="{BB962C8B-B14F-4D97-AF65-F5344CB8AC3E}">
        <p14:creationId xmlns:p14="http://schemas.microsoft.com/office/powerpoint/2010/main" val="3828199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12- 18 YAŞ TEPKİLERİ</a:t>
            </a:r>
            <a:endParaRPr lang="tr-TR" b="1" dirty="0">
              <a:solidFill>
                <a:srgbClr val="FF0000"/>
              </a:solidFill>
            </a:endParaRPr>
          </a:p>
        </p:txBody>
      </p:sp>
      <p:sp>
        <p:nvSpPr>
          <p:cNvPr id="3" name="İçerik Yer Tutucusu 2"/>
          <p:cNvSpPr>
            <a:spLocks noGrp="1"/>
          </p:cNvSpPr>
          <p:nvPr>
            <p:ph idx="1"/>
          </p:nvPr>
        </p:nvSpPr>
        <p:spPr/>
        <p:txBody>
          <a:bodyPr/>
          <a:lstStyle/>
          <a:p>
            <a:pPr>
              <a:lnSpc>
                <a:spcPct val="100000"/>
              </a:lnSpc>
              <a:buClr>
                <a:srgbClr val="FF0000"/>
              </a:buClr>
              <a:defRPr/>
            </a:pPr>
            <a:r>
              <a:rPr lang="tr-TR" dirty="0"/>
              <a:t>Uyku problemleri (uykusuzluk, kabus vb.) yaşama </a:t>
            </a:r>
          </a:p>
          <a:p>
            <a:pPr>
              <a:lnSpc>
                <a:spcPct val="100000"/>
              </a:lnSpc>
              <a:buClr>
                <a:srgbClr val="FF0000"/>
              </a:buClr>
              <a:defRPr/>
            </a:pPr>
            <a:r>
              <a:rPr lang="tr-TR" dirty="0"/>
              <a:t>Salgın hastalığı hatırlatıcı yerlerden ya da kişilerden kaçma</a:t>
            </a:r>
          </a:p>
          <a:p>
            <a:pPr>
              <a:lnSpc>
                <a:spcPct val="100000"/>
              </a:lnSpc>
              <a:buClr>
                <a:srgbClr val="FF0000"/>
              </a:buClr>
              <a:defRPr/>
            </a:pPr>
            <a:r>
              <a:rPr lang="tr-TR" dirty="0"/>
              <a:t>Salgın hastalık hakkında konuşmaktan kaçınma</a:t>
            </a:r>
          </a:p>
          <a:p>
            <a:pPr>
              <a:lnSpc>
                <a:spcPct val="100000"/>
              </a:lnSpc>
              <a:buClr>
                <a:srgbClr val="FF0000"/>
              </a:buClr>
              <a:defRPr/>
            </a:pPr>
            <a:r>
              <a:rPr lang="tr-TR" dirty="0"/>
              <a:t>Zararlı alışkanlıklara yönelme (Tütün, alkol, madde vb.) </a:t>
            </a:r>
            <a:endParaRPr lang="tr-TR" dirty="0" smtClean="0"/>
          </a:p>
          <a:p>
            <a:pPr>
              <a:lnSpc>
                <a:spcPct val="100000"/>
              </a:lnSpc>
              <a:buClr>
                <a:srgbClr val="FF0000"/>
              </a:buClr>
              <a:defRPr/>
            </a:pPr>
            <a:r>
              <a:rPr lang="tr-TR" dirty="0"/>
              <a:t>Aile ve arkadaşlardan uzaklaşma, sürekli yalnız kalma isteği</a:t>
            </a:r>
          </a:p>
          <a:p>
            <a:pPr>
              <a:lnSpc>
                <a:spcPct val="100000"/>
              </a:lnSpc>
              <a:buClr>
                <a:srgbClr val="FF0000"/>
              </a:buClr>
              <a:defRPr/>
            </a:pPr>
            <a:r>
              <a:rPr lang="tr-TR" dirty="0"/>
              <a:t>Aşırı alıngan ya da öfkeli olma</a:t>
            </a:r>
          </a:p>
          <a:p>
            <a:pPr>
              <a:lnSpc>
                <a:spcPct val="100000"/>
              </a:lnSpc>
              <a:buClr>
                <a:srgbClr val="FF0000"/>
              </a:buClr>
              <a:defRPr/>
            </a:pPr>
            <a:r>
              <a:rPr lang="tr-TR" dirty="0"/>
              <a:t>Sevdiği şeylerden artık zevk almama </a:t>
            </a:r>
          </a:p>
          <a:p>
            <a:pPr marL="274320" indent="-274320">
              <a:lnSpc>
                <a:spcPct val="100000"/>
              </a:lnSpc>
              <a:buClr>
                <a:srgbClr val="FF0000"/>
              </a:buClr>
              <a:buNone/>
              <a:defRPr/>
            </a:pPr>
            <a:endParaRPr lang="tr-TR" dirty="0"/>
          </a:p>
        </p:txBody>
      </p:sp>
    </p:spTree>
    <p:extLst>
      <p:ext uri="{BB962C8B-B14F-4D97-AF65-F5344CB8AC3E}">
        <p14:creationId xmlns:p14="http://schemas.microsoft.com/office/powerpoint/2010/main" val="428917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FF0000"/>
                </a:solidFill>
              </a:rPr>
              <a:t>SALGIN DÖNEMİNDE KARŞILAŞILAN ZORLUKLAR</a:t>
            </a:r>
            <a:endParaRPr lang="tr-TR" sz="3600" b="1" dirty="0">
              <a:solidFill>
                <a:srgbClr val="FF0000"/>
              </a:solidFill>
            </a:endParaRPr>
          </a:p>
        </p:txBody>
      </p:sp>
      <p:sp>
        <p:nvSpPr>
          <p:cNvPr id="3" name="İçerik Yer Tutucusu 2"/>
          <p:cNvSpPr>
            <a:spLocks noGrp="1"/>
          </p:cNvSpPr>
          <p:nvPr>
            <p:ph idx="1"/>
          </p:nvPr>
        </p:nvSpPr>
        <p:spPr/>
        <p:txBody>
          <a:bodyPr/>
          <a:lstStyle/>
          <a:p>
            <a:pPr marL="457200" lvl="0" indent="-457200">
              <a:lnSpc>
                <a:spcPct val="100000"/>
              </a:lnSpc>
              <a:spcAft>
                <a:spcPts val="0"/>
              </a:spcAft>
              <a:buClr>
                <a:srgbClr val="FF0000"/>
              </a:buClr>
              <a:buFont typeface="Wingdings" panose="05000000000000000000" pitchFamily="2" charset="2"/>
              <a:buChar char="ü"/>
            </a:pPr>
            <a:r>
              <a:rPr lang="tr-TR" dirty="0" smtClean="0">
                <a:ea typeface="Calibri" panose="020F0502020204030204" pitchFamily="34" charset="0"/>
                <a:cs typeface="Times New Roman" panose="02020603050405020304" pitchFamily="18" charset="0"/>
              </a:rPr>
              <a:t>Rutinlerdeki </a:t>
            </a:r>
            <a:r>
              <a:rPr lang="tr-TR" dirty="0">
                <a:ea typeface="Calibri" panose="020F0502020204030204" pitchFamily="34" charset="0"/>
                <a:cs typeface="Times New Roman" panose="02020603050405020304" pitchFamily="18" charset="0"/>
              </a:rPr>
              <a:t>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a:t>
            </a:r>
            <a:r>
              <a:rPr lang="tr-TR" dirty="0" smtClean="0">
                <a:solidFill>
                  <a:prstClr val="black"/>
                </a:solidFill>
                <a:ea typeface="Calibri" panose="020F0502020204030204" pitchFamily="34" charset="0"/>
                <a:cs typeface="Times New Roman" panose="02020603050405020304" pitchFamily="18" charset="0"/>
              </a:rPr>
              <a:t>)</a:t>
            </a:r>
          </a:p>
          <a:p>
            <a:pPr marL="457200" indent="-457200">
              <a:lnSpc>
                <a:spcPct val="100000"/>
              </a:lnSpc>
              <a:buClr>
                <a:srgbClr val="FF0000"/>
              </a:buClr>
              <a:buFont typeface="Wingdings" panose="05000000000000000000" pitchFamily="2" charset="2"/>
              <a:buChar char="ü"/>
            </a:pPr>
            <a:r>
              <a:rPr lang="tr-TR" dirty="0"/>
              <a:t>Ekonomik sorunlar (</a:t>
            </a:r>
            <a:r>
              <a:rPr lang="tr-TR" dirty="0" err="1"/>
              <a:t>işsizlik,işten</a:t>
            </a:r>
            <a:r>
              <a:rPr lang="tr-TR" dirty="0"/>
              <a:t> çıkma)</a:t>
            </a:r>
          </a:p>
          <a:p>
            <a:pPr marL="0" indent="0">
              <a:lnSpc>
                <a:spcPct val="100000"/>
              </a:lnSpc>
              <a:buClr>
                <a:srgbClr val="FF0000"/>
              </a:buClr>
              <a:buNone/>
            </a:pPr>
            <a:endParaRPr lang="tr-TR" dirty="0" smtClean="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5655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solidFill>
                  <a:srgbClr val="FF0000"/>
                </a:solidFill>
                <a:latin typeface="Aparajita" panose="020B0604020202020204" pitchFamily="34" charset="0"/>
                <a:cs typeface="Aparajita" panose="020B0604020202020204" pitchFamily="34" charset="0"/>
              </a:rPr>
              <a:t>ÖĞRETMEN OKULUN EN ÖNEMLİ PARÇASIDIR</a:t>
            </a:r>
            <a:endParaRPr lang="tr-TR" sz="3200" dirty="0">
              <a:solidFill>
                <a:srgbClr val="FF0000"/>
              </a:solidFill>
              <a:latin typeface="Aparajita" panose="020B0604020202020204" pitchFamily="34" charset="0"/>
              <a:cs typeface="Aparajita" panose="020B0604020202020204" pitchFamily="34" charset="0"/>
            </a:endParaRPr>
          </a:p>
        </p:txBody>
      </p:sp>
      <p:sp>
        <p:nvSpPr>
          <p:cNvPr id="3" name="İçerik Yer Tutucusu 2"/>
          <p:cNvSpPr>
            <a:spLocks noGrp="1"/>
          </p:cNvSpPr>
          <p:nvPr>
            <p:ph idx="1"/>
          </p:nvPr>
        </p:nvSpPr>
        <p:spPr/>
        <p:txBody>
          <a:bodyPr>
            <a:normAutofit/>
          </a:bodyPr>
          <a:lstStyle/>
          <a:p>
            <a:pPr algn="ctr"/>
            <a:r>
              <a:rPr lang="tr-TR" sz="4400" dirty="0">
                <a:solidFill>
                  <a:srgbClr val="C00000"/>
                </a:solidFill>
              </a:rPr>
              <a:t>Eğitim, medeniyetlerin şahdamarıdır.</a:t>
            </a:r>
            <a:endParaRPr lang="tr-TR" altLang="tr-TR" sz="4400" b="1" dirty="0" smtClean="0">
              <a:solidFill>
                <a:srgbClr val="C00000"/>
              </a:solidFill>
              <a:latin typeface="Batang" panose="02030600000101010101" pitchFamily="18" charset="-127"/>
              <a:ea typeface="Batang" panose="02030600000101010101" pitchFamily="18" charset="-127"/>
              <a:cs typeface="Times New Roman" panose="02020603050405020304" pitchFamily="18" charset="0"/>
            </a:endParaRPr>
          </a:p>
          <a:p>
            <a:pPr algn="ctr"/>
            <a:endParaRPr lang="tr-TR" altLang="tr-TR" b="1" dirty="0">
              <a:latin typeface="Batang" panose="02030600000101010101" pitchFamily="18" charset="-127"/>
              <a:ea typeface="Batang" panose="02030600000101010101" pitchFamily="18" charset="-127"/>
              <a:cs typeface="Times New Roman" panose="02020603050405020304" pitchFamily="18" charset="0"/>
            </a:endParaRPr>
          </a:p>
          <a:p>
            <a:pPr algn="ctr"/>
            <a:r>
              <a:rPr lang="tr-TR" altLang="tr-TR" b="1" dirty="0" smtClean="0">
                <a:latin typeface="Batang" panose="02030600000101010101" pitchFamily="18" charset="-127"/>
                <a:ea typeface="Batang" panose="02030600000101010101" pitchFamily="18" charset="-127"/>
                <a:cs typeface="Times New Roman" panose="02020603050405020304" pitchFamily="18" charset="0"/>
              </a:rPr>
              <a:t>Öğrencilerinize </a:t>
            </a:r>
            <a:r>
              <a:rPr lang="tr-TR" altLang="tr-TR" b="1" dirty="0">
                <a:latin typeface="Batang" panose="02030600000101010101" pitchFamily="18" charset="-127"/>
                <a:ea typeface="Batang" panose="02030600000101010101" pitchFamily="18" charset="-127"/>
                <a:cs typeface="Times New Roman" panose="02020603050405020304" pitchFamily="18" charset="0"/>
              </a:rPr>
              <a:t>yardımcı olmadan </a:t>
            </a:r>
            <a:r>
              <a:rPr lang="tr-TR" altLang="tr-TR" b="1" dirty="0" smtClean="0">
                <a:latin typeface="Batang" panose="02030600000101010101" pitchFamily="18" charset="-127"/>
                <a:ea typeface="Batang" panose="02030600000101010101" pitchFamily="18" charset="-127"/>
                <a:cs typeface="Times New Roman" panose="02020603050405020304" pitchFamily="18" charset="0"/>
              </a:rPr>
              <a:t>önce </a:t>
            </a:r>
            <a:r>
              <a:rPr lang="tr-TR" altLang="tr-TR" b="1" dirty="0">
                <a:latin typeface="Batang" panose="02030600000101010101" pitchFamily="18" charset="-127"/>
                <a:ea typeface="Batang" panose="02030600000101010101" pitchFamily="18" charset="-127"/>
                <a:cs typeface="Times New Roman" panose="02020603050405020304" pitchFamily="18" charset="0"/>
              </a:rPr>
              <a:t>unutmayın:</a:t>
            </a:r>
          </a:p>
          <a:p>
            <a:pPr marL="0" indent="0" algn="ctr">
              <a:buNone/>
            </a:pPr>
            <a:endParaRPr lang="tr-TR" altLang="tr-TR" b="1" dirty="0" smtClean="0">
              <a:cs typeface="Times New Roman" panose="02020603050405020304" pitchFamily="18" charset="0"/>
            </a:endParaRPr>
          </a:p>
          <a:p>
            <a:pPr marL="0" indent="0" algn="ctr">
              <a:buNone/>
            </a:pPr>
            <a:r>
              <a:rPr lang="tr-TR" altLang="tr-TR" sz="4400" b="1" dirty="0" smtClean="0">
                <a:latin typeface="Book Antiqua" panose="02040602050305030304" pitchFamily="18" charset="0"/>
                <a:cs typeface="Aparajita" panose="020B0604020202020204" pitchFamily="34" charset="0"/>
              </a:rPr>
              <a:t>Sizler </a:t>
            </a:r>
            <a:r>
              <a:rPr lang="tr-TR" altLang="tr-TR" sz="4400" b="1" dirty="0">
                <a:latin typeface="Book Antiqua" panose="02040602050305030304" pitchFamily="18" charset="0"/>
                <a:cs typeface="Aparajita" panose="020B0604020202020204" pitchFamily="34" charset="0"/>
              </a:rPr>
              <a:t>de bu </a:t>
            </a:r>
            <a:r>
              <a:rPr lang="tr-TR" altLang="tr-TR" sz="4400" b="1" dirty="0" smtClean="0">
                <a:latin typeface="Book Antiqua" panose="02040602050305030304" pitchFamily="18" charset="0"/>
                <a:cs typeface="Aparajita" panose="020B0604020202020204" pitchFamily="34" charset="0"/>
              </a:rPr>
              <a:t>süreçten etkilendiniz </a:t>
            </a:r>
            <a:r>
              <a:rPr lang="tr-TR" altLang="tr-TR" sz="4400" b="1" dirty="0">
                <a:latin typeface="Book Antiqua" panose="02040602050305030304" pitchFamily="18" charset="0"/>
                <a:cs typeface="Aparajita" panose="020B0604020202020204" pitchFamily="34" charset="0"/>
              </a:rPr>
              <a:t>ve bu süreç sizin için de </a:t>
            </a:r>
            <a:r>
              <a:rPr lang="tr-TR" altLang="tr-TR" sz="4400" b="1" dirty="0" smtClean="0">
                <a:latin typeface="Book Antiqua" panose="02040602050305030304" pitchFamily="18" charset="0"/>
                <a:cs typeface="Aparajita" panose="020B0604020202020204" pitchFamily="34" charset="0"/>
              </a:rPr>
              <a:t>zorlayıcı </a:t>
            </a:r>
            <a:r>
              <a:rPr lang="tr-TR" altLang="tr-TR" sz="4400" b="1" dirty="0">
                <a:latin typeface="Book Antiqua" panose="02040602050305030304" pitchFamily="18" charset="0"/>
                <a:cs typeface="Aparajita" panose="020B0604020202020204" pitchFamily="34" charset="0"/>
              </a:rPr>
              <a:t>olmuş olabilir.</a:t>
            </a:r>
            <a:endParaRPr lang="tr-TR" sz="4400" b="1" dirty="0">
              <a:latin typeface="Book Antiqua" panose="02040602050305030304" pitchFamily="18" charset="0"/>
              <a:cs typeface="Aparajita" panose="020B0604020202020204" pitchFamily="34" charset="0"/>
            </a:endParaRPr>
          </a:p>
          <a:p>
            <a:endParaRPr lang="tr-TR" dirty="0"/>
          </a:p>
        </p:txBody>
      </p:sp>
    </p:spTree>
    <p:extLst>
      <p:ext uri="{BB962C8B-B14F-4D97-AF65-F5344CB8AC3E}">
        <p14:creationId xmlns:p14="http://schemas.microsoft.com/office/powerpoint/2010/main" val="271296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100" b="1" dirty="0" smtClean="0">
                <a:solidFill>
                  <a:srgbClr val="FF0000"/>
                </a:solidFill>
              </a:rPr>
              <a:t>OKULA UYUM SÜRECİNDE </a:t>
            </a:r>
            <a:r>
              <a:rPr lang="tr-TR" sz="3100" b="1" dirty="0">
                <a:solidFill>
                  <a:srgbClr val="FF0000"/>
                </a:solidFill>
              </a:rPr>
              <a:t>ÖĞRETMENLERİN ÖNEMİ</a:t>
            </a:r>
            <a:r>
              <a:rPr lang="tr-TR" b="1" dirty="0"/>
              <a:t/>
            </a:r>
            <a:br>
              <a:rPr lang="tr-TR" b="1" dirty="0"/>
            </a:br>
            <a:endParaRPr lang="tr-TR" b="1" dirty="0"/>
          </a:p>
        </p:txBody>
      </p:sp>
      <p:sp>
        <p:nvSpPr>
          <p:cNvPr id="3" name="İçerik Yer Tutucusu 2"/>
          <p:cNvSpPr>
            <a:spLocks noGrp="1"/>
          </p:cNvSpPr>
          <p:nvPr>
            <p:ph idx="1"/>
          </p:nvPr>
        </p:nvSpPr>
        <p:spPr/>
        <p:txBody>
          <a:bodyPr>
            <a:normAutofit lnSpcReduction="10000"/>
          </a:bodyPr>
          <a:lstStyle/>
          <a:p>
            <a:pPr marL="0" indent="0" algn="just">
              <a:buClr>
                <a:srgbClr val="FF0000"/>
              </a:buClr>
              <a:buNone/>
            </a:pPr>
            <a:r>
              <a:rPr lang="tr-TR" dirty="0" smtClean="0">
                <a:cs typeface="Times New Roman" panose="02020603050405020304" pitchFamily="18" charset="0"/>
              </a:rPr>
              <a:t>   Öğretmenler</a:t>
            </a:r>
            <a:r>
              <a:rPr lang="tr-TR" dirty="0">
                <a:cs typeface="Times New Roman" panose="02020603050405020304" pitchFamily="18" charset="0"/>
              </a:rPr>
              <a:t>; </a:t>
            </a:r>
          </a:p>
          <a:p>
            <a:pPr algn="just">
              <a:buClr>
                <a:srgbClr val="FF0000"/>
              </a:buClr>
            </a:pPr>
            <a:r>
              <a:rPr lang="tr-TR" dirty="0">
                <a:cs typeface="Times New Roman" panose="02020603050405020304" pitchFamily="18" charset="0"/>
              </a:rPr>
              <a:t>Çocuklarla daha çok birlikte oldukları için, onların gereksinimlerini herkesten iyi bilir ve gerektiğinde onlara yardım edebilirler.</a:t>
            </a:r>
          </a:p>
          <a:p>
            <a:pPr algn="just">
              <a:buClr>
                <a:srgbClr val="FF0000"/>
              </a:buClr>
            </a:pPr>
            <a:r>
              <a:rPr lang="tr-TR" dirty="0">
                <a:cs typeface="Times New Roman" panose="02020603050405020304" pitchFamily="18" charset="0"/>
              </a:rPr>
              <a:t>Normal tepkiler  hakkında çocukları bilgilendirerek süreci anlamlandırmalarına yardımcı olurlar.</a:t>
            </a:r>
          </a:p>
          <a:p>
            <a:pPr algn="just">
              <a:buClr>
                <a:srgbClr val="FF0000"/>
              </a:buClr>
            </a:pPr>
            <a:r>
              <a:rPr lang="tr-TR" dirty="0">
                <a:cs typeface="Times New Roman" panose="02020603050405020304" pitchFamily="18" charset="0"/>
              </a:rPr>
              <a:t> Çocuklarla birlikte </a:t>
            </a:r>
            <a:r>
              <a:rPr lang="tr-TR" dirty="0" smtClean="0">
                <a:cs typeface="Times New Roman" panose="02020603050405020304" pitchFamily="18" charset="0"/>
              </a:rPr>
              <a:t>destekleyici </a:t>
            </a:r>
            <a:r>
              <a:rPr lang="tr-TR" dirty="0">
                <a:cs typeface="Times New Roman" panose="02020603050405020304" pitchFamily="18" charset="0"/>
              </a:rPr>
              <a:t>bir sosyal ortam yaratarak; onların kayıplarla, acı veren anılarla başa çıkmalarına ve duygularını ifade etmelerine yönelik sınıf etkinlikleri </a:t>
            </a:r>
            <a:r>
              <a:rPr lang="tr-TR" dirty="0" smtClean="0">
                <a:cs typeface="Times New Roman" panose="02020603050405020304" pitchFamily="18" charset="0"/>
              </a:rPr>
              <a:t>düzenlerler.</a:t>
            </a:r>
            <a:endParaRPr lang="tr-TR" dirty="0">
              <a:cs typeface="Times New Roman" panose="02020603050405020304" pitchFamily="18" charset="0"/>
            </a:endParaRPr>
          </a:p>
          <a:p>
            <a:pPr algn="just">
              <a:buClr>
                <a:srgbClr val="FF0000"/>
              </a:buClr>
            </a:pPr>
            <a:r>
              <a:rPr lang="tr-TR" dirty="0">
                <a:cs typeface="Times New Roman" panose="02020603050405020304" pitchFamily="18" charset="0"/>
              </a:rPr>
              <a:t>Çocukların iyileşme sürecine katkı sağlamak için okul ve aile arasındaki işbirliğini </a:t>
            </a:r>
            <a:r>
              <a:rPr lang="tr-TR" dirty="0" smtClean="0">
                <a:cs typeface="Times New Roman" panose="02020603050405020304" pitchFamily="18" charset="0"/>
              </a:rPr>
              <a:t>güçlendirirler.</a:t>
            </a:r>
            <a:endParaRPr lang="tr-TR" dirty="0">
              <a:cs typeface="Times New Roman" panose="02020603050405020304" pitchFamily="18" charset="0"/>
            </a:endParaRPr>
          </a:p>
          <a:p>
            <a:endParaRPr lang="tr-TR" dirty="0"/>
          </a:p>
        </p:txBody>
      </p:sp>
    </p:spTree>
    <p:extLst>
      <p:ext uri="{BB962C8B-B14F-4D97-AF65-F5344CB8AC3E}">
        <p14:creationId xmlns:p14="http://schemas.microsoft.com/office/powerpoint/2010/main" val="3518474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1338</Words>
  <Application>Microsoft Office PowerPoint</Application>
  <PresentationFormat>Özel</PresentationFormat>
  <Paragraphs>94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Teması</vt:lpstr>
      <vt:lpstr>OKULA VE ÇEVREYE UYUM</vt:lpstr>
      <vt:lpstr>Ahmet’in Günlüğünden…</vt:lpstr>
      <vt:lpstr>SALGIN HASTALIK DÖNEMİ  OKULA UYUM PROGRAMININ HEDEFLERİ</vt:lpstr>
      <vt:lpstr> SALGIN HASTALIK VE ETKİLERİ</vt:lpstr>
      <vt:lpstr> Salgın dönemlerinde yaşanan stresin üç ana tetikleyicisi bulunmaktadır: </vt:lpstr>
      <vt:lpstr>12- 18 YAŞ TEPKİLERİ</vt:lpstr>
      <vt:lpstr>SALGIN DÖNEMİNDE KARŞILAŞILAN ZORLUKLAR</vt:lpstr>
      <vt:lpstr>ÖĞRETMEN OKULUN EN ÖNEMLİ PARÇASIDIR</vt:lpstr>
      <vt:lpstr>OKULA UYUM SÜRECİNDE ÖĞRETMENLERİN ÖNEMİ </vt:lpstr>
      <vt:lpstr>OKULA UYUM SÜRECİNDE  ÖĞRETMENİN SORUMLULUKLARI</vt:lpstr>
      <vt:lpstr>OKULA UYUM SÜRECİNDE  ÖĞRETMENİN SORUMLULUKLARI</vt:lpstr>
      <vt:lpstr>OKULA VE ÇEVREYE UYUM SÜRECİNDE  OKULLARIN ÖNEMİ </vt:lpstr>
      <vt:lpstr>OKULA UYUM SÜRECİNDE  EĞİTİM – ÖĞRETİM AÇISINDAN TEMEL PROBLEMLER VE ÇÖZÜMLER</vt:lpstr>
      <vt:lpstr>OKULA UYUM SÜRECİNDE EĞİTİM – ÖĞRETİM AÇISINDAN  TEMEL PROBLEMLER VE ÇÖZÜMLER</vt:lpstr>
      <vt:lpstr>OKULA UYUM SÜRECİNDE EĞİTİM – ÖĞRETİM AÇISINDAN  TEMEL PROBLEMLER VE ÇÖZÜMLER</vt:lpstr>
      <vt:lpstr>OKULA UYUM SÜRECİNDE EĞİTİM – ÖĞRETİM AÇISINDAN  TEMEL PROBLEMLER VE ÇÖZÜMLER</vt:lpstr>
      <vt:lpstr>DEĞERLİ ÖĞRETMENLERİMİZE ÖNERİLER</vt:lpstr>
      <vt:lpstr>DEĞERLİ ÖĞRETMENLERİMİZE ÖNERİLER</vt:lpstr>
      <vt:lpstr>DEĞERLİ ÖĞRETMENLERİMİZE ÖNERİLER</vt:lpstr>
      <vt:lpstr>YAPILAN ARAŞTIRMA SONUÇLARI</vt:lpstr>
      <vt:lpstr>Eğitimdir ki; bir milleti ya hür, bağımsız, şanlı, yüksek bir topluluk halinde yaşatır ya da milleti esaret ve sefalete terk eder.</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OKULA VE ÇEVREYE UYUM</dc:title>
  <dc:creator>User</dc:creator>
  <cp:lastModifiedBy>exper</cp:lastModifiedBy>
  <cp:revision>59</cp:revision>
  <dcterms:created xsi:type="dcterms:W3CDTF">2021-09-15T08:03:08Z</dcterms:created>
  <dcterms:modified xsi:type="dcterms:W3CDTF">2021-11-25T10:44:37Z</dcterms:modified>
</cp:coreProperties>
</file>