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6" r:id="rId9"/>
    <p:sldId id="310" r:id="rId10"/>
    <p:sldId id="317" r:id="rId11"/>
    <p:sldId id="318" r:id="rId12"/>
    <p:sldId id="319" r:id="rId13"/>
    <p:sldId id="326" r:id="rId14"/>
    <p:sldId id="321" r:id="rId15"/>
    <p:sldId id="328" r:id="rId16"/>
    <p:sldId id="325" r:id="rId17"/>
    <p:sldId id="323" r:id="rId18"/>
    <p:sldId id="320" r:id="rId19"/>
    <p:sldId id="329" r:id="rId20"/>
    <p:sldId id="327" r:id="rId21"/>
    <p:sldId id="330" r:id="rId22"/>
    <p:sldId id="331" r:id="rId23"/>
    <p:sldId id="311" r:id="rId24"/>
    <p:sldId id="312" r:id="rId25"/>
    <p:sldId id="332" r:id="rId26"/>
    <p:sldId id="315" r:id="rId27"/>
    <p:sldId id="31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 snapToGrid="0">
      <p:cViewPr>
        <p:scale>
          <a:sx n="60" d="100"/>
          <a:sy n="60" d="100"/>
        </p:scale>
        <p:origin x="-1080" y="-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33481-F0CB-46F0-9DDE-F2EA97B6434D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FDD15-19BA-491A-8FC5-E5156D359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0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FDD15-19BA-491A-8FC5-E5156D35967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57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69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37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1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27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5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2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70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30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67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65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879E-8073-40A1-94FB-65B24DBC692E}" type="datetimeFigureOut">
              <a:rPr lang="tr-TR" smtClean="0"/>
              <a:t>25.11.2021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9E0C-6AB6-49CF-B945-1DFCE793A7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8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74800" y="1536176"/>
            <a:ext cx="919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OKULA </a:t>
            </a:r>
            <a:r>
              <a:rPr lang="tr-TR" sz="4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UYUM SÜRECİNDE </a:t>
            </a:r>
            <a:r>
              <a:rPr lang="tr-TR" sz="4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ÖĞRETMENİN </a:t>
            </a:r>
            <a:r>
              <a:rPr lang="tr-TR" sz="4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SORUMLULUKLARI</a:t>
            </a:r>
          </a:p>
          <a:p>
            <a:pPr algn="ctr"/>
            <a:endParaRPr lang="tr-TR" sz="48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tr-TR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(ÖĞRETMEN OTURUMU OKULÖNCESİ-İLKOKUL)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8720" y="1150652"/>
            <a:ext cx="941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Uyum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haftası süresince yapılacak veya yapılmış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etkinliklerin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amaçları ve çocuklara sağlayacağı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sağladığı yararlar hakkında velilere açıklama yapmak.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80" y="3046942"/>
            <a:ext cx="4789661" cy="325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1000" y="1963788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Ailelerin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, çocukların okula uyumuna yönelik  beklentilerini ve kaygılarını anlamak. Bu konuda ailelere yardımcı olmak </a:t>
            </a:r>
          </a:p>
        </p:txBody>
      </p:sp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78840" y="638296"/>
            <a:ext cx="4145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SÜREÇ SIRASI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4800" y="2572435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Çocuklara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kendilerini güvende hissedecekleri bir eğitim ortamı sunmak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860" y="871974"/>
            <a:ext cx="2890520" cy="481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84960" y="2403216"/>
            <a:ext cx="8214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Sınıf kurallarını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çocukların katılımıyla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oluşturmak. Kuralların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tutarlı bir biçimde sürekli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uygulanmasını sağlamak.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" y="54551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Ailelere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ve çocuklara okulun temel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kuralları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ve işleyişi konusunda bilgi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vermek. 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04800" y="444487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tr-TR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Programdaki </a:t>
            </a:r>
            <a:r>
              <a:rPr lang="tr-T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rol ve sorumlulukları hakkında aileyi </a:t>
            </a:r>
            <a:r>
              <a:rPr lang="tr-TR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bilgilendirmek. </a:t>
            </a:r>
            <a:endParaRPr lang="tr-TR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40" y="1036324"/>
            <a:ext cx="3139440" cy="455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54038" y="242150"/>
            <a:ext cx="90992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Salgın döneminde çocukların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duygusal bakımdan hassas bir dönemde olduğu bilinci ile hareket etmek ve çocuklara duygusal anlamda destek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olmak.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1" y="2722880"/>
            <a:ext cx="3238867" cy="365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12720" y="2636582"/>
            <a:ext cx="6979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Çocuğun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gelişimsel özelliklerini tanımaya yönelik Aile Bilgi Formunu doldurtmak </a:t>
            </a:r>
          </a:p>
        </p:txBody>
      </p:sp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3311" y="2033543"/>
            <a:ext cx="7806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Gerekli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gördüğünde okula uyum ve bütünleşme sürecinde aileleri sınıf ortamındaki etkinliklere ve açık hava etkinliklerine katmak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882640" y="22860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Uyum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sürecinde çocukların birbiriyle kaynaşmaları ve okula alışmaları için oyun, drama ve hareket/motor etkinliklerin ağırlıkta olduğu bir eğitim ortamı sunmak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" y="2554549"/>
            <a:ext cx="5236847" cy="415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8120" y="264417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Velilerle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olan iletişimlerini canlı tutmak ve çocukları hakkında sürekli bilgi alışverişinde bulunmak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40" y="594364"/>
            <a:ext cx="3154680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58800" y="710833"/>
            <a:ext cx="76301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Salgın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dönemi, başta dersler olmak üzere sınıfta olan bitene ilginin zayıflaması, dikkat ve odaklanma sorunları, öğretmen-öğrenci, öğrenci-öğrenci bağının zayıflaması, okuldan uzaklaşma gibi psikolojik ve akademik sorunlara sebep olmaktadır. </a:t>
            </a: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2" y="833120"/>
            <a:ext cx="2634225" cy="448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16280" y="715060"/>
            <a:ext cx="6888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Okula uyum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sürecinde ortaya çıkabilecek sorunlar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karşısında soğukkanlı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davranmak ve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sorunun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çözümü için gerekli yerlerden destek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almak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821680" y="47669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Gerektiğinde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çocuğun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yaşadığı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sıkıntılar için okul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rehberlik servisine başvurmak.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30185" y="729734"/>
            <a:ext cx="433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SÜREÇ SONRASI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11623" y="2391148"/>
            <a:ext cx="7437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Okullarda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çocukların katılabileceği spor, sanat, müzik gibi etkinliklere mutlaka yer verilmeli. Çocuğun kendisini ifade edebileceği alanlar oluşturulmalı.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2" y="1083680"/>
            <a:ext cx="3126105" cy="51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64718" y="2844229"/>
            <a:ext cx="8462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Öğretmen, öğrencinin derse katılmasını sağlamalı.</a:t>
            </a:r>
          </a:p>
        </p:txBody>
      </p:sp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93920" y="2255523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Öğretmenler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, çocuklarla sıcak ve samimi bir ilişki kurmalı. Onları koşulsuz sevdiklerini hissettirmeli</a:t>
            </a:r>
          </a:p>
          <a:p>
            <a:pPr algn="just"/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355"/>
            <a:ext cx="3592945" cy="671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2920" y="1905510"/>
            <a:ext cx="10988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Çocuklarla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sürekli iletişim içinde olmak ve böylece ortaya çıkabilecek problem davranışları önceden belirleyip önlemler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almak;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öğrencinin okula karşı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uyumunu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ve güvenli bağlanma sürecini hızlandıracaktır.</a:t>
            </a:r>
          </a:p>
        </p:txBody>
      </p:sp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651994" y="2745574"/>
            <a:ext cx="9773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NOT: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Her öğrencinin kalbine giden bir yol vardır mutlaka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eher Beyhan (@SeherAcarBeyhan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53791" y="1071333"/>
            <a:ext cx="7390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DİNLEDİĞİNİZ İÇİN TEŞEKKÜRLER</a:t>
            </a:r>
          </a:p>
        </p:txBody>
      </p:sp>
      <p:pic>
        <p:nvPicPr>
          <p:cNvPr id="3" name="Picture 2" descr="C:\Users\exper.exper-exper\Desktop\RAM 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3" y="2047007"/>
            <a:ext cx="6817607" cy="36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63880" y="421095"/>
            <a:ext cx="102666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Yaşanılan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bu sorunlar öğrencinin okula uyumunu olumsuz etkilemekte ve okuldan soğumasına sebep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olmaktadır</a:t>
            </a:r>
          </a:p>
          <a:p>
            <a:pPr algn="just"/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11" y="2455069"/>
            <a:ext cx="2394937" cy="241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9543" y="520515"/>
            <a:ext cx="105994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	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Okullar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açıldığında ise öğrenci okula gelmek ya da ödev yapmak istememektedir.</a:t>
            </a:r>
          </a:p>
          <a:p>
            <a:pPr algn="just"/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Öğretmenler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, öğrencilerin psikolojik sağlamlığını artırarak onların okula daha çabuk adapte olmasını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sağlamaktadır.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60" y="1960880"/>
            <a:ext cx="184404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" y="1645920"/>
            <a:ext cx="2153603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31520" y="1767842"/>
            <a:ext cx="6918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Uyum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sürecinde öğretmenlerin süreç öncesi, süreç sırası ve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süreç sonrası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gerçekleştirmeleri gereken pek çok sorumlulukları vardır.</a:t>
            </a:r>
          </a:p>
        </p:txBody>
      </p:sp>
      <p:pic>
        <p:nvPicPr>
          <p:cNvPr id="5122" name="Picture 2" descr="C:\Users\KÜLTÜR KURUMU\AppData\Local\Microsoft\Windows\INetCache\IE\344678H1\people-474143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2" y="701040"/>
            <a:ext cx="4028313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2880" y="1188724"/>
            <a:ext cx="89306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	Seminer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haftasında sınıf ortamını çocukların uyumunu kolaylaştıracak ve ilgisini çekecek bir şekilde düzenlemek ve gerekli hazırlıkları yapmak.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7" y="3931924"/>
            <a:ext cx="3235625" cy="250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870960" y="690771"/>
            <a:ext cx="4017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SÜREÇ </a:t>
            </a:r>
            <a:r>
              <a:rPr lang="tr-TR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ÖNCESİ</a:t>
            </a:r>
            <a:endParaRPr lang="tr-TR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86740" y="2551837"/>
            <a:ext cx="11018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Yeni 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başlayan öğrencilerini tanımak, velilerden ve anaokulu  öğretmenlerinden bu çocukların özellikleri, ilgi ve gereksinimleri hakkında bilgi almak.</a:t>
            </a:r>
          </a:p>
        </p:txBody>
      </p:sp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659120" y="436883"/>
            <a:ext cx="5105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tr-TR" sz="4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Çocukları okulun ilk günü içten ve samimi bir şekilde karşılamak ve bütün öğrencilerle ayrı ayrı ilgilenmek 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436880"/>
            <a:ext cx="3602183" cy="570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6720" y="2345918"/>
            <a:ext cx="11033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Kendisini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, okulunu, okulun çevresini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ve varsa okulun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web sayfasını tanıtmak, okulda ve okulun çevresinde bulunan olanaklar hakkında velileri ve çocukları bilgilendirmek.</a:t>
            </a:r>
          </a:p>
        </p:txBody>
      </p:sp>
    </p:spTree>
    <p:extLst>
      <p:ext uri="{BB962C8B-B14F-4D97-AF65-F5344CB8AC3E}">
        <p14:creationId xmlns:p14="http://schemas.microsoft.com/office/powerpoint/2010/main" val="287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441</TotalTime>
  <Words>37</Words>
  <Application>Microsoft Office PowerPoint</Application>
  <PresentationFormat>Özel</PresentationFormat>
  <Paragraphs>51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OKULA UYUM SÜRECİNDE ÖĞRETMENİN SORUMLULUKLARI</dc:title>
  <dc:creator>CERRAH</dc:creator>
  <cp:lastModifiedBy>exper</cp:lastModifiedBy>
  <cp:revision>48</cp:revision>
  <dcterms:created xsi:type="dcterms:W3CDTF">2021-09-15T18:04:12Z</dcterms:created>
  <dcterms:modified xsi:type="dcterms:W3CDTF">2021-11-25T06:43:53Z</dcterms:modified>
</cp:coreProperties>
</file>