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embeddedFontLst>
    <p:embeddedFont>
      <p:font typeface="Century Gothic" panose="020B0502020202020204" pitchFamily="34" charset="0"/>
      <p:regular r:id="rId23"/>
      <p:bold r:id="rId24"/>
      <p:italic r:id="rId25"/>
      <p:boldItalic r:id="rId26"/>
    </p:embeddedFont>
    <p:embeddedFont>
      <p:font typeface="Wingdings 2" panose="05020102010507070707" pitchFamily="18" charset="2"/>
      <p:regular r:id="rId27"/>
    </p:embeddedFont>
    <p:embeddedFont>
      <p:font typeface="Calibri" panose="020F0502020204030204" pitchFamily="34" charset="0"/>
      <p:regular r:id="rId28"/>
      <p:bold r:id="rId29"/>
      <p:italic r:id="rId30"/>
      <p:boldItalic r:id="rId31"/>
    </p:embeddedFont>
    <p:embeddedFont>
      <p:font typeface="Century Schoolbook" panose="02040604050505020304" pitchFamily="18"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l7o2S0xZ81WMPoq26p/J/EOhm7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84" autoAdjust="0"/>
  </p:normalViewPr>
  <p:slideViewPr>
    <p:cSldViewPr snapToGrid="0">
      <p:cViewPr varScale="1">
        <p:scale>
          <a:sx n="59" d="100"/>
          <a:sy n="59" d="100"/>
        </p:scale>
        <p:origin x="-160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tr-TR"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65487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fc602276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efc602276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gefc602276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tr-TR"/>
              <a:pPr marL="0" lvl="0" indent="0" algn="r" rtl="0">
                <a:lnSpc>
                  <a:spcPct val="100000"/>
                </a:lnSpc>
                <a:spcBef>
                  <a:spcPts val="0"/>
                </a:spcBef>
                <a:spcAft>
                  <a:spcPts val="0"/>
                </a:spcAft>
                <a:buClr>
                  <a:srgbClr val="000000"/>
                </a:buClr>
                <a:buSzPts val="1400"/>
                <a:buFont typeface="Arial"/>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efc602276d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gefc602276d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gefc602276d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tr-TR"/>
              <a:pPr marL="0" lvl="0" indent="0" algn="r" rtl="0">
                <a:lnSpc>
                  <a:spcPct val="100000"/>
                </a:lnSpc>
                <a:spcBef>
                  <a:spcPts val="0"/>
                </a:spcBef>
                <a:spcAft>
                  <a:spcPts val="0"/>
                </a:spcAft>
                <a:buClr>
                  <a:srgbClr val="000000"/>
                </a:buClr>
                <a:buSzPts val="1400"/>
                <a:buFont typeface="Arial"/>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efc602276d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efc602276d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tr-TR" dirty="0"/>
              <a:t>Çatışmalarda sürekli güç kullanma hep kazanmayı isteme kısa vadede çatışmaları bastırmanızı sağlasa da uzun vadede çocuğunuz ile aranızdaki ilişkinin bozulmasına neden olabilir. Süreklilik haline getirmemek önemlidir.</a:t>
            </a:r>
            <a:endParaRPr dirty="0"/>
          </a:p>
        </p:txBody>
      </p:sp>
      <p:sp>
        <p:nvSpPr>
          <p:cNvPr id="331" name="Google Shape;331;gefc602276d_0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tr-TR"/>
              <a:pPr marL="0" lvl="0" indent="0" algn="r" rtl="0">
                <a:lnSpc>
                  <a:spcPct val="100000"/>
                </a:lnSpc>
                <a:spcBef>
                  <a:spcPts val="0"/>
                </a:spcBef>
                <a:spcAft>
                  <a:spcPts val="0"/>
                </a:spcAft>
                <a:buClr>
                  <a:srgbClr val="000000"/>
                </a:buClr>
                <a:buSzPts val="1400"/>
                <a:buFont typeface="Arial"/>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efc602276d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gefc602276d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gefc602276d_0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tr-TR"/>
              <a:pPr marL="0" lvl="0" indent="0" algn="r" rtl="0">
                <a:lnSpc>
                  <a:spcPct val="100000"/>
                </a:lnSpc>
                <a:spcBef>
                  <a:spcPts val="0"/>
                </a:spcBef>
                <a:spcAft>
                  <a:spcPts val="0"/>
                </a:spcAft>
                <a:buClr>
                  <a:srgbClr val="000000"/>
                </a:buClr>
                <a:buSzPts val="1400"/>
                <a:buFont typeface="Arial"/>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efc602276d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efc602276d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gefc602276d_0_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tr-TR"/>
              <a:pPr marL="0" lvl="0" indent="0" algn="r" rtl="0">
                <a:lnSpc>
                  <a:spcPct val="100000"/>
                </a:lnSpc>
                <a:spcBef>
                  <a:spcPts val="0"/>
                </a:spcBef>
                <a:spcAft>
                  <a:spcPts val="0"/>
                </a:spcAft>
                <a:buClr>
                  <a:srgbClr val="000000"/>
                </a:buClr>
                <a:buSzPts val="1400"/>
                <a:buFont typeface="Arial"/>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f4b62bc88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f4b62bc881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a:t>Ergenlerin bu gibi istekleri ile aile beklentisi arasındaki uyuşmazlıklardan kaynaklı çatışmalar meydana gelmektedir. Çatışmaların çözümünde iletişim becerilerinin önemi büyüktür.</a:t>
            </a:r>
            <a:endParaRPr/>
          </a:p>
        </p:txBody>
      </p:sp>
      <p:sp>
        <p:nvSpPr>
          <p:cNvPr id="352" name="Google Shape;352;gf4b62bc881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tr-TR"/>
              <a:pPr marL="0" lvl="0" indent="0" algn="r" rtl="0">
                <a:spcBef>
                  <a:spcPts val="0"/>
                </a:spcBef>
                <a:spcAft>
                  <a:spcPts val="0"/>
                </a:spcAft>
                <a:buClr>
                  <a:srgbClr val="000000"/>
                </a:buClr>
                <a:buSzPts val="1200"/>
                <a:buFont typeface="Arial"/>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tr-TR" sz="1200" b="0" i="0" u="none" strike="noStrike" dirty="0">
                <a:solidFill>
                  <a:schemeClr val="dk1"/>
                </a:solidFill>
                <a:latin typeface="Calibri"/>
                <a:ea typeface="Calibri"/>
                <a:cs typeface="Calibri"/>
                <a:sym typeface="Calibri"/>
              </a:rPr>
              <a:t>Sağlıklı bir iletişimin olabilmesi için kişilerin düşüncelerini ifade edebilmesi, birbirlerini dinlemesi ve dinlediklerini geri dönüt olarak verebilmesi önemlidir.</a:t>
            </a:r>
            <a:endParaRPr dirty="0"/>
          </a:p>
          <a:p>
            <a:pPr marL="0" lvl="0" indent="0" algn="l" rtl="0">
              <a:lnSpc>
                <a:spcPct val="100000"/>
              </a:lnSpc>
              <a:spcBef>
                <a:spcPts val="0"/>
              </a:spcBef>
              <a:spcAft>
                <a:spcPts val="0"/>
              </a:spcAft>
              <a:buSzPts val="1400"/>
              <a:buNone/>
            </a:pPr>
            <a:r>
              <a:rPr lang="tr-TR" sz="1200" b="0" i="0" u="none" strike="noStrike" dirty="0">
                <a:solidFill>
                  <a:schemeClr val="dk1"/>
                </a:solidFill>
                <a:latin typeface="Calibri"/>
                <a:ea typeface="Calibri"/>
                <a:cs typeface="Calibri"/>
                <a:sym typeface="Calibri"/>
              </a:rPr>
              <a:t>Çatışmaların çözümünde karşı tarafı eleştirmeye, suçlamaya yönelik bir iletişim dilinden uzak durmak ve anlamaya yönelik bir tutum geliştirmek faydalı olacaktır.</a:t>
            </a:r>
            <a:endParaRPr dirty="0"/>
          </a:p>
          <a:p>
            <a:pPr marL="0" lvl="0" indent="0" algn="l" rtl="0">
              <a:lnSpc>
                <a:spcPct val="100000"/>
              </a:lnSpc>
              <a:spcBef>
                <a:spcPts val="0"/>
              </a:spcBef>
              <a:spcAft>
                <a:spcPts val="0"/>
              </a:spcAft>
              <a:buSzPts val="1400"/>
              <a:buNone/>
            </a:pPr>
            <a:r>
              <a:rPr lang="tr-TR" sz="1200" b="0" i="0" u="none" strike="noStrike" dirty="0">
                <a:solidFill>
                  <a:schemeClr val="dk1"/>
                </a:solidFill>
                <a:latin typeface="Calibri"/>
                <a:ea typeface="Calibri"/>
                <a:cs typeface="Calibri"/>
                <a:sym typeface="Calibri"/>
              </a:rPr>
              <a:t>Çocuğunuzu dinlerken göz teması kurmak, bedeninizi ona doğru çevirmek onu dinlediğiniz mesajını verecektir. </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tr-TR" dirty="0"/>
              <a:t>Nasihat vermek, akıl vermek, tehdit etmek gibi davranışlardan uzak durmak önemlidir. </a:t>
            </a:r>
            <a:endParaRPr dirty="0"/>
          </a:p>
        </p:txBody>
      </p:sp>
      <p:sp>
        <p:nvSpPr>
          <p:cNvPr id="359" name="Google Shape;35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tr-TR"/>
              <a:pPr marL="0" lvl="0" indent="0" algn="r" rtl="0">
                <a:lnSpc>
                  <a:spcPct val="100000"/>
                </a:lnSpc>
                <a:spcBef>
                  <a:spcPts val="0"/>
                </a:spcBef>
                <a:spcAft>
                  <a:spcPts val="0"/>
                </a:spcAft>
                <a:buSzPts val="1400"/>
                <a:buNone/>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f4eeec30a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f4eeec30a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a:t>Çatışmaların farklı bakış açılarından, farklı düşünce ve tutumlardan dolayı yaşandığından bahsetmiştik. Bu görselde bir olay</a:t>
            </a:r>
            <a:r>
              <a:rPr lang="tr-TR" baseline="0" dirty="0"/>
              <a:t> karşısında (dalga) insanların farklı bakış açılarını ve verdikleri tepkileri görüyoruz. Herkes kendi olduğu noktadan olayı yorumluyor. Bazen durumlara ya da olaylara karşıdaki insanın olduğu noktadan da bakmak, onun gibi düşünmek(empati yapmak) faydalı olabilir.</a:t>
            </a:r>
            <a:endParaRPr lang="tr-TR" dirty="0"/>
          </a:p>
          <a:p>
            <a:pPr marL="0" lvl="0" indent="0" algn="l" rtl="0">
              <a:spcBef>
                <a:spcPts val="0"/>
              </a:spcBef>
              <a:spcAft>
                <a:spcPts val="0"/>
              </a:spcAft>
              <a:buNone/>
            </a:pPr>
            <a:r>
              <a:rPr lang="tr-TR" dirty="0"/>
              <a:t>1 Sörf Yapanlar : Dalga büyük olursa heyecan daha da artar.</a:t>
            </a:r>
          </a:p>
          <a:p>
            <a:pPr marL="0" lvl="0" indent="0" algn="l" rtl="0">
              <a:spcBef>
                <a:spcPts val="0"/>
              </a:spcBef>
              <a:spcAft>
                <a:spcPts val="0"/>
              </a:spcAft>
              <a:buNone/>
            </a:pPr>
            <a:r>
              <a:rPr lang="tr-TR" dirty="0"/>
              <a:t>2 Botta Olanlar : Dalga daha da büyük olursa korkunç olur.</a:t>
            </a:r>
          </a:p>
          <a:p>
            <a:pPr marL="0" lvl="0" indent="0" algn="l" rtl="0">
              <a:spcBef>
                <a:spcPts val="0"/>
              </a:spcBef>
              <a:spcAft>
                <a:spcPts val="0"/>
              </a:spcAft>
              <a:buNone/>
            </a:pPr>
            <a:r>
              <a:rPr lang="tr-TR" dirty="0"/>
              <a:t>3 Kıyıda Olanlar : Islanmadığım sürece dalganın ne kadar büyük olduğunu</a:t>
            </a:r>
            <a:r>
              <a:rPr lang="tr-TR" baseline="0" dirty="0"/>
              <a:t> kimin umurunda</a:t>
            </a:r>
            <a:r>
              <a:rPr lang="tr-TR" dirty="0"/>
              <a:t>.</a:t>
            </a:r>
          </a:p>
          <a:p>
            <a:pPr marL="0" lvl="0" indent="0" algn="l" rtl="0">
              <a:spcBef>
                <a:spcPts val="0"/>
              </a:spcBef>
              <a:spcAft>
                <a:spcPts val="0"/>
              </a:spcAft>
              <a:buNone/>
            </a:pPr>
            <a:r>
              <a:rPr lang="tr-TR" dirty="0"/>
              <a:t>4 Tepedeki Kadın : Dalga sadece seyredilecek şeylerden biri.</a:t>
            </a:r>
          </a:p>
          <a:p>
            <a:pPr marL="0" lvl="0" indent="0" algn="l" rtl="0">
              <a:spcBef>
                <a:spcPts val="0"/>
              </a:spcBef>
              <a:spcAft>
                <a:spcPts val="0"/>
              </a:spcAft>
              <a:buNone/>
            </a:pPr>
            <a:r>
              <a:rPr lang="tr-TR" dirty="0"/>
              <a:t>5</a:t>
            </a:r>
            <a:r>
              <a:rPr lang="tr-TR" baseline="0" dirty="0"/>
              <a:t> Sırtı Dönük Oturan : Neyden bahsettiğinizi göremiyorum.</a:t>
            </a:r>
          </a:p>
          <a:p>
            <a:pPr marL="0" lvl="0" indent="0" algn="l" rtl="0">
              <a:spcBef>
                <a:spcPts val="0"/>
              </a:spcBef>
              <a:spcAft>
                <a:spcPts val="0"/>
              </a:spcAft>
              <a:buNone/>
            </a:pPr>
            <a:r>
              <a:rPr lang="tr-TR" baseline="0" dirty="0"/>
              <a:t>6 Suyu Bakan Kadın : Dalgalar hakkında bir şey bilmem ama size görebildiğim bu suyu anlatabilirim.</a:t>
            </a:r>
          </a:p>
          <a:p>
            <a:pPr marL="0" lvl="0" indent="0" algn="l" rtl="0">
              <a:spcBef>
                <a:spcPts val="0"/>
              </a:spcBef>
              <a:spcAft>
                <a:spcPts val="0"/>
              </a:spcAft>
              <a:buNone/>
            </a:pPr>
            <a:r>
              <a:rPr lang="tr-TR" baseline="0" dirty="0">
                <a:solidFill>
                  <a:srgbClr val="FF00FF"/>
                </a:solidFill>
              </a:rPr>
              <a:t>7</a:t>
            </a:r>
            <a:r>
              <a:rPr lang="tr-TR" baseline="0" dirty="0"/>
              <a:t> Helikopter : Hangi dalgadan bahsediyorsunuz?</a:t>
            </a:r>
          </a:p>
          <a:p>
            <a:pPr marL="0" lvl="0" indent="0" algn="l" rtl="0">
              <a:spcBef>
                <a:spcPts val="0"/>
              </a:spcBef>
              <a:spcAft>
                <a:spcPts val="0"/>
              </a:spcAft>
              <a:buNone/>
            </a:pPr>
            <a:r>
              <a:rPr lang="tr-TR" baseline="0" dirty="0"/>
              <a:t>8 Dalga</a:t>
            </a:r>
            <a:endParaRPr dirty="0"/>
          </a:p>
        </p:txBody>
      </p:sp>
      <p:sp>
        <p:nvSpPr>
          <p:cNvPr id="366" name="Google Shape;366;gf4eeec30a3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tr-TR"/>
              <a:pPr marL="0" lvl="0" indent="0" algn="r" rtl="0">
                <a:spcBef>
                  <a:spcPts val="0"/>
                </a:spcBef>
                <a:spcAft>
                  <a:spcPts val="0"/>
                </a:spcAft>
                <a:buClr>
                  <a:srgbClr val="000000"/>
                </a:buClr>
                <a:buSzPts val="1200"/>
                <a:buFont typeface="Arial"/>
                <a:buNone/>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tr-TR" dirty="0"/>
              <a:t>Empati becerisi çocuğunuz/öğrenciniz ile ilişkinizi geliştirecek ve çatışmaların çözümünde sizlere yardımcı olacaktır. Anlaşıldığını bilmek her birey için oldukça önemlidir. Çocuğunuzun o an ne düşündüğünü ne hissettiğini anlayabiliyor olmak, çatışmalara onun gözünden bakabilmek sorunları daha kolay çözmenizi sağlayabilir.</a:t>
            </a:r>
            <a:endParaRPr dirty="0"/>
          </a:p>
        </p:txBody>
      </p:sp>
      <p:sp>
        <p:nvSpPr>
          <p:cNvPr id="374" name="Google Shape;37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tr-TR"/>
              <a:pPr marL="0" lvl="0" indent="0" algn="r" rtl="0">
                <a:lnSpc>
                  <a:spcPct val="100000"/>
                </a:lnSpc>
                <a:spcBef>
                  <a:spcPts val="0"/>
                </a:spcBef>
                <a:spcAft>
                  <a:spcPts val="0"/>
                </a:spcAft>
                <a:buSzPts val="1400"/>
                <a:buNone/>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4b62bc881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4b62bc881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a:t>Çocuğunuz ile ilişkilerinizde yinede çatışmaları çözmede sorunlar yaşıyorsanız bir uzmandan yardım alabileceğinizi unutmayın.</a:t>
            </a:r>
            <a:endParaRPr dirty="0"/>
          </a:p>
        </p:txBody>
      </p:sp>
      <p:sp>
        <p:nvSpPr>
          <p:cNvPr id="381" name="Google Shape;381;gf4b62bc881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tr-TR"/>
              <a:pPr marL="0" lvl="0" indent="0" algn="r" rtl="0">
                <a:spcBef>
                  <a:spcPts val="0"/>
                </a:spcBef>
                <a:spcAft>
                  <a:spcPts val="0"/>
                </a:spcAft>
                <a:buClr>
                  <a:srgbClr val="000000"/>
                </a:buClr>
                <a:buSzPts val="1200"/>
                <a:buFont typeface="Arial"/>
                <a:buNone/>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tr-TR" sz="1200" b="0" i="0" u="none" strike="noStrike" dirty="0">
                <a:solidFill>
                  <a:schemeClr val="dk1"/>
                </a:solidFill>
                <a:latin typeface="Calibri"/>
                <a:ea typeface="Calibri"/>
                <a:cs typeface="Calibri"/>
                <a:sym typeface="Calibri"/>
              </a:rPr>
              <a:t>Çatışmada o anı rahatlatmak için tüm ilişkiye zarar verebilecek tepkilerden kaçınmak ve çözüm için kendimize zaman vermek, çatışma yönetimini güçlendirir. Böylelikle daha az kriz yaşanabilir. </a:t>
            </a:r>
            <a:endParaRPr dirty="0"/>
          </a:p>
          <a:p>
            <a:pPr marL="0" lvl="0" indent="0" algn="l" rtl="0">
              <a:lnSpc>
                <a:spcPct val="100000"/>
              </a:lnSpc>
              <a:spcBef>
                <a:spcPts val="0"/>
              </a:spcBef>
              <a:spcAft>
                <a:spcPts val="0"/>
              </a:spcAft>
              <a:buSzPts val="1400"/>
              <a:buNone/>
            </a:pPr>
            <a:r>
              <a:rPr lang="tr-TR" sz="1200" b="0" i="0" u="none" strike="noStrike" dirty="0">
                <a:solidFill>
                  <a:schemeClr val="dk1"/>
                </a:solidFill>
                <a:latin typeface="Calibri"/>
                <a:ea typeface="Calibri"/>
                <a:cs typeface="Calibri"/>
                <a:sym typeface="Calibri"/>
              </a:rPr>
              <a:t>Çatışma aşamasında yaşanan sorun ile ilgili duygu ve düşünceleri paylaşmak, çatışmaları daha sağlıklı çözmeye yardımcı olacaktır.</a:t>
            </a:r>
            <a:endParaRPr dirty="0"/>
          </a:p>
        </p:txBody>
      </p:sp>
      <p:sp>
        <p:nvSpPr>
          <p:cNvPr id="288" name="Google Shape;28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tr-TR"/>
              <a:pPr marL="0" lvl="0" indent="0" algn="r" rtl="0">
                <a:lnSpc>
                  <a:spcPct val="100000"/>
                </a:lnSpc>
                <a:spcBef>
                  <a:spcPts val="0"/>
                </a:spcBef>
                <a:spcAft>
                  <a:spcPts val="0"/>
                </a:spcAft>
                <a:buSzPts val="1400"/>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tr-TR" dirty="0"/>
              <a:t>Çatışmalar yukarıdaki tablodan da anlaşılacağı üzere sınırlı kaynaklardan, farklı değer, inanç ve tutumlardan ya da ait olma, güç isteme, eğlenme gibi isteklerden kaynaklanıyor olabilir.</a:t>
            </a:r>
            <a:endParaRPr dirty="0"/>
          </a:p>
          <a:p>
            <a:pPr marL="0" lvl="0" indent="0" algn="l" rtl="0">
              <a:lnSpc>
                <a:spcPct val="100000"/>
              </a:lnSpc>
              <a:spcBef>
                <a:spcPts val="0"/>
              </a:spcBef>
              <a:spcAft>
                <a:spcPts val="0"/>
              </a:spcAft>
              <a:buSzPts val="1400"/>
              <a:buNone/>
            </a:pPr>
            <a:r>
              <a:rPr lang="tr-TR" dirty="0"/>
              <a:t>Çatışmalarda göstereceğimiz tepkileri seçebiliriz. </a:t>
            </a:r>
            <a:endParaRPr dirty="0"/>
          </a:p>
          <a:p>
            <a:pPr marL="0" lvl="0" indent="0" algn="l" rtl="0">
              <a:lnSpc>
                <a:spcPct val="100000"/>
              </a:lnSpc>
              <a:spcBef>
                <a:spcPts val="0"/>
              </a:spcBef>
              <a:spcAft>
                <a:spcPts val="0"/>
              </a:spcAft>
              <a:buSzPts val="1400"/>
              <a:buNone/>
            </a:pPr>
            <a:r>
              <a:rPr lang="tr-TR" sz="1200" b="0" i="0" u="none" strike="noStrike" dirty="0">
                <a:solidFill>
                  <a:schemeClr val="dk1"/>
                </a:solidFill>
                <a:latin typeface="Calibri"/>
                <a:ea typeface="Calibri"/>
                <a:cs typeface="Calibri"/>
                <a:sym typeface="Calibri"/>
              </a:rPr>
              <a:t>Çatışmalar yıkıcı olarak(Kaç</a:t>
            </a:r>
            <a:r>
              <a:rPr lang="tr-TR" dirty="0"/>
              <a:t>ma ya da kavga tepkisi)</a:t>
            </a:r>
            <a:r>
              <a:rPr lang="tr-TR" sz="1200" b="0" i="0" u="none" strike="noStrike" dirty="0">
                <a:solidFill>
                  <a:schemeClr val="dk1"/>
                </a:solidFill>
                <a:latin typeface="Calibri"/>
                <a:ea typeface="Calibri"/>
                <a:cs typeface="Calibri"/>
                <a:sym typeface="Calibri"/>
              </a:rPr>
              <a:t> çözüldüğünde; kızgınlık, öfke, düşmanlık,şiddet duyguları yaratır.</a:t>
            </a:r>
            <a:endParaRPr dirty="0"/>
          </a:p>
          <a:p>
            <a:pPr marL="0" lvl="0" indent="0" algn="l" rtl="0">
              <a:lnSpc>
                <a:spcPct val="100000"/>
              </a:lnSpc>
              <a:spcBef>
                <a:spcPts val="0"/>
              </a:spcBef>
              <a:spcAft>
                <a:spcPts val="0"/>
              </a:spcAft>
              <a:buSzPts val="1400"/>
              <a:buNone/>
            </a:pPr>
            <a:r>
              <a:rPr lang="tr-TR" sz="1200" b="0" i="0" u="none" strike="noStrike" dirty="0">
                <a:solidFill>
                  <a:schemeClr val="dk1"/>
                </a:solidFill>
                <a:latin typeface="Calibri"/>
                <a:ea typeface="Calibri"/>
                <a:cs typeface="Calibri"/>
                <a:sym typeface="Calibri"/>
              </a:rPr>
              <a:t>Yapıcı(Problem çözme tepkisi) olarak çözüldüğünde ise; sorun çözme, eleştirel düşünme, iletişim becerilerini geliştirerek kişisel gelişimi sağlar.</a:t>
            </a:r>
            <a:endParaRPr dirty="0"/>
          </a:p>
          <a:p>
            <a:pPr marL="0" lvl="0" indent="0" algn="l" rtl="0">
              <a:lnSpc>
                <a:spcPct val="100000"/>
              </a:lnSpc>
              <a:spcBef>
                <a:spcPts val="0"/>
              </a:spcBef>
              <a:spcAft>
                <a:spcPts val="0"/>
              </a:spcAft>
              <a:buSzPts val="1400"/>
              <a:buNone/>
            </a:pPr>
            <a:r>
              <a:rPr lang="tr-TR" sz="1200" b="0" i="0" u="none" strike="noStrike" dirty="0">
                <a:solidFill>
                  <a:schemeClr val="dk1"/>
                </a:solidFill>
                <a:latin typeface="Calibri"/>
                <a:ea typeface="Calibri"/>
                <a:cs typeface="Calibri"/>
                <a:sym typeface="Calibri"/>
              </a:rPr>
              <a:t>Ayrıca çatışmaları yapıcı yollarla çözmek kişinin kendini tanımasına, sosyal gelişiminin sağlıklı bir biçimde sürmesine yardımcı olur.</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294" name="Google Shape;294;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tr-TR"/>
              <a:pPr marL="0" lvl="0" indent="0" algn="r" rtl="0">
                <a:lnSpc>
                  <a:spcPct val="100000"/>
                </a:lnSpc>
                <a:spcBef>
                  <a:spcPts val="0"/>
                </a:spcBef>
                <a:spcAft>
                  <a:spcPts val="0"/>
                </a:spcAft>
                <a:buSzPts val="1400"/>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tr-TR" dirty="0"/>
              <a:t>Yaşanan</a:t>
            </a:r>
            <a:r>
              <a:rPr lang="tr-TR" baseline="0" dirty="0"/>
              <a:t> herhangi bir çatışma durumunu bu basamakları kullanarak yorumlayabilirsiniz.</a:t>
            </a:r>
            <a:endParaRPr dirty="0"/>
          </a:p>
        </p:txBody>
      </p:sp>
      <p:sp>
        <p:nvSpPr>
          <p:cNvPr id="299" name="Google Shape;29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tr-TR" sz="1200" b="0" i="0" u="none" strike="noStrike" dirty="0">
                <a:solidFill>
                  <a:schemeClr val="dk1"/>
                </a:solidFill>
                <a:latin typeface="Calibri"/>
                <a:ea typeface="Calibri"/>
                <a:cs typeface="Calibri"/>
                <a:sym typeface="Calibri"/>
              </a:rPr>
              <a:t>Çocuğunuz ile aranızdaki çatışmalarda, "kimin haklı olduğunu" düşünmek yerine, çözüme odaklanmak faydalı olacaktır.</a:t>
            </a:r>
            <a:endParaRPr dirty="0"/>
          </a:p>
        </p:txBody>
      </p:sp>
      <p:sp>
        <p:nvSpPr>
          <p:cNvPr id="306" name="Google Shape;306;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tr-TR"/>
              <a:pPr marL="0" lvl="0" indent="0" algn="r" rtl="0">
                <a:lnSpc>
                  <a:spcPct val="100000"/>
                </a:lnSpc>
                <a:spcBef>
                  <a:spcPts val="0"/>
                </a:spcBef>
                <a:spcAft>
                  <a:spcPts val="0"/>
                </a:spcAft>
                <a:buSzPts val="1400"/>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tr-TR" dirty="0"/>
              <a:t>Bazen çatışmalarda amacımızın önem derecesine ya da çatışma yaşadığımız kişi ile olan ilişkimizin önem derecesine göre farklı stratejiler kullanabiliriz. Bazen ilişkimize zarar gelmemesi adına çatışmayı alttan alırken, bazen daha baskın olup çatışmayı kendi istediğimiz şekilde çözmek isteyebiliriz. Bu gibi durumlara</a:t>
            </a:r>
            <a:r>
              <a:rPr lang="tr-TR" baseline="0" dirty="0"/>
              <a:t> farklı çatışma çözme stratejileri kullanırız.</a:t>
            </a:r>
            <a:endParaRPr dirty="0"/>
          </a:p>
        </p:txBody>
      </p:sp>
      <p:sp>
        <p:nvSpPr>
          <p:cNvPr id="311" name="Google Shape;31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4"/>
          </p:nvPr>
        </p:nvSpPr>
        <p:spPr/>
        <p:txBody>
          <a:bodyPr rtlCol="0"/>
          <a:lstStyle/>
          <a:p>
            <a:endParaRPr lang="tr-TR"/>
          </a:p>
        </p:txBody>
      </p:sp>
      <p:sp>
        <p:nvSpPr>
          <p:cNvPr id="9" name="8 Slayt Numarası Yer Tutucusu"/>
          <p:cNvSpPr>
            <a:spLocks noGrp="1"/>
          </p:cNvSpPr>
          <p:nvPr>
            <p:ph type="sldNum" sz="quarter" idx="15"/>
          </p:nvPr>
        </p:nvSpPr>
        <p:spPr/>
        <p:txBody>
          <a:bodyPr rtlCol="0"/>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a:t>Asıl başlık stili için tıklatın</a:t>
            </a:r>
            <a:endParaRPr kumimoji="0" lang="en-US"/>
          </a:p>
        </p:txBody>
      </p:sp>
      <p:sp>
        <p:nvSpPr>
          <p:cNvPr id="7" name="6 Veri Yer Tutucusu"/>
          <p:cNvSpPr>
            <a:spLocks noGrp="1"/>
          </p:cNvSpPr>
          <p:nvPr>
            <p:ph type="dt" sz="half" idx="10"/>
          </p:nvPr>
        </p:nvSpPr>
        <p:spPr/>
        <p:txBody>
          <a:bodyPr/>
          <a:lstStyle/>
          <a:p>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6" name="5 Veri Yer Tutucusu"/>
          <p:cNvSpPr>
            <a:spLocks noGrp="1"/>
          </p:cNvSpPr>
          <p:nvPr>
            <p:ph type="dt" sz="half" idx="10"/>
          </p:nvPr>
        </p:nvSpPr>
        <p:spPr/>
        <p:txBody>
          <a:bodyPr rtlCol="0"/>
          <a:lstStyle/>
          <a:p>
            <a:endParaRPr lang="tr-TR"/>
          </a:p>
        </p:txBody>
      </p:sp>
      <p:sp>
        <p:nvSpPr>
          <p:cNvPr id="7" name="6 Slayt Numarası Yer Tutucusu"/>
          <p:cNvSpPr>
            <a:spLocks noGrp="1"/>
          </p:cNvSpPr>
          <p:nvPr>
            <p:ph type="sldNum" sz="quarter" idx="11"/>
          </p:nvPr>
        </p:nvSpPr>
        <p:spPr/>
        <p:txBody>
          <a:bodyPr rtlCol="0"/>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1" name="20 Veri Yer Tutucusu"/>
          <p:cNvSpPr>
            <a:spLocks noGrp="1"/>
          </p:cNvSpPr>
          <p:nvPr>
            <p:ph type="dt" sz="half" idx="14"/>
          </p:nvPr>
        </p:nvSpPr>
        <p:spPr/>
        <p:txBody>
          <a:bodyPr rtlCol="0"/>
          <a:lstStyle/>
          <a:p>
            <a:endParaRPr lang="tr-TR"/>
          </a:p>
        </p:txBody>
      </p:sp>
      <p:sp>
        <p:nvSpPr>
          <p:cNvPr id="22" name="21 Slayt Numarası Yer Tutucusu"/>
          <p:cNvSpPr>
            <a:spLocks noGrp="1"/>
          </p:cNvSpPr>
          <p:nvPr>
            <p:ph type="sldNum" sz="quarter" idx="15"/>
          </p:nvPr>
        </p:nvSpPr>
        <p:spPr/>
        <p:txBody>
          <a:bodyPr rtlCol="0"/>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endParaRPr lang="tr-TR"/>
          </a:p>
        </p:txBody>
      </p:sp>
      <p:sp>
        <p:nvSpPr>
          <p:cNvPr id="18" name="17 Slayt Numarası Yer Tutucusu"/>
          <p:cNvSpPr>
            <a:spLocks noGrp="1"/>
          </p:cNvSpPr>
          <p:nvPr>
            <p:ph type="sldNum" sz="quarter" idx="11"/>
          </p:nvPr>
        </p:nvSpPr>
        <p:spPr/>
        <p:txBody>
          <a:bodyPr rtlCol="0"/>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sldNum="0"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
          <p:cNvSpPr txBox="1">
            <a:spLocks noGrp="1"/>
          </p:cNvSpPr>
          <p:nvPr>
            <p:ph type="ctrTitle"/>
          </p:nvPr>
        </p:nvSpPr>
        <p:spPr>
          <a:xfrm>
            <a:off x="1603714" y="1730326"/>
            <a:ext cx="7413674" cy="278540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ct val="100000"/>
              <a:buFont typeface="Calibri"/>
              <a:buNone/>
            </a:pPr>
            <a:r>
              <a:rPr lang="tr-TR" sz="3500" dirty="0">
                <a:latin typeface="Calibri" pitchFamily="34" charset="0"/>
              </a:rPr>
              <a:t/>
            </a:r>
            <a:br>
              <a:rPr lang="tr-TR" sz="3500" dirty="0">
                <a:latin typeface="Calibri" pitchFamily="34" charset="0"/>
              </a:rPr>
            </a:br>
            <a:r>
              <a:rPr lang="tr-TR" sz="4000" dirty="0">
                <a:solidFill>
                  <a:srgbClr val="0070C0"/>
                </a:solidFill>
                <a:latin typeface="Calibri" pitchFamily="34" charset="0"/>
              </a:rPr>
              <a:t>ÇATIŞMA ÇÖZME BECERİLERİ </a:t>
            </a:r>
            <a:br>
              <a:rPr lang="tr-TR" sz="4000" dirty="0">
                <a:solidFill>
                  <a:srgbClr val="0070C0"/>
                </a:solidFill>
                <a:latin typeface="Calibri" pitchFamily="34" charset="0"/>
              </a:rPr>
            </a:br>
            <a:r>
              <a:rPr lang="tr-TR" sz="4000" dirty="0">
                <a:solidFill>
                  <a:srgbClr val="0070C0"/>
                </a:solidFill>
                <a:latin typeface="Calibri" pitchFamily="34" charset="0"/>
              </a:rPr>
              <a:t>AİLE SUNUMU</a:t>
            </a:r>
            <a:r>
              <a:rPr lang="tr-TR" sz="3500" dirty="0">
                <a:latin typeface="Calibri" pitchFamily="34" charset="0"/>
              </a:rPr>
              <a:t/>
            </a:r>
            <a:br>
              <a:rPr lang="tr-TR" sz="3500" dirty="0">
                <a:latin typeface="Calibri" pitchFamily="34" charset="0"/>
              </a:rPr>
            </a:br>
            <a:endParaRPr sz="3500" dirty="0">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efc602276d_0_0"/>
          <p:cNvSpPr txBox="1">
            <a:spLocks noGrp="1"/>
          </p:cNvSpPr>
          <p:nvPr>
            <p:ph type="title"/>
          </p:nvPr>
        </p:nvSpPr>
        <p:spPr>
          <a:xfrm>
            <a:off x="536608" y="1438841"/>
            <a:ext cx="6343672" cy="70986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E17EB"/>
              </a:buClr>
              <a:buSzPts val="2200"/>
              <a:buFont typeface="Century Gothic"/>
              <a:buNone/>
            </a:pPr>
            <a:r>
              <a:rPr lang="tr-TR" dirty="0">
                <a:solidFill>
                  <a:srgbClr val="00B0F0"/>
                </a:solidFill>
                <a:latin typeface="Calibri" pitchFamily="34" charset="0"/>
              </a:rPr>
              <a:t>KAÇINMA GERİ ÇEKİLME (Kaplumbağa )</a:t>
            </a:r>
            <a:endParaRPr dirty="0">
              <a:solidFill>
                <a:srgbClr val="00B0F0"/>
              </a:solidFill>
              <a:latin typeface="Calibri" pitchFamily="34" charset="0"/>
            </a:endParaRPr>
          </a:p>
        </p:txBody>
      </p:sp>
      <p:sp>
        <p:nvSpPr>
          <p:cNvPr id="320" name="Google Shape;320;gefc602276d_0_0"/>
          <p:cNvSpPr txBox="1">
            <a:spLocks noGrp="1"/>
          </p:cNvSpPr>
          <p:nvPr>
            <p:ph sz="quarter" idx="1"/>
          </p:nvPr>
        </p:nvSpPr>
        <p:spPr>
          <a:xfrm>
            <a:off x="445168" y="2217150"/>
            <a:ext cx="8229600" cy="2511261"/>
          </a:xfrm>
          <a:prstGeom prst="rect">
            <a:avLst/>
          </a:prstGeom>
          <a:noFill/>
          <a:ln>
            <a:noFill/>
          </a:ln>
        </p:spPr>
        <p:txBody>
          <a:bodyPr spcFirstLastPara="1" wrap="square" lIns="91425" tIns="45700" rIns="91425" bIns="45700" anchor="t" anchorCtr="0">
            <a:normAutofit/>
          </a:bodyPr>
          <a:lstStyle/>
          <a:p>
            <a:pPr marL="0" lvl="0" indent="0" algn="l" rtl="0">
              <a:spcBef>
                <a:spcPts val="360"/>
              </a:spcBef>
              <a:spcAft>
                <a:spcPts val="0"/>
              </a:spcAft>
              <a:buSzPts val="1760"/>
              <a:buNone/>
            </a:pPr>
            <a:r>
              <a:rPr lang="tr-TR" dirty="0">
                <a:latin typeface="Calibri" pitchFamily="34" charset="0"/>
              </a:rPr>
              <a:t>Kişiler çatışmayı çözemeyeceklerine inandıklarında kaçınma, geri çekilme stratejisini kullanabilirler. </a:t>
            </a:r>
            <a:endParaRPr dirty="0">
              <a:latin typeface="Calibri" pitchFamily="34" charset="0"/>
            </a:endParaRPr>
          </a:p>
          <a:p>
            <a:pPr marL="0" lvl="0" indent="0" algn="l" rtl="0">
              <a:spcBef>
                <a:spcPts val="360"/>
              </a:spcBef>
              <a:spcAft>
                <a:spcPts val="0"/>
              </a:spcAft>
              <a:buSzPts val="1760"/>
              <a:buNone/>
            </a:pPr>
            <a:r>
              <a:rPr lang="tr-TR" dirty="0">
                <a:latin typeface="Calibri" pitchFamily="34" charset="0"/>
              </a:rPr>
              <a:t>Karşı tarafın haklı olduğunu düşündüğünüzde, kazanma şansınızın olmadığını düşündüğünüzde ya da çatışmada çözüm üretmeye zamanınız olmadığını düşünüyorsanız kaplumbağa stratejisini kullanabilirsiniz.</a:t>
            </a:r>
            <a:endParaRPr dirty="0">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efc602276d_0_7"/>
          <p:cNvSpPr txBox="1">
            <a:spLocks noGrp="1"/>
          </p:cNvSpPr>
          <p:nvPr>
            <p:ph type="title"/>
          </p:nvPr>
        </p:nvSpPr>
        <p:spPr>
          <a:xfrm>
            <a:off x="594073" y="1353016"/>
            <a:ext cx="6343672" cy="70986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E17EB"/>
              </a:buClr>
              <a:buSzPts val="2200"/>
              <a:buFont typeface="Century Gothic"/>
              <a:buNone/>
            </a:pPr>
            <a:r>
              <a:rPr lang="tr-TR" dirty="0">
                <a:solidFill>
                  <a:srgbClr val="00B0F0"/>
                </a:solidFill>
                <a:latin typeface="Calibri" pitchFamily="34" charset="0"/>
              </a:rPr>
              <a:t>VERME YATIŞTIRMA (Oyuncak ayı)</a:t>
            </a:r>
            <a:endParaRPr dirty="0">
              <a:solidFill>
                <a:srgbClr val="00B0F0"/>
              </a:solidFill>
              <a:latin typeface="Calibri" pitchFamily="34" charset="0"/>
            </a:endParaRPr>
          </a:p>
        </p:txBody>
      </p:sp>
      <p:sp>
        <p:nvSpPr>
          <p:cNvPr id="327" name="Google Shape;327;gefc602276d_0_7"/>
          <p:cNvSpPr txBox="1">
            <a:spLocks noGrp="1"/>
          </p:cNvSpPr>
          <p:nvPr>
            <p:ph sz="quarter" idx="1"/>
          </p:nvPr>
        </p:nvSpPr>
        <p:spPr>
          <a:xfrm>
            <a:off x="594072" y="2005531"/>
            <a:ext cx="8002891" cy="3530600"/>
          </a:xfrm>
          <a:prstGeom prst="rect">
            <a:avLst/>
          </a:prstGeom>
          <a:noFill/>
          <a:ln>
            <a:noFill/>
          </a:ln>
        </p:spPr>
        <p:txBody>
          <a:bodyPr spcFirstLastPara="1" wrap="square" lIns="91425" tIns="45700" rIns="91425" bIns="45700" anchor="t" anchorCtr="0">
            <a:normAutofit/>
          </a:bodyPr>
          <a:lstStyle/>
          <a:p>
            <a:pPr marL="0" lvl="0" indent="0" algn="l" rtl="0">
              <a:spcBef>
                <a:spcPts val="360"/>
              </a:spcBef>
              <a:spcAft>
                <a:spcPts val="0"/>
              </a:spcAft>
              <a:buSzPts val="1760"/>
              <a:buNone/>
            </a:pPr>
            <a:r>
              <a:rPr lang="tr-TR" dirty="0">
                <a:latin typeface="Calibri" pitchFamily="34" charset="0"/>
              </a:rPr>
              <a:t>İlişkilerinde çatışma yaşadığı zaman karşısındakinin kalbinin kırılacağını ve ilişkilerinin zarar göreceğini düşündüğünden ilişkilerini devam ettirmek için kendi amaçlarından vazgeçer. </a:t>
            </a:r>
            <a:endParaRPr dirty="0">
              <a:latin typeface="Calibri" pitchFamily="34" charset="0"/>
            </a:endParaRPr>
          </a:p>
          <a:p>
            <a:pPr marL="0" lvl="0" indent="0" algn="l" rtl="0">
              <a:spcBef>
                <a:spcPts val="360"/>
              </a:spcBef>
              <a:spcAft>
                <a:spcPts val="0"/>
              </a:spcAft>
              <a:buSzPts val="1760"/>
              <a:buNone/>
            </a:pPr>
            <a:r>
              <a:rPr lang="tr-TR" dirty="0">
                <a:latin typeface="Calibri" pitchFamily="34" charset="0"/>
              </a:rPr>
              <a:t>İlişkilerin bozulmaması için çatışma durumunda karşı tarafı yatıştırmaya çalışırlar.</a:t>
            </a:r>
            <a:endParaRPr dirty="0">
              <a:latin typeface="Calibri" pitchFamily="34" charset="0"/>
            </a:endParaRPr>
          </a:p>
          <a:p>
            <a:pPr marL="0" lvl="0" indent="0" algn="l" rtl="0">
              <a:spcBef>
                <a:spcPts val="360"/>
              </a:spcBef>
              <a:spcAft>
                <a:spcPts val="0"/>
              </a:spcAft>
              <a:buSzPts val="1760"/>
              <a:buNone/>
            </a:pPr>
            <a:r>
              <a:rPr lang="tr-TR" dirty="0">
                <a:latin typeface="Calibri" pitchFamily="34" charset="0"/>
              </a:rPr>
              <a:t>Eğer çatışma sizi psikolojik olarak yıpratacaksa, karşınızdaki kişi sizin için sorundan daha önemli ise oyuncak ayı stratejisini kullanabilirsiniz.</a:t>
            </a:r>
            <a:endParaRPr dirty="0">
              <a:latin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efc602276d_0_14"/>
          <p:cNvSpPr txBox="1">
            <a:spLocks noGrp="1"/>
          </p:cNvSpPr>
          <p:nvPr>
            <p:ph type="title"/>
          </p:nvPr>
        </p:nvSpPr>
        <p:spPr>
          <a:xfrm>
            <a:off x="541118" y="903035"/>
            <a:ext cx="8054242" cy="7098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5E17EB"/>
              </a:buClr>
              <a:buSzPts val="2200"/>
              <a:buFont typeface="Century Gothic"/>
              <a:buNone/>
            </a:pPr>
            <a:r>
              <a:rPr lang="tr-TR" dirty="0">
                <a:solidFill>
                  <a:srgbClr val="00B0F0"/>
                </a:solidFill>
                <a:latin typeface="Calibri" pitchFamily="34" charset="0"/>
              </a:rPr>
              <a:t>GÜÇLÜ OLMA,HEP KAZANMA (Köpekbalığı)</a:t>
            </a:r>
            <a:endParaRPr dirty="0">
              <a:solidFill>
                <a:srgbClr val="00B0F0"/>
              </a:solidFill>
              <a:latin typeface="Calibri" pitchFamily="34" charset="0"/>
            </a:endParaRPr>
          </a:p>
        </p:txBody>
      </p:sp>
      <p:sp>
        <p:nvSpPr>
          <p:cNvPr id="334" name="Google Shape;334;gefc602276d_0_14"/>
          <p:cNvSpPr txBox="1">
            <a:spLocks noGrp="1"/>
          </p:cNvSpPr>
          <p:nvPr>
            <p:ph sz="quarter" idx="1"/>
          </p:nvPr>
        </p:nvSpPr>
        <p:spPr>
          <a:xfrm>
            <a:off x="630969" y="1570786"/>
            <a:ext cx="8075081" cy="35306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SzPct val="80000"/>
              <a:buNone/>
            </a:pPr>
            <a:r>
              <a:rPr lang="tr-TR" dirty="0">
                <a:latin typeface="Calibri" pitchFamily="34" charset="0"/>
              </a:rPr>
              <a:t>Köpek balığı stratejisini tercih edenler çatışmayı kendi istedikleri şekilde sonuçlanması için, çatıştığı kişinin düşüncelerini değiştirmeye çalışır ve karşısındaki kişi üzerinde baskı kurar. </a:t>
            </a:r>
            <a:endParaRPr dirty="0">
              <a:latin typeface="Calibri" pitchFamily="34" charset="0"/>
            </a:endParaRPr>
          </a:p>
          <a:p>
            <a:pPr marL="0" lvl="0" indent="0" algn="l" rtl="0">
              <a:spcBef>
                <a:spcPts val="360"/>
              </a:spcBef>
              <a:spcAft>
                <a:spcPts val="0"/>
              </a:spcAft>
              <a:buSzPct val="80000"/>
              <a:buNone/>
            </a:pPr>
            <a:r>
              <a:rPr lang="tr-TR" dirty="0">
                <a:latin typeface="Calibri" pitchFamily="34" charset="0"/>
              </a:rPr>
              <a:t>Bireyin amaçları çok önemlidir, ilişkileri ise çok da önemli değildir. </a:t>
            </a:r>
            <a:endParaRPr dirty="0">
              <a:latin typeface="Calibri" pitchFamily="34" charset="0"/>
            </a:endParaRPr>
          </a:p>
          <a:p>
            <a:pPr marL="0" lvl="0" indent="0" algn="l" rtl="0">
              <a:spcBef>
                <a:spcPts val="360"/>
              </a:spcBef>
              <a:spcAft>
                <a:spcPts val="0"/>
              </a:spcAft>
              <a:buSzPct val="80000"/>
              <a:buNone/>
            </a:pPr>
            <a:r>
              <a:rPr lang="tr-TR" dirty="0">
                <a:latin typeface="Calibri" pitchFamily="34" charset="0"/>
              </a:rPr>
              <a:t>Her durumda amaçlarına ulaşmak tek hedefleridir.</a:t>
            </a:r>
            <a:endParaRPr dirty="0">
              <a:latin typeface="Calibri" pitchFamily="34" charset="0"/>
            </a:endParaRPr>
          </a:p>
          <a:p>
            <a:pPr marL="0" lvl="0" indent="0" algn="l" rtl="0">
              <a:spcBef>
                <a:spcPts val="360"/>
              </a:spcBef>
              <a:spcAft>
                <a:spcPts val="0"/>
              </a:spcAft>
              <a:buSzPct val="80000"/>
              <a:buNone/>
            </a:pPr>
            <a:r>
              <a:rPr lang="tr-TR" dirty="0">
                <a:latin typeface="Calibri" pitchFamily="34" charset="0"/>
              </a:rPr>
              <a:t>Çatışma durumunda karşı taraftan daha haklı olduğunuzu düşünüyorsanız ya da kısa sürede bir karar vermeniz gerekiyorsa güçlü olma,hep kazanma stratejisini kullanabilirsiniz.</a:t>
            </a:r>
            <a:endParaRPr dirty="0">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efc602276d_0_21"/>
          <p:cNvSpPr txBox="1">
            <a:spLocks noGrp="1"/>
          </p:cNvSpPr>
          <p:nvPr>
            <p:ph type="title"/>
          </p:nvPr>
        </p:nvSpPr>
        <p:spPr>
          <a:xfrm>
            <a:off x="541116" y="891003"/>
            <a:ext cx="7536083" cy="7098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5E17EB"/>
              </a:buClr>
              <a:buSzPts val="2200"/>
              <a:buFont typeface="Century Gothic"/>
              <a:buNone/>
            </a:pPr>
            <a:r>
              <a:rPr lang="tr-TR" dirty="0">
                <a:solidFill>
                  <a:srgbClr val="00B0F0"/>
                </a:solidFill>
                <a:latin typeface="Calibri" pitchFamily="34" charset="0"/>
              </a:rPr>
              <a:t>PROBLEMİ GÖRME, UZLAŞMA YOLLARI ARAMA (Tilki)</a:t>
            </a:r>
            <a:endParaRPr dirty="0">
              <a:solidFill>
                <a:srgbClr val="00B0F0"/>
              </a:solidFill>
              <a:latin typeface="Calibri" pitchFamily="34" charset="0"/>
            </a:endParaRPr>
          </a:p>
        </p:txBody>
      </p:sp>
      <p:sp>
        <p:nvSpPr>
          <p:cNvPr id="341" name="Google Shape;341;gefc602276d_0_21"/>
          <p:cNvSpPr txBox="1">
            <a:spLocks noGrp="1"/>
          </p:cNvSpPr>
          <p:nvPr>
            <p:ph sz="quarter" idx="1"/>
          </p:nvPr>
        </p:nvSpPr>
        <p:spPr>
          <a:xfrm>
            <a:off x="571597" y="1174548"/>
            <a:ext cx="7399725" cy="4860491"/>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4000"/>
              </a:spcBef>
              <a:spcAft>
                <a:spcPts val="0"/>
              </a:spcAft>
              <a:buSzPct val="80000"/>
              <a:buNone/>
            </a:pPr>
            <a:r>
              <a:rPr lang="tr-TR" dirty="0">
                <a:latin typeface="Calibri" pitchFamily="34" charset="0"/>
              </a:rPr>
              <a:t>İki tarafında tamamen kazanmadığı ve tamamıyla kaybetmediği bir yöntemdir. Çözüm için kendi hedeflerinden bir miktar fedakârlıkta bulunurlar. Bu yöntemi kullanan birey, her iki tarafı da bir nebze mutlu eden, iki tarafında üzerinde anlaşabilecekleri çözümler bulmaya çalışırlar.Çatışmada amacınızda ilişkilerinizde önemli ise, geçici de olsa bir çözüme ihtiyacınız varsa bu strateji kullanılabilir.</a:t>
            </a:r>
            <a:endParaRPr dirty="0">
              <a:latin typeface="Calibri" pitchFamily="34" charset="0"/>
            </a:endParaRPr>
          </a:p>
          <a:p>
            <a:pPr marL="0" lvl="0" indent="0" algn="l" rtl="0">
              <a:spcBef>
                <a:spcPts val="4000"/>
              </a:spcBef>
              <a:spcAft>
                <a:spcPts val="0"/>
              </a:spcAft>
              <a:buSzPct val="80000"/>
              <a:buNone/>
            </a:pPr>
            <a:endParaRPr dirty="0">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efc602276d_0_28"/>
          <p:cNvSpPr txBox="1">
            <a:spLocks noGrp="1"/>
          </p:cNvSpPr>
          <p:nvPr>
            <p:ph type="title"/>
          </p:nvPr>
        </p:nvSpPr>
        <p:spPr>
          <a:xfrm>
            <a:off x="685800" y="591016"/>
            <a:ext cx="8031480" cy="11158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5E17EB"/>
              </a:buClr>
              <a:buSzPct val="100000"/>
              <a:buFont typeface="Century Gothic"/>
              <a:buNone/>
            </a:pPr>
            <a:r>
              <a:rPr lang="tr-TR" dirty="0">
                <a:solidFill>
                  <a:srgbClr val="00B0F0"/>
                </a:solidFill>
                <a:latin typeface="Calibri" pitchFamily="34" charset="0"/>
              </a:rPr>
              <a:t>PROBLEM ÇÖZME, TARTIŞABİLME, YÜZLEŞEBİLME </a:t>
            </a:r>
            <a:br>
              <a:rPr lang="tr-TR" dirty="0">
                <a:solidFill>
                  <a:srgbClr val="00B0F0"/>
                </a:solidFill>
                <a:latin typeface="Calibri" pitchFamily="34" charset="0"/>
              </a:rPr>
            </a:br>
            <a:r>
              <a:rPr lang="tr-TR" dirty="0">
                <a:solidFill>
                  <a:srgbClr val="00B0F0"/>
                </a:solidFill>
                <a:latin typeface="Calibri" pitchFamily="34" charset="0"/>
              </a:rPr>
              <a:t>(Baykuş)</a:t>
            </a:r>
            <a:endParaRPr dirty="0">
              <a:solidFill>
                <a:srgbClr val="00B0F0"/>
              </a:solidFill>
              <a:latin typeface="Calibri" pitchFamily="34" charset="0"/>
            </a:endParaRPr>
          </a:p>
        </p:txBody>
      </p:sp>
      <p:sp>
        <p:nvSpPr>
          <p:cNvPr id="348" name="Google Shape;348;gefc602276d_0_28"/>
          <p:cNvSpPr txBox="1">
            <a:spLocks noGrp="1"/>
          </p:cNvSpPr>
          <p:nvPr>
            <p:ph sz="quarter" idx="1"/>
          </p:nvPr>
        </p:nvSpPr>
        <p:spPr>
          <a:xfrm>
            <a:off x="705561" y="1278578"/>
            <a:ext cx="7473600" cy="5320342"/>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4000"/>
              </a:spcBef>
              <a:spcAft>
                <a:spcPts val="0"/>
              </a:spcAft>
              <a:buSzPct val="80000"/>
              <a:buNone/>
            </a:pPr>
            <a:r>
              <a:rPr lang="tr-TR" dirty="0">
                <a:latin typeface="Calibri" pitchFamily="34" charset="0"/>
              </a:rPr>
              <a:t>Çatışmaları, çözülmesi gereken olağan doğal problem olarak görürler ve hem kendilerinin hem de karşı tarafın tatmin olabileceği bir çözüm ararlar. Her iki tarafında amaçlarına ulaşabilecekleri çözüm yolları arayarak ilişkiyi sürdürürler. İlişkinizde güven ortamı varsa, çatışmaya yönelik sorumluluğu paylaşmak istiyorsanız bu stratejiyi kullanabilirsiniz.</a:t>
            </a:r>
            <a:endParaRPr dirty="0">
              <a:latin typeface="Calibri" pitchFamily="34" charset="0"/>
            </a:endParaRPr>
          </a:p>
          <a:p>
            <a:pPr marL="0" lvl="0" indent="0" algn="l" rtl="0">
              <a:spcBef>
                <a:spcPts val="4000"/>
              </a:spcBef>
              <a:spcAft>
                <a:spcPts val="0"/>
              </a:spcAft>
              <a:buSzPct val="80000"/>
              <a:buNone/>
            </a:pPr>
            <a:endParaRPr dirty="0">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f4b62bc881_0_0"/>
          <p:cNvSpPr txBox="1">
            <a:spLocks noGrp="1"/>
          </p:cNvSpPr>
          <p:nvPr>
            <p:ph type="title"/>
          </p:nvPr>
        </p:nvSpPr>
        <p:spPr>
          <a:xfrm>
            <a:off x="484790" y="598243"/>
            <a:ext cx="6343800" cy="70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sz="3000" dirty="0">
                <a:solidFill>
                  <a:srgbClr val="00B0F0"/>
                </a:solidFill>
                <a:latin typeface="Calibri"/>
                <a:ea typeface="Calibri"/>
                <a:cs typeface="Calibri"/>
                <a:sym typeface="Calibri"/>
              </a:rPr>
              <a:t>ERGENLER NE İSTİYOR?</a:t>
            </a:r>
            <a:endParaRPr sz="3000" dirty="0">
              <a:solidFill>
                <a:srgbClr val="00B0F0"/>
              </a:solidFill>
              <a:latin typeface="Calibri"/>
              <a:ea typeface="Calibri"/>
              <a:cs typeface="Calibri"/>
              <a:sym typeface="Calibri"/>
            </a:endParaRPr>
          </a:p>
        </p:txBody>
      </p:sp>
      <p:sp>
        <p:nvSpPr>
          <p:cNvPr id="355" name="Google Shape;355;gf4b62bc881_0_0"/>
          <p:cNvSpPr txBox="1">
            <a:spLocks noGrp="1"/>
          </p:cNvSpPr>
          <p:nvPr>
            <p:ph sz="quarter" idx="1"/>
          </p:nvPr>
        </p:nvSpPr>
        <p:spPr>
          <a:xfrm>
            <a:off x="468180" y="1296624"/>
            <a:ext cx="8116200" cy="4250735"/>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tr-TR" dirty="0">
                <a:latin typeface="Calibri" pitchFamily="34" charset="0"/>
              </a:rPr>
              <a:t>Ben sizden farklıyım sizin olmamı istediğiniz kişi değil kendi istediğim kişi olmak istiyorum.</a:t>
            </a:r>
            <a:endParaRPr dirty="0">
              <a:latin typeface="Calibri" pitchFamily="34" charset="0"/>
            </a:endParaRPr>
          </a:p>
          <a:p>
            <a:pPr marL="0" lvl="0" indent="0" algn="l" rtl="0">
              <a:spcBef>
                <a:spcPts val="1000"/>
              </a:spcBef>
              <a:spcAft>
                <a:spcPts val="0"/>
              </a:spcAft>
              <a:buNone/>
            </a:pPr>
            <a:r>
              <a:rPr lang="tr-TR" dirty="0">
                <a:latin typeface="Calibri" pitchFamily="34" charset="0"/>
              </a:rPr>
              <a:t>Yaşadıklarımı anlamak ve kendimi dinlemek için bazı zamanlarda yalnız kalmaya ihtiyacım var.</a:t>
            </a:r>
            <a:endParaRPr dirty="0">
              <a:latin typeface="Calibri" pitchFamily="34" charset="0"/>
            </a:endParaRPr>
          </a:p>
          <a:p>
            <a:pPr marL="0" lvl="0" indent="0" algn="l" rtl="0">
              <a:spcBef>
                <a:spcPts val="1000"/>
              </a:spcBef>
              <a:spcAft>
                <a:spcPts val="0"/>
              </a:spcAft>
              <a:buNone/>
            </a:pPr>
            <a:r>
              <a:rPr lang="tr-TR" dirty="0">
                <a:latin typeface="Calibri" pitchFamily="34" charset="0"/>
              </a:rPr>
              <a:t>Ben kimim, nasıl biri olmalıyım, yaşamdaki amaçlarım neler olmalı gibi sorular ile benliğimi oluşturmaya çalışıyorum.</a:t>
            </a:r>
            <a:endParaRPr dirty="0">
              <a:latin typeface="Calibri" pitchFamily="34" charset="0"/>
            </a:endParaRPr>
          </a:p>
          <a:p>
            <a:pPr marL="0" lvl="0" indent="0" algn="l" rtl="0">
              <a:spcBef>
                <a:spcPts val="1000"/>
              </a:spcBef>
              <a:spcAft>
                <a:spcPts val="0"/>
              </a:spcAft>
              <a:buNone/>
            </a:pPr>
            <a:r>
              <a:rPr lang="tr-TR" dirty="0">
                <a:latin typeface="Calibri" pitchFamily="34" charset="0"/>
              </a:rPr>
              <a:t>Arkadaşlarım ile gelişip sosyalleştiğimi bilmenize ihtiyacım var.</a:t>
            </a:r>
            <a:endParaRPr dirty="0">
              <a:latin typeface="Calibri" pitchFamily="34" charset="0"/>
            </a:endParaRPr>
          </a:p>
          <a:p>
            <a:pPr marL="0" lvl="0" indent="0" algn="l" rtl="0">
              <a:spcBef>
                <a:spcPts val="1000"/>
              </a:spcBef>
              <a:spcAft>
                <a:spcPts val="0"/>
              </a:spcAft>
              <a:buNone/>
            </a:pPr>
            <a:r>
              <a:rPr lang="tr-TR" dirty="0">
                <a:latin typeface="Calibri" pitchFamily="34" charset="0"/>
              </a:rPr>
              <a:t>Arkadaşlarım tarafından dışlanmaktan korkuyorum, bir gruba ait olmaya ihtiyacım var.</a:t>
            </a:r>
            <a:endParaRPr dirty="0">
              <a:latin typeface="Calibri" pitchFamily="34" charset="0"/>
            </a:endParaRPr>
          </a:p>
          <a:p>
            <a:pPr marL="0" lvl="0" indent="0" algn="l" rtl="0">
              <a:spcBef>
                <a:spcPts val="1000"/>
              </a:spcBef>
              <a:spcAft>
                <a:spcPts val="0"/>
              </a:spcAft>
              <a:buNone/>
            </a:pPr>
            <a:endParaRPr dirty="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0"/>
          <p:cNvSpPr txBox="1">
            <a:spLocks noGrp="1"/>
          </p:cNvSpPr>
          <p:nvPr>
            <p:ph type="title"/>
          </p:nvPr>
        </p:nvSpPr>
        <p:spPr>
          <a:xfrm>
            <a:off x="545930" y="896618"/>
            <a:ext cx="6343672" cy="877639"/>
          </a:xfrm>
          <a:prstGeom prst="rect">
            <a:avLst/>
          </a:prstGeom>
          <a:noFill/>
          <a:ln>
            <a:noFill/>
          </a:ln>
        </p:spPr>
        <p:txBody>
          <a:bodyPr spcFirstLastPara="1" wrap="square" lIns="91425" tIns="45700" rIns="91425" bIns="45700" anchor="ctr" anchorCtr="0">
            <a:normAutofit fontScale="90000"/>
          </a:bodyPr>
          <a:lstStyle/>
          <a:p>
            <a:pPr marL="0" lvl="0" indent="0" rtl="0">
              <a:spcBef>
                <a:spcPts val="0"/>
              </a:spcBef>
              <a:spcAft>
                <a:spcPts val="0"/>
              </a:spcAft>
              <a:buClr>
                <a:schemeClr val="dk1"/>
              </a:buClr>
              <a:buSzPct val="100000"/>
              <a:buFont typeface="Calibri"/>
              <a:buNone/>
            </a:pPr>
            <a:r>
              <a:rPr lang="tr-TR" b="1" dirty="0">
                <a:solidFill>
                  <a:srgbClr val="00B0F0"/>
                </a:solidFill>
                <a:latin typeface="Calibri" pitchFamily="34" charset="0"/>
              </a:rPr>
              <a:t>ÇATIŞMA ÇÖZMEDE İLETİŞİM BECERİLERİ</a:t>
            </a:r>
            <a:endParaRPr dirty="0">
              <a:solidFill>
                <a:srgbClr val="00B0F0"/>
              </a:solidFill>
              <a:latin typeface="Calibri" pitchFamily="34" charset="0"/>
            </a:endParaRPr>
          </a:p>
        </p:txBody>
      </p:sp>
      <p:sp>
        <p:nvSpPr>
          <p:cNvPr id="362" name="Google Shape;362;p10"/>
          <p:cNvSpPr txBox="1">
            <a:spLocks noGrp="1"/>
          </p:cNvSpPr>
          <p:nvPr>
            <p:ph sz="quarter" idx="1"/>
          </p:nvPr>
        </p:nvSpPr>
        <p:spPr>
          <a:xfrm>
            <a:off x="540650" y="1694305"/>
            <a:ext cx="7786200" cy="35307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SzPts val="3200"/>
              <a:buNone/>
            </a:pPr>
            <a:r>
              <a:rPr lang="tr-TR" dirty="0">
                <a:latin typeface="Calibri" pitchFamily="34" charset="0"/>
              </a:rPr>
              <a:t>İLETİŞİM, kişiler arasında oluşan karşılıklı mesaj alışverişidir.</a:t>
            </a:r>
            <a:endParaRPr dirty="0">
              <a:latin typeface="Calibri" pitchFamily="34" charset="0"/>
            </a:endParaRPr>
          </a:p>
          <a:p>
            <a:pPr marL="0" lvl="0" indent="0" algn="l" rtl="0">
              <a:spcBef>
                <a:spcPts val="0"/>
              </a:spcBef>
              <a:spcAft>
                <a:spcPts val="0"/>
              </a:spcAft>
              <a:buClr>
                <a:schemeClr val="dk1"/>
              </a:buClr>
              <a:buSzPts val="3200"/>
              <a:buNone/>
            </a:pPr>
            <a:r>
              <a:rPr lang="tr-TR" dirty="0">
                <a:latin typeface="Calibri" pitchFamily="34" charset="0"/>
              </a:rPr>
              <a:t>Genel anlamda çatışmaların temeline inildiğinde çatışmaların, insanlar arasındaki yanlış iletişimden kaynaklandığı söylenebilir. </a:t>
            </a:r>
            <a:endParaRPr dirty="0">
              <a:latin typeface="Calibri" pitchFamily="34" charset="0"/>
            </a:endParaRPr>
          </a:p>
          <a:p>
            <a:pPr marL="0" lvl="0" indent="0" algn="l" rtl="0">
              <a:spcBef>
                <a:spcPts val="0"/>
              </a:spcBef>
              <a:spcAft>
                <a:spcPts val="0"/>
              </a:spcAft>
              <a:buClr>
                <a:schemeClr val="dk1"/>
              </a:buClr>
              <a:buSzPts val="3200"/>
              <a:buNone/>
            </a:pPr>
            <a:endParaRPr dirty="0">
              <a:latin typeface="Calibri" pitchFamily="34" charset="0"/>
            </a:endParaRPr>
          </a:p>
          <a:p>
            <a:pPr marL="0" lvl="0" indent="0" algn="l" rtl="0">
              <a:spcBef>
                <a:spcPts val="640"/>
              </a:spcBef>
              <a:spcAft>
                <a:spcPts val="0"/>
              </a:spcAft>
              <a:buClr>
                <a:schemeClr val="dk1"/>
              </a:buClr>
              <a:buSzPts val="3200"/>
              <a:buNone/>
            </a:pPr>
            <a:r>
              <a:rPr lang="tr-TR" dirty="0">
                <a:latin typeface="Calibri" pitchFamily="34" charset="0"/>
              </a:rPr>
              <a:t>Çatışmaların sağlıklı bir şekilde çözülebilmesi için uygun iletişim becerilerini kullanmak önemlidir. </a:t>
            </a:r>
            <a:endParaRPr dirty="0">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f4eeec30a3_0_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a:t>Dalga</a:t>
            </a:r>
            <a:endParaRPr/>
          </a:p>
        </p:txBody>
      </p:sp>
      <p:sp>
        <p:nvSpPr>
          <p:cNvPr id="369" name="Google Shape;369;gf4eeec30a3_0_0"/>
          <p:cNvSpPr txBox="1">
            <a:spLocks noGrp="1"/>
          </p:cNvSpPr>
          <p:nvPr>
            <p:ph sz="quarter" idx="1"/>
          </p:nvPr>
        </p:nvSpPr>
        <p:spPr>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370" name="Google Shape;370;gf4eeec30a3_0_0"/>
          <p:cNvPicPr preferRelativeResize="0"/>
          <p:nvPr/>
        </p:nvPicPr>
        <p:blipFill>
          <a:blip r:embed="rId3">
            <a:alphaModFix/>
          </a:blip>
          <a:stretch>
            <a:fillRect/>
          </a:stretch>
        </p:blipFill>
        <p:spPr>
          <a:xfrm>
            <a:off x="76200" y="76200"/>
            <a:ext cx="8995666" cy="6746749"/>
          </a:xfrm>
          <a:prstGeom prst="rect">
            <a:avLst/>
          </a:prstGeom>
          <a:noFill/>
          <a:ln>
            <a:noFill/>
          </a:ln>
        </p:spPr>
      </p:pic>
      <p:sp>
        <p:nvSpPr>
          <p:cNvPr id="5" name="4 Metin kutusu"/>
          <p:cNvSpPr txBox="1"/>
          <p:nvPr/>
        </p:nvSpPr>
        <p:spPr>
          <a:xfrm>
            <a:off x="7543800" y="1935480"/>
            <a:ext cx="487680" cy="461665"/>
          </a:xfrm>
          <a:prstGeom prst="rect">
            <a:avLst/>
          </a:prstGeom>
          <a:noFill/>
        </p:spPr>
        <p:txBody>
          <a:bodyPr wrap="square" rtlCol="0">
            <a:spAutoFit/>
          </a:bodyPr>
          <a:lstStyle/>
          <a:p>
            <a:r>
              <a:rPr lang="tr-TR" sz="2400" b="1" dirty="0">
                <a:solidFill>
                  <a:srgbClr val="FF00FF"/>
                </a:solidFill>
                <a:latin typeface="Calibri" pitchFamily="34" charset="0"/>
              </a:rPr>
              <a:t>1</a:t>
            </a:r>
          </a:p>
        </p:txBody>
      </p:sp>
      <p:sp>
        <p:nvSpPr>
          <p:cNvPr id="6" name="5 Metin kutusu"/>
          <p:cNvSpPr txBox="1"/>
          <p:nvPr/>
        </p:nvSpPr>
        <p:spPr>
          <a:xfrm>
            <a:off x="7162800" y="3794760"/>
            <a:ext cx="457200" cy="461665"/>
          </a:xfrm>
          <a:prstGeom prst="rect">
            <a:avLst/>
          </a:prstGeom>
          <a:noFill/>
        </p:spPr>
        <p:txBody>
          <a:bodyPr wrap="square" rtlCol="0">
            <a:spAutoFit/>
          </a:bodyPr>
          <a:lstStyle/>
          <a:p>
            <a:r>
              <a:rPr lang="tr-TR" sz="2400" b="1" dirty="0">
                <a:solidFill>
                  <a:srgbClr val="FF00FF"/>
                </a:solidFill>
                <a:latin typeface="Calibri" pitchFamily="34" charset="0"/>
              </a:rPr>
              <a:t>2</a:t>
            </a:r>
          </a:p>
        </p:txBody>
      </p:sp>
      <p:sp>
        <p:nvSpPr>
          <p:cNvPr id="7" name="6 Metin kutusu"/>
          <p:cNvSpPr txBox="1"/>
          <p:nvPr/>
        </p:nvSpPr>
        <p:spPr>
          <a:xfrm>
            <a:off x="5394960" y="3429000"/>
            <a:ext cx="822960" cy="461665"/>
          </a:xfrm>
          <a:prstGeom prst="rect">
            <a:avLst/>
          </a:prstGeom>
          <a:noFill/>
        </p:spPr>
        <p:txBody>
          <a:bodyPr wrap="square" rtlCol="0">
            <a:spAutoFit/>
          </a:bodyPr>
          <a:lstStyle/>
          <a:p>
            <a:r>
              <a:rPr lang="tr-TR" sz="2400" b="1" dirty="0">
                <a:solidFill>
                  <a:srgbClr val="FF00FF"/>
                </a:solidFill>
                <a:latin typeface="Calibri" pitchFamily="34" charset="0"/>
              </a:rPr>
              <a:t>3</a:t>
            </a:r>
          </a:p>
        </p:txBody>
      </p:sp>
      <p:sp>
        <p:nvSpPr>
          <p:cNvPr id="8" name="7 Metin kutusu"/>
          <p:cNvSpPr txBox="1"/>
          <p:nvPr/>
        </p:nvSpPr>
        <p:spPr>
          <a:xfrm>
            <a:off x="4130040" y="1584960"/>
            <a:ext cx="518160" cy="461665"/>
          </a:xfrm>
          <a:prstGeom prst="rect">
            <a:avLst/>
          </a:prstGeom>
          <a:noFill/>
        </p:spPr>
        <p:txBody>
          <a:bodyPr wrap="square" rtlCol="0">
            <a:spAutoFit/>
          </a:bodyPr>
          <a:lstStyle/>
          <a:p>
            <a:r>
              <a:rPr lang="tr-TR" sz="2400" b="1" dirty="0">
                <a:solidFill>
                  <a:srgbClr val="FF00FF"/>
                </a:solidFill>
                <a:latin typeface="Calibri" pitchFamily="34" charset="0"/>
              </a:rPr>
              <a:t>4</a:t>
            </a:r>
          </a:p>
        </p:txBody>
      </p:sp>
      <p:sp>
        <p:nvSpPr>
          <p:cNvPr id="9" name="8 Metin kutusu"/>
          <p:cNvSpPr txBox="1"/>
          <p:nvPr/>
        </p:nvSpPr>
        <p:spPr>
          <a:xfrm>
            <a:off x="3368040" y="2621280"/>
            <a:ext cx="624840" cy="461665"/>
          </a:xfrm>
          <a:prstGeom prst="rect">
            <a:avLst/>
          </a:prstGeom>
          <a:noFill/>
        </p:spPr>
        <p:txBody>
          <a:bodyPr wrap="square" rtlCol="0">
            <a:spAutoFit/>
          </a:bodyPr>
          <a:lstStyle/>
          <a:p>
            <a:r>
              <a:rPr lang="tr-TR" sz="2400" b="1" dirty="0">
                <a:solidFill>
                  <a:srgbClr val="FF00FF"/>
                </a:solidFill>
                <a:latin typeface="Calibri" pitchFamily="34" charset="0"/>
              </a:rPr>
              <a:t>5</a:t>
            </a:r>
          </a:p>
        </p:txBody>
      </p:sp>
      <p:sp>
        <p:nvSpPr>
          <p:cNvPr id="10" name="9 Metin kutusu"/>
          <p:cNvSpPr txBox="1"/>
          <p:nvPr/>
        </p:nvSpPr>
        <p:spPr>
          <a:xfrm>
            <a:off x="1082040" y="2712720"/>
            <a:ext cx="365760" cy="461665"/>
          </a:xfrm>
          <a:prstGeom prst="rect">
            <a:avLst/>
          </a:prstGeom>
          <a:noFill/>
        </p:spPr>
        <p:txBody>
          <a:bodyPr wrap="square" rtlCol="0">
            <a:spAutoFit/>
          </a:bodyPr>
          <a:lstStyle/>
          <a:p>
            <a:r>
              <a:rPr lang="tr-TR" sz="2400" b="1" dirty="0">
                <a:solidFill>
                  <a:srgbClr val="FF00FF"/>
                </a:solidFill>
                <a:latin typeface="Calibri" pitchFamily="34" charset="0"/>
              </a:rPr>
              <a:t>6</a:t>
            </a:r>
          </a:p>
        </p:txBody>
      </p:sp>
      <p:sp>
        <p:nvSpPr>
          <p:cNvPr id="11" name="10 Metin kutusu"/>
          <p:cNvSpPr txBox="1"/>
          <p:nvPr/>
        </p:nvSpPr>
        <p:spPr>
          <a:xfrm>
            <a:off x="6461760" y="381000"/>
            <a:ext cx="320040" cy="461665"/>
          </a:xfrm>
          <a:prstGeom prst="rect">
            <a:avLst/>
          </a:prstGeom>
          <a:noFill/>
        </p:spPr>
        <p:txBody>
          <a:bodyPr wrap="square" rtlCol="0">
            <a:spAutoFit/>
          </a:bodyPr>
          <a:lstStyle/>
          <a:p>
            <a:r>
              <a:rPr lang="tr-TR" sz="2400" b="1" dirty="0">
                <a:solidFill>
                  <a:srgbClr val="FF00FF"/>
                </a:solidFill>
                <a:latin typeface="Calibri" pitchFamily="34" charset="0"/>
              </a:rPr>
              <a:t>7</a:t>
            </a:r>
          </a:p>
        </p:txBody>
      </p:sp>
      <p:sp>
        <p:nvSpPr>
          <p:cNvPr id="13" name="12 Metin kutusu"/>
          <p:cNvSpPr txBox="1"/>
          <p:nvPr/>
        </p:nvSpPr>
        <p:spPr>
          <a:xfrm>
            <a:off x="4282440" y="304800"/>
            <a:ext cx="441960" cy="461665"/>
          </a:xfrm>
          <a:prstGeom prst="rect">
            <a:avLst/>
          </a:prstGeom>
          <a:noFill/>
        </p:spPr>
        <p:txBody>
          <a:bodyPr wrap="square" rtlCol="0">
            <a:spAutoFit/>
          </a:bodyPr>
          <a:lstStyle/>
          <a:p>
            <a:r>
              <a:rPr lang="tr-TR" sz="2400" b="1" dirty="0">
                <a:solidFill>
                  <a:srgbClr val="FF00FF"/>
                </a:solidFill>
                <a:latin typeface="Calibri" pitchFamily="34" charset="0"/>
              </a:rPr>
              <a:t>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1"/>
          <p:cNvSpPr txBox="1">
            <a:spLocks noGrp="1"/>
          </p:cNvSpPr>
          <p:nvPr>
            <p:ph type="title"/>
          </p:nvPr>
        </p:nvSpPr>
        <p:spPr>
          <a:xfrm>
            <a:off x="365760" y="609918"/>
            <a:ext cx="7467600" cy="1143000"/>
          </a:xfrm>
          <a:prstGeom prst="rect">
            <a:avLst/>
          </a:prstGeom>
          <a:noFill/>
          <a:ln>
            <a:noFill/>
          </a:ln>
        </p:spPr>
        <p:txBody>
          <a:bodyPr spcFirstLastPara="1" wrap="square" lIns="91425" tIns="45700" rIns="91425" bIns="45700" anchor="ctr" anchorCtr="0">
            <a:normAutofit/>
          </a:bodyPr>
          <a:lstStyle/>
          <a:p>
            <a:pPr marL="0" lvl="0" indent="0" rtl="0">
              <a:spcBef>
                <a:spcPts val="0"/>
              </a:spcBef>
              <a:spcAft>
                <a:spcPts val="0"/>
              </a:spcAft>
              <a:buClr>
                <a:schemeClr val="dk1"/>
              </a:buClr>
              <a:buSzPts val="4400"/>
              <a:buFont typeface="Calibri"/>
              <a:buNone/>
            </a:pPr>
            <a:r>
              <a:rPr lang="tr-TR" b="1" dirty="0">
                <a:solidFill>
                  <a:srgbClr val="00B0F0"/>
                </a:solidFill>
                <a:latin typeface="Calibri" pitchFamily="34" charset="0"/>
              </a:rPr>
              <a:t>ÇATIŞMA ÇÖZMEDE EMPATİ</a:t>
            </a:r>
            <a:endParaRPr b="1" dirty="0">
              <a:solidFill>
                <a:srgbClr val="00B0F0"/>
              </a:solidFill>
              <a:latin typeface="Calibri" pitchFamily="34" charset="0"/>
            </a:endParaRPr>
          </a:p>
        </p:txBody>
      </p:sp>
      <p:sp>
        <p:nvSpPr>
          <p:cNvPr id="377" name="Google Shape;377;p11"/>
          <p:cNvSpPr txBox="1">
            <a:spLocks noGrp="1"/>
          </p:cNvSpPr>
          <p:nvPr>
            <p:ph sz="quarter" idx="1"/>
          </p:nvPr>
        </p:nvSpPr>
        <p:spPr>
          <a:xfrm>
            <a:off x="399291" y="1564520"/>
            <a:ext cx="7858500" cy="35307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chemeClr val="dk1"/>
              </a:buClr>
              <a:buSzPts val="3200"/>
              <a:buNone/>
            </a:pPr>
            <a:r>
              <a:rPr lang="tr-TR" dirty="0">
                <a:latin typeface="Calibri" pitchFamily="34" charset="0"/>
              </a:rPr>
              <a:t>Kişinin kendisini karşısındaki bireyin yerine koyarak, onun duygu ve düşüncelerini anlaması ve bunu ona iletmesidir.</a:t>
            </a:r>
            <a:endParaRPr dirty="0">
              <a:latin typeface="Calibri" pitchFamily="34" charset="0"/>
            </a:endParaRPr>
          </a:p>
          <a:p>
            <a:pPr marL="0" lvl="0" indent="0" algn="l" rtl="0">
              <a:spcBef>
                <a:spcPts val="640"/>
              </a:spcBef>
              <a:spcAft>
                <a:spcPts val="0"/>
              </a:spcAft>
              <a:buClr>
                <a:schemeClr val="dk1"/>
              </a:buClr>
              <a:buSzPts val="3200"/>
              <a:buNone/>
            </a:pPr>
            <a:endParaRPr dirty="0">
              <a:latin typeface="Calibri" pitchFamily="34" charset="0"/>
            </a:endParaRPr>
          </a:p>
          <a:p>
            <a:pPr marL="0" lvl="0" indent="0" algn="l" rtl="0">
              <a:spcBef>
                <a:spcPts val="640"/>
              </a:spcBef>
              <a:spcAft>
                <a:spcPts val="0"/>
              </a:spcAft>
              <a:buClr>
                <a:schemeClr val="dk1"/>
              </a:buClr>
              <a:buSzPts val="3200"/>
              <a:buNone/>
            </a:pPr>
            <a:r>
              <a:rPr lang="tr-TR" dirty="0">
                <a:latin typeface="Calibri" pitchFamily="34" charset="0"/>
              </a:rPr>
              <a:t>Empati; çocuğunuzun duygu ve düşüncelerini anlamanız ve anladığınızı ona iletmenizdir.</a:t>
            </a:r>
            <a:endParaRPr dirty="0">
              <a:latin typeface="Calibri" pitchFamily="34" charset="0"/>
            </a:endParaRPr>
          </a:p>
          <a:p>
            <a:pPr marL="0" lvl="0" indent="0" algn="l" rtl="0">
              <a:spcBef>
                <a:spcPts val="640"/>
              </a:spcBef>
              <a:spcAft>
                <a:spcPts val="0"/>
              </a:spcAft>
              <a:buClr>
                <a:schemeClr val="dk1"/>
              </a:buClr>
              <a:buSzPts val="3200"/>
              <a:buNone/>
            </a:pPr>
            <a:endParaRPr dirty="0">
              <a:latin typeface="Calibri" pitchFamily="34" charset="0"/>
            </a:endParaRPr>
          </a:p>
          <a:p>
            <a:pPr marL="0" lvl="0" indent="0" algn="l" rtl="0">
              <a:spcBef>
                <a:spcPts val="640"/>
              </a:spcBef>
              <a:spcAft>
                <a:spcPts val="0"/>
              </a:spcAft>
              <a:buClr>
                <a:schemeClr val="dk1"/>
              </a:buClr>
              <a:buSzPts val="3200"/>
              <a:buNone/>
            </a:pPr>
            <a:r>
              <a:rPr lang="tr-TR" dirty="0">
                <a:latin typeface="Calibri" pitchFamily="34" charset="0"/>
              </a:rPr>
              <a:t>Yaşamımızda bizim duygu ve düşüncelerimize önem veren davranışlarımıza duyarlı bir şekilde yaklaşan insanların yanında kendimizi daha rahat ve huzurlu hissederiz. </a:t>
            </a:r>
            <a:endParaRPr dirty="0">
              <a:latin typeface="Calibri" pitchFamily="34" charset="0"/>
            </a:endParaRPr>
          </a:p>
          <a:p>
            <a:pPr marL="342900" lvl="0" indent="-139700" algn="l" rtl="0">
              <a:spcBef>
                <a:spcPts val="640"/>
              </a:spcBef>
              <a:spcAft>
                <a:spcPts val="0"/>
              </a:spcAft>
              <a:buClr>
                <a:schemeClr val="dk1"/>
              </a:buClr>
              <a:buSzPts val="3200"/>
              <a:buNone/>
            </a:pPr>
            <a:endParaRPr dirty="0">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f4b62bc881_0_6"/>
          <p:cNvSpPr txBox="1">
            <a:spLocks noGrp="1"/>
          </p:cNvSpPr>
          <p:nvPr>
            <p:ph type="title"/>
          </p:nvPr>
        </p:nvSpPr>
        <p:spPr>
          <a:xfrm>
            <a:off x="418350" y="927098"/>
            <a:ext cx="6343800" cy="70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b="1" dirty="0">
                <a:solidFill>
                  <a:srgbClr val="00B0F0"/>
                </a:solidFill>
                <a:latin typeface="Calibri" pitchFamily="34" charset="0"/>
              </a:rPr>
              <a:t>SAĞLIKLI BİR İLETİŞİM İÇİN;</a:t>
            </a:r>
            <a:endParaRPr b="1" dirty="0">
              <a:solidFill>
                <a:srgbClr val="00B0F0"/>
              </a:solidFill>
              <a:latin typeface="Calibri" pitchFamily="34" charset="0"/>
            </a:endParaRPr>
          </a:p>
        </p:txBody>
      </p:sp>
      <p:sp>
        <p:nvSpPr>
          <p:cNvPr id="384" name="Google Shape;384;gf4b62bc881_0_6"/>
          <p:cNvSpPr txBox="1">
            <a:spLocks noGrp="1"/>
          </p:cNvSpPr>
          <p:nvPr>
            <p:ph sz="quarter" idx="1"/>
          </p:nvPr>
        </p:nvSpPr>
        <p:spPr>
          <a:xfrm>
            <a:off x="414748" y="1572050"/>
            <a:ext cx="8009700" cy="412771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tr-TR" dirty="0">
                <a:latin typeface="Calibri" pitchFamily="34" charset="0"/>
              </a:rPr>
              <a:t>Onu sevdiğinizi söyleyin.</a:t>
            </a:r>
            <a:endParaRPr dirty="0">
              <a:latin typeface="Calibri" pitchFamily="34" charset="0"/>
            </a:endParaRPr>
          </a:p>
          <a:p>
            <a:pPr marL="0" lvl="0" indent="0" algn="l" rtl="0">
              <a:spcBef>
                <a:spcPts val="1000"/>
              </a:spcBef>
              <a:spcAft>
                <a:spcPts val="0"/>
              </a:spcAft>
              <a:buNone/>
            </a:pPr>
            <a:r>
              <a:rPr lang="tr-TR" dirty="0">
                <a:latin typeface="Calibri" pitchFamily="34" charset="0"/>
              </a:rPr>
              <a:t>Çocuğunuza zaman ayırın. </a:t>
            </a:r>
            <a:endParaRPr dirty="0">
              <a:latin typeface="Calibri" pitchFamily="34" charset="0"/>
            </a:endParaRPr>
          </a:p>
          <a:p>
            <a:pPr marL="0" lvl="0" indent="0" algn="l" rtl="0">
              <a:spcBef>
                <a:spcPts val="1000"/>
              </a:spcBef>
              <a:spcAft>
                <a:spcPts val="0"/>
              </a:spcAft>
              <a:buNone/>
            </a:pPr>
            <a:r>
              <a:rPr lang="tr-TR" dirty="0">
                <a:latin typeface="Calibri" pitchFamily="34" charset="0"/>
              </a:rPr>
              <a:t>İlgi ve yeteneklerini keşfetmesine olanaklar sağlayın.</a:t>
            </a:r>
            <a:endParaRPr dirty="0">
              <a:latin typeface="Calibri" pitchFamily="34" charset="0"/>
            </a:endParaRPr>
          </a:p>
          <a:p>
            <a:pPr marL="0" lvl="0" indent="0" algn="l" rtl="0">
              <a:spcBef>
                <a:spcPts val="1000"/>
              </a:spcBef>
              <a:spcAft>
                <a:spcPts val="0"/>
              </a:spcAft>
              <a:buNone/>
            </a:pPr>
            <a:r>
              <a:rPr lang="tr-TR" dirty="0">
                <a:latin typeface="Calibri" pitchFamily="34" charset="0"/>
              </a:rPr>
              <a:t>Çocuğunuzun çabasını görün ve taktir edin.</a:t>
            </a:r>
            <a:endParaRPr dirty="0">
              <a:latin typeface="Calibri" pitchFamily="34" charset="0"/>
            </a:endParaRPr>
          </a:p>
          <a:p>
            <a:pPr marL="0" lvl="0" indent="0" algn="l" rtl="0">
              <a:spcBef>
                <a:spcPts val="1000"/>
              </a:spcBef>
              <a:spcAft>
                <a:spcPts val="0"/>
              </a:spcAft>
              <a:buNone/>
            </a:pPr>
            <a:r>
              <a:rPr lang="tr-TR" dirty="0">
                <a:latin typeface="Calibri" pitchFamily="34" charset="0"/>
              </a:rPr>
              <a:t>Başkaları ile kıyaslamayın, başkalarının yanında eleştirmeyin.</a:t>
            </a:r>
            <a:endParaRPr dirty="0">
              <a:latin typeface="Calibri" pitchFamily="34" charset="0"/>
            </a:endParaRPr>
          </a:p>
          <a:p>
            <a:pPr marL="0" lvl="0" indent="0" algn="l" rtl="0">
              <a:spcBef>
                <a:spcPts val="1000"/>
              </a:spcBef>
              <a:spcAft>
                <a:spcPts val="0"/>
              </a:spcAft>
              <a:buNone/>
            </a:pPr>
            <a:r>
              <a:rPr lang="tr-TR" dirty="0">
                <a:latin typeface="Calibri" pitchFamily="34" charset="0"/>
              </a:rPr>
              <a:t>yaşadığı değişime saygı duyun.</a:t>
            </a:r>
            <a:endParaRPr dirty="0">
              <a:latin typeface="Calibri" pitchFamily="34" charset="0"/>
            </a:endParaRPr>
          </a:p>
          <a:p>
            <a:pPr marL="0" lvl="0" indent="0" algn="l" rtl="0">
              <a:spcBef>
                <a:spcPts val="1000"/>
              </a:spcBef>
              <a:spcAft>
                <a:spcPts val="0"/>
              </a:spcAft>
              <a:buNone/>
            </a:pPr>
            <a:r>
              <a:rPr lang="tr-TR" dirty="0">
                <a:latin typeface="Calibri" pitchFamily="34" charset="0"/>
              </a:rPr>
              <a:t>Bu dönemde ergene en çok yardımcı olarak olanların siz anne-babalar olduğunu göz ardı etmeyin.</a:t>
            </a:r>
            <a:endParaRPr dirty="0">
              <a:latin typeface="Calibri" pitchFamily="34" charset="0"/>
            </a:endParaRPr>
          </a:p>
          <a:p>
            <a:pPr marL="0" lvl="0" indent="0" algn="l" rtl="0">
              <a:spcBef>
                <a:spcPts val="1000"/>
              </a:spcBef>
              <a:spcAft>
                <a:spcPts val="0"/>
              </a:spcAft>
              <a:buNone/>
            </a:pPr>
            <a:endParaRPr dirty="0">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
          <p:cNvSpPr txBox="1">
            <a:spLocks noGrp="1"/>
          </p:cNvSpPr>
          <p:nvPr>
            <p:ph type="title"/>
          </p:nvPr>
        </p:nvSpPr>
        <p:spPr>
          <a:xfrm>
            <a:off x="654147" y="1146835"/>
            <a:ext cx="7467600" cy="878913"/>
          </a:xfrm>
          <a:prstGeom prst="rect">
            <a:avLst/>
          </a:prstGeom>
          <a:noFill/>
          <a:ln>
            <a:noFill/>
          </a:ln>
        </p:spPr>
        <p:txBody>
          <a:bodyPr spcFirstLastPara="1" wrap="square" lIns="91425" tIns="45700" rIns="91425" bIns="45700" anchor="ctr" anchorCtr="0">
            <a:normAutofit/>
          </a:bodyPr>
          <a:lstStyle/>
          <a:p>
            <a:pPr marL="0" lvl="0" indent="0" rtl="0">
              <a:spcBef>
                <a:spcPts val="0"/>
              </a:spcBef>
              <a:spcAft>
                <a:spcPts val="0"/>
              </a:spcAft>
              <a:buClr>
                <a:schemeClr val="dk1"/>
              </a:buClr>
              <a:buSzPts val="4400"/>
              <a:buFont typeface="Calibri"/>
              <a:buNone/>
            </a:pPr>
            <a:r>
              <a:rPr lang="tr-TR" b="1" dirty="0">
                <a:solidFill>
                  <a:srgbClr val="00B0F0"/>
                </a:solidFill>
                <a:latin typeface="Calibri" pitchFamily="34" charset="0"/>
              </a:rPr>
              <a:t>SUNUM İÇERİĞİ</a:t>
            </a:r>
            <a:endParaRPr b="1" dirty="0">
              <a:solidFill>
                <a:srgbClr val="00B0F0"/>
              </a:solidFill>
              <a:latin typeface="Calibri" pitchFamily="34" charset="0"/>
            </a:endParaRPr>
          </a:p>
        </p:txBody>
      </p:sp>
      <p:sp>
        <p:nvSpPr>
          <p:cNvPr id="273" name="Google Shape;273;p2"/>
          <p:cNvSpPr txBox="1">
            <a:spLocks noGrp="1"/>
          </p:cNvSpPr>
          <p:nvPr>
            <p:ph sz="quarter" idx="1"/>
          </p:nvPr>
        </p:nvSpPr>
        <p:spPr>
          <a:xfrm>
            <a:off x="611164" y="1999237"/>
            <a:ext cx="6345260" cy="35306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Font typeface="Noto Sans Symbols"/>
              <a:buChar char="▪"/>
            </a:pPr>
            <a:r>
              <a:rPr lang="tr-TR" dirty="0">
                <a:latin typeface="Calibri" pitchFamily="34" charset="0"/>
              </a:rPr>
              <a:t>Çatışma Nedir?</a:t>
            </a:r>
            <a:endParaRPr dirty="0">
              <a:latin typeface="Calibri" pitchFamily="34" charset="0"/>
            </a:endParaRPr>
          </a:p>
          <a:p>
            <a:pPr marL="342900" lvl="0" indent="-342900" algn="l" rtl="0">
              <a:spcBef>
                <a:spcPts val="640"/>
              </a:spcBef>
              <a:spcAft>
                <a:spcPts val="0"/>
              </a:spcAft>
              <a:buClr>
                <a:schemeClr val="dk1"/>
              </a:buClr>
              <a:buSzPts val="3200"/>
              <a:buFont typeface="Noto Sans Symbols"/>
              <a:buChar char="▪"/>
            </a:pPr>
            <a:r>
              <a:rPr lang="tr-TR" dirty="0">
                <a:latin typeface="Calibri" pitchFamily="34" charset="0"/>
              </a:rPr>
              <a:t>Çatışma Çözme Sürecinde 6 Basamak</a:t>
            </a:r>
            <a:endParaRPr dirty="0">
              <a:latin typeface="Calibri" pitchFamily="34" charset="0"/>
            </a:endParaRPr>
          </a:p>
          <a:p>
            <a:pPr marL="342900" lvl="0" indent="-342900" algn="l" rtl="0">
              <a:spcBef>
                <a:spcPts val="640"/>
              </a:spcBef>
              <a:spcAft>
                <a:spcPts val="0"/>
              </a:spcAft>
              <a:buClr>
                <a:schemeClr val="dk1"/>
              </a:buClr>
              <a:buSzPts val="3200"/>
              <a:buFont typeface="Noto Sans Symbols"/>
              <a:buChar char="▪"/>
            </a:pPr>
            <a:r>
              <a:rPr lang="tr-TR" dirty="0">
                <a:latin typeface="Calibri" pitchFamily="34" charset="0"/>
              </a:rPr>
              <a:t>Çatışma Çözme Stratejileri</a:t>
            </a:r>
            <a:endParaRPr dirty="0">
              <a:latin typeface="Calibri" pitchFamily="34" charset="0"/>
            </a:endParaRPr>
          </a:p>
          <a:p>
            <a:pPr marL="342900" lvl="0" indent="-342900" algn="l" rtl="0">
              <a:spcBef>
                <a:spcPts val="640"/>
              </a:spcBef>
              <a:spcAft>
                <a:spcPts val="0"/>
              </a:spcAft>
              <a:buClr>
                <a:schemeClr val="dk1"/>
              </a:buClr>
              <a:buSzPts val="3200"/>
              <a:buFont typeface="Noto Sans Symbols"/>
              <a:buChar char="▪"/>
            </a:pPr>
            <a:r>
              <a:rPr lang="tr-TR" dirty="0">
                <a:latin typeface="Calibri" pitchFamily="34" charset="0"/>
              </a:rPr>
              <a:t>İletişim Becerileri ve Empati</a:t>
            </a:r>
            <a:endParaRPr dirty="0">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41960" y="2286000"/>
            <a:ext cx="8061960" cy="1021080"/>
          </a:xfrm>
        </p:spPr>
        <p:txBody>
          <a:bodyPr>
            <a:normAutofit/>
          </a:bodyPr>
          <a:lstStyle/>
          <a:p>
            <a:pPr algn="ctr">
              <a:buNone/>
            </a:pPr>
            <a:r>
              <a:rPr lang="tr-TR" sz="3000" dirty="0">
                <a:solidFill>
                  <a:srgbClr val="00B0F0"/>
                </a:solidFill>
                <a:latin typeface="Calibri" pitchFamily="34" charset="0"/>
              </a:rPr>
              <a:t>KATILIMLARINIZ VE SABRINIZ İÇİN TEŞEKKÜR EDERİZ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
          <p:cNvSpPr txBox="1">
            <a:spLocks noGrp="1"/>
          </p:cNvSpPr>
          <p:nvPr>
            <p:ph sz="quarter" idx="1"/>
          </p:nvPr>
        </p:nvSpPr>
        <p:spPr>
          <a:xfrm>
            <a:off x="551417" y="1163586"/>
            <a:ext cx="8229600" cy="37882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tr-TR" b="1" dirty="0">
                <a:solidFill>
                  <a:srgbClr val="00B0F0"/>
                </a:solidFill>
                <a:latin typeface="Calibri" pitchFamily="34" charset="0"/>
              </a:rPr>
              <a:t>Çatışma;</a:t>
            </a:r>
            <a:endParaRPr dirty="0">
              <a:solidFill>
                <a:srgbClr val="00B0F0"/>
              </a:solidFill>
              <a:latin typeface="Calibri" pitchFamily="34" charset="0"/>
            </a:endParaRPr>
          </a:p>
          <a:p>
            <a:pPr marL="342900" lvl="0" indent="-342900" algn="l" rtl="0">
              <a:spcBef>
                <a:spcPts val="640"/>
              </a:spcBef>
              <a:spcAft>
                <a:spcPts val="0"/>
              </a:spcAft>
              <a:buClr>
                <a:schemeClr val="dk1"/>
              </a:buClr>
              <a:buSzPts val="3200"/>
              <a:buFont typeface="Noto Sans Symbols"/>
              <a:buChar char="▪"/>
            </a:pPr>
            <a:r>
              <a:rPr lang="tr-TR" dirty="0">
                <a:latin typeface="Calibri" pitchFamily="34" charset="0"/>
              </a:rPr>
              <a:t>En az iki kişinin isteklerinin, ihtiyaçlarının birbirlerinin istek ve ihtiyaçlarını engellemesi ya da değerlerinin ters düşmesidir.</a:t>
            </a:r>
            <a:endParaRPr dirty="0">
              <a:latin typeface="Calibri" pitchFamily="34" charset="0"/>
            </a:endParaRPr>
          </a:p>
          <a:p>
            <a:pPr marL="342900" lvl="0" indent="-342900" algn="l" rtl="0">
              <a:spcBef>
                <a:spcPts val="640"/>
              </a:spcBef>
              <a:spcAft>
                <a:spcPts val="0"/>
              </a:spcAft>
              <a:buClr>
                <a:schemeClr val="dk1"/>
              </a:buClr>
              <a:buSzPts val="3200"/>
              <a:buFont typeface="Noto Sans Symbols"/>
              <a:buChar char="▪"/>
            </a:pPr>
            <a:r>
              <a:rPr lang="tr-TR" dirty="0">
                <a:latin typeface="Calibri" pitchFamily="34" charset="0"/>
              </a:rPr>
              <a:t>Bir ya da birden çok sayıda kişinin bir konu üzerinde yaşadığı doğal bir anlaşmazlık ya da gerginlik durumu olarak da tanımlayabiliriz.</a:t>
            </a:r>
            <a:endParaRPr dirty="0">
              <a:latin typeface="Calibri" pitchFamily="34" charset="0"/>
            </a:endParaRPr>
          </a:p>
          <a:p>
            <a:pPr marL="342900" lvl="0" indent="-342900" algn="l" rtl="0">
              <a:spcBef>
                <a:spcPts val="640"/>
              </a:spcBef>
              <a:spcAft>
                <a:spcPts val="0"/>
              </a:spcAft>
              <a:buClr>
                <a:schemeClr val="dk1"/>
              </a:buClr>
              <a:buSzPts val="3200"/>
              <a:buFont typeface="Noto Sans Symbols"/>
              <a:buChar char="▪"/>
            </a:pPr>
            <a:r>
              <a:rPr lang="tr-TR" dirty="0">
                <a:latin typeface="Calibri" pitchFamily="34" charset="0"/>
              </a:rPr>
              <a:t>Çatışma herhangi bir konu üzerinde bir veya birden fazla kişinin uyuşamadığı durumlarda meydana gelir. </a:t>
            </a:r>
            <a:endParaRPr dirty="0">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4" descr="C:\Users\Boost\Desktop\7969003a49be87b104b5afcfbc5b4afb.gif"/>
          <p:cNvPicPr preferRelativeResize="0"/>
          <p:nvPr/>
        </p:nvPicPr>
        <p:blipFill rotWithShape="1">
          <a:blip r:embed="rId3">
            <a:alphaModFix/>
          </a:blip>
          <a:srcRect/>
          <a:stretch/>
        </p:blipFill>
        <p:spPr>
          <a:xfrm>
            <a:off x="238379" y="957530"/>
            <a:ext cx="5796662" cy="4535905"/>
          </a:xfrm>
          <a:prstGeom prst="rect">
            <a:avLst/>
          </a:prstGeom>
          <a:noFill/>
          <a:ln>
            <a:noFill/>
          </a:ln>
        </p:spPr>
      </p:pic>
      <p:sp>
        <p:nvSpPr>
          <p:cNvPr id="284" name="Google Shape;284;p4"/>
          <p:cNvSpPr txBox="1"/>
          <p:nvPr/>
        </p:nvSpPr>
        <p:spPr>
          <a:xfrm>
            <a:off x="6119447" y="773723"/>
            <a:ext cx="2574388" cy="48320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tr-TR" sz="2200" b="0" i="0" u="none" strike="noStrike" cap="none" dirty="0">
                <a:solidFill>
                  <a:schemeClr val="dk1"/>
                </a:solidFill>
                <a:latin typeface="Calibri"/>
                <a:ea typeface="Calibri"/>
                <a:cs typeface="Calibri"/>
                <a:sym typeface="Calibri"/>
              </a:rPr>
              <a:t>Kişiler arası ilişkilerde çatışmalar kaçınılmaz olarak karşımıza çıkarlar. Çatışmalar aslında kaçınılması gereken durumlar değil, farklı bakış açılarıdır.</a:t>
            </a:r>
            <a:endParaRPr sz="2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tr-TR" sz="2200" b="0" i="0" u="none" strike="noStrike" cap="none" dirty="0">
                <a:solidFill>
                  <a:schemeClr val="dk1"/>
                </a:solidFill>
                <a:latin typeface="Calibri"/>
                <a:ea typeface="Calibri"/>
                <a:cs typeface="Calibri"/>
                <a:sym typeface="Calibri"/>
              </a:rPr>
              <a:t>Kişinin kendini olumlu yönde değiştirebilmesi için bir fırsat niteliğindedir. </a:t>
            </a:r>
            <a:endParaRPr sz="2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
          <p:cNvSpPr txBox="1">
            <a:spLocks noGrp="1"/>
          </p:cNvSpPr>
          <p:nvPr>
            <p:ph sz="quarter" idx="1"/>
          </p:nvPr>
        </p:nvSpPr>
        <p:spPr>
          <a:xfrm>
            <a:off x="489571" y="1887907"/>
            <a:ext cx="8229600" cy="189463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tr-TR" dirty="0">
                <a:latin typeface="Calibri" pitchFamily="34" charset="0"/>
              </a:rPr>
              <a:t>Ailelerin çocuklarının hızla geliştikleri için ihtiyaçlarının değişebileceğini ve çatışmalar yaşanabileceğini bilmesi ve kabul etmesi yaşanan çatışmaları büyümeden yönetebilmeye katkı sağlayacaktır. </a:t>
            </a:r>
            <a:endParaRPr dirty="0">
              <a:latin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6" descr="C:\Users\Boost\Desktop\Adsız2 (1).png"/>
          <p:cNvPicPr preferRelativeResize="0"/>
          <p:nvPr/>
        </p:nvPicPr>
        <p:blipFill rotWithShape="1">
          <a:blip r:embed="rId3">
            <a:alphaModFix/>
          </a:blip>
          <a:srcRect/>
          <a:stretch/>
        </p:blipFill>
        <p:spPr>
          <a:xfrm>
            <a:off x="42721" y="0"/>
            <a:ext cx="910675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7"/>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tr-TR" b="1" dirty="0"/>
              <a:t/>
            </a:r>
            <a:br>
              <a:rPr lang="tr-TR" b="1" dirty="0"/>
            </a:br>
            <a:r>
              <a:rPr lang="tr-TR" sz="3300" b="1" dirty="0">
                <a:solidFill>
                  <a:srgbClr val="00B0F0"/>
                </a:solidFill>
                <a:latin typeface="Calibri" pitchFamily="34" charset="0"/>
              </a:rPr>
              <a:t>Çatışma Çözme Sürecinde </a:t>
            </a:r>
            <a:r>
              <a:rPr lang="tr-TR" sz="3300" dirty="0">
                <a:solidFill>
                  <a:srgbClr val="00B0F0"/>
                </a:solidFill>
                <a:latin typeface="Calibri" pitchFamily="34" charset="0"/>
              </a:rPr>
              <a:t/>
            </a:r>
            <a:br>
              <a:rPr lang="tr-TR" sz="3300" dirty="0">
                <a:solidFill>
                  <a:srgbClr val="00B0F0"/>
                </a:solidFill>
                <a:latin typeface="Calibri" pitchFamily="34" charset="0"/>
              </a:rPr>
            </a:br>
            <a:r>
              <a:rPr lang="tr-TR" sz="3300" b="1" dirty="0">
                <a:solidFill>
                  <a:srgbClr val="00B0F0"/>
                </a:solidFill>
                <a:latin typeface="Calibri" pitchFamily="34" charset="0"/>
              </a:rPr>
              <a:t>6 Basamak</a:t>
            </a:r>
            <a:r>
              <a:rPr lang="tr-TR" dirty="0"/>
              <a:t/>
            </a:r>
            <a:br>
              <a:rPr lang="tr-TR" dirty="0"/>
            </a:br>
            <a:endParaRPr dirty="0"/>
          </a:p>
        </p:txBody>
      </p:sp>
      <p:sp>
        <p:nvSpPr>
          <p:cNvPr id="302" name="Google Shape;302;p7"/>
          <p:cNvSpPr txBox="1">
            <a:spLocks noGrp="1"/>
          </p:cNvSpPr>
          <p:nvPr>
            <p:ph sz="quarter"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tr-TR" b="1" dirty="0">
                <a:solidFill>
                  <a:srgbClr val="00B0F0"/>
                </a:solidFill>
                <a:latin typeface="Calibri" pitchFamily="34" charset="0"/>
              </a:rPr>
              <a:t>1) Çatışmanın Tanımlanması</a:t>
            </a:r>
            <a:endParaRPr dirty="0">
              <a:solidFill>
                <a:srgbClr val="00B0F0"/>
              </a:solidFill>
              <a:latin typeface="Calibri" pitchFamily="34" charset="0"/>
            </a:endParaRPr>
          </a:p>
          <a:p>
            <a:pPr marL="342900" lvl="0" indent="0" algn="l" rtl="0">
              <a:spcBef>
                <a:spcPts val="640"/>
              </a:spcBef>
              <a:spcAft>
                <a:spcPts val="0"/>
              </a:spcAft>
              <a:buSzPts val="1440"/>
              <a:buNone/>
            </a:pPr>
            <a:r>
              <a:rPr lang="tr-TR" dirty="0">
                <a:latin typeface="Calibri" pitchFamily="34" charset="0"/>
              </a:rPr>
              <a:t>Çocuğunuz ile yaşadığınız çatışmalarda istek ve ihtiyaçlarınızın ifade edilmesi</a:t>
            </a:r>
            <a:endParaRPr dirty="0">
              <a:latin typeface="Calibri" pitchFamily="34" charset="0"/>
            </a:endParaRPr>
          </a:p>
          <a:p>
            <a:pPr marL="0" lvl="0" indent="0" algn="l" rtl="0">
              <a:spcBef>
                <a:spcPts val="640"/>
              </a:spcBef>
              <a:spcAft>
                <a:spcPts val="0"/>
              </a:spcAft>
              <a:buClr>
                <a:schemeClr val="dk1"/>
              </a:buClr>
              <a:buSzPts val="3200"/>
              <a:buNone/>
            </a:pPr>
            <a:r>
              <a:rPr lang="tr-TR" b="1" dirty="0">
                <a:solidFill>
                  <a:srgbClr val="00B0F0"/>
                </a:solidFill>
                <a:latin typeface="Calibri" pitchFamily="34" charset="0"/>
              </a:rPr>
              <a:t>2) Çözüm Önerileri Oluşturma</a:t>
            </a:r>
            <a:endParaRPr dirty="0">
              <a:solidFill>
                <a:srgbClr val="00B0F0"/>
              </a:solidFill>
              <a:latin typeface="Calibri" pitchFamily="34" charset="0"/>
            </a:endParaRPr>
          </a:p>
          <a:p>
            <a:pPr marL="342900" lvl="0" indent="0" algn="l" rtl="0">
              <a:spcBef>
                <a:spcPts val="640"/>
              </a:spcBef>
              <a:spcAft>
                <a:spcPts val="0"/>
              </a:spcAft>
              <a:buSzPts val="1440"/>
              <a:buNone/>
            </a:pPr>
            <a:r>
              <a:rPr lang="tr-TR" dirty="0">
                <a:latin typeface="Calibri" pitchFamily="34" charset="0"/>
              </a:rPr>
              <a:t>Çocuğunuz ile birlikte karşılıklı ihtiyaçları dikkate alarak önerilerin oluşturulması</a:t>
            </a:r>
            <a:endParaRPr dirty="0">
              <a:latin typeface="Calibri" pitchFamily="34" charset="0"/>
            </a:endParaRPr>
          </a:p>
          <a:p>
            <a:pPr marL="0" lvl="0" indent="0" algn="l" rtl="0">
              <a:spcBef>
                <a:spcPts val="640"/>
              </a:spcBef>
              <a:spcAft>
                <a:spcPts val="0"/>
              </a:spcAft>
              <a:buClr>
                <a:schemeClr val="dk1"/>
              </a:buClr>
              <a:buSzPts val="3200"/>
              <a:buNone/>
            </a:pPr>
            <a:r>
              <a:rPr lang="tr-TR" b="1" dirty="0">
                <a:solidFill>
                  <a:srgbClr val="00B0F0"/>
                </a:solidFill>
                <a:latin typeface="Calibri" pitchFamily="34" charset="0"/>
              </a:rPr>
              <a:t>3) Çözüm Önerilerini Değerlendirme</a:t>
            </a:r>
            <a:endParaRPr dirty="0">
              <a:solidFill>
                <a:srgbClr val="00B0F0"/>
              </a:solidFill>
              <a:latin typeface="Calibri" pitchFamily="34" charset="0"/>
            </a:endParaRPr>
          </a:p>
          <a:p>
            <a:pPr marL="342900" lvl="0" indent="0" algn="l" rtl="0">
              <a:spcBef>
                <a:spcPts val="640"/>
              </a:spcBef>
              <a:spcAft>
                <a:spcPts val="0"/>
              </a:spcAft>
              <a:buSzPts val="1440"/>
              <a:buNone/>
            </a:pPr>
            <a:r>
              <a:rPr lang="tr-TR" dirty="0">
                <a:latin typeface="Calibri" pitchFamily="34" charset="0"/>
              </a:rPr>
              <a:t>Çıkan önerilerin ihtiyaçlarınızı karşılayıp karşılamadığının onaylanması</a:t>
            </a:r>
            <a:endParaRPr dirty="0">
              <a:latin typeface="Calibri" pitchFamily="34" charset="0"/>
            </a:endParaRPr>
          </a:p>
          <a:p>
            <a:pPr marL="342900" lvl="0" indent="-139700" algn="l" rtl="0">
              <a:spcBef>
                <a:spcPts val="640"/>
              </a:spcBef>
              <a:spcAft>
                <a:spcPts val="0"/>
              </a:spcAft>
              <a:buClr>
                <a:schemeClr val="dk1"/>
              </a:buClr>
              <a:buSzPts val="3200"/>
              <a:buNone/>
            </a:pPr>
            <a:endParaRPr dirty="0">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8"/>
          <p:cNvSpPr txBox="1">
            <a:spLocks noGrp="1"/>
          </p:cNvSpPr>
          <p:nvPr>
            <p:ph sz="quarter" idx="1"/>
          </p:nvPr>
        </p:nvSpPr>
        <p:spPr>
          <a:xfrm>
            <a:off x="472440" y="990600"/>
            <a:ext cx="7467600" cy="487375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800"/>
              <a:buNone/>
            </a:pPr>
            <a:r>
              <a:rPr lang="tr-TR" b="1" dirty="0">
                <a:solidFill>
                  <a:srgbClr val="00B0F0"/>
                </a:solidFill>
                <a:latin typeface="Calibri" pitchFamily="34" charset="0"/>
              </a:rPr>
              <a:t>4) En Uygun Çözümü Seçme</a:t>
            </a:r>
            <a:endParaRPr dirty="0">
              <a:solidFill>
                <a:srgbClr val="00B0F0"/>
              </a:solidFill>
              <a:latin typeface="Calibri" pitchFamily="34" charset="0"/>
            </a:endParaRPr>
          </a:p>
          <a:p>
            <a:pPr marL="342900" lvl="0" indent="0" algn="l" rtl="0">
              <a:spcBef>
                <a:spcPts val="592"/>
              </a:spcBef>
              <a:spcAft>
                <a:spcPts val="0"/>
              </a:spcAft>
              <a:buSzPts val="1440"/>
              <a:buNone/>
            </a:pPr>
            <a:r>
              <a:rPr lang="tr-TR" dirty="0">
                <a:latin typeface="Calibri" pitchFamily="34" charset="0"/>
              </a:rPr>
              <a:t>İki taraf için de en uygun çözüm önerisinin seçilmesi</a:t>
            </a:r>
            <a:endParaRPr dirty="0">
              <a:latin typeface="Calibri" pitchFamily="34" charset="0"/>
            </a:endParaRPr>
          </a:p>
          <a:p>
            <a:pPr marL="0" lvl="0" indent="0" algn="l" rtl="0">
              <a:spcBef>
                <a:spcPts val="592"/>
              </a:spcBef>
              <a:spcAft>
                <a:spcPts val="0"/>
              </a:spcAft>
              <a:buClr>
                <a:schemeClr val="dk1"/>
              </a:buClr>
              <a:buSzPts val="1800"/>
              <a:buNone/>
            </a:pPr>
            <a:r>
              <a:rPr lang="tr-TR" b="1" dirty="0">
                <a:solidFill>
                  <a:srgbClr val="00B0F0"/>
                </a:solidFill>
                <a:latin typeface="Calibri" pitchFamily="34" charset="0"/>
              </a:rPr>
              <a:t>5) Uygulama Yollarına Karar Verme</a:t>
            </a:r>
            <a:endParaRPr dirty="0">
              <a:solidFill>
                <a:srgbClr val="00B0F0"/>
              </a:solidFill>
              <a:latin typeface="Calibri" pitchFamily="34" charset="0"/>
            </a:endParaRPr>
          </a:p>
          <a:p>
            <a:pPr marL="342900" lvl="0" indent="0" algn="l" rtl="0">
              <a:spcBef>
                <a:spcPts val="592"/>
              </a:spcBef>
              <a:spcAft>
                <a:spcPts val="0"/>
              </a:spcAft>
              <a:buSzPts val="1440"/>
              <a:buNone/>
            </a:pPr>
            <a:r>
              <a:rPr lang="tr-TR" dirty="0">
                <a:latin typeface="Calibri" pitchFamily="34" charset="0"/>
              </a:rPr>
              <a:t>Karar verilen çözümde kimin ne yapacağının belirlenmesi/iş bölümü</a:t>
            </a:r>
            <a:endParaRPr dirty="0">
              <a:latin typeface="Calibri" pitchFamily="34" charset="0"/>
            </a:endParaRPr>
          </a:p>
          <a:p>
            <a:pPr marL="0" lvl="0" indent="0" algn="l" rtl="0">
              <a:spcBef>
                <a:spcPts val="592"/>
              </a:spcBef>
              <a:spcAft>
                <a:spcPts val="0"/>
              </a:spcAft>
              <a:buClr>
                <a:schemeClr val="dk1"/>
              </a:buClr>
              <a:buSzPts val="1800"/>
              <a:buNone/>
            </a:pPr>
            <a:r>
              <a:rPr lang="tr-TR" b="1" dirty="0">
                <a:solidFill>
                  <a:srgbClr val="00B0F0"/>
                </a:solidFill>
                <a:latin typeface="Calibri" pitchFamily="34" charset="0"/>
              </a:rPr>
              <a:t>6) Çözümün İşleyip İşlemediğini Takip Etme</a:t>
            </a:r>
            <a:endParaRPr dirty="0">
              <a:solidFill>
                <a:srgbClr val="00B0F0"/>
              </a:solidFill>
              <a:latin typeface="Calibri" pitchFamily="34" charset="0"/>
            </a:endParaRPr>
          </a:p>
          <a:p>
            <a:pPr marL="342900" lvl="0" indent="0" algn="l" rtl="0">
              <a:spcBef>
                <a:spcPts val="592"/>
              </a:spcBef>
              <a:spcAft>
                <a:spcPts val="0"/>
              </a:spcAft>
              <a:buSzPts val="1440"/>
              <a:buNone/>
            </a:pPr>
            <a:r>
              <a:rPr lang="tr-TR" dirty="0">
                <a:latin typeface="Calibri" pitchFamily="34" charset="0"/>
              </a:rPr>
              <a:t>Bir süre belirleyerek çözümün işleyip işlemediğinin test edilmesi</a:t>
            </a:r>
            <a:endParaRPr dirty="0">
              <a:latin typeface="Calibri" pitchFamily="34" charset="0"/>
            </a:endParaRPr>
          </a:p>
          <a:p>
            <a:pPr marL="342900" lvl="0" indent="-154940" algn="l" rtl="0">
              <a:spcBef>
                <a:spcPts val="592"/>
              </a:spcBef>
              <a:spcAft>
                <a:spcPts val="0"/>
              </a:spcAft>
              <a:buClr>
                <a:schemeClr val="dk1"/>
              </a:buClr>
              <a:buSzPts val="1800"/>
              <a:buNone/>
            </a:pPr>
            <a:endParaRPr dirty="0">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9" descr="C:\Users\Boost\Desktop\2.png"/>
          <p:cNvPicPr preferRelativeResize="0"/>
          <p:nvPr/>
        </p:nvPicPr>
        <p:blipFill rotWithShape="1">
          <a:blip r:embed="rId3">
            <a:alphaModFix/>
          </a:blip>
          <a:srcRect/>
          <a:stretch/>
        </p:blipFill>
        <p:spPr>
          <a:xfrm>
            <a:off x="254184" y="223346"/>
            <a:ext cx="8424936" cy="5832648"/>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46</TotalTime>
  <Words>1264</Words>
  <Application>Microsoft Office PowerPoint</Application>
  <PresentationFormat>Ekran Gösterisi (4:3)</PresentationFormat>
  <Paragraphs>117</Paragraphs>
  <Slides>20</Slides>
  <Notes>19</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20</vt:i4>
      </vt:variant>
    </vt:vector>
  </HeadingPairs>
  <TitlesOfParts>
    <vt:vector size="28" baseType="lpstr">
      <vt:lpstr>Arial</vt:lpstr>
      <vt:lpstr>Century Gothic</vt:lpstr>
      <vt:lpstr>Wingdings</vt:lpstr>
      <vt:lpstr>Wingdings 2</vt:lpstr>
      <vt:lpstr>Noto Sans Symbols</vt:lpstr>
      <vt:lpstr>Calibri</vt:lpstr>
      <vt:lpstr>Century Schoolbook</vt:lpstr>
      <vt:lpstr>Cumba</vt:lpstr>
      <vt:lpstr> ÇATIŞMA ÇÖZME BECERİLERİ  AİLE SUNUMU </vt:lpstr>
      <vt:lpstr>SUNUM İÇERİĞİ</vt:lpstr>
      <vt:lpstr>PowerPoint Sunusu</vt:lpstr>
      <vt:lpstr>PowerPoint Sunusu</vt:lpstr>
      <vt:lpstr>PowerPoint Sunusu</vt:lpstr>
      <vt:lpstr>PowerPoint Sunusu</vt:lpstr>
      <vt:lpstr> Çatışma Çözme Sürecinde  6 Basamak </vt:lpstr>
      <vt:lpstr>PowerPoint Sunusu</vt:lpstr>
      <vt:lpstr>PowerPoint Sunusu</vt:lpstr>
      <vt:lpstr>KAÇINMA GERİ ÇEKİLME (Kaplumbağa )</vt:lpstr>
      <vt:lpstr>VERME YATIŞTIRMA (Oyuncak ayı)</vt:lpstr>
      <vt:lpstr>GÜÇLÜ OLMA,HEP KAZANMA (Köpekbalığı)</vt:lpstr>
      <vt:lpstr>PROBLEMİ GÖRME, UZLAŞMA YOLLARI ARAMA (Tilki)</vt:lpstr>
      <vt:lpstr>PROBLEM ÇÖZME, TARTIŞABİLME, YÜZLEŞEBİLME  (Baykuş)</vt:lpstr>
      <vt:lpstr>ERGENLER NE İSTİYOR?</vt:lpstr>
      <vt:lpstr>ÇATIŞMA ÇÖZMEDE İLETİŞİM BECERİLERİ</vt:lpstr>
      <vt:lpstr>Dalga</vt:lpstr>
      <vt:lpstr>ÇATIŞMA ÇÖZMEDE EMPATİ</vt:lpstr>
      <vt:lpstr>SAĞLIKLI BİR İLETİŞİM İÇİN;</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Boost</dc:creator>
  <cp:lastModifiedBy>ram</cp:lastModifiedBy>
  <cp:revision>14</cp:revision>
  <dcterms:created xsi:type="dcterms:W3CDTF">2021-09-27T09:14:44Z</dcterms:created>
  <dcterms:modified xsi:type="dcterms:W3CDTF">2021-12-30T07:28:05Z</dcterms:modified>
</cp:coreProperties>
</file>