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0" r:id="rId6"/>
    <p:sldId id="266" r:id="rId7"/>
    <p:sldId id="267" r:id="rId8"/>
    <p:sldId id="269" r:id="rId9"/>
    <p:sldId id="261" r:id="rId10"/>
    <p:sldId id="262" r:id="rId11"/>
    <p:sldId id="264" r:id="rId12"/>
    <p:sldId id="270" r:id="rId13"/>
    <p:sldId id="277" r:id="rId14"/>
    <p:sldId id="271" r:id="rId15"/>
    <p:sldId id="272" r:id="rId16"/>
    <p:sldId id="274" r:id="rId17"/>
    <p:sldId id="275" r:id="rId18"/>
    <p:sldId id="278" r:id="rId19"/>
    <p:sldId id="279" r:id="rId20"/>
    <p:sldId id="280" r:id="rId21"/>
    <p:sldId id="281" r:id="rId22"/>
    <p:sldId id="282" r:id="rId23"/>
    <p:sldId id="283" r:id="rId24"/>
    <p:sldId id="284" r:id="rId25"/>
    <p:sldId id="285" r:id="rId26"/>
    <p:sldId id="286" r:id="rId27"/>
    <p:sldId id="287"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D18480C-6877-479D-8821-00D80A8AEF69}" type="datetimeFigureOut">
              <a:rPr lang="tr-TR" smtClean="0"/>
              <a:t>12.01.2024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263102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18480C-6877-479D-8821-00D80A8AEF69}" type="datetimeFigureOut">
              <a:rPr lang="tr-TR" smtClean="0"/>
              <a:t>12.01.2024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145210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18480C-6877-479D-8821-00D80A8AEF69}" type="datetimeFigureOut">
              <a:rPr lang="tr-TR" smtClean="0"/>
              <a:t>12.01.2024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122046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18480C-6877-479D-8821-00D80A8AEF69}" type="datetimeFigureOut">
              <a:rPr lang="tr-TR" smtClean="0"/>
              <a:t>12.01.2024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95488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D18480C-6877-479D-8821-00D80A8AEF69}" type="datetimeFigureOut">
              <a:rPr lang="tr-TR" smtClean="0"/>
              <a:t>12.01.2024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382384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D18480C-6877-479D-8821-00D80A8AEF69}" type="datetimeFigureOut">
              <a:rPr lang="tr-TR" smtClean="0"/>
              <a:t>12.01.2024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164002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D18480C-6877-479D-8821-00D80A8AEF69}" type="datetimeFigureOut">
              <a:rPr lang="tr-TR" smtClean="0"/>
              <a:t>12.01.2024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84892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D18480C-6877-479D-8821-00D80A8AEF69}" type="datetimeFigureOut">
              <a:rPr lang="tr-TR" smtClean="0"/>
              <a:t>12.01.2024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355791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18480C-6877-479D-8821-00D80A8AEF69}" type="datetimeFigureOut">
              <a:rPr lang="tr-TR" smtClean="0"/>
              <a:t>12.01.2024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1588347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D18480C-6877-479D-8821-00D80A8AEF69}" type="datetimeFigureOut">
              <a:rPr lang="tr-TR" smtClean="0"/>
              <a:t>12.01.2024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120751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D18480C-6877-479D-8821-00D80A8AEF69}" type="datetimeFigureOut">
              <a:rPr lang="tr-TR" smtClean="0"/>
              <a:t>12.01.2024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24141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8480C-6877-479D-8821-00D80A8AEF69}" type="datetimeFigureOut">
              <a:rPr lang="tr-TR" smtClean="0"/>
              <a:t>12.01.2024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2F425-A85C-4A7C-B53D-93F0263A163D}" type="slidenum">
              <a:rPr lang="tr-TR" smtClean="0"/>
              <a:t>‹#›</a:t>
            </a:fld>
            <a:endParaRPr lang="tr-TR"/>
          </a:p>
        </p:txBody>
      </p:sp>
    </p:spTree>
    <p:extLst>
      <p:ext uri="{BB962C8B-B14F-4D97-AF65-F5344CB8AC3E}">
        <p14:creationId xmlns:p14="http://schemas.microsoft.com/office/powerpoint/2010/main" val="411601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661312"/>
            <a:ext cx="9144000" cy="1201003"/>
          </a:xfrm>
        </p:spPr>
        <p:txBody>
          <a:bodyPr>
            <a:normAutofit/>
          </a:bodyPr>
          <a:lstStyle/>
          <a:p>
            <a:r>
              <a:rPr lang="tr-TR" sz="3200" b="1" dirty="0" smtClean="0">
                <a:solidFill>
                  <a:srgbClr val="FF0000"/>
                </a:solidFill>
              </a:rPr>
              <a:t>ERGENLE SAĞLIKLI İLETİŞİM ve  GÜVENE DAYALI İLİŞKİ KURMADA AİLELERE ÖNERİLER</a:t>
            </a:r>
            <a:endParaRPr lang="tr-TR" sz="3200" b="1" dirty="0">
              <a:solidFill>
                <a:srgbClr val="FF0000"/>
              </a:solidFill>
            </a:endParaRPr>
          </a:p>
        </p:txBody>
      </p:sp>
      <p:pic>
        <p:nvPicPr>
          <p:cNvPr id="6" name="Resim 5"/>
          <p:cNvPicPr>
            <a:picLocks noChangeAspect="1"/>
          </p:cNvPicPr>
          <p:nvPr/>
        </p:nvPicPr>
        <p:blipFill>
          <a:blip r:embed="rId3"/>
          <a:stretch>
            <a:fillRect/>
          </a:stretch>
        </p:blipFill>
        <p:spPr>
          <a:xfrm>
            <a:off x="3835021" y="592484"/>
            <a:ext cx="4135272" cy="1927858"/>
          </a:xfrm>
          <a:prstGeom prst="rect">
            <a:avLst/>
          </a:prstGeom>
        </p:spPr>
      </p:pic>
    </p:spTree>
    <p:extLst>
      <p:ext uri="{BB962C8B-B14F-4D97-AF65-F5344CB8AC3E}">
        <p14:creationId xmlns:p14="http://schemas.microsoft.com/office/powerpoint/2010/main" val="6846255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dirty="0" smtClean="0">
                <a:solidFill>
                  <a:srgbClr val="FF0000"/>
                </a:solidFill>
              </a:rPr>
              <a:t>Ergenlikte</a:t>
            </a:r>
            <a:r>
              <a:rPr lang="tr-TR" dirty="0" smtClean="0"/>
              <a:t> </a:t>
            </a:r>
            <a:r>
              <a:rPr lang="tr-TR" dirty="0">
                <a:solidFill>
                  <a:srgbClr val="FF0000"/>
                </a:solidFill>
              </a:rPr>
              <a:t>Z</a:t>
            </a:r>
            <a:r>
              <a:rPr lang="tr-TR" dirty="0" smtClean="0">
                <a:solidFill>
                  <a:srgbClr val="FF0000"/>
                </a:solidFill>
              </a:rPr>
              <a:t>ihinsel </a:t>
            </a:r>
            <a:r>
              <a:rPr lang="tr-TR" dirty="0">
                <a:solidFill>
                  <a:srgbClr val="FF0000"/>
                </a:solidFill>
              </a:rPr>
              <a:t>G</a:t>
            </a:r>
            <a:r>
              <a:rPr lang="tr-TR" dirty="0" smtClean="0">
                <a:solidFill>
                  <a:srgbClr val="FF0000"/>
                </a:solidFill>
              </a:rPr>
              <a:t>elişim</a:t>
            </a:r>
            <a:endParaRPr lang="tr-TR" dirty="0">
              <a:solidFill>
                <a:srgbClr val="FF0000"/>
              </a:solidFill>
            </a:endParaRPr>
          </a:p>
        </p:txBody>
      </p:sp>
      <p:sp>
        <p:nvSpPr>
          <p:cNvPr id="3" name="İçerik Yer Tutucusu 2"/>
          <p:cNvSpPr>
            <a:spLocks noGrp="1"/>
          </p:cNvSpPr>
          <p:nvPr>
            <p:ph idx="1"/>
          </p:nvPr>
        </p:nvSpPr>
        <p:spPr>
          <a:xfrm>
            <a:off x="838200" y="1690688"/>
            <a:ext cx="10884090" cy="5010363"/>
          </a:xfrm>
        </p:spPr>
        <p:txBody>
          <a:bodyPr/>
          <a:lstStyle/>
          <a:p>
            <a:pPr algn="just"/>
            <a:r>
              <a:rPr lang="tr-TR" dirty="0" smtClean="0"/>
              <a:t>Çocuk 11 yaşından sonra yetişkinler gibi mantıksal düşünme düzeyine ulaşır</a:t>
            </a:r>
          </a:p>
          <a:p>
            <a:pPr algn="just"/>
            <a:r>
              <a:rPr lang="tr-TR" dirty="0" smtClean="0"/>
              <a:t>Kendi kendisini çok eleştirir bu yüzden de herkes tarafından sürekli eleştirildiğini düşünür.</a:t>
            </a:r>
          </a:p>
          <a:p>
            <a:pPr algn="just"/>
            <a:r>
              <a:rPr lang="tr-TR" dirty="0" smtClean="0"/>
              <a:t>En doğru düşüncenin kendi doğrusu olduğuna inanır</a:t>
            </a:r>
          </a:p>
          <a:p>
            <a:pPr algn="just"/>
            <a:r>
              <a:rPr lang="tr-TR" dirty="0" smtClean="0"/>
              <a:t>Mizah ve espri yeteneği gelişmiştir.</a:t>
            </a:r>
          </a:p>
          <a:p>
            <a:pPr algn="just"/>
            <a:r>
              <a:rPr lang="tr-TR" dirty="0" smtClean="0"/>
              <a:t>Kontrolün kendi elinde olmasını ister.</a:t>
            </a:r>
          </a:p>
          <a:p>
            <a:pPr algn="just"/>
            <a:r>
              <a:rPr lang="tr-TR" dirty="0" smtClean="0"/>
              <a:t>Bir sorunun çözümünde bir çok faktörü görebilir ve ele alabilir</a:t>
            </a:r>
            <a:endParaRPr lang="tr-TR" dirty="0"/>
          </a:p>
        </p:txBody>
      </p:sp>
      <p:pic>
        <p:nvPicPr>
          <p:cNvPr id="4" name="Resim 3"/>
          <p:cNvPicPr>
            <a:picLocks noChangeAspect="1"/>
          </p:cNvPicPr>
          <p:nvPr/>
        </p:nvPicPr>
        <p:blipFill>
          <a:blip r:embed="rId2"/>
          <a:stretch>
            <a:fillRect/>
          </a:stretch>
        </p:blipFill>
        <p:spPr>
          <a:xfrm>
            <a:off x="10036365" y="3821373"/>
            <a:ext cx="1685925" cy="2402006"/>
          </a:xfrm>
          <a:prstGeom prst="rect">
            <a:avLst/>
          </a:prstGeom>
        </p:spPr>
      </p:pic>
    </p:spTree>
    <p:extLst>
      <p:ext uri="{BB962C8B-B14F-4D97-AF65-F5344CB8AC3E}">
        <p14:creationId xmlns:p14="http://schemas.microsoft.com/office/powerpoint/2010/main" val="3856605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108833"/>
          </a:xfrm>
        </p:spPr>
        <p:txBody>
          <a:bodyPr/>
          <a:lstStyle/>
          <a:p>
            <a:r>
              <a:rPr lang="tr-TR" dirty="0" smtClean="0">
                <a:solidFill>
                  <a:srgbClr val="FF0000"/>
                </a:solidFill>
              </a:rPr>
              <a:t>Ergenlikte </a:t>
            </a:r>
            <a:r>
              <a:rPr lang="tr-TR" dirty="0">
                <a:solidFill>
                  <a:srgbClr val="FF0000"/>
                </a:solidFill>
              </a:rPr>
              <a:t>D</a:t>
            </a:r>
            <a:r>
              <a:rPr lang="tr-TR" dirty="0" smtClean="0">
                <a:solidFill>
                  <a:srgbClr val="FF0000"/>
                </a:solidFill>
              </a:rPr>
              <a:t>uygusal Gelişim</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t>**Bu evrede duyguların yoğunluk kazandığı</a:t>
            </a:r>
          </a:p>
          <a:p>
            <a:pPr marL="0" indent="0">
              <a:buNone/>
            </a:pPr>
            <a:r>
              <a:rPr lang="tr-TR" dirty="0"/>
              <a:t> </a:t>
            </a:r>
            <a:r>
              <a:rPr lang="tr-TR" dirty="0" smtClean="0"/>
              <a:t>görülür. Bunlar; çabuk öfkelenme, bağırma,</a:t>
            </a:r>
          </a:p>
          <a:p>
            <a:pPr marL="0" indent="0">
              <a:buNone/>
            </a:pPr>
            <a:r>
              <a:rPr lang="tr-TR" dirty="0" smtClean="0"/>
              <a:t>Her şeye karşı gelme özelliklerdir.</a:t>
            </a:r>
          </a:p>
          <a:p>
            <a:pPr marL="0" indent="0">
              <a:buNone/>
            </a:pPr>
            <a:r>
              <a:rPr lang="tr-TR" dirty="0" smtClean="0"/>
              <a:t>** Duygusal gelgitler yaşar</a:t>
            </a:r>
          </a:p>
          <a:p>
            <a:pPr marL="0" indent="0">
              <a:buNone/>
            </a:pPr>
            <a:r>
              <a:rPr lang="tr-TR" dirty="0" smtClean="0"/>
              <a:t>**Çok kırılgandırlar</a:t>
            </a:r>
          </a:p>
          <a:p>
            <a:pPr marL="0" indent="0">
              <a:buNone/>
            </a:pPr>
            <a:r>
              <a:rPr lang="tr-TR" dirty="0" smtClean="0"/>
              <a:t>** En ufak eleştiriyi benliklerine yapılan saldırı olarak algılar ve abartılı tepkiler gösterir.</a:t>
            </a:r>
          </a:p>
          <a:p>
            <a:pPr marL="0" indent="0">
              <a:buNone/>
            </a:pPr>
            <a:endParaRPr lang="tr-TR" dirty="0" smtClean="0"/>
          </a:p>
          <a:p>
            <a:endParaRPr lang="tr-TR" dirty="0"/>
          </a:p>
        </p:txBody>
      </p:sp>
      <p:pic>
        <p:nvPicPr>
          <p:cNvPr id="5" name="Resim 4"/>
          <p:cNvPicPr>
            <a:picLocks noChangeAspect="1"/>
          </p:cNvPicPr>
          <p:nvPr/>
        </p:nvPicPr>
        <p:blipFill>
          <a:blip r:embed="rId2"/>
          <a:stretch>
            <a:fillRect/>
          </a:stretch>
        </p:blipFill>
        <p:spPr>
          <a:xfrm>
            <a:off x="7199952" y="1473958"/>
            <a:ext cx="4597400" cy="2324100"/>
          </a:xfrm>
          <a:prstGeom prst="rect">
            <a:avLst/>
          </a:prstGeom>
        </p:spPr>
      </p:pic>
    </p:spTree>
    <p:extLst>
      <p:ext uri="{BB962C8B-B14F-4D97-AF65-F5344CB8AC3E}">
        <p14:creationId xmlns:p14="http://schemas.microsoft.com/office/powerpoint/2010/main" val="366329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8364"/>
            <a:ext cx="10544032" cy="846163"/>
          </a:xfrm>
        </p:spPr>
        <p:txBody>
          <a:bodyPr>
            <a:normAutofit fontScale="90000"/>
          </a:bodyPr>
          <a:lstStyle/>
          <a:p>
            <a:r>
              <a:rPr lang="tr-TR" dirty="0" smtClean="0">
                <a:solidFill>
                  <a:srgbClr val="FF0000"/>
                </a:solidFill>
              </a:rPr>
              <a:t>Ergenlikte </a:t>
            </a:r>
            <a:r>
              <a:rPr lang="tr-TR" dirty="0">
                <a:solidFill>
                  <a:srgbClr val="FF0000"/>
                </a:solidFill>
              </a:rPr>
              <a:t>S</a:t>
            </a:r>
            <a:r>
              <a:rPr lang="tr-TR" dirty="0" smtClean="0">
                <a:solidFill>
                  <a:srgbClr val="FF0000"/>
                </a:solidFill>
              </a:rPr>
              <a:t>osyal Gelişim</a:t>
            </a:r>
            <a:r>
              <a:rPr lang="tr-TR" dirty="0" smtClean="0"/>
              <a:t/>
            </a:r>
            <a:br>
              <a:rPr lang="tr-TR" dirty="0" smtClean="0"/>
            </a:br>
            <a:endParaRPr lang="tr-TR" dirty="0"/>
          </a:p>
        </p:txBody>
      </p:sp>
      <p:sp>
        <p:nvSpPr>
          <p:cNvPr id="3" name="İçerik Yer Tutucusu 2"/>
          <p:cNvSpPr>
            <a:spLocks noGrp="1"/>
          </p:cNvSpPr>
          <p:nvPr>
            <p:ph idx="1"/>
          </p:nvPr>
        </p:nvSpPr>
        <p:spPr>
          <a:xfrm>
            <a:off x="838200" y="1064526"/>
            <a:ext cx="10515600" cy="5112438"/>
          </a:xfrm>
        </p:spPr>
        <p:txBody>
          <a:bodyPr>
            <a:normAutofit/>
          </a:bodyPr>
          <a:lstStyle/>
          <a:p>
            <a:pPr marL="0" indent="0">
              <a:buNone/>
            </a:pPr>
            <a:r>
              <a:rPr lang="tr-TR" dirty="0" smtClean="0"/>
              <a:t> *Ergen toplumda saygınlık kazanmak </a:t>
            </a:r>
          </a:p>
          <a:p>
            <a:pPr marL="0" indent="0">
              <a:buNone/>
            </a:pPr>
            <a:r>
              <a:rPr lang="tr-TR" dirty="0"/>
              <a:t> </a:t>
            </a:r>
            <a:r>
              <a:rPr lang="tr-TR" dirty="0" smtClean="0"/>
              <a:t> ve statü sahibi olmak ister.</a:t>
            </a:r>
          </a:p>
          <a:p>
            <a:pPr marL="0" indent="0">
              <a:buNone/>
            </a:pPr>
            <a:endParaRPr lang="tr-TR" dirty="0"/>
          </a:p>
          <a:p>
            <a:pPr marL="0" indent="0">
              <a:buNone/>
            </a:pPr>
            <a:r>
              <a:rPr lang="tr-TR" dirty="0" smtClean="0"/>
              <a:t>                                                 </a:t>
            </a:r>
          </a:p>
          <a:p>
            <a:pPr marL="0" indent="0">
              <a:buNone/>
            </a:pPr>
            <a:r>
              <a:rPr lang="tr-TR" dirty="0"/>
              <a:t> </a:t>
            </a:r>
            <a:r>
              <a:rPr lang="tr-TR" dirty="0" smtClean="0"/>
              <a:t>                                                * Aileye olan bağımlılığı azalır, arkadaşlıklar</a:t>
            </a:r>
          </a:p>
          <a:p>
            <a:pPr marL="0" indent="0">
              <a:buNone/>
            </a:pPr>
            <a:r>
              <a:rPr lang="tr-TR" dirty="0"/>
              <a:t> </a:t>
            </a:r>
            <a:r>
              <a:rPr lang="tr-TR" dirty="0" smtClean="0"/>
              <a:t>                                                   önem kazanır.</a:t>
            </a:r>
          </a:p>
          <a:p>
            <a:pPr marL="0" indent="0">
              <a:buNone/>
            </a:pPr>
            <a:r>
              <a:rPr lang="tr-TR" dirty="0" smtClean="0"/>
              <a:t>                                                 * Ergen arkadaşlarının seçimine ailesinin </a:t>
            </a:r>
          </a:p>
          <a:p>
            <a:pPr marL="0" indent="0">
              <a:buNone/>
            </a:pPr>
            <a:r>
              <a:rPr lang="tr-TR" dirty="0"/>
              <a:t> </a:t>
            </a:r>
            <a:r>
              <a:rPr lang="tr-TR" dirty="0" smtClean="0"/>
              <a:t>                                                   karışmasını istemez.                      </a:t>
            </a:r>
            <a:endParaRPr lang="tr-TR" dirty="0"/>
          </a:p>
          <a:p>
            <a:pPr marL="0" indent="0">
              <a:buNone/>
            </a:pPr>
            <a:r>
              <a:rPr lang="tr-TR" dirty="0" smtClean="0"/>
              <a:t>                                                  </a:t>
            </a:r>
          </a:p>
          <a:p>
            <a:pPr marL="0" indent="0">
              <a:buNone/>
            </a:pPr>
            <a:r>
              <a:rPr lang="tr-TR" dirty="0" smtClean="0"/>
              <a:t>                                                 </a:t>
            </a:r>
            <a:endParaRPr lang="tr-TR" dirty="0"/>
          </a:p>
        </p:txBody>
      </p:sp>
      <p:pic>
        <p:nvPicPr>
          <p:cNvPr id="4" name="Resim 3"/>
          <p:cNvPicPr>
            <a:picLocks noChangeAspect="1"/>
          </p:cNvPicPr>
          <p:nvPr/>
        </p:nvPicPr>
        <p:blipFill>
          <a:blip r:embed="rId2"/>
          <a:stretch>
            <a:fillRect/>
          </a:stretch>
        </p:blipFill>
        <p:spPr>
          <a:xfrm>
            <a:off x="7154766" y="630428"/>
            <a:ext cx="4090989" cy="2120520"/>
          </a:xfrm>
          <a:prstGeom prst="rect">
            <a:avLst/>
          </a:prstGeom>
        </p:spPr>
      </p:pic>
      <p:pic>
        <p:nvPicPr>
          <p:cNvPr id="5" name="Resim 4"/>
          <p:cNvPicPr>
            <a:picLocks noChangeAspect="1"/>
          </p:cNvPicPr>
          <p:nvPr/>
        </p:nvPicPr>
        <p:blipFill>
          <a:blip r:embed="rId3"/>
          <a:stretch>
            <a:fillRect/>
          </a:stretch>
        </p:blipFill>
        <p:spPr>
          <a:xfrm>
            <a:off x="1009934" y="3181683"/>
            <a:ext cx="3411941" cy="2372956"/>
          </a:xfrm>
          <a:prstGeom prst="rect">
            <a:avLst/>
          </a:prstGeom>
        </p:spPr>
      </p:pic>
    </p:spTree>
    <p:extLst>
      <p:ext uri="{BB962C8B-B14F-4D97-AF65-F5344CB8AC3E}">
        <p14:creationId xmlns:p14="http://schemas.microsoft.com/office/powerpoint/2010/main" val="3210938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218015"/>
          </a:xfrm>
        </p:spPr>
        <p:txBody>
          <a:bodyPr>
            <a:normAutofit fontScale="90000"/>
          </a:bodyPr>
          <a:lstStyle/>
          <a:p>
            <a:r>
              <a:rPr lang="tr-TR" dirty="0" smtClean="0">
                <a:solidFill>
                  <a:srgbClr val="FF0000"/>
                </a:solidFill>
              </a:rPr>
              <a:t>Ergenler Neden Aileleri ile Çatışır?</a:t>
            </a:r>
            <a:br>
              <a:rPr lang="tr-TR" dirty="0" smtClean="0">
                <a:solidFill>
                  <a:srgbClr val="FF0000"/>
                </a:solidFill>
              </a:rPr>
            </a:br>
            <a:endParaRPr lang="tr-TR" dirty="0">
              <a:solidFill>
                <a:srgbClr val="FF0000"/>
              </a:solidFill>
            </a:endParaRPr>
          </a:p>
        </p:txBody>
      </p:sp>
      <p:sp>
        <p:nvSpPr>
          <p:cNvPr id="3" name="İçerik Yer Tutucusu 2"/>
          <p:cNvSpPr>
            <a:spLocks noGrp="1"/>
          </p:cNvSpPr>
          <p:nvPr>
            <p:ph idx="1"/>
          </p:nvPr>
        </p:nvSpPr>
        <p:spPr>
          <a:xfrm>
            <a:off x="838200" y="2238233"/>
            <a:ext cx="10515600" cy="3938730"/>
          </a:xfrm>
        </p:spPr>
        <p:txBody>
          <a:bodyPr/>
          <a:lstStyle/>
          <a:p>
            <a:pPr algn="just"/>
            <a:r>
              <a:rPr lang="tr-TR" dirty="0" smtClean="0"/>
              <a:t>Ergenlik döneminde, genç bir yandan büyümek için sabırsızlanır ancak çocuksu davranışlardan sıyrılamaz. Bu dönemde ergen ne çocuktur, ne de yetişkin…</a:t>
            </a:r>
          </a:p>
          <a:p>
            <a:pPr algn="just"/>
            <a:r>
              <a:rPr lang="tr-TR" dirty="0" smtClean="0"/>
              <a:t>Bazı durumlarda ergen ailenin gözünde «sen çocuksun, anlamazsın ‘’ diye eleştirilirken, bazen de ‘’ sen büyüksün bunları yapabilmen lazım’’ şeklinde uyarılır. Aileler kendi gençlik dönemlerinde yaşadıkları zorlukları kolayca unutur. Ergen ile aile arasında çatışma başlar. Bu evrensel ve doğal bir süreçtir.</a:t>
            </a:r>
            <a:endParaRPr lang="tr-TR" dirty="0"/>
          </a:p>
        </p:txBody>
      </p:sp>
      <p:pic>
        <p:nvPicPr>
          <p:cNvPr id="4" name="Resim 3"/>
          <p:cNvPicPr>
            <a:picLocks noChangeAspect="1"/>
          </p:cNvPicPr>
          <p:nvPr/>
        </p:nvPicPr>
        <p:blipFill>
          <a:blip r:embed="rId2"/>
          <a:stretch>
            <a:fillRect/>
          </a:stretch>
        </p:blipFill>
        <p:spPr>
          <a:xfrm>
            <a:off x="8329045" y="365125"/>
            <a:ext cx="3024755" cy="1763926"/>
          </a:xfrm>
          <a:prstGeom prst="rect">
            <a:avLst/>
          </a:prstGeom>
        </p:spPr>
      </p:pic>
    </p:spTree>
    <p:extLst>
      <p:ext uri="{BB962C8B-B14F-4D97-AF65-F5344CB8AC3E}">
        <p14:creationId xmlns:p14="http://schemas.microsoft.com/office/powerpoint/2010/main" val="2305201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14149"/>
            <a:ext cx="10515600" cy="5562814"/>
          </a:xfrm>
        </p:spPr>
        <p:txBody>
          <a:bodyPr>
            <a:normAutofit lnSpcReduction="10000"/>
          </a:bodyPr>
          <a:lstStyle/>
          <a:p>
            <a:pPr algn="just"/>
            <a:r>
              <a:rPr lang="tr-TR" b="1" dirty="0" smtClean="0"/>
              <a:t>Ergenler bağımsızlık arayışındadır. </a:t>
            </a:r>
            <a:r>
              <a:rPr lang="tr-TR" dirty="0" smtClean="0"/>
              <a:t>Kendi seçimlerini yapmak, kendi yaşamını düzenlemek ve bunu da kendi başına yapmak ister. Aileden ayrılıp bağımsızlığı başarabilmek için ,ergenin gözünde anne baba ideal olma niteliklerini kaybeder.’’ Annem babam her şeyi bilir’’ düşüncesinin yerini ‘’Onların dönemi geçmişte kalmış, ben onlardan iyi bilirim’’ düşüncesi alır. </a:t>
            </a:r>
          </a:p>
          <a:p>
            <a:pPr algn="just"/>
            <a:r>
              <a:rPr lang="tr-TR" dirty="0" smtClean="0"/>
              <a:t>Bağımsızlığa gereksinin duyan genç için ev, çoğu zaman anlaşmazlığın ve çatışmanın ortaya çıktığı yer olarak görülür.</a:t>
            </a:r>
          </a:p>
          <a:p>
            <a:pPr algn="just"/>
            <a:r>
              <a:rPr lang="tr-TR" b="1" dirty="0" smtClean="0"/>
              <a:t>Mahremiyet</a:t>
            </a:r>
            <a:r>
              <a:rPr lang="tr-TR" dirty="0" smtClean="0"/>
              <a:t> arayışı vardır. Artık aile ile her şeyi paylaşmaz, her şey anlatılmaz. Yalnız kalmaya ihtiyacı vardır. Zaman zaman odasına kapanır, kimseyle konuşmaz. Ailenin de kaygıları artar. Ergen, </a:t>
            </a:r>
            <a:r>
              <a:rPr lang="tr-TR" dirty="0"/>
              <a:t>a</a:t>
            </a:r>
            <a:r>
              <a:rPr lang="tr-TR" dirty="0" smtClean="0"/>
              <a:t>ilenin her isteğini, sorusunu  baskı olarak algılar ve çatışmalar başlar.</a:t>
            </a:r>
          </a:p>
          <a:p>
            <a:pPr algn="just"/>
            <a:r>
              <a:rPr lang="tr-TR" dirty="0" smtClean="0"/>
              <a:t>Arkadaşları tarafından dışlanmaktan korkar.</a:t>
            </a:r>
          </a:p>
          <a:p>
            <a:pPr marL="0" indent="0" algn="just">
              <a:buNone/>
            </a:pPr>
            <a:r>
              <a:rPr lang="tr-TR" dirty="0" smtClean="0"/>
              <a:t> Seçilmiş arkadaşları çok önemlidir.</a:t>
            </a:r>
            <a:endParaRPr lang="tr-TR" dirty="0"/>
          </a:p>
        </p:txBody>
      </p:sp>
      <p:pic>
        <p:nvPicPr>
          <p:cNvPr id="4" name="Resim 3"/>
          <p:cNvPicPr>
            <a:picLocks noChangeAspect="1"/>
          </p:cNvPicPr>
          <p:nvPr/>
        </p:nvPicPr>
        <p:blipFill>
          <a:blip r:embed="rId2"/>
          <a:stretch>
            <a:fillRect/>
          </a:stretch>
        </p:blipFill>
        <p:spPr>
          <a:xfrm>
            <a:off x="8298834" y="4921084"/>
            <a:ext cx="2800350" cy="1739023"/>
          </a:xfrm>
          <a:prstGeom prst="rect">
            <a:avLst/>
          </a:prstGeom>
        </p:spPr>
      </p:pic>
    </p:spTree>
    <p:extLst>
      <p:ext uri="{BB962C8B-B14F-4D97-AF65-F5344CB8AC3E}">
        <p14:creationId xmlns:p14="http://schemas.microsoft.com/office/powerpoint/2010/main" val="4026004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59307"/>
            <a:ext cx="10515600" cy="6769290"/>
          </a:xfrm>
        </p:spPr>
        <p:txBody>
          <a:bodyPr>
            <a:normAutofit/>
          </a:bodyPr>
          <a:lstStyle/>
          <a:p>
            <a:pPr algn="just"/>
            <a:r>
              <a:rPr lang="tr-TR" dirty="0" smtClean="0"/>
              <a:t>Arkadaş edinememek  bir ergen için  başarısızlık olarak algılanır.</a:t>
            </a:r>
          </a:p>
          <a:p>
            <a:pPr algn="just"/>
            <a:r>
              <a:rPr lang="tr-TR" dirty="0" smtClean="0"/>
              <a:t>Ergen bir yandan bağımsız olmak isterken, biryandan da nasıl bağımsız olacağı, bağımsız olanların neler yaptığı ile ilgili olarak arayışlara girer.</a:t>
            </a:r>
          </a:p>
          <a:p>
            <a:pPr algn="just"/>
            <a:r>
              <a:rPr lang="tr-TR" dirty="0" smtClean="0"/>
              <a:t>Yakın arkadaşlıklar ergenlerin kendilerini ve diğerlerini anlamalarını ve stresle baş etmelerini sağlar.</a:t>
            </a:r>
          </a:p>
          <a:p>
            <a:pPr algn="just"/>
            <a:r>
              <a:rPr lang="tr-TR" dirty="0" smtClean="0"/>
              <a:t>Ergen grupları, konuşma tarzları, giyimleri, ve davranışlarıyla yetişkinlerden  ve birbirlerinden ayrılır. </a:t>
            </a:r>
            <a:r>
              <a:rPr lang="tr-TR" dirty="0"/>
              <a:t> </a:t>
            </a:r>
            <a:r>
              <a:rPr lang="tr-TR" dirty="0" smtClean="0"/>
              <a:t>Bir gruba ait olmak ergen için çok önemlidir. Grup etkisiyle bireysel özelliklerinden uzaklaşabilir,  grubun etkisine</a:t>
            </a:r>
            <a:r>
              <a:rPr lang="tr-TR" dirty="0"/>
              <a:t> </a:t>
            </a:r>
            <a:r>
              <a:rPr lang="tr-TR" dirty="0" smtClean="0"/>
              <a:t>girer. Grubun etkisiyle yüksek risk içeren davranışlarda bulunabilir. Sigara, içki içme davranışlarında grubun etkisi büyüktür. Benzer sorunlara sahip olmak bir yakınlaşma sebebidir. </a:t>
            </a:r>
            <a:endParaRPr lang="tr-TR" dirty="0"/>
          </a:p>
        </p:txBody>
      </p:sp>
      <p:pic>
        <p:nvPicPr>
          <p:cNvPr id="4" name="Resim 3"/>
          <p:cNvPicPr>
            <a:picLocks noChangeAspect="1"/>
          </p:cNvPicPr>
          <p:nvPr/>
        </p:nvPicPr>
        <p:blipFill>
          <a:blip r:embed="rId2"/>
          <a:stretch>
            <a:fillRect/>
          </a:stretch>
        </p:blipFill>
        <p:spPr>
          <a:xfrm>
            <a:off x="4047984" y="5372100"/>
            <a:ext cx="4522810" cy="1485900"/>
          </a:xfrm>
          <a:prstGeom prst="rect">
            <a:avLst/>
          </a:prstGeom>
        </p:spPr>
      </p:pic>
    </p:spTree>
    <p:extLst>
      <p:ext uri="{BB962C8B-B14F-4D97-AF65-F5344CB8AC3E}">
        <p14:creationId xmlns:p14="http://schemas.microsoft.com/office/powerpoint/2010/main" val="735881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08000"/>
            <a:ext cx="10515600" cy="5668963"/>
          </a:xfrm>
        </p:spPr>
        <p:txBody>
          <a:bodyPr/>
          <a:lstStyle/>
          <a:p>
            <a:r>
              <a:rPr lang="tr-TR" dirty="0" smtClean="0"/>
              <a:t>Anne baba olarak sakin olup, çocuğun sıkıntısını anlamaya çalışmamız ona sevgimizi  göstermemiz gerekir. </a:t>
            </a:r>
          </a:p>
          <a:p>
            <a:r>
              <a:rPr lang="tr-TR" dirty="0" smtClean="0"/>
              <a:t>Arkadaşlarını eleştirmeden, onun sorunlarına destek olmak, işbirliği ile sorunların nasıl çözüleceğini bulmaya çalışmak, bu konuda kendi yanlışlarımızı da düşünmek ve sorunlar büyümeden uzmandan yardım almak önemlidir.</a:t>
            </a:r>
            <a:endParaRPr lang="tr-TR" dirty="0"/>
          </a:p>
        </p:txBody>
      </p:sp>
      <p:pic>
        <p:nvPicPr>
          <p:cNvPr id="4" name="Resim 3"/>
          <p:cNvPicPr>
            <a:picLocks noChangeAspect="1"/>
          </p:cNvPicPr>
          <p:nvPr/>
        </p:nvPicPr>
        <p:blipFill>
          <a:blip r:embed="rId2"/>
          <a:stretch>
            <a:fillRect/>
          </a:stretch>
        </p:blipFill>
        <p:spPr>
          <a:xfrm>
            <a:off x="3271838" y="3328987"/>
            <a:ext cx="5815012" cy="3171825"/>
          </a:xfrm>
          <a:prstGeom prst="rect">
            <a:avLst/>
          </a:prstGeom>
        </p:spPr>
      </p:pic>
    </p:spTree>
    <p:extLst>
      <p:ext uri="{BB962C8B-B14F-4D97-AF65-F5344CB8AC3E}">
        <p14:creationId xmlns:p14="http://schemas.microsoft.com/office/powerpoint/2010/main" val="734177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ERGENLE GÜVENE DAYALI SAĞLIKLI İLETİŞİM</a:t>
            </a:r>
            <a:endParaRPr lang="tr-TR" dirty="0">
              <a:solidFill>
                <a:srgbClr val="FF0000"/>
              </a:solidFill>
            </a:endParaRPr>
          </a:p>
        </p:txBody>
      </p:sp>
      <p:sp>
        <p:nvSpPr>
          <p:cNvPr id="3" name="İçerik Yer Tutucusu 2"/>
          <p:cNvSpPr>
            <a:spLocks noGrp="1"/>
          </p:cNvSpPr>
          <p:nvPr>
            <p:ph idx="1"/>
          </p:nvPr>
        </p:nvSpPr>
        <p:spPr>
          <a:xfrm>
            <a:off x="838200" y="1405719"/>
            <a:ext cx="10515600" cy="4771244"/>
          </a:xfrm>
        </p:spPr>
        <p:txBody>
          <a:bodyPr>
            <a:normAutofit fontScale="92500" lnSpcReduction="20000"/>
          </a:bodyPr>
          <a:lstStyle/>
          <a:p>
            <a:pPr algn="just"/>
            <a:r>
              <a:rPr lang="tr-TR" dirty="0" smtClean="0"/>
              <a:t>Ergenlik döneminde çocuğunuzun artık eskisinden farklı ve kendine özgü bir birey olduğunu kabullenmelisiniz. Onunla iletişim kurma tarzınızda ve tutumlarınızda belirli değişikler yapmalısınız.</a:t>
            </a:r>
          </a:p>
          <a:p>
            <a:pPr algn="just"/>
            <a:r>
              <a:rPr lang="tr-TR" b="1" dirty="0" smtClean="0"/>
              <a:t>İyi bir dinleyici olabilmek, iyi bir iletişim için çok önemlidir. </a:t>
            </a:r>
            <a:r>
              <a:rPr lang="tr-TR" dirty="0" smtClean="0"/>
              <a:t>Ne kadar kızgın ve endişeli olursak olalım duygularımızı kontrol edip, ani tepki vermeden, nasihat etmeden, etiketlemeden, sözünü kesmeden, hemen öneri getirip çözüm bulmaya çalışmadan dinleyebilmeliyiz.</a:t>
            </a:r>
          </a:p>
          <a:p>
            <a:pPr algn="just"/>
            <a:r>
              <a:rPr lang="tr-TR" dirty="0" smtClean="0"/>
              <a:t>Onunla konuşurken geçirdiğimiz zamanının en az iki katını onu dinleyerek geçirin. Çocuğunuzu dinlemek ‘’ ben ailem için önemliyim, benim düşüncelerime değer veriyorlar, beni anlamaya çalışıyorlar’’ diye düşünmesini sağlar.</a:t>
            </a:r>
          </a:p>
          <a:p>
            <a:pPr algn="just"/>
            <a:r>
              <a:rPr lang="tr-TR" dirty="0" smtClean="0"/>
              <a:t>O konuşurken başka bir uğraşla uğraşmadan,</a:t>
            </a:r>
          </a:p>
          <a:p>
            <a:pPr marL="0" indent="0" algn="just">
              <a:buNone/>
            </a:pPr>
            <a:r>
              <a:rPr lang="tr-TR" dirty="0"/>
              <a:t> </a:t>
            </a:r>
            <a:r>
              <a:rPr lang="tr-TR" dirty="0" smtClean="0"/>
              <a:t>  onunla göz teması kurarak dinleyin. Konuşması için</a:t>
            </a:r>
          </a:p>
          <a:p>
            <a:pPr marL="0" indent="0" algn="just">
              <a:buNone/>
            </a:pPr>
            <a:r>
              <a:rPr lang="tr-TR" dirty="0"/>
              <a:t> </a:t>
            </a:r>
            <a:r>
              <a:rPr lang="tr-TR" dirty="0" smtClean="0"/>
              <a:t>  cesaretlendirin</a:t>
            </a:r>
          </a:p>
          <a:p>
            <a:endParaRPr lang="tr-TR" dirty="0"/>
          </a:p>
        </p:txBody>
      </p:sp>
      <p:pic>
        <p:nvPicPr>
          <p:cNvPr id="4" name="Resim 3"/>
          <p:cNvPicPr>
            <a:picLocks noChangeAspect="1"/>
          </p:cNvPicPr>
          <p:nvPr/>
        </p:nvPicPr>
        <p:blipFill>
          <a:blip r:embed="rId2"/>
          <a:stretch>
            <a:fillRect/>
          </a:stretch>
        </p:blipFill>
        <p:spPr>
          <a:xfrm>
            <a:off x="8093122" y="4562476"/>
            <a:ext cx="3065416" cy="1824676"/>
          </a:xfrm>
          <a:prstGeom prst="rect">
            <a:avLst/>
          </a:prstGeom>
        </p:spPr>
      </p:pic>
    </p:spTree>
    <p:extLst>
      <p:ext uri="{BB962C8B-B14F-4D97-AF65-F5344CB8AC3E}">
        <p14:creationId xmlns:p14="http://schemas.microsoft.com/office/powerpoint/2010/main" val="1276751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00025"/>
            <a:ext cx="10515600" cy="7200901"/>
          </a:xfrm>
        </p:spPr>
        <p:txBody>
          <a:bodyPr/>
          <a:lstStyle/>
          <a:p>
            <a:pPr algn="just"/>
            <a:r>
              <a:rPr lang="tr-TR" dirty="0" smtClean="0"/>
              <a:t>Çocuğunuz bir şey anlatırken onun</a:t>
            </a:r>
          </a:p>
          <a:p>
            <a:pPr marL="0" indent="0" algn="just">
              <a:buNone/>
            </a:pPr>
            <a:r>
              <a:rPr lang="tr-TR" dirty="0"/>
              <a:t> </a:t>
            </a:r>
            <a:r>
              <a:rPr lang="tr-TR" dirty="0" smtClean="0"/>
              <a:t>  beden dilini gözlemleyin,</a:t>
            </a:r>
          </a:p>
          <a:p>
            <a:pPr marL="0" indent="0" algn="just">
              <a:buNone/>
            </a:pPr>
            <a:r>
              <a:rPr lang="tr-TR" b="1" dirty="0"/>
              <a:t> </a:t>
            </a:r>
            <a:r>
              <a:rPr lang="tr-TR" b="1" dirty="0" smtClean="0"/>
              <a:t> ne hissettiğini anlamaya çalışın.</a:t>
            </a:r>
          </a:p>
          <a:p>
            <a:pPr marL="0" indent="0" algn="just">
              <a:buNone/>
            </a:pPr>
            <a:r>
              <a:rPr lang="tr-TR" dirty="0" smtClean="0"/>
              <a:t> </a:t>
            </a:r>
          </a:p>
          <a:p>
            <a:pPr marL="0" indent="0" algn="just">
              <a:buNone/>
            </a:pPr>
            <a:r>
              <a:rPr lang="tr-TR" dirty="0" smtClean="0"/>
              <a:t>Duygusunun anlaşılması, yani onunla </a:t>
            </a:r>
            <a:r>
              <a:rPr lang="tr-TR" b="1" dirty="0" smtClean="0"/>
              <a:t>empati</a:t>
            </a:r>
            <a:r>
              <a:rPr lang="tr-TR" dirty="0" smtClean="0"/>
              <a:t> yapabilmeniz bunu ona   iletmeniz,  kendi duygularını adlandırmasına yardım edecek sakinleşmesini, rahatlamasını sağlayacaktır.</a:t>
            </a:r>
          </a:p>
          <a:p>
            <a:pPr algn="just"/>
            <a:r>
              <a:rPr lang="tr-TR" dirty="0" smtClean="0"/>
              <a:t>Yansıtıcı sorular sorun ‘’ </a:t>
            </a:r>
            <a:r>
              <a:rPr lang="tr-TR" b="1" dirty="0" smtClean="0"/>
              <a:t>Anladığım kadarıyla söylediğin şey şu</a:t>
            </a:r>
            <a:r>
              <a:rPr lang="tr-TR" dirty="0" smtClean="0"/>
              <a:t>’’ gibi sorularla çocuğunuzun söylediğini, anladığınız biçimde tekrar edip doğru anlayıp anlamadığınızı kontrol edin. Bu yanlış anlaşılmayı engelleyecektir.</a:t>
            </a:r>
          </a:p>
          <a:p>
            <a:pPr algn="just"/>
            <a:r>
              <a:rPr lang="tr-TR" dirty="0" smtClean="0"/>
              <a:t>Çocuğunuzun sizi dinlemesini istiyorsanız </a:t>
            </a:r>
            <a:r>
              <a:rPr lang="tr-TR" b="1" dirty="0" smtClean="0"/>
              <a:t>onu anladığınızı ifade ettikten sonra en son kendi duygu ve düşüncelerinizi paylaşın.</a:t>
            </a:r>
            <a:endParaRPr lang="tr-TR" b="1" dirty="0"/>
          </a:p>
        </p:txBody>
      </p:sp>
      <p:pic>
        <p:nvPicPr>
          <p:cNvPr id="4" name="Resim 3"/>
          <p:cNvPicPr>
            <a:picLocks noChangeAspect="1"/>
          </p:cNvPicPr>
          <p:nvPr/>
        </p:nvPicPr>
        <p:blipFill>
          <a:blip r:embed="rId2"/>
          <a:stretch>
            <a:fillRect/>
          </a:stretch>
        </p:blipFill>
        <p:spPr>
          <a:xfrm>
            <a:off x="6657976" y="200025"/>
            <a:ext cx="4243386" cy="1985963"/>
          </a:xfrm>
          <a:prstGeom prst="rect">
            <a:avLst/>
          </a:prstGeom>
        </p:spPr>
      </p:pic>
      <p:cxnSp>
        <p:nvCxnSpPr>
          <p:cNvPr id="6" name="Dirsek Bağlayıcısı 5"/>
          <p:cNvCxnSpPr/>
          <p:nvPr/>
        </p:nvCxnSpPr>
        <p:spPr>
          <a:xfrm>
            <a:off x="2286000" y="68580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25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p:spPr>
        <p:txBody>
          <a:bodyPr/>
          <a:lstStyle/>
          <a:p>
            <a:r>
              <a:rPr lang="tr-TR" b="1" dirty="0" smtClean="0">
                <a:solidFill>
                  <a:srgbClr val="FF0000"/>
                </a:solidFill>
              </a:rPr>
              <a:t>Sorunları Nasıl Konuşmalıyız?</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Öfkeli anımızda yapacağımız konuşma genellikle sonradan çok pişman olacağımız konuşmadır</a:t>
            </a:r>
            <a:r>
              <a:rPr lang="tr-TR" b="1" dirty="0" smtClean="0"/>
              <a:t>. Öfke kontrolümüzü sağladıktan sonra, uygun yer ve zamanda </a:t>
            </a:r>
            <a:r>
              <a:rPr lang="tr-TR" dirty="0" smtClean="0"/>
              <a:t>‘’ duygularımı  seninle paylaşmak istiyorum, çünkü ilişkimize değer veriyorum’’, ‘’ olayları yanlış algılamış veya yorumlamış olabilirim,’’ ‘’ sana konuları ne açıdan ele aldığımı ve neler hissettiğimi anlatmak istiyorum’’ diye söze başlarsak çocuğumuzun bizi dinlemesini sağlayabiliriz.</a:t>
            </a:r>
            <a:endParaRPr lang="tr-TR" dirty="0"/>
          </a:p>
        </p:txBody>
      </p:sp>
      <p:pic>
        <p:nvPicPr>
          <p:cNvPr id="4" name="Resim 3"/>
          <p:cNvPicPr>
            <a:picLocks noChangeAspect="1"/>
          </p:cNvPicPr>
          <p:nvPr/>
        </p:nvPicPr>
        <p:blipFill>
          <a:blip r:embed="rId2"/>
          <a:stretch>
            <a:fillRect/>
          </a:stretch>
        </p:blipFill>
        <p:spPr>
          <a:xfrm>
            <a:off x="6072188" y="4329113"/>
            <a:ext cx="4514850" cy="2528887"/>
          </a:xfrm>
          <a:prstGeom prst="rect">
            <a:avLst/>
          </a:prstGeom>
        </p:spPr>
      </p:pic>
    </p:spTree>
    <p:extLst>
      <p:ext uri="{BB962C8B-B14F-4D97-AF65-F5344CB8AC3E}">
        <p14:creationId xmlns:p14="http://schemas.microsoft.com/office/powerpoint/2010/main" val="260806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Değerli Anne-Babalar,</a:t>
            </a:r>
            <a:endParaRPr lang="tr-TR" dirty="0">
              <a:solidFill>
                <a:srgbClr val="FF0000"/>
              </a:solidFill>
            </a:endParaRPr>
          </a:p>
        </p:txBody>
      </p:sp>
      <p:sp>
        <p:nvSpPr>
          <p:cNvPr id="3" name="İçerik Yer Tutucusu 2"/>
          <p:cNvSpPr>
            <a:spLocks noGrp="1"/>
          </p:cNvSpPr>
          <p:nvPr>
            <p:ph idx="1"/>
          </p:nvPr>
        </p:nvSpPr>
        <p:spPr/>
        <p:txBody>
          <a:bodyPr/>
          <a:lstStyle/>
          <a:p>
            <a:pPr algn="just"/>
            <a:r>
              <a:rPr lang="tr-TR" dirty="0" smtClean="0"/>
              <a:t>Ergenlik, çocukluktan yetişkinliğe geçiş sürecini kapsayan bir dönemdir. Biyolojik, psikolojik, zihinsel ve sosyal açıdan bir gelişme ve olgunlaşmanın yer aldığı, çocukluktan erişkinliğe geçiş dönemidir.</a:t>
            </a:r>
          </a:p>
          <a:p>
            <a:endParaRPr lang="tr-TR" dirty="0"/>
          </a:p>
          <a:p>
            <a:pPr>
              <a:tabLst>
                <a:tab pos="2155825" algn="l"/>
              </a:tabLst>
            </a:pPr>
            <a:endParaRPr lang="tr-TR" dirty="0"/>
          </a:p>
        </p:txBody>
      </p:sp>
      <p:pic>
        <p:nvPicPr>
          <p:cNvPr id="4" name="Resim 3"/>
          <p:cNvPicPr>
            <a:picLocks noChangeAspect="1"/>
          </p:cNvPicPr>
          <p:nvPr/>
        </p:nvPicPr>
        <p:blipFill>
          <a:blip r:embed="rId2"/>
          <a:stretch>
            <a:fillRect/>
          </a:stretch>
        </p:blipFill>
        <p:spPr>
          <a:xfrm>
            <a:off x="3241964" y="3261774"/>
            <a:ext cx="5708072" cy="2778808"/>
          </a:xfrm>
          <a:prstGeom prst="rect">
            <a:avLst/>
          </a:prstGeom>
        </p:spPr>
      </p:pic>
    </p:spTree>
    <p:extLst>
      <p:ext uri="{BB962C8B-B14F-4D97-AF65-F5344CB8AC3E}">
        <p14:creationId xmlns:p14="http://schemas.microsoft.com/office/powerpoint/2010/main" val="1119947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53741"/>
          </a:xfrm>
        </p:spPr>
        <p:txBody>
          <a:bodyPr>
            <a:noAutofit/>
          </a:bodyPr>
          <a:lstStyle/>
          <a:p>
            <a:r>
              <a:rPr lang="tr-TR" sz="3200" b="1" dirty="0" smtClean="0">
                <a:solidFill>
                  <a:srgbClr val="FF0000"/>
                </a:solidFill>
              </a:rPr>
              <a:t>Öfkeli Ergenle Nasıl İletişim Kurulabilir?</a:t>
            </a:r>
            <a:endParaRPr lang="tr-TR" sz="3200" b="1" dirty="0">
              <a:solidFill>
                <a:srgbClr val="FF0000"/>
              </a:solidFill>
            </a:endParaRPr>
          </a:p>
        </p:txBody>
      </p:sp>
      <p:sp>
        <p:nvSpPr>
          <p:cNvPr id="3" name="İçerik Yer Tutucusu 2"/>
          <p:cNvSpPr>
            <a:spLocks noGrp="1"/>
          </p:cNvSpPr>
          <p:nvPr>
            <p:ph idx="1"/>
          </p:nvPr>
        </p:nvSpPr>
        <p:spPr>
          <a:xfrm>
            <a:off x="838200" y="1037230"/>
            <a:ext cx="10515600" cy="5431809"/>
          </a:xfrm>
        </p:spPr>
        <p:txBody>
          <a:bodyPr>
            <a:normAutofit fontScale="92500" lnSpcReduction="10000"/>
          </a:bodyPr>
          <a:lstStyle/>
          <a:p>
            <a:pPr algn="just"/>
            <a:r>
              <a:rPr lang="tr-TR" dirty="0" smtClean="0"/>
              <a:t>Ergenler hata yapabilir. Sağlıklı iletişimle sorunları </a:t>
            </a:r>
          </a:p>
          <a:p>
            <a:pPr marL="0" indent="0" algn="just">
              <a:buNone/>
            </a:pPr>
            <a:r>
              <a:rPr lang="tr-TR" dirty="0" smtClean="0"/>
              <a:t>    çözebilirsiniz</a:t>
            </a:r>
            <a:r>
              <a:rPr lang="tr-TR" dirty="0"/>
              <a:t>.</a:t>
            </a:r>
            <a:endParaRPr lang="tr-TR" b="1" dirty="0" smtClean="0"/>
          </a:p>
          <a:p>
            <a:pPr algn="just"/>
            <a:r>
              <a:rPr lang="tr-TR" dirty="0" smtClean="0"/>
              <a:t>Çocuğunuz öfkesini dışa </a:t>
            </a:r>
            <a:r>
              <a:rPr lang="tr-TR" b="1" dirty="0" smtClean="0"/>
              <a:t>vuruyorsa sakinliğinizi koruma çalışın ve onu sakinleşince dinleyebileceğinizi söyleyin</a:t>
            </a:r>
            <a:r>
              <a:rPr lang="tr-TR" dirty="0" smtClean="0"/>
              <a:t>. Sakinleştikten sonra konuşun ve onu anladığınızı ifade ederek siz de duygularınızı paylaşın.</a:t>
            </a:r>
          </a:p>
          <a:p>
            <a:pPr algn="just"/>
            <a:r>
              <a:rPr lang="tr-TR" dirty="0" smtClean="0"/>
              <a:t>Kişiliğine yönelik ağır sözler söylemeyin çünkü kendini savunmaya geçer</a:t>
            </a:r>
            <a:r>
              <a:rPr lang="tr-TR" dirty="0"/>
              <a:t>.</a:t>
            </a:r>
            <a:r>
              <a:rPr lang="tr-TR" dirty="0" smtClean="0"/>
              <a:t> ‘’ Beni zaten hiç anlamıyorlar, baskı yapıyorlar ben de onların dediklerinin tam tersini yapacağım’’ diye düşünür.</a:t>
            </a:r>
          </a:p>
          <a:p>
            <a:pPr algn="just"/>
            <a:r>
              <a:rPr lang="tr-TR" b="1" dirty="0" smtClean="0"/>
              <a:t>Ben her şeyi bilirim tavrından ziyade ‘’bence…. Yapmalısın’’ yerine mesela…. Olabilir mi? Diyebilmek önemlidir. </a:t>
            </a:r>
            <a:r>
              <a:rPr lang="tr-TR" dirty="0" smtClean="0"/>
              <a:t>Ondan farklı düşünüyorsak ‘’kararını verip sonuçlarını yaşayacak olan sensin ancak bu konudaki kaygım ve sıkıntımı seninle paylaşmak istiyorum, bu yüzden……..yapmanın daha iyi olabileceğini düşünüyorum ’’ şeklindeki ifadeler bizi dinlemesini sağlayacaktır.</a:t>
            </a:r>
            <a:endParaRPr lang="tr-TR" dirty="0"/>
          </a:p>
        </p:txBody>
      </p:sp>
      <p:pic>
        <p:nvPicPr>
          <p:cNvPr id="7" name="Resim 6"/>
          <p:cNvPicPr>
            <a:picLocks noChangeAspect="1"/>
          </p:cNvPicPr>
          <p:nvPr/>
        </p:nvPicPr>
        <p:blipFill>
          <a:blip r:embed="rId2"/>
          <a:stretch>
            <a:fillRect/>
          </a:stretch>
        </p:blipFill>
        <p:spPr>
          <a:xfrm>
            <a:off x="8584442" y="9524"/>
            <a:ext cx="2597625" cy="1809751"/>
          </a:xfrm>
          <a:prstGeom prst="rect">
            <a:avLst/>
          </a:prstGeom>
        </p:spPr>
      </p:pic>
    </p:spTree>
    <p:extLst>
      <p:ext uri="{BB962C8B-B14F-4D97-AF65-F5344CB8AC3E}">
        <p14:creationId xmlns:p14="http://schemas.microsoft.com/office/powerpoint/2010/main" val="537936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solidFill>
                  <a:srgbClr val="FF0000"/>
                </a:solidFill>
              </a:rPr>
              <a:t>Ergen İletişim </a:t>
            </a:r>
            <a:r>
              <a:rPr lang="tr-TR" sz="3200" b="1" dirty="0">
                <a:solidFill>
                  <a:srgbClr val="FF0000"/>
                </a:solidFill>
              </a:rPr>
              <a:t>K</a:t>
            </a:r>
            <a:r>
              <a:rPr lang="tr-TR" sz="3200" b="1" dirty="0" smtClean="0">
                <a:solidFill>
                  <a:srgbClr val="FF0000"/>
                </a:solidFill>
              </a:rPr>
              <a:t>urmuyor, Konuşmak İstemiyorsa Ne yapılmalı?</a:t>
            </a:r>
            <a:endParaRPr lang="tr-TR" sz="3200" b="1" dirty="0">
              <a:solidFill>
                <a:srgbClr val="FF0000"/>
              </a:solidFill>
            </a:endParaRPr>
          </a:p>
        </p:txBody>
      </p:sp>
      <p:sp>
        <p:nvSpPr>
          <p:cNvPr id="3" name="İçerik Yer Tutucusu 2"/>
          <p:cNvSpPr>
            <a:spLocks noGrp="1"/>
          </p:cNvSpPr>
          <p:nvPr>
            <p:ph idx="1"/>
          </p:nvPr>
        </p:nvSpPr>
        <p:spPr/>
        <p:txBody>
          <a:bodyPr/>
          <a:lstStyle/>
          <a:p>
            <a:pPr algn="just"/>
            <a:r>
              <a:rPr lang="tr-TR" dirty="0" smtClean="0"/>
              <a:t>Anne- baba müdahaleci veya ergen çoğu kez konuşmayı denediğinde eleştirilmişse, dinlenmemişse ergen iletişim kurmak istemez. Böyle bir durumda örneğin çocuk okulda kötü bir gün geçirmişse ‘’ bir şey olmaz unutursun yarın hatırlamazsın ‘’gibi telkinde bulunmak yerine ‘’ kötü bir gün geçirmişe benziyorsun </a:t>
            </a:r>
            <a:r>
              <a:rPr lang="tr-TR" b="1" dirty="0" smtClean="0"/>
              <a:t>eğer konuşmak istersen her zaman buradayım dinlemek isterim’’ demeniz yeterlidir.</a:t>
            </a:r>
            <a:endParaRPr lang="tr-TR" b="1" dirty="0"/>
          </a:p>
        </p:txBody>
      </p:sp>
      <p:pic>
        <p:nvPicPr>
          <p:cNvPr id="4" name="Resim 3"/>
          <p:cNvPicPr>
            <a:picLocks noChangeAspect="1"/>
          </p:cNvPicPr>
          <p:nvPr/>
        </p:nvPicPr>
        <p:blipFill>
          <a:blip r:embed="rId2"/>
          <a:stretch>
            <a:fillRect/>
          </a:stretch>
        </p:blipFill>
        <p:spPr>
          <a:xfrm>
            <a:off x="3806801" y="4667132"/>
            <a:ext cx="4578397" cy="1509831"/>
          </a:xfrm>
          <a:prstGeom prst="rect">
            <a:avLst/>
          </a:prstGeom>
        </p:spPr>
      </p:pic>
    </p:spTree>
    <p:extLst>
      <p:ext uri="{BB962C8B-B14F-4D97-AF65-F5344CB8AC3E}">
        <p14:creationId xmlns:p14="http://schemas.microsoft.com/office/powerpoint/2010/main" val="3052682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1069"/>
            <a:ext cx="10515600" cy="914399"/>
          </a:xfrm>
        </p:spPr>
        <p:txBody>
          <a:bodyPr>
            <a:normAutofit fontScale="90000"/>
          </a:bodyPr>
          <a:lstStyle/>
          <a:p>
            <a:r>
              <a:rPr lang="tr-TR" b="1" dirty="0" smtClean="0">
                <a:solidFill>
                  <a:srgbClr val="FF0000"/>
                </a:solidFill>
              </a:rPr>
              <a:t>Ailelere öneriler</a:t>
            </a:r>
            <a:br>
              <a:rPr lang="tr-TR" b="1" dirty="0" smtClean="0">
                <a:solidFill>
                  <a:srgbClr val="FF0000"/>
                </a:solidFill>
              </a:rPr>
            </a:br>
            <a:endParaRPr lang="tr-TR" b="1" dirty="0">
              <a:solidFill>
                <a:srgbClr val="FF0000"/>
              </a:solidFill>
            </a:endParaRPr>
          </a:p>
        </p:txBody>
      </p:sp>
      <p:sp>
        <p:nvSpPr>
          <p:cNvPr id="5" name="İçerik Yer Tutucusu 4"/>
          <p:cNvSpPr>
            <a:spLocks noGrp="1"/>
          </p:cNvSpPr>
          <p:nvPr>
            <p:ph idx="1"/>
          </p:nvPr>
        </p:nvSpPr>
        <p:spPr>
          <a:xfrm>
            <a:off x="838200" y="873457"/>
            <a:ext cx="10515600" cy="5303506"/>
          </a:xfrm>
        </p:spPr>
        <p:txBody>
          <a:bodyPr/>
          <a:lstStyle/>
          <a:p>
            <a:pPr algn="just"/>
            <a:r>
              <a:rPr lang="tr-TR" dirty="0" smtClean="0"/>
              <a:t> Birlikte zaman geçirin, eğlence ve sohbet için zaman ayırın.</a:t>
            </a:r>
          </a:p>
          <a:p>
            <a:pPr algn="just"/>
            <a:r>
              <a:rPr lang="tr-TR" dirty="0" smtClean="0"/>
              <a:t>Siz veya ergen çocuğunuz sinirliyken tartışmayın, sakinleşmeyi bekleyin ve daha sonra yaptığı davranışla ilgili konuşun</a:t>
            </a:r>
          </a:p>
          <a:p>
            <a:pPr algn="just"/>
            <a:r>
              <a:rPr lang="tr-TR" dirty="0" smtClean="0"/>
              <a:t>Okul ve dışında çeşitli faaliyetlere katılmalarını teşvik edin. İyi olduklarını hissettikleri durumlarda başarılı olmak için sarf ettikleri çabayı takdir edin</a:t>
            </a:r>
          </a:p>
          <a:p>
            <a:pPr algn="just"/>
            <a:r>
              <a:rPr lang="tr-TR" dirty="0" err="1" smtClean="0"/>
              <a:t>Karıyer</a:t>
            </a:r>
            <a:r>
              <a:rPr lang="tr-TR" dirty="0" smtClean="0"/>
              <a:t> hedefleri ve seçimleri konusunda ergenlere yardımcı olun. Eğer fikirlerini sık sık değiştirirlerse hayal kırıklığına uğramayın. Sabırlı olun.</a:t>
            </a:r>
          </a:p>
          <a:p>
            <a:pPr algn="just"/>
            <a:r>
              <a:rPr lang="tr-TR" dirty="0" smtClean="0"/>
              <a:t>Ergenlerin  eve geliş saatine ve diğer kurallarına karar ve katkıda bulunmalarına izin verin. Bu onların kendi davranışları için sorumluluk geliştirmelerine fırsat tanıyacaktır.</a:t>
            </a:r>
          </a:p>
          <a:p>
            <a:pPr marL="0" indent="0">
              <a:buNone/>
            </a:pPr>
            <a:endParaRPr lang="tr-TR" dirty="0"/>
          </a:p>
        </p:txBody>
      </p:sp>
    </p:spTree>
    <p:extLst>
      <p:ext uri="{BB962C8B-B14F-4D97-AF65-F5344CB8AC3E}">
        <p14:creationId xmlns:p14="http://schemas.microsoft.com/office/powerpoint/2010/main" val="3036690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0167" y="218364"/>
            <a:ext cx="3533633" cy="2210937"/>
          </a:xfrm>
          <a:prstGeom prst="rect">
            <a:avLst/>
          </a:prstGeom>
        </p:spPr>
      </p:pic>
      <p:sp>
        <p:nvSpPr>
          <p:cNvPr id="3" name="İçerik Yer Tutucusu 2"/>
          <p:cNvSpPr>
            <a:spLocks noGrp="1"/>
          </p:cNvSpPr>
          <p:nvPr>
            <p:ph idx="1"/>
          </p:nvPr>
        </p:nvSpPr>
        <p:spPr>
          <a:xfrm>
            <a:off x="729018" y="955342"/>
            <a:ext cx="10624782" cy="5104263"/>
          </a:xfrm>
        </p:spPr>
        <p:txBody>
          <a:bodyPr/>
          <a:lstStyle/>
          <a:p>
            <a:pPr algn="just"/>
            <a:r>
              <a:rPr lang="tr-TR" dirty="0" smtClean="0"/>
              <a:t>Ergenlerin itirazlarına rağmen bu dönemde</a:t>
            </a:r>
          </a:p>
          <a:p>
            <a:pPr marL="0" indent="0" algn="just">
              <a:buNone/>
            </a:pPr>
            <a:r>
              <a:rPr lang="tr-TR" dirty="0" smtClean="0"/>
              <a:t> çocuğunuzun arkadaşlarının kimler olduğunun</a:t>
            </a:r>
          </a:p>
          <a:p>
            <a:pPr marL="0" indent="0" algn="just">
              <a:buNone/>
            </a:pPr>
            <a:r>
              <a:rPr lang="tr-TR" dirty="0" smtClean="0"/>
              <a:t> ve neler yaptığının farkında olun. Arkadaşlarının</a:t>
            </a:r>
          </a:p>
          <a:p>
            <a:pPr marL="0" indent="0" algn="just">
              <a:buNone/>
            </a:pPr>
            <a:r>
              <a:rPr lang="tr-TR" dirty="0" smtClean="0"/>
              <a:t> anne ve babası ile tanışın. Evinizde arkadaşlarıyla hoşça vakit geçireceği  programlar düzenleyin</a:t>
            </a:r>
          </a:p>
          <a:p>
            <a:pPr algn="just"/>
            <a:r>
              <a:rPr lang="tr-TR" dirty="0" smtClean="0"/>
              <a:t>Düzenli ve kuralları olan bir çevre sağlamaya devam edin. Ergenlerin daha fazla özgür olmalarına izin verilmeli ancak bu onların kendilerini tehlikeye atacak boyutta olmamalıdır. Şikayet etmelerine rağmen ergenler yetişkinlerin onlar için sağladıkları emniyet ve güven duygusuna ihtiyaç duyarlar ve bu konuda anne babalarına güvenirler.</a:t>
            </a:r>
            <a:endParaRPr lang="tr-TR" dirty="0"/>
          </a:p>
        </p:txBody>
      </p:sp>
    </p:spTree>
    <p:extLst>
      <p:ext uri="{BB962C8B-B14F-4D97-AF65-F5344CB8AC3E}">
        <p14:creationId xmlns:p14="http://schemas.microsoft.com/office/powerpoint/2010/main" val="1919924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13900"/>
            <a:ext cx="10515600" cy="5863064"/>
          </a:xfrm>
        </p:spPr>
        <p:txBody>
          <a:bodyPr>
            <a:normAutofit lnSpcReduction="10000"/>
          </a:bodyPr>
          <a:lstStyle/>
          <a:p>
            <a:r>
              <a:rPr lang="tr-TR" dirty="0" smtClean="0"/>
              <a:t>Ergenle iletişim kurarken yargılayıcı, küçümseyici, sorgulayıcı ifadelerden kaçının.</a:t>
            </a:r>
          </a:p>
          <a:p>
            <a:r>
              <a:rPr lang="tr-TR" dirty="0" smtClean="0"/>
              <a:t>Anlaşılmak ve önemsenmek ergen için çok önemlidir. Bunları bulamadığında iletişimi ve ilişkiyi daha fazla sürdürmenin anlamlı olmadığını düşünür ve içe kapanır. Eğer çocuğunuzla ilişkilerinizi yetersiz buluyorsanız şimdiye kadar sürdürdüğünüz ilişki biçimini gözden geçirin.</a:t>
            </a:r>
          </a:p>
          <a:p>
            <a:pPr algn="just"/>
            <a:r>
              <a:rPr lang="tr-TR" dirty="0" smtClean="0"/>
              <a:t>Yaşıtlarıyla kıyaslamayın. Kıyaslanmak kendisini yetersiz hissetmesine neden olarak özgüven problemlerine yol açacaktır.</a:t>
            </a:r>
          </a:p>
          <a:p>
            <a:pPr algn="just"/>
            <a:r>
              <a:rPr lang="tr-TR" dirty="0" smtClean="0"/>
              <a:t>Kişisel alanına ve zaman zaman yalnız kalmak istemesine saygı gösterin. Odasını ve kişisel eşyalarını izinsiz karıştırmayın.</a:t>
            </a:r>
          </a:p>
          <a:p>
            <a:pPr algn="just"/>
            <a:r>
              <a:rPr lang="tr-TR" dirty="0" smtClean="0"/>
              <a:t>Ergeni başkalarının yanında uyarmayın, öğüt vermeyin. Bu tür paylaşımları çocuğunuzla yalnızken ve sorunsuz zamanlarda yapmaya özen gösterin.</a:t>
            </a:r>
            <a:endParaRPr lang="tr-TR" dirty="0"/>
          </a:p>
        </p:txBody>
      </p:sp>
      <p:pic>
        <p:nvPicPr>
          <p:cNvPr id="4" name="Resim 3"/>
          <p:cNvPicPr>
            <a:picLocks noChangeAspect="1"/>
          </p:cNvPicPr>
          <p:nvPr/>
        </p:nvPicPr>
        <p:blipFill>
          <a:blip r:embed="rId2"/>
          <a:stretch>
            <a:fillRect/>
          </a:stretch>
        </p:blipFill>
        <p:spPr>
          <a:xfrm>
            <a:off x="10085696" y="150127"/>
            <a:ext cx="1624083" cy="1421642"/>
          </a:xfrm>
          <a:prstGeom prst="rect">
            <a:avLst/>
          </a:prstGeom>
        </p:spPr>
      </p:pic>
    </p:spTree>
    <p:extLst>
      <p:ext uri="{BB962C8B-B14F-4D97-AF65-F5344CB8AC3E}">
        <p14:creationId xmlns:p14="http://schemas.microsoft.com/office/powerpoint/2010/main" val="3935687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0904" y="651916"/>
            <a:ext cx="10515600" cy="4670711"/>
          </a:xfrm>
        </p:spPr>
        <p:txBody>
          <a:bodyPr>
            <a:normAutofit fontScale="92500" lnSpcReduction="10000"/>
          </a:bodyPr>
          <a:lstStyle/>
          <a:p>
            <a:pPr algn="just"/>
            <a:r>
              <a:rPr lang="tr-TR" dirty="0" smtClean="0"/>
              <a:t>Ergenlerin bağımsız hareket etme doğrultusunda verdiği tepkileri saygısızlık ve başkaldırı olarak yorumlamayın. Bunları yaşadığı değişimin bir parçası olarak değerlendirin.</a:t>
            </a:r>
          </a:p>
          <a:p>
            <a:pPr algn="just"/>
            <a:r>
              <a:rPr lang="tr-TR" dirty="0" smtClean="0"/>
              <a:t>Ergenlerin kıyafet yemek eğlence gibi seçimlerine saygı duyun, kendi bakış açınıza uymuyor diye yargılamayın eleştirmeyin. Bu ergenin beni anlamıyor düşüncesiyle sizden uzaklaşmasına neden olacaktır. Bunun yerine rencide etmeden nedenlerini açıklayın.</a:t>
            </a:r>
          </a:p>
          <a:p>
            <a:pPr algn="just"/>
            <a:r>
              <a:rPr lang="tr-TR" dirty="0" smtClean="0"/>
              <a:t>Bu dönemde karşı cinsle ilişkileri konusunda yasakçı ve baskıcı olmak sizden daha da uzaklaşmasına, yalan söylemesine ya da zor durumda kaldığında sizden yardım isteyememesine neden olur. Mümkün olduğunca iletişime açık davranın, ancak mahremiyetine de saygı duyun.</a:t>
            </a:r>
          </a:p>
          <a:p>
            <a:pPr algn="just"/>
            <a:r>
              <a:rPr lang="tr-TR" b="1" dirty="0" smtClean="0"/>
              <a:t>Bu dönemde  ergene en çok yardımcı olacak kişinin anne –babalar olduğunu göz ardı etmeyin.</a:t>
            </a:r>
            <a:endParaRPr lang="tr-TR" b="1" dirty="0"/>
          </a:p>
        </p:txBody>
      </p:sp>
      <p:pic>
        <p:nvPicPr>
          <p:cNvPr id="4" name="Resim 3"/>
          <p:cNvPicPr>
            <a:picLocks noChangeAspect="1"/>
          </p:cNvPicPr>
          <p:nvPr/>
        </p:nvPicPr>
        <p:blipFill>
          <a:blip r:embed="rId2"/>
          <a:stretch>
            <a:fillRect/>
          </a:stretch>
        </p:blipFill>
        <p:spPr>
          <a:xfrm>
            <a:off x="8011236" y="4885897"/>
            <a:ext cx="2989442" cy="1876568"/>
          </a:xfrm>
          <a:prstGeom prst="rect">
            <a:avLst/>
          </a:prstGeom>
        </p:spPr>
      </p:pic>
    </p:spTree>
    <p:extLst>
      <p:ext uri="{BB962C8B-B14F-4D97-AF65-F5344CB8AC3E}">
        <p14:creationId xmlns:p14="http://schemas.microsoft.com/office/powerpoint/2010/main" val="490946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Ne Zaman yardım alınmalı?</a:t>
            </a:r>
            <a:endParaRPr lang="tr-TR" dirty="0">
              <a:solidFill>
                <a:srgbClr val="FF0000"/>
              </a:solidFill>
            </a:endParaRPr>
          </a:p>
        </p:txBody>
      </p:sp>
      <p:sp>
        <p:nvSpPr>
          <p:cNvPr id="3" name="İçerik Yer Tutucusu 2"/>
          <p:cNvSpPr>
            <a:spLocks noGrp="1"/>
          </p:cNvSpPr>
          <p:nvPr>
            <p:ph idx="1"/>
          </p:nvPr>
        </p:nvSpPr>
        <p:spPr/>
        <p:txBody>
          <a:bodyPr>
            <a:normAutofit fontScale="92500"/>
          </a:bodyPr>
          <a:lstStyle/>
          <a:p>
            <a:r>
              <a:rPr lang="tr-TR" dirty="0" smtClean="0"/>
              <a:t>Yanlış arkadaş gruplarını seçme</a:t>
            </a:r>
          </a:p>
          <a:p>
            <a:r>
              <a:rPr lang="tr-TR" dirty="0" smtClean="0"/>
              <a:t>Okul başarısında giderek düşme</a:t>
            </a:r>
          </a:p>
          <a:p>
            <a:r>
              <a:rPr lang="tr-TR" dirty="0" smtClean="0"/>
              <a:t>Okuldan kaçma, dikkat eksikliği</a:t>
            </a:r>
          </a:p>
          <a:p>
            <a:r>
              <a:rPr lang="tr-TR" dirty="0" smtClean="0"/>
              <a:t>İçe kapanma, öfke nöbetleri</a:t>
            </a:r>
          </a:p>
          <a:p>
            <a:r>
              <a:rPr lang="tr-TR" dirty="0" smtClean="0"/>
              <a:t>Madde kullanımı, internet bağımlılığı</a:t>
            </a:r>
          </a:p>
          <a:p>
            <a:r>
              <a:rPr lang="tr-TR" dirty="0" smtClean="0"/>
              <a:t>Aşırı güvensizlik, sosyal ortamlara girememe</a:t>
            </a:r>
          </a:p>
          <a:p>
            <a:r>
              <a:rPr lang="tr-TR" dirty="0" smtClean="0"/>
              <a:t>Mutsuzluk, hiçbir şeyden zevk almama,</a:t>
            </a:r>
          </a:p>
          <a:p>
            <a:r>
              <a:rPr lang="tr-TR" dirty="0" smtClean="0"/>
              <a:t>Takıntılı düşünceler gibi şikayetler varsa ve çocuğumuzla iletişim kurmakta zorlanıyorsak zaman kaybetmeden uzmandan yardın alınmalı.</a:t>
            </a:r>
            <a:endParaRPr lang="tr-TR" dirty="0"/>
          </a:p>
        </p:txBody>
      </p:sp>
      <p:pic>
        <p:nvPicPr>
          <p:cNvPr id="5" name="Resim 4"/>
          <p:cNvPicPr>
            <a:picLocks noChangeAspect="1"/>
          </p:cNvPicPr>
          <p:nvPr/>
        </p:nvPicPr>
        <p:blipFill>
          <a:blip r:embed="rId2"/>
          <a:stretch>
            <a:fillRect/>
          </a:stretch>
        </p:blipFill>
        <p:spPr>
          <a:xfrm>
            <a:off x="7724633" y="1027905"/>
            <a:ext cx="3207863" cy="2779819"/>
          </a:xfrm>
          <a:prstGeom prst="rect">
            <a:avLst/>
          </a:prstGeom>
        </p:spPr>
      </p:pic>
    </p:spTree>
    <p:extLst>
      <p:ext uri="{BB962C8B-B14F-4D97-AF65-F5344CB8AC3E}">
        <p14:creationId xmlns:p14="http://schemas.microsoft.com/office/powerpoint/2010/main" val="209959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t>Çocuklarımızın ergenlik dönemini sağlıklı geçirmesi ve mutlu olması dileğiyle…</a:t>
            </a:r>
            <a:endParaRPr lang="tr-TR" sz="2800" dirty="0"/>
          </a:p>
        </p:txBody>
      </p:sp>
      <p:pic>
        <p:nvPicPr>
          <p:cNvPr id="6" name="İçerik Yer Tutucusu 5"/>
          <p:cNvPicPr>
            <a:picLocks noGrp="1" noChangeAspect="1"/>
          </p:cNvPicPr>
          <p:nvPr>
            <p:ph idx="1"/>
          </p:nvPr>
        </p:nvPicPr>
        <p:blipFill>
          <a:blip r:embed="rId2"/>
          <a:stretch>
            <a:fillRect/>
          </a:stretch>
        </p:blipFill>
        <p:spPr>
          <a:xfrm>
            <a:off x="1815153" y="1690688"/>
            <a:ext cx="8102603" cy="4600930"/>
          </a:xfrm>
          <a:prstGeom prst="rect">
            <a:avLst/>
          </a:prstGeom>
        </p:spPr>
      </p:pic>
    </p:spTree>
    <p:extLst>
      <p:ext uri="{BB962C8B-B14F-4D97-AF65-F5344CB8AC3E}">
        <p14:creationId xmlns:p14="http://schemas.microsoft.com/office/powerpoint/2010/main" val="3521479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ERGENLİĞİN EVRELERİ</a:t>
            </a:r>
            <a:endParaRPr lang="tr-TR" b="1" dirty="0">
              <a:solidFill>
                <a:srgbClr val="FF0000"/>
              </a:solidFill>
            </a:endParaRPr>
          </a:p>
        </p:txBody>
      </p:sp>
      <p:pic>
        <p:nvPicPr>
          <p:cNvPr id="4" name="İçerik Yer Tutucusu 3"/>
          <p:cNvPicPr>
            <a:picLocks noGrp="1" noChangeAspect="1"/>
          </p:cNvPicPr>
          <p:nvPr>
            <p:ph idx="1"/>
          </p:nvPr>
        </p:nvPicPr>
        <p:blipFill>
          <a:blip r:embed="rId2"/>
          <a:stretch>
            <a:fillRect/>
          </a:stretch>
        </p:blipFill>
        <p:spPr>
          <a:xfrm>
            <a:off x="838200" y="1690689"/>
            <a:ext cx="2781300" cy="2309812"/>
          </a:xfrm>
          <a:prstGeom prst="rect">
            <a:avLst/>
          </a:prstGeom>
        </p:spPr>
      </p:pic>
      <p:pic>
        <p:nvPicPr>
          <p:cNvPr id="5" name="Resim 4"/>
          <p:cNvPicPr>
            <a:picLocks noChangeAspect="1"/>
          </p:cNvPicPr>
          <p:nvPr/>
        </p:nvPicPr>
        <p:blipFill>
          <a:blip r:embed="rId3"/>
          <a:stretch>
            <a:fillRect/>
          </a:stretch>
        </p:blipFill>
        <p:spPr>
          <a:xfrm>
            <a:off x="4211782" y="1593274"/>
            <a:ext cx="3089563" cy="2407227"/>
          </a:xfrm>
          <a:prstGeom prst="rect">
            <a:avLst/>
          </a:prstGeom>
        </p:spPr>
      </p:pic>
      <p:pic>
        <p:nvPicPr>
          <p:cNvPr id="6" name="Resim 5"/>
          <p:cNvPicPr>
            <a:picLocks noChangeAspect="1"/>
          </p:cNvPicPr>
          <p:nvPr/>
        </p:nvPicPr>
        <p:blipFill>
          <a:blip r:embed="rId4"/>
          <a:stretch>
            <a:fillRect/>
          </a:stretch>
        </p:blipFill>
        <p:spPr>
          <a:xfrm>
            <a:off x="7893627" y="1593273"/>
            <a:ext cx="3305175" cy="2407227"/>
          </a:xfrm>
          <a:prstGeom prst="rect">
            <a:avLst/>
          </a:prstGeom>
        </p:spPr>
      </p:pic>
      <p:pic>
        <p:nvPicPr>
          <p:cNvPr id="7" name="Resim 6"/>
          <p:cNvPicPr>
            <a:picLocks noChangeAspect="1"/>
          </p:cNvPicPr>
          <p:nvPr/>
        </p:nvPicPr>
        <p:blipFill>
          <a:blip r:embed="rId5"/>
          <a:stretch>
            <a:fillRect/>
          </a:stretch>
        </p:blipFill>
        <p:spPr>
          <a:xfrm>
            <a:off x="3242824" y="4292600"/>
            <a:ext cx="5706351" cy="1904999"/>
          </a:xfrm>
          <a:prstGeom prst="rect">
            <a:avLst/>
          </a:prstGeom>
        </p:spPr>
      </p:pic>
    </p:spTree>
    <p:extLst>
      <p:ext uri="{BB962C8B-B14F-4D97-AF65-F5344CB8AC3E}">
        <p14:creationId xmlns:p14="http://schemas.microsoft.com/office/powerpoint/2010/main" val="3969407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Çocukluk ve Yetişkinlik Arası önem</a:t>
            </a:r>
            <a:endParaRPr lang="tr-TR" dirty="0">
              <a:solidFill>
                <a:srgbClr val="FF0000"/>
              </a:solidFill>
            </a:endParaRPr>
          </a:p>
        </p:txBody>
      </p:sp>
      <p:pic>
        <p:nvPicPr>
          <p:cNvPr id="4" name="İçerik Yer Tutucusu 3"/>
          <p:cNvPicPr>
            <a:picLocks noGrp="1" noChangeAspect="1"/>
          </p:cNvPicPr>
          <p:nvPr>
            <p:ph idx="1"/>
          </p:nvPr>
        </p:nvPicPr>
        <p:blipFill>
          <a:blip r:embed="rId2"/>
          <a:stretch>
            <a:fillRect/>
          </a:stretch>
        </p:blipFill>
        <p:spPr>
          <a:xfrm>
            <a:off x="2033516" y="1690688"/>
            <a:ext cx="7864559" cy="4764703"/>
          </a:xfrm>
          <a:prstGeom prst="rect">
            <a:avLst/>
          </a:prstGeom>
        </p:spPr>
      </p:pic>
    </p:spTree>
    <p:extLst>
      <p:ext uri="{BB962C8B-B14F-4D97-AF65-F5344CB8AC3E}">
        <p14:creationId xmlns:p14="http://schemas.microsoft.com/office/powerpoint/2010/main" val="3777561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9491" y="365125"/>
            <a:ext cx="10515600" cy="955675"/>
          </a:xfrm>
        </p:spPr>
        <p:txBody>
          <a:bodyPr>
            <a:normAutofit fontScale="90000"/>
          </a:bodyPr>
          <a:lstStyle/>
          <a:p>
            <a:r>
              <a:rPr lang="tr-TR" b="1" dirty="0" smtClean="0">
                <a:solidFill>
                  <a:srgbClr val="FF0000"/>
                </a:solidFill>
              </a:rPr>
              <a:t>Başlangıç Dönemi(Erinlik Dönemi 11-13 Yaş)</a:t>
            </a:r>
            <a:r>
              <a:rPr lang="tr-TR" dirty="0" smtClean="0"/>
              <a:t/>
            </a:r>
            <a:br>
              <a:rPr lang="tr-TR" dirty="0" smtClean="0"/>
            </a:br>
            <a:endParaRPr lang="tr-TR" dirty="0"/>
          </a:p>
        </p:txBody>
      </p:sp>
      <p:sp>
        <p:nvSpPr>
          <p:cNvPr id="3" name="İçerik Yer Tutucusu 2"/>
          <p:cNvSpPr>
            <a:spLocks noGrp="1"/>
          </p:cNvSpPr>
          <p:nvPr>
            <p:ph idx="1"/>
          </p:nvPr>
        </p:nvSpPr>
        <p:spPr>
          <a:xfrm>
            <a:off x="838200" y="1320800"/>
            <a:ext cx="10515600" cy="4856163"/>
          </a:xfrm>
        </p:spPr>
        <p:txBody>
          <a:bodyPr/>
          <a:lstStyle/>
          <a:p>
            <a:pPr algn="just" fontAlgn="base"/>
            <a:r>
              <a:rPr lang="tr-TR" dirty="0"/>
              <a:t>Bu dönem fizyolojik değişikliklerin en yoğun olduğu dönemdir. Kızlar erkeklere göre ortalama iki yıl kadar önce bu döneme girerler. Boy hızlı bir biçimde uzar. Cinsiyet özellikleri belirginleşir. Bu fizyolojik değişiklikler sırasında ergenin ilgisi kendi bedenine yönelmiş durumdadır. Bedenine yabancılaşma hisseder. Bu süreçte nedensiz öfke patlamaları, durup dururken ağlamalar, sinirlilik halleri sık görülen durumlardır.</a:t>
            </a:r>
          </a:p>
          <a:p>
            <a:pPr marL="0" indent="0">
              <a:buNone/>
            </a:pPr>
            <a:r>
              <a:rPr lang="tr-TR" dirty="0"/>
              <a:t/>
            </a:r>
            <a:br>
              <a:rPr lang="tr-TR" dirty="0"/>
            </a:br>
            <a:endParaRPr lang="tr-TR" dirty="0"/>
          </a:p>
        </p:txBody>
      </p:sp>
      <p:pic>
        <p:nvPicPr>
          <p:cNvPr id="4" name="Resim 3"/>
          <p:cNvPicPr>
            <a:picLocks noChangeAspect="1"/>
          </p:cNvPicPr>
          <p:nvPr/>
        </p:nvPicPr>
        <p:blipFill>
          <a:blip r:embed="rId2"/>
          <a:stretch>
            <a:fillRect/>
          </a:stretch>
        </p:blipFill>
        <p:spPr>
          <a:xfrm>
            <a:off x="6664036" y="4021280"/>
            <a:ext cx="4281055" cy="2337955"/>
          </a:xfrm>
          <a:prstGeom prst="rect">
            <a:avLst/>
          </a:prstGeom>
        </p:spPr>
      </p:pic>
    </p:spTree>
    <p:extLst>
      <p:ext uri="{BB962C8B-B14F-4D97-AF65-F5344CB8AC3E}">
        <p14:creationId xmlns:p14="http://schemas.microsoft.com/office/powerpoint/2010/main" val="2853722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84909"/>
            <a:ext cx="10515600" cy="5692054"/>
          </a:xfrm>
        </p:spPr>
        <p:txBody>
          <a:bodyPr/>
          <a:lstStyle/>
          <a:p>
            <a:pPr fontAlgn="base"/>
            <a:r>
              <a:rPr lang="tr-TR" b="1" dirty="0">
                <a:solidFill>
                  <a:srgbClr val="FF0000"/>
                </a:solidFill>
              </a:rPr>
              <a:t>Orta Dönemi (15-19 Yaş)</a:t>
            </a:r>
          </a:p>
          <a:p>
            <a:pPr algn="just" fontAlgn="base"/>
            <a:r>
              <a:rPr lang="tr-TR" dirty="0"/>
              <a:t>Ergenlik orta döneminde bedence büyüme hız keserek devam etmektedir. Kişinin kendi bedenindeki değişikliklere uyum artmış; gerilimleri azalmaya başlamıştır. Bu süreçte artık anne-babadan bağımsız olma çabaları görülmektedir. Ergen yeni kimliği ile toplumdaki yerini aramaya başlamış, arkadaş gruplarının önemi artmıştır.</a:t>
            </a:r>
          </a:p>
          <a:p>
            <a:endParaRPr lang="tr-TR" dirty="0"/>
          </a:p>
        </p:txBody>
      </p:sp>
      <p:pic>
        <p:nvPicPr>
          <p:cNvPr id="4" name="Resim 3"/>
          <p:cNvPicPr>
            <a:picLocks noChangeAspect="1"/>
          </p:cNvPicPr>
          <p:nvPr/>
        </p:nvPicPr>
        <p:blipFill>
          <a:blip r:embed="rId2"/>
          <a:stretch>
            <a:fillRect/>
          </a:stretch>
        </p:blipFill>
        <p:spPr>
          <a:xfrm>
            <a:off x="3366654" y="3186545"/>
            <a:ext cx="5403273" cy="2990417"/>
          </a:xfrm>
          <a:prstGeom prst="rect">
            <a:avLst/>
          </a:prstGeom>
        </p:spPr>
      </p:pic>
    </p:spTree>
    <p:extLst>
      <p:ext uri="{BB962C8B-B14F-4D97-AF65-F5344CB8AC3E}">
        <p14:creationId xmlns:p14="http://schemas.microsoft.com/office/powerpoint/2010/main" val="2976186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54182"/>
            <a:ext cx="10515600" cy="5622781"/>
          </a:xfrm>
        </p:spPr>
        <p:txBody>
          <a:bodyPr/>
          <a:lstStyle/>
          <a:p>
            <a:pPr fontAlgn="base"/>
            <a:r>
              <a:rPr lang="tr-TR" b="1" dirty="0" smtClean="0">
                <a:solidFill>
                  <a:srgbClr val="FF0000"/>
                </a:solidFill>
              </a:rPr>
              <a:t>Son </a:t>
            </a:r>
            <a:r>
              <a:rPr lang="tr-TR" b="1" dirty="0">
                <a:solidFill>
                  <a:srgbClr val="FF0000"/>
                </a:solidFill>
              </a:rPr>
              <a:t>Dönemi (</a:t>
            </a:r>
            <a:r>
              <a:rPr lang="tr-TR" b="1" dirty="0" smtClean="0">
                <a:solidFill>
                  <a:srgbClr val="FF0000"/>
                </a:solidFill>
              </a:rPr>
              <a:t>19-21 </a:t>
            </a:r>
            <a:r>
              <a:rPr lang="tr-TR" b="1" dirty="0">
                <a:solidFill>
                  <a:srgbClr val="FF0000"/>
                </a:solidFill>
              </a:rPr>
              <a:t>Yaş</a:t>
            </a:r>
            <a:r>
              <a:rPr lang="tr-TR" b="1" dirty="0" smtClean="0">
                <a:solidFill>
                  <a:srgbClr val="FF0000"/>
                </a:solidFill>
              </a:rPr>
              <a:t>)</a:t>
            </a:r>
            <a:endParaRPr lang="tr-TR" b="1" dirty="0">
              <a:solidFill>
                <a:srgbClr val="FF0000"/>
              </a:solidFill>
            </a:endParaRPr>
          </a:p>
          <a:p>
            <a:pPr algn="just" fontAlgn="base"/>
            <a:r>
              <a:rPr lang="tr-TR" dirty="0" smtClean="0"/>
              <a:t>Ergenlik </a:t>
            </a:r>
            <a:r>
              <a:rPr lang="tr-TR" dirty="0"/>
              <a:t>son dönemi, fiziksel gelişimin tamamlandığı, ilişkilerdeki çatışmaların ve karar vermedeki zorluların azaldığı ve kişisel olgunluğun arttığı bir dönemdir.</a:t>
            </a:r>
          </a:p>
          <a:p>
            <a:endParaRPr lang="tr-TR" dirty="0"/>
          </a:p>
        </p:txBody>
      </p:sp>
      <p:pic>
        <p:nvPicPr>
          <p:cNvPr id="4" name="Resim 3"/>
          <p:cNvPicPr>
            <a:picLocks noChangeAspect="1"/>
          </p:cNvPicPr>
          <p:nvPr/>
        </p:nvPicPr>
        <p:blipFill>
          <a:blip r:embed="rId2"/>
          <a:stretch>
            <a:fillRect/>
          </a:stretch>
        </p:blipFill>
        <p:spPr>
          <a:xfrm>
            <a:off x="6276108" y="2632363"/>
            <a:ext cx="4613564" cy="3020291"/>
          </a:xfrm>
          <a:prstGeom prst="rect">
            <a:avLst/>
          </a:prstGeom>
        </p:spPr>
      </p:pic>
    </p:spTree>
    <p:extLst>
      <p:ext uri="{BB962C8B-B14F-4D97-AF65-F5344CB8AC3E}">
        <p14:creationId xmlns:p14="http://schemas.microsoft.com/office/powerpoint/2010/main" val="3704860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487874" y="46904"/>
            <a:ext cx="2646218" cy="2576945"/>
          </a:xfrm>
          <a:prstGeom prst="rect">
            <a:avLst/>
          </a:prstGeom>
        </p:spPr>
      </p:pic>
      <p:sp>
        <p:nvSpPr>
          <p:cNvPr id="2" name="Unvan 1"/>
          <p:cNvSpPr>
            <a:spLocks noGrp="1"/>
          </p:cNvSpPr>
          <p:nvPr>
            <p:ph type="title"/>
          </p:nvPr>
        </p:nvSpPr>
        <p:spPr>
          <a:xfrm>
            <a:off x="838200" y="365126"/>
            <a:ext cx="10397836" cy="480002"/>
          </a:xfrm>
        </p:spPr>
        <p:txBody>
          <a:bodyPr>
            <a:normAutofit fontScale="90000"/>
          </a:bodyPr>
          <a:lstStyle/>
          <a:p>
            <a:r>
              <a:rPr lang="tr-TR" dirty="0" smtClean="0">
                <a:solidFill>
                  <a:srgbClr val="FF0000"/>
                </a:solidFill>
              </a:rPr>
              <a:t>Ergenlikte </a:t>
            </a:r>
            <a:r>
              <a:rPr lang="tr-TR" dirty="0">
                <a:solidFill>
                  <a:srgbClr val="FF0000"/>
                </a:solidFill>
              </a:rPr>
              <a:t>F</a:t>
            </a:r>
            <a:r>
              <a:rPr lang="tr-TR" dirty="0" smtClean="0">
                <a:solidFill>
                  <a:srgbClr val="FF0000"/>
                </a:solidFill>
              </a:rPr>
              <a:t>iziksel </a:t>
            </a:r>
            <a:r>
              <a:rPr lang="tr-TR" dirty="0">
                <a:solidFill>
                  <a:srgbClr val="FF0000"/>
                </a:solidFill>
              </a:rPr>
              <a:t>G</a:t>
            </a:r>
            <a:r>
              <a:rPr lang="tr-TR" dirty="0" smtClean="0">
                <a:solidFill>
                  <a:srgbClr val="FF0000"/>
                </a:solidFill>
              </a:rPr>
              <a:t>elişim</a:t>
            </a:r>
            <a:endParaRPr lang="tr-TR" dirty="0">
              <a:solidFill>
                <a:srgbClr val="FF0000"/>
              </a:solidFill>
            </a:endParaRPr>
          </a:p>
        </p:txBody>
      </p:sp>
      <p:sp>
        <p:nvSpPr>
          <p:cNvPr id="3" name="İçerik Yer Tutucusu 2"/>
          <p:cNvSpPr>
            <a:spLocks noGrp="1"/>
          </p:cNvSpPr>
          <p:nvPr>
            <p:ph idx="1"/>
          </p:nvPr>
        </p:nvSpPr>
        <p:spPr/>
        <p:txBody>
          <a:bodyPr>
            <a:normAutofit fontScale="85000" lnSpcReduction="10000"/>
          </a:bodyPr>
          <a:lstStyle/>
          <a:p>
            <a:pPr algn="just" fontAlgn="base"/>
            <a:r>
              <a:rPr lang="tr-TR" dirty="0"/>
              <a:t>Ergenlik döneminin başlangıcının habercisi, boy uzamasıdır</a:t>
            </a:r>
            <a:r>
              <a:rPr lang="tr-TR" dirty="0" smtClean="0"/>
              <a:t>.</a:t>
            </a:r>
          </a:p>
          <a:p>
            <a:pPr algn="just" fontAlgn="base"/>
            <a:r>
              <a:rPr lang="tr-TR" dirty="0" smtClean="0"/>
              <a:t> </a:t>
            </a:r>
            <a:r>
              <a:rPr lang="tr-TR" dirty="0"/>
              <a:t>Erkek çocuklar doğuşta kızlardan biraz daha boylu olup</a:t>
            </a:r>
            <a:r>
              <a:rPr lang="tr-TR" dirty="0" smtClean="0"/>
              <a:t>,</a:t>
            </a:r>
          </a:p>
          <a:p>
            <a:pPr marL="0" indent="0" algn="just" fontAlgn="base">
              <a:buNone/>
            </a:pPr>
            <a:r>
              <a:rPr lang="tr-TR" dirty="0"/>
              <a:t> </a:t>
            </a:r>
            <a:r>
              <a:rPr lang="tr-TR" dirty="0" smtClean="0"/>
              <a:t>   </a:t>
            </a:r>
            <a:r>
              <a:rPr lang="tr-TR" dirty="0"/>
              <a:t>bu üstünlüğü 10 yaşlarına kadar korurlar, fakat kızlarda bu yaşlarda onlara yetişir.</a:t>
            </a:r>
          </a:p>
          <a:p>
            <a:pPr algn="just" fontAlgn="base"/>
            <a:r>
              <a:rPr lang="tr-TR" dirty="0"/>
              <a:t>Ergenlik çağında gelişmenin diğer bir yönü de, kilo alınarak ağırlığın artmasıdır.</a:t>
            </a:r>
          </a:p>
          <a:p>
            <a:pPr algn="just" fontAlgn="base"/>
            <a:r>
              <a:rPr lang="tr-TR" dirty="0"/>
              <a:t>Ergenlikte ses, çocukluktakinin aksine kalınlaşmaya başlar. Bu dönemde ergen ses tonunu ayarlayamaz.</a:t>
            </a:r>
          </a:p>
          <a:p>
            <a:pPr algn="just" fontAlgn="base"/>
            <a:r>
              <a:rPr lang="tr-TR" dirty="0"/>
              <a:t>Yağ birikiminin artmasına bağlı olarak ergenlik sivilceleri meydana gelir.</a:t>
            </a:r>
          </a:p>
          <a:p>
            <a:pPr algn="just" fontAlgn="base"/>
            <a:r>
              <a:rPr lang="tr-TR" dirty="0"/>
              <a:t>El ve ayaklardaki büyümeler sakarlıklara neden olabilir. Bedensel gelişime bağlı olarak bel ve bacak ağrıları görülebilir. Ergenlik döneminde yüzde meydana gelen en belirgin değişiklik, erkek çocukta bıyık ve sakalların çıkmasıdır.</a:t>
            </a:r>
          </a:p>
          <a:p>
            <a:pPr algn="just"/>
            <a:endParaRPr lang="tr-TR" dirty="0"/>
          </a:p>
        </p:txBody>
      </p:sp>
    </p:spTree>
    <p:extLst>
      <p:ext uri="{BB962C8B-B14F-4D97-AF65-F5344CB8AC3E}">
        <p14:creationId xmlns:p14="http://schemas.microsoft.com/office/powerpoint/2010/main" val="3236904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76571"/>
          </a:xfrm>
        </p:spPr>
        <p:txBody>
          <a:bodyPr>
            <a:normAutofit fontScale="90000"/>
          </a:bodyPr>
          <a:lstStyle/>
          <a:p>
            <a:r>
              <a:rPr lang="tr-TR" dirty="0" smtClean="0"/>
              <a:t>Fiziksel değişikliklerin etkileri</a:t>
            </a:r>
            <a:endParaRPr lang="tr-TR" dirty="0"/>
          </a:p>
        </p:txBody>
      </p:sp>
      <p:sp>
        <p:nvSpPr>
          <p:cNvPr id="3" name="İçerik Yer Tutucusu 2"/>
          <p:cNvSpPr>
            <a:spLocks noGrp="1"/>
          </p:cNvSpPr>
          <p:nvPr>
            <p:ph idx="1"/>
          </p:nvPr>
        </p:nvSpPr>
        <p:spPr>
          <a:xfrm>
            <a:off x="224051" y="941696"/>
            <a:ext cx="10515600" cy="5158853"/>
          </a:xfrm>
        </p:spPr>
        <p:txBody>
          <a:bodyPr>
            <a:normAutofit/>
          </a:bodyPr>
          <a:lstStyle/>
          <a:p>
            <a:pPr marL="0" indent="0">
              <a:buNone/>
            </a:pPr>
            <a:r>
              <a:rPr lang="tr-TR" altLang="en-US" dirty="0"/>
              <a:t> </a:t>
            </a:r>
            <a:r>
              <a:rPr lang="tr-TR" altLang="en-US" dirty="0" smtClean="0"/>
              <a:t>*Yeni beden imgesi edinme ve yeni bedene</a:t>
            </a:r>
          </a:p>
          <a:p>
            <a:pPr marL="0" indent="0">
              <a:buNone/>
            </a:pPr>
            <a:r>
              <a:rPr lang="tr-TR" altLang="en-US" dirty="0" smtClean="0"/>
              <a:t>alışma çabası,</a:t>
            </a:r>
          </a:p>
          <a:p>
            <a:pPr marL="0" indent="0">
              <a:buNone/>
            </a:pPr>
            <a:r>
              <a:rPr lang="tr-TR" altLang="en-US" dirty="0" smtClean="0"/>
              <a:t>*Kendi vücudu ile meşguliyet,</a:t>
            </a:r>
          </a:p>
          <a:p>
            <a:pPr marL="0" indent="0">
              <a:buNone/>
            </a:pPr>
            <a:r>
              <a:rPr lang="tr-TR" altLang="en-US" dirty="0"/>
              <a:t>*</a:t>
            </a:r>
            <a:r>
              <a:rPr lang="tr-TR" altLang="en-US" dirty="0" smtClean="0"/>
              <a:t>Saatlerce banyoda kalma, saçlarıyla, giyimiyle</a:t>
            </a:r>
          </a:p>
          <a:p>
            <a:pPr marL="0" indent="0">
              <a:buNone/>
            </a:pPr>
            <a:r>
              <a:rPr lang="tr-TR" altLang="en-US" dirty="0" smtClean="0"/>
              <a:t> uzun süre uğraşma,</a:t>
            </a:r>
          </a:p>
          <a:p>
            <a:pPr marL="0" indent="0">
              <a:buNone/>
            </a:pPr>
            <a:r>
              <a:rPr lang="tr-TR" dirty="0" smtClean="0"/>
              <a:t>*Ayna karşısından uzun süre ayrılamama,</a:t>
            </a:r>
          </a:p>
          <a:p>
            <a:pPr marL="0" indent="0">
              <a:buNone/>
            </a:pPr>
            <a:endParaRPr lang="tr-TR" dirty="0"/>
          </a:p>
          <a:p>
            <a:pPr marL="0" indent="0">
              <a:buNone/>
            </a:pPr>
            <a:r>
              <a:rPr lang="tr-TR" dirty="0" smtClean="0"/>
              <a:t>** Bu dönemde en büyük uğraşının bedeni olması ve birçok ergenin  bedeninden hoşnutsuzluk hissetmesi,</a:t>
            </a:r>
          </a:p>
          <a:p>
            <a:pPr marL="0" indent="0">
              <a:buNone/>
            </a:pPr>
            <a:r>
              <a:rPr lang="tr-TR" dirty="0"/>
              <a:t> </a:t>
            </a:r>
            <a:r>
              <a:rPr lang="tr-TR" dirty="0" smtClean="0"/>
              <a:t> görülür.</a:t>
            </a:r>
            <a:endParaRPr lang="tr-TR" dirty="0"/>
          </a:p>
        </p:txBody>
      </p:sp>
      <p:pic>
        <p:nvPicPr>
          <p:cNvPr id="6" name="Resim 5"/>
          <p:cNvPicPr>
            <a:picLocks noChangeAspect="1"/>
          </p:cNvPicPr>
          <p:nvPr/>
        </p:nvPicPr>
        <p:blipFill>
          <a:blip r:embed="rId2"/>
          <a:stretch>
            <a:fillRect/>
          </a:stretch>
        </p:blipFill>
        <p:spPr>
          <a:xfrm>
            <a:off x="7124132" y="365125"/>
            <a:ext cx="3753134" cy="3954365"/>
          </a:xfrm>
          <a:prstGeom prst="rect">
            <a:avLst/>
          </a:prstGeom>
        </p:spPr>
      </p:pic>
    </p:spTree>
    <p:extLst>
      <p:ext uri="{BB962C8B-B14F-4D97-AF65-F5344CB8AC3E}">
        <p14:creationId xmlns:p14="http://schemas.microsoft.com/office/powerpoint/2010/main" val="1848159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817</TotalTime>
  <Words>1787</Words>
  <Application>Microsoft Office PowerPoint</Application>
  <PresentationFormat>Geniş ekran</PresentationFormat>
  <Paragraphs>123</Paragraphs>
  <Slides>27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27</vt:i4>
      </vt:variant>
    </vt:vector>
  </HeadingPairs>
  <TitlesOfParts>
    <vt:vector size="31" baseType="lpstr">
      <vt:lpstr>Arial</vt:lpstr>
      <vt:lpstr>Calibri</vt:lpstr>
      <vt:lpstr>Calibri Light</vt:lpstr>
      <vt:lpstr>Office Teması</vt:lpstr>
      <vt:lpstr>ERGENLE SAĞLIKLI İLETİŞİM ve  GÜVENE DAYALI İLİŞKİ KURMADA AİLELERE ÖNERİLER</vt:lpstr>
      <vt:lpstr>Değerli Anne-Babalar,</vt:lpstr>
      <vt:lpstr>ERGENLİĞİN EVRELERİ</vt:lpstr>
      <vt:lpstr>Çocukluk ve Yetişkinlik Arası önem</vt:lpstr>
      <vt:lpstr>Başlangıç Dönemi(Erinlik Dönemi 11-13 Yaş) </vt:lpstr>
      <vt:lpstr>PowerPoint Sunusu</vt:lpstr>
      <vt:lpstr>PowerPoint Sunusu</vt:lpstr>
      <vt:lpstr>Ergenlikte Fiziksel Gelişim</vt:lpstr>
      <vt:lpstr>Fiziksel değişikliklerin etkileri</vt:lpstr>
      <vt:lpstr> Ergenlikte Zihinsel Gelişim</vt:lpstr>
      <vt:lpstr>Ergenlikte Duygusal Gelişim</vt:lpstr>
      <vt:lpstr>Ergenlikte Sosyal Gelişim </vt:lpstr>
      <vt:lpstr>Ergenler Neden Aileleri ile Çatışır? </vt:lpstr>
      <vt:lpstr>PowerPoint Sunusu</vt:lpstr>
      <vt:lpstr>PowerPoint Sunusu</vt:lpstr>
      <vt:lpstr>PowerPoint Sunusu</vt:lpstr>
      <vt:lpstr>ERGENLE GÜVENE DAYALI SAĞLIKLI İLETİŞİM</vt:lpstr>
      <vt:lpstr>PowerPoint Sunusu</vt:lpstr>
      <vt:lpstr>Sorunları Nasıl Konuşmalıyız?</vt:lpstr>
      <vt:lpstr>Öfkeli Ergenle Nasıl İletişim Kurulabilir?</vt:lpstr>
      <vt:lpstr>Ergen İletişim Kurmuyor, Konuşmak İstemiyorsa Ne yapılmalı?</vt:lpstr>
      <vt:lpstr>Ailelere öneriler </vt:lpstr>
      <vt:lpstr>PowerPoint Sunusu</vt:lpstr>
      <vt:lpstr>PowerPoint Sunusu</vt:lpstr>
      <vt:lpstr>PowerPoint Sunusu</vt:lpstr>
      <vt:lpstr>Ne Zaman yardım alınmalı?</vt:lpstr>
      <vt:lpstr>Çocuklarımızın ergenlik dönemini sağlıklı geçirmesi ve mutlu olması dileğiyle…</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ERGENLE SAGLIKLI İLETİŞİM ve  GÜVENE DAYALI İLİŞKİ KURMADA AİLELERE ÖNERİLER</dc:title>
  <dc:creator>ronaldinho424</dc:creator>
  <cp:lastModifiedBy>USER</cp:lastModifiedBy>
  <cp:revision>94</cp:revision>
  <dcterms:created xsi:type="dcterms:W3CDTF">2023-08-15T07:13:51Z</dcterms:created>
  <dcterms:modified xsi:type="dcterms:W3CDTF">2024-01-12T11:57:11Z</dcterms:modified>
</cp:coreProperties>
</file>