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76" r:id="rId10"/>
    <p:sldId id="264" r:id="rId11"/>
    <p:sldId id="267" r:id="rId12"/>
    <p:sldId id="268" r:id="rId13"/>
    <p:sldId id="273" r:id="rId14"/>
    <p:sldId id="275" r:id="rId15"/>
    <p:sldId id="277" r:id="rId16"/>
    <p:sldId id="278" r:id="rId17"/>
    <p:sldId id="279" r:id="rId18"/>
    <p:sldId id="280" r:id="rId19"/>
    <p:sldId id="281" r:id="rId20"/>
    <p:sldId id="282" r:id="rId21"/>
    <p:sldId id="284"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302176B-0E47-46AC-8F43-DAB4B8A37D06}" type="slidenum">
              <a:rPr lang="tr-TR" smtClean="0"/>
              <a:t>‹#›</a:t>
            </a:fld>
            <a:endParaRPr lang="tr-T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12.01.2024</a:t>
            </a:fld>
            <a:endParaRPr lang="tr-T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tr-TR"/>
              <a:t>Asıl başlık stili için tıklatın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tr-TR"/>
              <a:t>Asıl başlık stili için tıklatın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12.01.2024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12.01.2024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12.01.2024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23720DD-5B6D-40BF-8493-A6B52D484E6B}" type="datetimeFigureOut">
              <a:rPr lang="tr-TR" smtClean="0"/>
              <a:t>12.01.2024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12.01.2024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tr-TR"/>
              <a:t>Asıl başlık stili için tıklatın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12.01.2024</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12.01.2024</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tr-TR"/>
              <a:t>Asıl başlık stili için tıklatın</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12077" b="11771"/>
          <a:stretch/>
        </p:blipFill>
        <p:spPr>
          <a:xfrm>
            <a:off x="611560" y="332656"/>
            <a:ext cx="5256584" cy="2544792"/>
          </a:xfrm>
          <a:prstGeom prst="rect">
            <a:avLst/>
          </a:prstGeom>
        </p:spPr>
      </p:pic>
      <p:sp>
        <p:nvSpPr>
          <p:cNvPr id="3" name="Alt Başlık 2"/>
          <p:cNvSpPr>
            <a:spLocks noGrp="1"/>
          </p:cNvSpPr>
          <p:nvPr>
            <p:ph type="subTitle" idx="1"/>
          </p:nvPr>
        </p:nvSpPr>
        <p:spPr/>
        <p:txBody>
          <a:bodyPr/>
          <a:lstStyle/>
          <a:p>
            <a:r>
              <a:rPr lang="tr-TR" dirty="0"/>
              <a:t>VELİ SUNUMU</a:t>
            </a:r>
          </a:p>
        </p:txBody>
      </p:sp>
      <p:sp>
        <p:nvSpPr>
          <p:cNvPr id="2" name="Başlık 1"/>
          <p:cNvSpPr>
            <a:spLocks noGrp="1"/>
          </p:cNvSpPr>
          <p:nvPr>
            <p:ph type="ctrTitle"/>
          </p:nvPr>
        </p:nvSpPr>
        <p:spPr/>
        <p:txBody>
          <a:bodyPr/>
          <a:lstStyle/>
          <a:p>
            <a:r>
              <a:rPr lang="tr-TR" dirty="0"/>
              <a:t>SINIR KOYMA</a:t>
            </a:r>
          </a:p>
        </p:txBody>
      </p:sp>
    </p:spTree>
    <p:extLst>
      <p:ext uri="{BB962C8B-B14F-4D97-AF65-F5344CB8AC3E}">
        <p14:creationId xmlns:p14="http://schemas.microsoft.com/office/powerpoint/2010/main" val="49436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548680"/>
            <a:ext cx="7122368" cy="801216"/>
          </a:xfrm>
        </p:spPr>
        <p:txBody>
          <a:bodyPr>
            <a:normAutofit/>
          </a:bodyPr>
          <a:lstStyle/>
          <a:p>
            <a:r>
              <a:rPr lang="tr-TR" dirty="0" err="1"/>
              <a:t>CezalandIrIlan</a:t>
            </a:r>
            <a:r>
              <a:rPr lang="tr-TR" dirty="0"/>
              <a:t> Çocuklar</a:t>
            </a:r>
          </a:p>
        </p:txBody>
      </p:sp>
      <p:sp>
        <p:nvSpPr>
          <p:cNvPr id="3" name="İçerik Yer Tutucusu 2"/>
          <p:cNvSpPr>
            <a:spLocks noGrp="1"/>
          </p:cNvSpPr>
          <p:nvPr>
            <p:ph idx="1"/>
          </p:nvPr>
        </p:nvSpPr>
        <p:spPr/>
        <p:txBody>
          <a:bodyPr>
            <a:normAutofit/>
          </a:bodyPr>
          <a:lstStyle/>
          <a:p>
            <a:r>
              <a:rPr lang="tr-TR" dirty="0"/>
              <a:t>Etkin sınır koymanın önemine bakıldığında, ilk olarak karşımıza kısa vadeli sonuçlarla olan ilişkisi çıkmaktadır. Ebeveynler tarafından etkin sınır koyma yerine cezalandırılan çocuklar, ebeveyn ya da otorite figürü yakınlarında olduğu sürece yeniden ceza almamak için istenmedik davranışı tekrar etmekten kaçınırlar. Ancak aynı çocuk otorite figürünün olmadığı ortamda davranışı tekrar edebilir (</a:t>
            </a:r>
            <a:r>
              <a:rPr lang="tr-TR" dirty="0" err="1"/>
              <a:t>Brazelton</a:t>
            </a:r>
            <a:r>
              <a:rPr lang="tr-TR" dirty="0"/>
              <a:t> ve </a:t>
            </a:r>
            <a:r>
              <a:rPr lang="tr-TR" dirty="0" err="1"/>
              <a:t>Greenspan</a:t>
            </a:r>
            <a:r>
              <a:rPr lang="tr-TR" dirty="0"/>
              <a:t>, 2006).</a:t>
            </a:r>
          </a:p>
        </p:txBody>
      </p:sp>
    </p:spTree>
    <p:extLst>
      <p:ext uri="{BB962C8B-B14F-4D97-AF65-F5344CB8AC3E}">
        <p14:creationId xmlns:p14="http://schemas.microsoft.com/office/powerpoint/2010/main" val="144922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Ebeveyn </a:t>
            </a:r>
            <a:r>
              <a:rPr lang="tr-TR" dirty="0" err="1"/>
              <a:t>TutumlarI</a:t>
            </a:r>
            <a:endParaRPr lang="tr-TR" dirty="0"/>
          </a:p>
        </p:txBody>
      </p:sp>
      <p:sp>
        <p:nvSpPr>
          <p:cNvPr id="3" name="İçerik Yer Tutucusu 2"/>
          <p:cNvSpPr>
            <a:spLocks noGrp="1"/>
          </p:cNvSpPr>
          <p:nvPr>
            <p:ph idx="1"/>
          </p:nvPr>
        </p:nvSpPr>
        <p:spPr/>
        <p:txBody>
          <a:bodyPr>
            <a:normAutofit/>
          </a:bodyPr>
          <a:lstStyle/>
          <a:p>
            <a:pPr marL="114300" indent="0">
              <a:buNone/>
            </a:pPr>
            <a:r>
              <a:rPr lang="tr-TR" dirty="0"/>
              <a:t>Çocuklardaki istenmedik davranışlar ve ebeveynlerin etkin sınır koyma becerilerini etkileyen etmenlerden bir diğeri de ebeveyn tutumlarıdır. Ebeveynlik tutumları, çocuklar ve çocuk yetiştirme amaçlarına ilişkin inanışları içermektedir. Tutumlar ebeveynin çocuk ile ilişkisindeki sıcaklık, çocukla iletişim şekilleri ve ebeveynlerin çocuklarının olaylar karşısındaki davranışlarına ilişkin beklentilerine genel bir yaklaşım şeklidir. (</a:t>
            </a:r>
            <a:r>
              <a:rPr lang="tr-TR" dirty="0" err="1"/>
              <a:t>Trawick-Swith</a:t>
            </a:r>
            <a:r>
              <a:rPr lang="tr-TR" dirty="0"/>
              <a:t>, 2013).</a:t>
            </a:r>
          </a:p>
        </p:txBody>
      </p:sp>
    </p:spTree>
    <p:extLst>
      <p:ext uri="{BB962C8B-B14F-4D97-AF65-F5344CB8AC3E}">
        <p14:creationId xmlns:p14="http://schemas.microsoft.com/office/powerpoint/2010/main" val="2212583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SInIr</a:t>
            </a:r>
            <a:r>
              <a:rPr lang="tr-TR" dirty="0"/>
              <a:t> Koyma </a:t>
            </a:r>
            <a:r>
              <a:rPr lang="tr-TR" dirty="0" err="1"/>
              <a:t>Stratejİlerİ</a:t>
            </a:r>
            <a:endParaRPr lang="tr-TR" dirty="0"/>
          </a:p>
        </p:txBody>
      </p:sp>
      <p:sp>
        <p:nvSpPr>
          <p:cNvPr id="3" name="İçerik Yer Tutucusu 2"/>
          <p:cNvSpPr>
            <a:spLocks noGrp="1"/>
          </p:cNvSpPr>
          <p:nvPr>
            <p:ph idx="1"/>
          </p:nvPr>
        </p:nvSpPr>
        <p:spPr/>
        <p:txBody>
          <a:bodyPr/>
          <a:lstStyle/>
          <a:p>
            <a:pPr marL="0" indent="0">
              <a:buNone/>
            </a:pPr>
            <a:r>
              <a:rPr lang="tr-TR" dirty="0"/>
              <a:t>İlk olarak çocukla ebeveyn arasında olumlu ve çocuğu destekleyen bir ilişkinin oluşturulması,</a:t>
            </a:r>
          </a:p>
          <a:p>
            <a:pPr marL="0" indent="0">
              <a:buNone/>
            </a:pPr>
            <a:r>
              <a:rPr lang="tr-TR" dirty="0"/>
              <a:t>ikinci olarak istenilen davranışların öğrenilmesinde ve geliştirilmesinde sistematik bir strateji oluşturulması, </a:t>
            </a:r>
          </a:p>
          <a:p>
            <a:pPr marL="0" indent="0">
              <a:buNone/>
            </a:pPr>
            <a:r>
              <a:rPr lang="tr-TR" dirty="0"/>
              <a:t>son olarak da istenilmeyen davranışların azaltılması ya da ortadan kaldırılması için uygun stratejilerin belirlenmesidir.</a:t>
            </a:r>
          </a:p>
        </p:txBody>
      </p:sp>
    </p:spTree>
    <p:extLst>
      <p:ext uri="{BB962C8B-B14F-4D97-AF65-F5344CB8AC3E}">
        <p14:creationId xmlns:p14="http://schemas.microsoft.com/office/powerpoint/2010/main" val="96501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Kesİn</a:t>
            </a:r>
            <a:r>
              <a:rPr lang="tr-TR" dirty="0"/>
              <a:t> ve Yumuşak </a:t>
            </a:r>
            <a:r>
              <a:rPr lang="tr-TR" dirty="0" err="1"/>
              <a:t>SInIrlar</a:t>
            </a:r>
            <a:endParaRPr lang="tr-TR" dirty="0"/>
          </a:p>
        </p:txBody>
      </p:sp>
      <p:sp>
        <p:nvSpPr>
          <p:cNvPr id="3" name="İçerik Yer Tutucusu 2"/>
          <p:cNvSpPr>
            <a:spLocks noGrp="1"/>
          </p:cNvSpPr>
          <p:nvPr>
            <p:ph idx="1"/>
          </p:nvPr>
        </p:nvSpPr>
        <p:spPr>
          <a:xfrm>
            <a:off x="457200" y="1752601"/>
            <a:ext cx="8363272" cy="2612503"/>
          </a:xfrm>
        </p:spPr>
        <p:txBody>
          <a:bodyPr>
            <a:normAutofit lnSpcReduction="10000"/>
          </a:bodyPr>
          <a:lstStyle/>
          <a:p>
            <a:pPr marL="114300" indent="0">
              <a:buNone/>
            </a:pPr>
            <a:r>
              <a:rPr lang="tr-TR" dirty="0"/>
              <a:t>Sınırların başlıca iki türü vardır. Kesin sınırlar ve yumuşak sınırlar. </a:t>
            </a:r>
          </a:p>
          <a:p>
            <a:pPr marL="114300" indent="0">
              <a:buNone/>
            </a:pPr>
            <a:r>
              <a:rPr lang="tr-TR" dirty="0"/>
              <a:t>Kesin sınırlar kural ve beklentilerle ilgili net mesajlar verir.</a:t>
            </a:r>
          </a:p>
          <a:p>
            <a:pPr marL="114300" indent="0">
              <a:buNone/>
            </a:pPr>
            <a:r>
              <a:rPr lang="tr-TR" dirty="0"/>
              <a:t>Yumuşak sınırlar teoriktir, pratik değildir. Çocuklar aslında ne demek istediğimizi net bir şekilde anlamak istediklerinden yumuşak sınırlar direnişle karşılaşır ve zorlanır. </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2877" b="17651"/>
          <a:stretch/>
        </p:blipFill>
        <p:spPr>
          <a:xfrm>
            <a:off x="2270741" y="4077072"/>
            <a:ext cx="4349201" cy="2304256"/>
          </a:xfrm>
          <a:prstGeom prst="rect">
            <a:avLst/>
          </a:prstGeom>
        </p:spPr>
      </p:pic>
    </p:spTree>
    <p:extLst>
      <p:ext uri="{BB962C8B-B14F-4D97-AF65-F5344CB8AC3E}">
        <p14:creationId xmlns:p14="http://schemas.microsoft.com/office/powerpoint/2010/main" val="36936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8750" y="2708920"/>
            <a:ext cx="2232248" cy="1200329"/>
          </a:xfrm>
          <a:prstGeom prst="rect">
            <a:avLst/>
          </a:prstGeom>
          <a:noFill/>
        </p:spPr>
        <p:txBody>
          <a:bodyPr wrap="square" rtlCol="0">
            <a:spAutoFit/>
          </a:bodyPr>
          <a:lstStyle/>
          <a:p>
            <a:r>
              <a:rPr lang="tr-TR" b="1" dirty="0"/>
              <a:t>KESİN VE YUMUŞAK SINIRLARIN KARŞILAŞTIRILMASI</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064" t="1018" r="1043"/>
          <a:stretch/>
        </p:blipFill>
        <p:spPr>
          <a:xfrm>
            <a:off x="2424023" y="353682"/>
            <a:ext cx="6150634" cy="6200951"/>
          </a:xfrm>
          <a:prstGeom prst="rect">
            <a:avLst/>
          </a:prstGeom>
        </p:spPr>
      </p:pic>
    </p:spTree>
    <p:extLst>
      <p:ext uri="{BB962C8B-B14F-4D97-AF65-F5344CB8AC3E}">
        <p14:creationId xmlns:p14="http://schemas.microsoft.com/office/powerpoint/2010/main" val="191345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Çocuklar </a:t>
            </a:r>
            <a:r>
              <a:rPr lang="tr-TR" dirty="0" err="1"/>
              <a:t>SInIRLARI</a:t>
            </a:r>
            <a:r>
              <a:rPr lang="tr-TR" dirty="0"/>
              <a:t> </a:t>
            </a:r>
            <a:r>
              <a:rPr lang="tr-TR" dirty="0" err="1"/>
              <a:t>NasIL</a:t>
            </a:r>
            <a:r>
              <a:rPr lang="tr-TR" dirty="0"/>
              <a:t> </a:t>
            </a:r>
            <a:r>
              <a:rPr lang="tr-TR" dirty="0" err="1"/>
              <a:t>Öğrenİrler</a:t>
            </a:r>
            <a:endParaRPr lang="tr-TR" dirty="0"/>
          </a:p>
        </p:txBody>
      </p:sp>
      <p:sp>
        <p:nvSpPr>
          <p:cNvPr id="3" name="İçerik Yer Tutucusu 2"/>
          <p:cNvSpPr>
            <a:spLocks noGrp="1"/>
          </p:cNvSpPr>
          <p:nvPr>
            <p:ph idx="1"/>
          </p:nvPr>
        </p:nvSpPr>
        <p:spPr/>
        <p:txBody>
          <a:bodyPr/>
          <a:lstStyle/>
          <a:p>
            <a:pPr marL="114300" indent="0">
              <a:buNone/>
            </a:pPr>
            <a:r>
              <a:rPr lang="tr-TR" dirty="0"/>
              <a:t>Çocuklar somut şeyleri öğrenirler. Özellikle küçük yaştaki çocuklar gerçeklikle ilgili inançlarını şekillendirirken duyulara dayanan deneyimleri kullanırlar. </a:t>
            </a:r>
          </a:p>
          <a:p>
            <a:pPr marL="114300" indent="0">
              <a:buNone/>
            </a:pPr>
            <a:r>
              <a:rPr lang="tr-TR" dirty="0"/>
              <a:t>Sözlerimizle davranışlarımız birbirini tutarsa çocuklar sözlerimizi ciddiye alır ve kuralı anlarlar. </a:t>
            </a:r>
          </a:p>
          <a:p>
            <a:pPr marL="114300" indent="0">
              <a:buNone/>
            </a:pPr>
            <a:endParaRPr lang="tr-TR" dirty="0"/>
          </a:p>
        </p:txBody>
      </p:sp>
    </p:spTree>
    <p:extLst>
      <p:ext uri="{BB962C8B-B14F-4D97-AF65-F5344CB8AC3E}">
        <p14:creationId xmlns:p14="http://schemas.microsoft.com/office/powerpoint/2010/main" val="96627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SINIR </a:t>
            </a:r>
            <a:r>
              <a:rPr lang="tr-TR" dirty="0" err="1"/>
              <a:t>BeLİRLEMENİN</a:t>
            </a:r>
            <a:r>
              <a:rPr lang="tr-TR" dirty="0"/>
              <a:t> YOLLARI</a:t>
            </a:r>
          </a:p>
        </p:txBody>
      </p:sp>
      <p:sp>
        <p:nvSpPr>
          <p:cNvPr id="3" name="İçerik Yer Tutucusu 2"/>
          <p:cNvSpPr>
            <a:spLocks noGrp="1"/>
          </p:cNvSpPr>
          <p:nvPr>
            <p:ph idx="1"/>
          </p:nvPr>
        </p:nvSpPr>
        <p:spPr/>
        <p:txBody>
          <a:bodyPr/>
          <a:lstStyle/>
          <a:p>
            <a:pPr marL="114300" indent="0">
              <a:buNone/>
            </a:pPr>
            <a:r>
              <a:rPr lang="tr-TR" b="1" dirty="0"/>
              <a:t>1. Mesajı davranış üzerinde yoğunlaştırın.</a:t>
            </a:r>
          </a:p>
          <a:p>
            <a:pPr marL="114300" indent="0">
              <a:buNone/>
            </a:pPr>
            <a:r>
              <a:rPr lang="tr-TR" dirty="0"/>
              <a:t>Asıl amaç onaylanmayan davranışı reddetmektir; o davranışta bulunan çocuğu değil. Bu yüzden vereceğimiz mesaj, davranışı düzeltmeye yönelik olmalıdır. Tavır, duygular ya da çocuğun değerine vurgu yapılmamalıdır. </a:t>
            </a:r>
          </a:p>
        </p:txBody>
      </p:sp>
    </p:spTree>
    <p:extLst>
      <p:ext uri="{BB962C8B-B14F-4D97-AF65-F5344CB8AC3E}">
        <p14:creationId xmlns:p14="http://schemas.microsoft.com/office/powerpoint/2010/main" val="285128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SINIR </a:t>
            </a:r>
            <a:r>
              <a:rPr lang="tr-TR" dirty="0" err="1"/>
              <a:t>BeLİRLEMENİN</a:t>
            </a:r>
            <a:r>
              <a:rPr lang="tr-TR" dirty="0"/>
              <a:t> YOLLARI</a:t>
            </a:r>
          </a:p>
        </p:txBody>
      </p:sp>
      <p:sp>
        <p:nvSpPr>
          <p:cNvPr id="3" name="İçerik Yer Tutucusu 2"/>
          <p:cNvSpPr>
            <a:spLocks noGrp="1"/>
          </p:cNvSpPr>
          <p:nvPr>
            <p:ph idx="1"/>
          </p:nvPr>
        </p:nvSpPr>
        <p:spPr/>
        <p:txBody>
          <a:bodyPr/>
          <a:lstStyle/>
          <a:p>
            <a:pPr marL="114300" indent="0">
              <a:buNone/>
            </a:pPr>
            <a:r>
              <a:rPr lang="tr-TR" b="1" dirty="0"/>
              <a:t>2. Açık, anlaşılır ve kesin olun</a:t>
            </a:r>
          </a:p>
          <a:p>
            <a:pPr marL="114300" indent="0">
              <a:buNone/>
            </a:pPr>
            <a:r>
              <a:rPr lang="tr-TR" dirty="0"/>
              <a:t>Sınır koyan kesin bir mesaj, çocuktan ne yapmanızı istediğinizi açık ve anlaşılır bir biçimde belirtir. İhtiyaç duyulduğu hallerde yapılacak şeyin ne zaman ve nasıl yapılması gerektiğini de belirtmelisiniz. </a:t>
            </a:r>
          </a:p>
        </p:txBody>
      </p:sp>
    </p:spTree>
    <p:extLst>
      <p:ext uri="{BB962C8B-B14F-4D97-AF65-F5344CB8AC3E}">
        <p14:creationId xmlns:p14="http://schemas.microsoft.com/office/powerpoint/2010/main" val="258765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SINIR </a:t>
            </a:r>
            <a:r>
              <a:rPr lang="tr-TR" dirty="0" err="1"/>
              <a:t>BeLİRLEMENİN</a:t>
            </a:r>
            <a:r>
              <a:rPr lang="tr-TR" dirty="0"/>
              <a:t> YOLLARI</a:t>
            </a:r>
          </a:p>
        </p:txBody>
      </p:sp>
      <p:sp>
        <p:nvSpPr>
          <p:cNvPr id="3" name="İçerik Yer Tutucusu 2"/>
          <p:cNvSpPr>
            <a:spLocks noGrp="1"/>
          </p:cNvSpPr>
          <p:nvPr>
            <p:ph idx="1"/>
          </p:nvPr>
        </p:nvSpPr>
        <p:spPr/>
        <p:txBody>
          <a:bodyPr/>
          <a:lstStyle/>
          <a:p>
            <a:pPr marL="114300" indent="0">
              <a:buNone/>
            </a:pPr>
            <a:r>
              <a:rPr lang="tr-TR" b="1" dirty="0"/>
              <a:t>3. Normal ses tonunuzla konuşun</a:t>
            </a:r>
          </a:p>
          <a:p>
            <a:pPr marL="114300" indent="0">
              <a:buNone/>
            </a:pPr>
            <a:r>
              <a:rPr lang="tr-TR" dirty="0"/>
              <a:t>Sesinizin tonu çok önemlidir. Yüksek ses yanlış mesaj verebilir. Mesajınızı vermenin en iyi yolu, kararlı ve normal bir ses tonuyla konuşmaktır. </a:t>
            </a:r>
          </a:p>
          <a:p>
            <a:pPr marL="114300" indent="0">
              <a:buNone/>
            </a:pPr>
            <a:r>
              <a:rPr lang="tr-TR" dirty="0"/>
              <a:t>Çocuğu ikna etmek için bağırmaya gerek yoktur.</a:t>
            </a:r>
          </a:p>
        </p:txBody>
      </p:sp>
    </p:spTree>
    <p:extLst>
      <p:ext uri="{BB962C8B-B14F-4D97-AF65-F5344CB8AC3E}">
        <p14:creationId xmlns:p14="http://schemas.microsoft.com/office/powerpoint/2010/main" val="133960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SINIR </a:t>
            </a:r>
            <a:r>
              <a:rPr lang="tr-TR" dirty="0" err="1"/>
              <a:t>BeLİRLEMENİN</a:t>
            </a:r>
            <a:r>
              <a:rPr lang="tr-TR" dirty="0"/>
              <a:t> YOLLARI</a:t>
            </a:r>
          </a:p>
        </p:txBody>
      </p:sp>
      <p:sp>
        <p:nvSpPr>
          <p:cNvPr id="3" name="İçerik Yer Tutucusu 2"/>
          <p:cNvSpPr>
            <a:spLocks noGrp="1"/>
          </p:cNvSpPr>
          <p:nvPr>
            <p:ph idx="1"/>
          </p:nvPr>
        </p:nvSpPr>
        <p:spPr/>
        <p:txBody>
          <a:bodyPr/>
          <a:lstStyle/>
          <a:p>
            <a:pPr marL="114300" indent="0">
              <a:buNone/>
            </a:pPr>
            <a:r>
              <a:rPr lang="tr-TR" b="1" dirty="0"/>
              <a:t>4. Gerekli durumlarda sonucu belirtin</a:t>
            </a:r>
          </a:p>
          <a:p>
            <a:pPr marL="114300" indent="0">
              <a:buNone/>
            </a:pPr>
            <a:r>
              <a:rPr lang="tr-TR" dirty="0"/>
              <a:t>Çocuklar sınırları zorluyor, kurallara uymuyorsa onlara sonuçları anlatmanız gerekir. </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155" b="34196"/>
          <a:stretch/>
        </p:blipFill>
        <p:spPr>
          <a:xfrm>
            <a:off x="1475656" y="3401353"/>
            <a:ext cx="6092618" cy="2633827"/>
          </a:xfrm>
          <a:prstGeom prst="rect">
            <a:avLst/>
          </a:prstGeom>
        </p:spPr>
      </p:pic>
    </p:spTree>
    <p:extLst>
      <p:ext uri="{BB962C8B-B14F-4D97-AF65-F5344CB8AC3E}">
        <p14:creationId xmlns:p14="http://schemas.microsoft.com/office/powerpoint/2010/main" val="370346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548680"/>
            <a:ext cx="7704856" cy="936104"/>
          </a:xfrm>
        </p:spPr>
        <p:txBody>
          <a:bodyPr>
            <a:normAutofit fontScale="90000"/>
          </a:bodyPr>
          <a:lstStyle/>
          <a:p>
            <a:r>
              <a:rPr lang="tr-TR" dirty="0" err="1"/>
              <a:t>SInIr</a:t>
            </a:r>
            <a:r>
              <a:rPr lang="tr-TR" dirty="0"/>
              <a:t> Koymak Neden </a:t>
            </a:r>
            <a:r>
              <a:rPr lang="tr-TR" dirty="0" err="1"/>
              <a:t>Önemlİdİr</a:t>
            </a:r>
            <a:endParaRPr lang="tr-TR" dirty="0"/>
          </a:p>
        </p:txBody>
      </p:sp>
      <p:sp>
        <p:nvSpPr>
          <p:cNvPr id="3" name="İçerik Yer Tutucusu 2"/>
          <p:cNvSpPr>
            <a:spLocks noGrp="1"/>
          </p:cNvSpPr>
          <p:nvPr>
            <p:ph idx="1"/>
          </p:nvPr>
        </p:nvSpPr>
        <p:spPr/>
        <p:txBody>
          <a:bodyPr/>
          <a:lstStyle/>
          <a:p>
            <a:r>
              <a:rPr lang="tr-TR" dirty="0"/>
              <a:t>Çocukların etrafındakilerine güven, sıcaklık, yakınlık, empati ve bağlılık duymayı öğrenebilmesinin başında ebeveyn ile çocuk arasında kurulan sağlıklı bir ilişki ve çocuğa etkin sınır koyma gelmektedir (</a:t>
            </a:r>
            <a:r>
              <a:rPr lang="tr-TR" dirty="0" err="1"/>
              <a:t>Bezeltan</a:t>
            </a:r>
            <a:r>
              <a:rPr lang="tr-TR" dirty="0"/>
              <a:t> ve </a:t>
            </a:r>
            <a:r>
              <a:rPr lang="tr-TR" dirty="0" err="1"/>
              <a:t>Grenspan</a:t>
            </a:r>
            <a:r>
              <a:rPr lang="tr-TR" dirty="0"/>
              <a:t>, 2006).</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7237" b="23877"/>
          <a:stretch/>
        </p:blipFill>
        <p:spPr>
          <a:xfrm>
            <a:off x="1691680" y="3717032"/>
            <a:ext cx="5958364" cy="2736304"/>
          </a:xfrm>
          <a:prstGeom prst="rect">
            <a:avLst/>
          </a:prstGeom>
        </p:spPr>
      </p:pic>
    </p:spTree>
    <p:extLst>
      <p:ext uri="{BB962C8B-B14F-4D97-AF65-F5344CB8AC3E}">
        <p14:creationId xmlns:p14="http://schemas.microsoft.com/office/powerpoint/2010/main" val="133518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SINIR </a:t>
            </a:r>
            <a:r>
              <a:rPr lang="tr-TR" dirty="0" err="1"/>
              <a:t>BeLİRLEMENİN</a:t>
            </a:r>
            <a:r>
              <a:rPr lang="tr-TR" dirty="0"/>
              <a:t> YOLLARI</a:t>
            </a:r>
          </a:p>
        </p:txBody>
      </p:sp>
      <p:sp>
        <p:nvSpPr>
          <p:cNvPr id="3" name="İçerik Yer Tutucusu 2"/>
          <p:cNvSpPr>
            <a:spLocks noGrp="1"/>
          </p:cNvSpPr>
          <p:nvPr>
            <p:ph idx="1"/>
          </p:nvPr>
        </p:nvSpPr>
        <p:spPr/>
        <p:txBody>
          <a:bodyPr/>
          <a:lstStyle/>
          <a:p>
            <a:pPr marL="114300" indent="0">
              <a:buNone/>
            </a:pPr>
            <a:r>
              <a:rPr lang="tr-TR" b="1" dirty="0"/>
              <a:t>5. Sözlerinizi davranışlarınızla destekleyin.</a:t>
            </a:r>
          </a:p>
          <a:p>
            <a:pPr marL="114300" indent="0">
              <a:buNone/>
            </a:pPr>
            <a:r>
              <a:rPr lang="tr-TR" dirty="0"/>
              <a:t>Sözleriniz vermek istediğiniz mesajın sadece bir bölümünü oluşturur. En açık mesaj bile davranışlarla desteklenmediği sürece etkisiz kalacaktır.</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9330" b="19859"/>
          <a:stretch/>
        </p:blipFill>
        <p:spPr>
          <a:xfrm>
            <a:off x="1475656" y="3573016"/>
            <a:ext cx="5610200" cy="2648438"/>
          </a:xfrm>
          <a:prstGeom prst="rect">
            <a:avLst/>
          </a:prstGeom>
        </p:spPr>
      </p:pic>
    </p:spTree>
    <p:extLst>
      <p:ext uri="{BB962C8B-B14F-4D97-AF65-F5344CB8AC3E}">
        <p14:creationId xmlns:p14="http://schemas.microsoft.com/office/powerpoint/2010/main" val="2116981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1340768"/>
            <a:ext cx="5994400" cy="1039812"/>
          </a:xfrm>
        </p:spPr>
        <p:txBody>
          <a:bodyPr/>
          <a:lstStyle/>
          <a:p>
            <a:r>
              <a:rPr lang="tr-TR" dirty="0"/>
              <a:t>KAYNAKÇA</a:t>
            </a:r>
          </a:p>
        </p:txBody>
      </p:sp>
      <p:sp>
        <p:nvSpPr>
          <p:cNvPr id="3" name="İçerik Yer Tutucusu 2"/>
          <p:cNvSpPr>
            <a:spLocks noGrp="1"/>
          </p:cNvSpPr>
          <p:nvPr>
            <p:ph idx="4294967295"/>
          </p:nvPr>
        </p:nvSpPr>
        <p:spPr>
          <a:xfrm>
            <a:off x="251520" y="2996952"/>
            <a:ext cx="8229600" cy="3405187"/>
          </a:xfrm>
        </p:spPr>
        <p:txBody>
          <a:bodyPr/>
          <a:lstStyle/>
          <a:p>
            <a:r>
              <a:rPr lang="tr-TR" dirty="0" err="1"/>
              <a:t>Mackenzıe</a:t>
            </a:r>
            <a:r>
              <a:rPr lang="tr-TR" dirty="0"/>
              <a:t>, J. R. (2000). Çocuğunuza sınır koyma (</a:t>
            </a:r>
            <a:r>
              <a:rPr lang="tr-TR" dirty="0" err="1"/>
              <a:t>Çev</a:t>
            </a:r>
            <a:r>
              <a:rPr lang="tr-TR" dirty="0"/>
              <a:t>: H. Gürel). Ankara: HYB Yayıncılık</a:t>
            </a:r>
          </a:p>
          <a:p>
            <a:r>
              <a:rPr lang="tr-TR" dirty="0"/>
              <a:t>Yılmazer, Y. (2020). Çocuğun Davranışlarına Etkin Sınır Koymaya Yönelik Anne Eğitim Programının Annelerin Sınır koyma Davranışı ve Anne Çocuk ilişkisi Üzerindeki Etkisi. Yayınlanmamış Doktora Tezi, </a:t>
            </a:r>
            <a:r>
              <a:rPr lang="tr-TR" i="1" dirty="0"/>
              <a:t>Ankara Üniversitesi, Ankara.</a:t>
            </a:r>
          </a:p>
        </p:txBody>
      </p:sp>
    </p:spTree>
    <p:extLst>
      <p:ext uri="{BB962C8B-B14F-4D97-AF65-F5344CB8AC3E}">
        <p14:creationId xmlns:p14="http://schemas.microsoft.com/office/powerpoint/2010/main" val="388482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SInIr</a:t>
            </a:r>
            <a:r>
              <a:rPr lang="tr-TR" dirty="0"/>
              <a:t> Koyma </a:t>
            </a:r>
            <a:r>
              <a:rPr lang="tr-TR" dirty="0" err="1"/>
              <a:t>Nedİr</a:t>
            </a:r>
            <a:r>
              <a:rPr lang="tr-TR" dirty="0"/>
              <a:t>?</a:t>
            </a:r>
          </a:p>
        </p:txBody>
      </p:sp>
      <p:sp>
        <p:nvSpPr>
          <p:cNvPr id="3" name="İçerik Yer Tutucusu 2"/>
          <p:cNvSpPr>
            <a:spLocks noGrp="1"/>
          </p:cNvSpPr>
          <p:nvPr>
            <p:ph idx="1"/>
          </p:nvPr>
        </p:nvSpPr>
        <p:spPr/>
        <p:txBody>
          <a:bodyPr/>
          <a:lstStyle/>
          <a:p>
            <a:r>
              <a:rPr lang="tr-TR" dirty="0"/>
              <a:t>Etkin sınır koyma, ebeveynlerin çocuklarına istenilen davranışla ilgili kural ve beklentilerini öğretmek için kullandıkları </a:t>
            </a:r>
            <a:r>
              <a:rPr lang="tr-TR" u="sng" dirty="0"/>
              <a:t>süreci ifade eder</a:t>
            </a:r>
            <a:r>
              <a:rPr lang="tr-TR" dirty="0"/>
              <a:t>. Etkin sınır koyma çocuklarda istenilmeyen davranışları önleme ve aile kurallarını en net ve anlaşılır şekilde çocuğa öğretme aşamasında ihtiyaç duyulan yöntemler bütünüdür (</a:t>
            </a:r>
            <a:r>
              <a:rPr lang="tr-TR" dirty="0" err="1"/>
              <a:t>Mackenzie</a:t>
            </a:r>
            <a:r>
              <a:rPr lang="tr-TR" dirty="0"/>
              <a:t>, 2000). </a:t>
            </a:r>
          </a:p>
        </p:txBody>
      </p:sp>
    </p:spTree>
    <p:extLst>
      <p:ext uri="{BB962C8B-B14F-4D97-AF65-F5344CB8AC3E}">
        <p14:creationId xmlns:p14="http://schemas.microsoft.com/office/powerpoint/2010/main" val="232819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611560" y="764704"/>
            <a:ext cx="7690048" cy="4373563"/>
          </a:xfrm>
        </p:spPr>
        <p:txBody>
          <a:bodyPr/>
          <a:lstStyle/>
          <a:p>
            <a:pPr marL="114300" indent="0">
              <a:buNone/>
            </a:pPr>
            <a:r>
              <a:rPr lang="tr-TR" dirty="0"/>
              <a:t>Aslında evrensel olan etkin sınır koyma yöntemleri ile ebeveynler sakin ve tutarlı davranıp, çocukla güç savaşına girmeden, kendi kızgınlıklarının farkına varıp, duygularını uygun şekilde ifade ederek inatçı ve istenilmeyen davranışlara sahip çocukla baş edebilmektedir (Arman, 2012).</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670" b="22236"/>
          <a:stretch/>
        </p:blipFill>
        <p:spPr>
          <a:xfrm>
            <a:off x="1878740" y="3429000"/>
            <a:ext cx="5328592" cy="2738696"/>
          </a:xfrm>
          <a:prstGeom prst="rect">
            <a:avLst/>
          </a:prstGeom>
        </p:spPr>
      </p:pic>
    </p:spTree>
    <p:extLst>
      <p:ext uri="{BB962C8B-B14F-4D97-AF65-F5344CB8AC3E}">
        <p14:creationId xmlns:p14="http://schemas.microsoft.com/office/powerpoint/2010/main" val="160100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482408" cy="945232"/>
          </a:xfrm>
        </p:spPr>
        <p:txBody>
          <a:bodyPr>
            <a:normAutofit fontScale="90000"/>
          </a:bodyPr>
          <a:lstStyle/>
          <a:p>
            <a:r>
              <a:rPr lang="tr-TR" dirty="0" err="1"/>
              <a:t>SInIr</a:t>
            </a:r>
            <a:r>
              <a:rPr lang="tr-TR" dirty="0"/>
              <a:t> Koymak Neden </a:t>
            </a:r>
            <a:r>
              <a:rPr lang="tr-TR" dirty="0" err="1"/>
              <a:t>Gerekİr</a:t>
            </a:r>
            <a:r>
              <a:rPr lang="tr-TR" dirty="0"/>
              <a:t>?</a:t>
            </a:r>
          </a:p>
        </p:txBody>
      </p:sp>
      <p:sp>
        <p:nvSpPr>
          <p:cNvPr id="3" name="İçerik Yer Tutucusu 2"/>
          <p:cNvSpPr>
            <a:spLocks noGrp="1"/>
          </p:cNvSpPr>
          <p:nvPr>
            <p:ph idx="1"/>
          </p:nvPr>
        </p:nvSpPr>
        <p:spPr/>
        <p:txBody>
          <a:bodyPr>
            <a:normAutofit/>
          </a:bodyPr>
          <a:lstStyle/>
          <a:p>
            <a:r>
              <a:rPr lang="tr-TR" dirty="0"/>
              <a:t>Çocuklar, ebeveynleri tarafından hangi davranışlarının kabul edilip, hangi davranışlarının kabul edilmediğini ve kabul edilen ya da izin verilen davranışların da sınırlarını bilme ihtiyacı duymaktadırlar. Çocukların kendileri için belirlenen sınırları biliyor olmaları, kendilerini güvende hissetmelerine neden olmaktadır (</a:t>
            </a:r>
            <a:r>
              <a:rPr lang="tr-TR" dirty="0" err="1"/>
              <a:t>Ginott</a:t>
            </a:r>
            <a:r>
              <a:rPr lang="tr-TR" dirty="0"/>
              <a:t>, ve ark. 2018; </a:t>
            </a:r>
            <a:r>
              <a:rPr lang="tr-TR" dirty="0" err="1"/>
              <a:t>Trawick-Swith</a:t>
            </a:r>
            <a:r>
              <a:rPr lang="tr-TR" dirty="0"/>
              <a:t>, 2013)</a:t>
            </a:r>
          </a:p>
        </p:txBody>
      </p:sp>
    </p:spTree>
    <p:extLst>
      <p:ext uri="{BB962C8B-B14F-4D97-AF65-F5344CB8AC3E}">
        <p14:creationId xmlns:p14="http://schemas.microsoft.com/office/powerpoint/2010/main" val="223556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SInIrlar</a:t>
            </a:r>
            <a:endParaRPr lang="tr-TR" dirty="0"/>
          </a:p>
        </p:txBody>
      </p:sp>
      <p:sp>
        <p:nvSpPr>
          <p:cNvPr id="3" name="İçerik Yer Tutucusu 2"/>
          <p:cNvSpPr>
            <a:spLocks noGrp="1"/>
          </p:cNvSpPr>
          <p:nvPr>
            <p:ph idx="1"/>
          </p:nvPr>
        </p:nvSpPr>
        <p:spPr>
          <a:xfrm>
            <a:off x="457200" y="1752600"/>
            <a:ext cx="4762872" cy="4772744"/>
          </a:xfrm>
        </p:spPr>
        <p:txBody>
          <a:bodyPr/>
          <a:lstStyle/>
          <a:p>
            <a:pPr marL="114300" indent="0">
              <a:buNone/>
            </a:pPr>
            <a:r>
              <a:rPr lang="tr-TR" dirty="0"/>
              <a:t>Sınırlar bir kişiyi içine alan mülkiyet hattıdır, bu hat iki kişi arasındaki çizgiyi belirler. Bir kişinin sınırının neresi olduğunun bilinmesi, o kişinin kendi hayatının kontrolünü eline almasına olanak tanımak ve onun duygu ve davranışlarıyla sorumluluk almasına fırsat vermek ve bunu ondan beklemektir (</a:t>
            </a:r>
            <a:r>
              <a:rPr lang="tr-TR" dirty="0" err="1"/>
              <a:t>Cloud</a:t>
            </a:r>
            <a:r>
              <a:rPr lang="tr-TR" dirty="0"/>
              <a:t> ve </a:t>
            </a:r>
            <a:r>
              <a:rPr lang="tr-TR" dirty="0" err="1"/>
              <a:t>Townsend</a:t>
            </a:r>
            <a:r>
              <a:rPr lang="tr-TR" dirty="0"/>
              <a:t>, 2019). </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5790" r="13974"/>
          <a:stretch/>
        </p:blipFill>
        <p:spPr>
          <a:xfrm>
            <a:off x="5076056" y="2564904"/>
            <a:ext cx="3726612" cy="3096344"/>
          </a:xfrm>
          <a:prstGeom prst="rect">
            <a:avLst/>
          </a:prstGeom>
        </p:spPr>
      </p:pic>
    </p:spTree>
    <p:extLst>
      <p:ext uri="{BB962C8B-B14F-4D97-AF65-F5344CB8AC3E}">
        <p14:creationId xmlns:p14="http://schemas.microsoft.com/office/powerpoint/2010/main" val="329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SInIr</a:t>
            </a:r>
            <a:r>
              <a:rPr lang="tr-TR" dirty="0"/>
              <a:t> </a:t>
            </a:r>
            <a:r>
              <a:rPr lang="tr-TR" dirty="0" err="1"/>
              <a:t>KoymanIn</a:t>
            </a:r>
            <a:r>
              <a:rPr lang="tr-TR" dirty="0"/>
              <a:t> </a:t>
            </a:r>
            <a:r>
              <a:rPr lang="tr-TR" dirty="0" err="1"/>
              <a:t>AmacI</a:t>
            </a:r>
            <a:endParaRPr lang="tr-TR" dirty="0"/>
          </a:p>
        </p:txBody>
      </p:sp>
      <p:sp>
        <p:nvSpPr>
          <p:cNvPr id="3" name="İçerik Yer Tutucusu 2"/>
          <p:cNvSpPr>
            <a:spLocks noGrp="1"/>
          </p:cNvSpPr>
          <p:nvPr>
            <p:ph idx="1"/>
          </p:nvPr>
        </p:nvSpPr>
        <p:spPr/>
        <p:txBody>
          <a:bodyPr>
            <a:normAutofit/>
          </a:bodyPr>
          <a:lstStyle/>
          <a:p>
            <a:pPr marL="114300" indent="0">
              <a:buNone/>
            </a:pPr>
            <a:r>
              <a:rPr lang="tr-TR" dirty="0"/>
              <a:t>Sınır koymanın amacı, </a:t>
            </a:r>
            <a:r>
              <a:rPr lang="tr-TR" b="1" dirty="0"/>
              <a:t>çocuklara otokontrolü öğretmektir.</a:t>
            </a:r>
            <a:r>
              <a:rPr lang="tr-TR" dirty="0"/>
              <a:t> Bu noktada ebeveynlerinin gerekli sınırları belirlemesine ihtiyaç duyarlar. Çocuklar kendileri için belirlenen sınırlar tekrar edildikçe, uygulandıkça, zaman içerisinde bunları öğrenirler ve hatırlatmalara ihtiyaç duymazlar. Sınırlar ebeveyn tarafından tekrar edildikçe çocuklar yavaş yavaş bunu içselleştirir. Çocuklar farklı yaşlarda farklı gelişim özelliklerine sahip olacakları için, farklı sınırlara ihtiyaç duyarlar (</a:t>
            </a:r>
            <a:r>
              <a:rPr lang="tr-TR" dirty="0" err="1"/>
              <a:t>Jonston</a:t>
            </a:r>
            <a:r>
              <a:rPr lang="tr-TR" dirty="0"/>
              <a:t> ve ark.,1987). </a:t>
            </a:r>
          </a:p>
        </p:txBody>
      </p:sp>
    </p:spTree>
    <p:extLst>
      <p:ext uri="{BB962C8B-B14F-4D97-AF65-F5344CB8AC3E}">
        <p14:creationId xmlns:p14="http://schemas.microsoft.com/office/powerpoint/2010/main" val="71631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SInIr</a:t>
            </a:r>
            <a:r>
              <a:rPr lang="tr-TR" dirty="0"/>
              <a:t> </a:t>
            </a:r>
            <a:r>
              <a:rPr lang="tr-TR" dirty="0" err="1"/>
              <a:t>KoymanIn</a:t>
            </a:r>
            <a:r>
              <a:rPr lang="tr-TR" dirty="0"/>
              <a:t> Temel </a:t>
            </a:r>
            <a:r>
              <a:rPr lang="tr-TR" dirty="0" err="1"/>
              <a:t>Hedeflerİ</a:t>
            </a:r>
            <a:endParaRPr lang="tr-TR" dirty="0"/>
          </a:p>
        </p:txBody>
      </p:sp>
      <p:sp>
        <p:nvSpPr>
          <p:cNvPr id="3" name="İçerik Yer Tutucusu 2"/>
          <p:cNvSpPr>
            <a:spLocks noGrp="1"/>
          </p:cNvSpPr>
          <p:nvPr>
            <p:ph idx="1"/>
          </p:nvPr>
        </p:nvSpPr>
        <p:spPr/>
        <p:txBody>
          <a:bodyPr>
            <a:normAutofit/>
          </a:bodyPr>
          <a:lstStyle/>
          <a:p>
            <a:r>
              <a:rPr lang="tr-TR" dirty="0"/>
              <a:t>Genel olarak etkin sınır koymanın iki temel hedefi vardır. </a:t>
            </a:r>
          </a:p>
          <a:p>
            <a:r>
              <a:rPr lang="tr-TR" dirty="0"/>
              <a:t>Bunlardan ilki, çocukların ebeveynleri ile iş birliği yapmaları ve kabul edilebilen davranışları öğrenmelerini sağlamaktır. Bu hedef etkin sınır koyma ile elde edilebilen kısa dönemli hedeftir. </a:t>
            </a:r>
          </a:p>
        </p:txBody>
      </p:sp>
    </p:spTree>
    <p:extLst>
      <p:ext uri="{BB962C8B-B14F-4D97-AF65-F5344CB8AC3E}">
        <p14:creationId xmlns:p14="http://schemas.microsoft.com/office/powerpoint/2010/main" val="101596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SInIr</a:t>
            </a:r>
            <a:r>
              <a:rPr lang="tr-TR" dirty="0"/>
              <a:t> </a:t>
            </a:r>
            <a:r>
              <a:rPr lang="tr-TR" dirty="0" err="1"/>
              <a:t>KoymanIn</a:t>
            </a:r>
            <a:r>
              <a:rPr lang="tr-TR" dirty="0"/>
              <a:t> Temel </a:t>
            </a:r>
            <a:r>
              <a:rPr lang="tr-TR" dirty="0" err="1"/>
              <a:t>Hedeflerİ</a:t>
            </a:r>
            <a:endParaRPr lang="tr-TR" dirty="0"/>
          </a:p>
        </p:txBody>
      </p:sp>
      <p:sp>
        <p:nvSpPr>
          <p:cNvPr id="3" name="İçerik Yer Tutucusu 2"/>
          <p:cNvSpPr>
            <a:spLocks noGrp="1"/>
          </p:cNvSpPr>
          <p:nvPr>
            <p:ph idx="1"/>
          </p:nvPr>
        </p:nvSpPr>
        <p:spPr/>
        <p:txBody>
          <a:bodyPr/>
          <a:lstStyle/>
          <a:p>
            <a:r>
              <a:rPr lang="tr-TR" dirty="0"/>
              <a:t>İkinci hedef ise daha uzun dönemlidir. Bu hedef, zor durumlar, engeller ve çocukların kontrolü kaybetmelerine neden olabilen duygusal fırtınalarla dirençli bir şeklide baş etme kapasitesi geliştirecek şekilde çocuğu eğitmeye odaklanır. Bunun sonucunda çocuklarda irade gücü ve vicdan geliştirmeleri sağlanmakta, böylece otorite figürleri etrafta değilken bile çocuklar dikkatli ve özenli olmaktadır (</a:t>
            </a:r>
            <a:r>
              <a:rPr lang="tr-TR" dirty="0" err="1"/>
              <a:t>Siegel</a:t>
            </a:r>
            <a:r>
              <a:rPr lang="tr-TR" dirty="0"/>
              <a:t> ve </a:t>
            </a:r>
            <a:r>
              <a:rPr lang="tr-TR" dirty="0" err="1"/>
              <a:t>Bryson</a:t>
            </a:r>
            <a:r>
              <a:rPr lang="tr-TR" dirty="0"/>
              <a:t>, 2018). </a:t>
            </a:r>
          </a:p>
          <a:p>
            <a:r>
              <a:rPr lang="tr-TR" dirty="0"/>
              <a:t>Etkin sınır koymanın ikinci hedefi aynı zamanda etkin sınır koymanın önemi ile de ilişkilidir. </a:t>
            </a:r>
          </a:p>
        </p:txBody>
      </p:sp>
    </p:spTree>
    <p:extLst>
      <p:ext uri="{BB962C8B-B14F-4D97-AF65-F5344CB8AC3E}">
        <p14:creationId xmlns:p14="http://schemas.microsoft.com/office/powerpoint/2010/main" val="2732738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zacı">
  <a:themeElements>
    <a:clrScheme name="Eczacı">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Eczacı">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zacı">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333</TotalTime>
  <Words>927</Words>
  <Application>Microsoft Office PowerPoint</Application>
  <PresentationFormat>Ekran Gösterisi (4:3)</PresentationFormat>
  <Paragraphs>54</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Book Antiqua</vt:lpstr>
      <vt:lpstr>Century Gothic</vt:lpstr>
      <vt:lpstr>Eczacı</vt:lpstr>
      <vt:lpstr>SINIR KOYMA</vt:lpstr>
      <vt:lpstr>SInIr Koymak Neden Önemlİdİr</vt:lpstr>
      <vt:lpstr>SInIr Koyma Nedİr?</vt:lpstr>
      <vt:lpstr>PowerPoint Sunusu</vt:lpstr>
      <vt:lpstr>SInIr Koymak Neden Gerekİr?</vt:lpstr>
      <vt:lpstr>SInIrlar</vt:lpstr>
      <vt:lpstr>SInIr KoymanIn AmacI</vt:lpstr>
      <vt:lpstr>SInIr KoymanIn Temel Hedeflerİ</vt:lpstr>
      <vt:lpstr>SInIr KoymanIn Temel Hedeflerİ</vt:lpstr>
      <vt:lpstr>CezalandIrIlan Çocuklar</vt:lpstr>
      <vt:lpstr>Ebeveyn TutumlarI</vt:lpstr>
      <vt:lpstr>SInIr Koyma Stratejİlerİ</vt:lpstr>
      <vt:lpstr>Kesİn ve Yumuşak SInIrlar</vt:lpstr>
      <vt:lpstr>PowerPoint Sunusu</vt:lpstr>
      <vt:lpstr>Çocuklar SInIRLARI NasIL Öğrenİrler</vt:lpstr>
      <vt:lpstr>SINIR BeLİRLEMENİN YOLLARI</vt:lpstr>
      <vt:lpstr>SINIR BeLİRLEMENİN YOLLARI</vt:lpstr>
      <vt:lpstr>SINIR BeLİRLEMENİN YOLLARI</vt:lpstr>
      <vt:lpstr>SINIR BeLİRLEMENİN YOLLARI</vt:lpstr>
      <vt:lpstr>SINIR BeLİRLEMENİN YOLLARI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SINIR KOYMA</dc:title>
  <dc:creator>Lenova</dc:creator>
  <cp:lastModifiedBy>USER</cp:lastModifiedBy>
  <cp:revision>33</cp:revision>
  <dcterms:created xsi:type="dcterms:W3CDTF">2023-09-12T09:59:37Z</dcterms:created>
  <dcterms:modified xsi:type="dcterms:W3CDTF">2024-01-12T11:08:00Z</dcterms:modified>
</cp:coreProperties>
</file>