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65" r:id="rId10"/>
    <p:sldId id="268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306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7" r:id="rId43"/>
    <p:sldId id="300" r:id="rId44"/>
    <p:sldId id="301" r:id="rId45"/>
    <p:sldId id="302" r:id="rId46"/>
    <p:sldId id="303" r:id="rId47"/>
    <p:sldId id="304" r:id="rId48"/>
    <p:sldId id="305" r:id="rId49"/>
  </p:sldIdLst>
  <p:sldSz cx="121951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66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8" y="2514601"/>
            <a:ext cx="891772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8" y="4777380"/>
            <a:ext cx="891772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5106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951" y="4529541"/>
            <a:ext cx="77997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15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609600"/>
            <a:ext cx="8917721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7" y="4354046"/>
            <a:ext cx="8917721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90" y="3178176"/>
            <a:ext cx="1588941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951" y="3244140"/>
            <a:ext cx="77997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811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0691" y="609600"/>
            <a:ext cx="8396112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865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7" y="4354046"/>
            <a:ext cx="8917721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90" y="3178176"/>
            <a:ext cx="1588941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951" y="3244140"/>
            <a:ext cx="77997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8294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7746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6463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2438401"/>
            <a:ext cx="8917722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90" y="4911726"/>
            <a:ext cx="1588941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951" y="4983088"/>
            <a:ext cx="77997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410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50691" y="609600"/>
            <a:ext cx="8396112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6" y="4343400"/>
            <a:ext cx="891772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90" y="4911726"/>
            <a:ext cx="1588941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951" y="4983088"/>
            <a:ext cx="77997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8294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7746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3760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627407"/>
            <a:ext cx="8917721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6" y="4343400"/>
            <a:ext cx="891772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90" y="4911726"/>
            <a:ext cx="1588941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951" y="4983088"/>
            <a:ext cx="77997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553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90" y="714376"/>
            <a:ext cx="1588941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191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7233" y="627406"/>
            <a:ext cx="2208176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6" y="627406"/>
            <a:ext cx="6478687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90" y="714376"/>
            <a:ext cx="1588941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80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1" y="624110"/>
            <a:ext cx="8914008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6" y="2133600"/>
            <a:ext cx="8917722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90" y="714376"/>
            <a:ext cx="1588941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10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2058750"/>
            <a:ext cx="8917721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7" y="3530129"/>
            <a:ext cx="891772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90" y="3178176"/>
            <a:ext cx="1588941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951" y="3244140"/>
            <a:ext cx="77997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21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6" y="2133600"/>
            <a:ext cx="4314987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2620" y="2126222"/>
            <a:ext cx="4314987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90" y="714376"/>
            <a:ext cx="1588941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951" y="787783"/>
            <a:ext cx="77997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93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0138" y="1972703"/>
            <a:ext cx="39937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548966"/>
            <a:ext cx="434402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8585" y="1969475"/>
            <a:ext cx="400004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8823" y="2545738"/>
            <a:ext cx="433980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90" y="714376"/>
            <a:ext cx="1588941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951" y="787783"/>
            <a:ext cx="77997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62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90" y="714376"/>
            <a:ext cx="1588941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99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12.01.2024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90" y="714376"/>
            <a:ext cx="1588941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602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89"/>
            <a:ext cx="5182949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90" y="714376"/>
            <a:ext cx="1588941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346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800600"/>
            <a:ext cx="891772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6" y="634965"/>
            <a:ext cx="8917722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367338"/>
            <a:ext cx="8917722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90" y="4911726"/>
            <a:ext cx="1588941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951" y="4983088"/>
            <a:ext cx="77997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465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2259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8" y="-786"/>
            <a:ext cx="2357288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92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91400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6" y="2133600"/>
            <a:ext cx="8917722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4311" y="6130437"/>
            <a:ext cx="114658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887" y="6135809"/>
            <a:ext cx="76219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951" y="787783"/>
            <a:ext cx="7799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566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585419" y="548680"/>
            <a:ext cx="4968552" cy="4464496"/>
          </a:xfrm>
        </p:spPr>
        <p:txBody>
          <a:bodyPr/>
          <a:lstStyle/>
          <a:p>
            <a:pPr algn="ctr"/>
            <a:endParaRPr lang="tr-TR" sz="2800" dirty="0" smtClean="0">
              <a:solidFill>
                <a:schemeClr val="tx1"/>
              </a:solidFill>
            </a:endParaRPr>
          </a:p>
          <a:p>
            <a:pPr algn="ctr"/>
            <a:endParaRPr lang="tr-TR" sz="2800" dirty="0">
              <a:solidFill>
                <a:schemeClr val="tx1"/>
              </a:solidFill>
            </a:endParaRPr>
          </a:p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SINIR </a:t>
            </a:r>
            <a:r>
              <a:rPr lang="tr-TR" sz="2800" dirty="0">
                <a:solidFill>
                  <a:schemeClr val="tx1"/>
                </a:solidFill>
              </a:rPr>
              <a:t>KOYMA</a:t>
            </a:r>
          </a:p>
          <a:p>
            <a:pPr algn="ctr"/>
            <a:r>
              <a:rPr lang="tr-TR" sz="2800" dirty="0">
                <a:solidFill>
                  <a:schemeClr val="tx1"/>
                </a:solidFill>
              </a:rPr>
              <a:t> VELİ SUNUMU</a:t>
            </a:r>
          </a:p>
          <a:p>
            <a:pPr algn="ctr"/>
            <a:r>
              <a:rPr lang="tr-TR" sz="2800" dirty="0">
                <a:solidFill>
                  <a:schemeClr val="tx1"/>
                </a:solidFill>
              </a:rPr>
              <a:t>(Anaokulu-İlkokul)</a:t>
            </a:r>
          </a:p>
          <a:p>
            <a:pPr algn="ctr"/>
            <a:endParaRPr lang="tr-TR" b="1" dirty="0">
              <a:solidFill>
                <a:schemeClr val="tx1"/>
              </a:solidFill>
            </a:endParaRP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21123" y="188640"/>
            <a:ext cx="10376394" cy="796908"/>
          </a:xfrm>
        </p:spPr>
        <p:txBody>
          <a:bodyPr>
            <a:noAutofit/>
          </a:bodyPr>
          <a:lstStyle/>
          <a:p>
            <a:pPr lvl="1" fontAlgn="base"/>
            <a:r>
              <a:rPr lang="tr-TR" sz="4000" dirty="0">
                <a:latin typeface="+mj-lt"/>
              </a:rPr>
              <a:t>Çocuklara Sınır Koyarken Dikkat Edilmesi Gerekenler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21123" y="2060848"/>
            <a:ext cx="9550676" cy="4114815"/>
          </a:xfrm>
        </p:spPr>
        <p:txBody>
          <a:bodyPr/>
          <a:lstStyle/>
          <a:p>
            <a:pPr algn="just" fontAlgn="base"/>
            <a:r>
              <a:rPr lang="tr-TR" sz="2800" dirty="0"/>
              <a:t>Sınırları </a:t>
            </a:r>
            <a:r>
              <a:rPr lang="tr-TR" sz="2800" b="1" dirty="0">
                <a:solidFill>
                  <a:srgbClr val="FF0000"/>
                </a:solidFill>
              </a:rPr>
              <a:t>belirgin</a:t>
            </a:r>
            <a:r>
              <a:rPr lang="tr-TR" sz="2800" dirty="0"/>
              <a:t> bir şekilde çizin.</a:t>
            </a:r>
          </a:p>
          <a:p>
            <a:pPr algn="just" fontAlgn="base"/>
            <a:r>
              <a:rPr lang="tr-TR" sz="2800" dirty="0"/>
              <a:t> Kuralların </a:t>
            </a:r>
            <a:r>
              <a:rPr lang="tr-TR" sz="2800" b="1" dirty="0">
                <a:solidFill>
                  <a:srgbClr val="FF0000"/>
                </a:solidFill>
              </a:rPr>
              <a:t>az</a:t>
            </a:r>
            <a:r>
              <a:rPr lang="tr-TR" sz="2800" dirty="0"/>
              <a:t> ve </a:t>
            </a:r>
            <a:r>
              <a:rPr lang="tr-TR" sz="2800" b="1" dirty="0">
                <a:solidFill>
                  <a:srgbClr val="FF0000"/>
                </a:solidFill>
              </a:rPr>
              <a:t>öz</a:t>
            </a:r>
            <a:r>
              <a:rPr lang="tr-TR" sz="2800" dirty="0"/>
              <a:t> olmasına özen gösterin. </a:t>
            </a:r>
          </a:p>
          <a:p>
            <a:pPr algn="just" fontAlgn="base"/>
            <a:r>
              <a:rPr lang="tr-TR" sz="2800" dirty="0"/>
              <a:t>Bir kural koymadan önce koyulan kuralların </a:t>
            </a:r>
            <a:r>
              <a:rPr lang="tr-TR" sz="2800" b="1" dirty="0">
                <a:solidFill>
                  <a:srgbClr val="FF0000"/>
                </a:solidFill>
              </a:rPr>
              <a:t>gerekliliğini</a:t>
            </a:r>
            <a:r>
              <a:rPr lang="tr-TR" sz="2800" dirty="0"/>
              <a:t> </a:t>
            </a:r>
            <a:r>
              <a:rPr lang="tr-TR" sz="2800" b="1" dirty="0">
                <a:solidFill>
                  <a:srgbClr val="FF0000"/>
                </a:solidFill>
              </a:rPr>
              <a:t>sorgulayın</a:t>
            </a:r>
            <a:r>
              <a:rPr lang="tr-TR" sz="2800" dirty="0"/>
              <a:t>.</a:t>
            </a:r>
          </a:p>
          <a:p>
            <a:pPr lvl="1" algn="just" fontAlgn="base"/>
            <a:r>
              <a:rPr lang="tr-TR" dirty="0"/>
              <a:t> Bu kurala ihtiyaç var mı? </a:t>
            </a:r>
          </a:p>
          <a:p>
            <a:pPr lvl="1" algn="just" fontAlgn="base"/>
            <a:r>
              <a:rPr lang="tr-TR" dirty="0"/>
              <a:t> Bu kural çocuğumun sağlığını ve güvenliğini sağlıyor mu? </a:t>
            </a:r>
          </a:p>
          <a:p>
            <a:pPr lvl="1" fontAlgn="base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8872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3171" y="399844"/>
            <a:ext cx="9512298" cy="1300964"/>
          </a:xfrm>
        </p:spPr>
        <p:txBody>
          <a:bodyPr>
            <a:normAutofit/>
          </a:bodyPr>
          <a:lstStyle/>
          <a:p>
            <a:r>
              <a:rPr lang="tr-TR" dirty="0"/>
              <a:t>Çocuklara Sınır Koyarken Dikkat Edilmesi Gerekenler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353171" y="2060848"/>
            <a:ext cx="9118628" cy="4114815"/>
          </a:xfrm>
        </p:spPr>
        <p:txBody>
          <a:bodyPr/>
          <a:lstStyle/>
          <a:p>
            <a:pPr algn="just" fontAlgn="base"/>
            <a:r>
              <a:rPr lang="tr-TR" sz="2800" dirty="0"/>
              <a:t>Kurallar </a:t>
            </a:r>
            <a:r>
              <a:rPr lang="tr-TR" sz="2800" b="1" dirty="0">
                <a:solidFill>
                  <a:srgbClr val="FF0000"/>
                </a:solidFill>
              </a:rPr>
              <a:t>açık</a:t>
            </a:r>
            <a:r>
              <a:rPr lang="tr-TR" sz="2800" dirty="0"/>
              <a:t> ve </a:t>
            </a:r>
            <a:r>
              <a:rPr lang="tr-TR" sz="2800" b="1" dirty="0">
                <a:solidFill>
                  <a:srgbClr val="FF0000"/>
                </a:solidFill>
              </a:rPr>
              <a:t>anlaşılır</a:t>
            </a:r>
            <a:r>
              <a:rPr lang="tr-TR" sz="2800" dirty="0"/>
              <a:t> olsun. </a:t>
            </a:r>
          </a:p>
          <a:p>
            <a:pPr algn="just" fontAlgn="base"/>
            <a:r>
              <a:rPr lang="tr-TR" sz="2800" dirty="0"/>
              <a:t>Kuralları koyarken </a:t>
            </a:r>
            <a:r>
              <a:rPr lang="tr-TR" sz="2800" b="1" dirty="0">
                <a:solidFill>
                  <a:srgbClr val="FF0000"/>
                </a:solidFill>
              </a:rPr>
              <a:t>esnek</a:t>
            </a:r>
            <a:r>
              <a:rPr lang="tr-TR" sz="2800" dirty="0"/>
              <a:t> olun.</a:t>
            </a:r>
          </a:p>
          <a:p>
            <a:pPr algn="just" fontAlgn="base"/>
            <a:r>
              <a:rPr lang="tr-TR" sz="2800" dirty="0"/>
              <a:t>Kuralları uygularken </a:t>
            </a:r>
            <a:r>
              <a:rPr lang="tr-TR" sz="2800" b="1" dirty="0">
                <a:solidFill>
                  <a:srgbClr val="FF0000"/>
                </a:solidFill>
              </a:rPr>
              <a:t>net</a:t>
            </a:r>
            <a:r>
              <a:rPr lang="tr-TR" sz="2800" dirty="0"/>
              <a:t> ve </a:t>
            </a:r>
            <a:r>
              <a:rPr lang="tr-TR" sz="2800" b="1" dirty="0">
                <a:solidFill>
                  <a:srgbClr val="FF0000"/>
                </a:solidFill>
              </a:rPr>
              <a:t>kararlı</a:t>
            </a:r>
            <a:r>
              <a:rPr lang="tr-TR" sz="2800" dirty="0"/>
              <a:t> olun. </a:t>
            </a:r>
          </a:p>
          <a:p>
            <a:pPr algn="just" fontAlgn="base"/>
            <a:r>
              <a:rPr lang="tr-TR" sz="2800" dirty="0"/>
              <a:t>Kuralların ihlal edilmesi durumunda </a:t>
            </a:r>
            <a:r>
              <a:rPr lang="tr-TR" sz="2800" b="1" dirty="0">
                <a:solidFill>
                  <a:srgbClr val="FF0000"/>
                </a:solidFill>
              </a:rPr>
              <a:t>olası sonuçları </a:t>
            </a:r>
            <a:r>
              <a:rPr lang="tr-TR" sz="2800" dirty="0"/>
              <a:t>çocuğunuzla paylaşın.</a:t>
            </a:r>
          </a:p>
          <a:p>
            <a:pPr algn="just" fontAlgn="base"/>
            <a:r>
              <a:rPr lang="tr-TR" sz="2800" dirty="0"/>
              <a:t>Sınır koyma sürecinin </a:t>
            </a:r>
            <a:r>
              <a:rPr lang="tr-TR" sz="2800" b="1" dirty="0">
                <a:solidFill>
                  <a:srgbClr val="FF0000"/>
                </a:solidFill>
              </a:rPr>
              <a:t>dinamik bir süreç </a:t>
            </a:r>
            <a:r>
              <a:rPr lang="tr-TR" sz="2800" dirty="0"/>
              <a:t>olduğunu bilin.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6902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97187" y="260648"/>
            <a:ext cx="9368282" cy="1584176"/>
          </a:xfrm>
        </p:spPr>
        <p:txBody>
          <a:bodyPr>
            <a:normAutofit/>
          </a:bodyPr>
          <a:lstStyle/>
          <a:p>
            <a:r>
              <a:rPr lang="tr-TR" dirty="0"/>
              <a:t>Çocuklara Sınır Koyarken Dikkat Edilmesi Gerekenler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97187" y="2060848"/>
            <a:ext cx="8974612" cy="4114815"/>
          </a:xfrm>
        </p:spPr>
        <p:txBody>
          <a:bodyPr/>
          <a:lstStyle/>
          <a:p>
            <a:pPr algn="just" fontAlgn="base"/>
            <a:r>
              <a:rPr lang="tr-TR" sz="2800" dirty="0"/>
              <a:t>Çocuğunuzun sizi veya başkasını rahatsız eden bir davranışını görürseniz bunu </a:t>
            </a:r>
            <a:r>
              <a:rPr lang="tr-TR" sz="2800" b="1" dirty="0">
                <a:solidFill>
                  <a:srgbClr val="FF0000"/>
                </a:solidFill>
              </a:rPr>
              <a:t>çocuğunuzla paylaşın</a:t>
            </a:r>
            <a:r>
              <a:rPr lang="tr-TR" sz="2800" dirty="0"/>
              <a:t>. </a:t>
            </a:r>
          </a:p>
          <a:p>
            <a:pPr algn="just" fontAlgn="base"/>
            <a:r>
              <a:rPr lang="tr-TR" sz="2800" dirty="0"/>
              <a:t>Problemleri biriktirmeyin. Çünkü problemlerin birikmesi </a:t>
            </a:r>
            <a:r>
              <a:rPr lang="tr-TR" sz="2800" b="1" dirty="0">
                <a:solidFill>
                  <a:srgbClr val="FF0000"/>
                </a:solidFill>
              </a:rPr>
              <a:t>öfke</a:t>
            </a:r>
            <a:r>
              <a:rPr lang="tr-TR" sz="2800" dirty="0"/>
              <a:t> ve </a:t>
            </a:r>
            <a:r>
              <a:rPr lang="tr-TR" sz="2800" b="1" dirty="0">
                <a:solidFill>
                  <a:srgbClr val="FF0000"/>
                </a:solidFill>
              </a:rPr>
              <a:t>saldırganlığa</a:t>
            </a:r>
            <a:r>
              <a:rPr lang="tr-TR" sz="2800" dirty="0"/>
              <a:t> sebep olabilir.</a:t>
            </a:r>
          </a:p>
          <a:p>
            <a:pPr algn="just" fontAlgn="base"/>
            <a:r>
              <a:rPr lang="tr-TR" sz="2800" dirty="0"/>
              <a:t>Çocuğunuzun </a:t>
            </a:r>
            <a:r>
              <a:rPr lang="tr-TR" sz="2800" b="1" dirty="0">
                <a:solidFill>
                  <a:srgbClr val="FF0000"/>
                </a:solidFill>
              </a:rPr>
              <a:t>özdenetimini</a:t>
            </a:r>
            <a:r>
              <a:rPr lang="tr-TR" sz="2800" dirty="0"/>
              <a:t> sağlayacak becerileri geliştirmesine olanak sağlayın.</a:t>
            </a:r>
          </a:p>
          <a:p>
            <a:pPr algn="just" fontAlgn="base"/>
            <a:r>
              <a:rPr lang="tr-TR" sz="2800" dirty="0"/>
              <a:t>Kuralların uygulanmasında </a:t>
            </a:r>
            <a:r>
              <a:rPr lang="tr-TR" sz="2800" b="1" dirty="0">
                <a:solidFill>
                  <a:srgbClr val="FF0000"/>
                </a:solidFill>
              </a:rPr>
              <a:t>model olun</a:t>
            </a:r>
            <a:r>
              <a:rPr lang="tr-TR" sz="2800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3619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97187" y="327836"/>
            <a:ext cx="9368282" cy="796908"/>
          </a:xfrm>
        </p:spPr>
        <p:txBody>
          <a:bodyPr>
            <a:normAutofit fontScale="90000"/>
          </a:bodyPr>
          <a:lstStyle/>
          <a:p>
            <a:r>
              <a:rPr lang="tr-TR" dirty="0"/>
              <a:t>Çocuklara Sınır Koyarken Dikkat Edilmesi Gerekenler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97187" y="2060848"/>
            <a:ext cx="8974612" cy="4114815"/>
          </a:xfrm>
        </p:spPr>
        <p:txBody>
          <a:bodyPr/>
          <a:lstStyle/>
          <a:p>
            <a:pPr algn="just" fontAlgn="base"/>
            <a:r>
              <a:rPr lang="tr-TR" sz="2800" dirty="0"/>
              <a:t>Çocuklarınızın örnek davranışlarını, başarılarını takdir ederek onları </a:t>
            </a:r>
            <a:r>
              <a:rPr lang="tr-TR" sz="2800" b="1" dirty="0">
                <a:solidFill>
                  <a:srgbClr val="FF0000"/>
                </a:solidFill>
              </a:rPr>
              <a:t>pekiştirin</a:t>
            </a:r>
            <a:r>
              <a:rPr lang="tr-TR" sz="2800" dirty="0"/>
              <a:t>. </a:t>
            </a:r>
          </a:p>
          <a:p>
            <a:pPr algn="just" fontAlgn="base"/>
            <a:r>
              <a:rPr lang="tr-TR" sz="2800" dirty="0"/>
              <a:t>Çocuğunuzla </a:t>
            </a:r>
            <a:r>
              <a:rPr lang="tr-TR" sz="2800" b="1" dirty="0">
                <a:solidFill>
                  <a:srgbClr val="FF0000"/>
                </a:solidFill>
              </a:rPr>
              <a:t>güç savaşına </a:t>
            </a:r>
            <a:r>
              <a:rPr lang="tr-TR" sz="2800" dirty="0"/>
              <a:t>girmekten kaçının.</a:t>
            </a:r>
          </a:p>
          <a:p>
            <a:pPr algn="just" fontAlgn="base"/>
            <a:r>
              <a:rPr lang="tr-TR" sz="2800" dirty="0"/>
              <a:t>Kuralları oluştururken çocuğunuzu da sürece dahil ederek </a:t>
            </a:r>
            <a:r>
              <a:rPr lang="tr-TR" sz="2800" b="1" dirty="0">
                <a:solidFill>
                  <a:srgbClr val="FF0000"/>
                </a:solidFill>
              </a:rPr>
              <a:t>ortak bir anlayış </a:t>
            </a:r>
            <a:r>
              <a:rPr lang="tr-TR" sz="2800" dirty="0"/>
              <a:t>oluşturun.</a:t>
            </a:r>
          </a:p>
          <a:p>
            <a:pPr algn="just" fontAlgn="base"/>
            <a:r>
              <a:rPr lang="tr-TR" sz="2800" dirty="0"/>
              <a:t>Kuralların uygulanmasında diğer aile üyeleriyle </a:t>
            </a:r>
            <a:r>
              <a:rPr lang="tr-TR" sz="2800" b="1" dirty="0">
                <a:solidFill>
                  <a:srgbClr val="FF0000"/>
                </a:solidFill>
              </a:rPr>
              <a:t>tutarlı</a:t>
            </a:r>
            <a:r>
              <a:rPr lang="tr-TR" sz="2800" dirty="0"/>
              <a:t> davranın.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026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27" y="260648"/>
            <a:ext cx="9008242" cy="1512168"/>
          </a:xfrm>
        </p:spPr>
        <p:txBody>
          <a:bodyPr>
            <a:normAutofit/>
          </a:bodyPr>
          <a:lstStyle/>
          <a:p>
            <a:r>
              <a:rPr lang="tr-TR" dirty="0"/>
              <a:t>Çocuklara Sınır Koyarken Dikkat Edilmesi Gerekenler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27" y="2060848"/>
            <a:ext cx="8614572" cy="4114815"/>
          </a:xfrm>
        </p:spPr>
        <p:txBody>
          <a:bodyPr/>
          <a:lstStyle/>
          <a:p>
            <a:pPr algn="just"/>
            <a:r>
              <a:rPr lang="tr-TR" sz="2800" dirty="0"/>
              <a:t>Çocuğunuzla fikir ayrılığı yaşadığınızda duruma </a:t>
            </a:r>
            <a:r>
              <a:rPr lang="tr-TR" sz="2800" b="1" dirty="0">
                <a:solidFill>
                  <a:srgbClr val="FF0000"/>
                </a:solidFill>
              </a:rPr>
              <a:t>olumlu</a:t>
            </a:r>
            <a:r>
              <a:rPr lang="tr-TR" sz="2800" dirty="0"/>
              <a:t> yaklaşın.</a:t>
            </a:r>
          </a:p>
          <a:p>
            <a:pPr algn="just"/>
            <a:r>
              <a:rPr lang="tr-TR" sz="2800" dirty="0"/>
              <a:t>Çocuğunuzun sunduğu fikirlere </a:t>
            </a:r>
            <a:r>
              <a:rPr lang="tr-TR" sz="2800" b="1" dirty="0">
                <a:solidFill>
                  <a:srgbClr val="FF0000"/>
                </a:solidFill>
              </a:rPr>
              <a:t>saygı</a:t>
            </a:r>
            <a:r>
              <a:rPr lang="tr-TR" sz="2800" dirty="0"/>
              <a:t> gösterin.</a:t>
            </a:r>
          </a:p>
          <a:p>
            <a:pPr algn="just"/>
            <a:r>
              <a:rPr lang="tr-TR" sz="2800" dirty="0"/>
              <a:t>Olumsuz eleştiriler yaparak çocuğunuzun kendisine veya çevresine </a:t>
            </a:r>
            <a:r>
              <a:rPr lang="tr-TR" sz="2800" b="1" dirty="0">
                <a:solidFill>
                  <a:srgbClr val="FF0000"/>
                </a:solidFill>
              </a:rPr>
              <a:t>öfke</a:t>
            </a:r>
            <a:r>
              <a:rPr lang="tr-TR" sz="2800" dirty="0"/>
              <a:t> duymasına sebep olmayın. </a:t>
            </a:r>
          </a:p>
          <a:p>
            <a:pPr algn="just"/>
            <a:r>
              <a:rPr lang="tr-TR" sz="2800" dirty="0"/>
              <a:t>Çocuğunuzun </a:t>
            </a:r>
            <a:r>
              <a:rPr lang="tr-TR" sz="2800" b="1" dirty="0">
                <a:solidFill>
                  <a:srgbClr val="FF0000"/>
                </a:solidFill>
              </a:rPr>
              <a:t>özerklik hissini </a:t>
            </a:r>
            <a:r>
              <a:rPr lang="tr-TR" sz="2800" dirty="0"/>
              <a:t>destekleyin.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4419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85219" y="260648"/>
            <a:ext cx="9080250" cy="1512168"/>
          </a:xfrm>
        </p:spPr>
        <p:txBody>
          <a:bodyPr>
            <a:normAutofit/>
          </a:bodyPr>
          <a:lstStyle/>
          <a:p>
            <a:r>
              <a:rPr lang="tr-TR" dirty="0"/>
              <a:t>Çocuklara Sınır Koyarken Dikkat Edilmesi Gerekenler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85219" y="2060848"/>
            <a:ext cx="8686580" cy="4114815"/>
          </a:xfrm>
        </p:spPr>
        <p:txBody>
          <a:bodyPr/>
          <a:lstStyle/>
          <a:p>
            <a:pPr algn="just"/>
            <a:r>
              <a:rPr lang="tr-TR" sz="2800" dirty="0"/>
              <a:t>Çocuğunuzun sorumluluk alarak </a:t>
            </a:r>
            <a:r>
              <a:rPr lang="tr-TR" sz="2800" b="1" dirty="0">
                <a:solidFill>
                  <a:srgbClr val="FF0000"/>
                </a:solidFill>
              </a:rPr>
              <a:t>öz</a:t>
            </a:r>
            <a:r>
              <a:rPr lang="tr-TR" sz="2800" dirty="0"/>
              <a:t> </a:t>
            </a:r>
            <a:r>
              <a:rPr lang="tr-TR" sz="2800" b="1" dirty="0">
                <a:solidFill>
                  <a:srgbClr val="FF0000"/>
                </a:solidFill>
              </a:rPr>
              <a:t>disiplin</a:t>
            </a:r>
            <a:r>
              <a:rPr lang="tr-TR" sz="2800" dirty="0"/>
              <a:t> geliştirmesini sağlayın. </a:t>
            </a:r>
          </a:p>
          <a:p>
            <a:pPr algn="just"/>
            <a:r>
              <a:rPr lang="tr-TR" sz="2800" dirty="0"/>
              <a:t>Ve en önemlisi çocuğunuzu </a:t>
            </a:r>
            <a:r>
              <a:rPr lang="tr-TR" sz="2800" b="1" dirty="0">
                <a:solidFill>
                  <a:srgbClr val="FF0000"/>
                </a:solidFill>
              </a:rPr>
              <a:t>koşulsuz ve şartsız sevdiğinizi </a:t>
            </a:r>
            <a:r>
              <a:rPr lang="tr-TR" sz="2800" dirty="0"/>
              <a:t>söyleyin. Onaylamadığınız davranışın onu sevmemekten değil davranışı sevmediğinizden olduğunu belirtin</a:t>
            </a:r>
            <a:r>
              <a:rPr lang="tr-TR" sz="2800" dirty="0" smtClean="0"/>
              <a:t>.</a:t>
            </a: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9481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27" y="620688"/>
            <a:ext cx="6487962" cy="796908"/>
          </a:xfrm>
        </p:spPr>
        <p:txBody>
          <a:bodyPr>
            <a:normAutofit/>
          </a:bodyPr>
          <a:lstStyle/>
          <a:p>
            <a:r>
              <a:rPr lang="tr-TR" dirty="0"/>
              <a:t>Sınırlar Nasıl Koyulmalıdır?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27" y="1916832"/>
            <a:ext cx="8614572" cy="4114815"/>
          </a:xfrm>
        </p:spPr>
        <p:txBody>
          <a:bodyPr/>
          <a:lstStyle/>
          <a:p>
            <a:pPr algn="just"/>
            <a:r>
              <a:rPr lang="tr-TR" dirty="0"/>
              <a:t>Sınır koyma süreci 3 aşamada gerçekleştirilebilir. </a:t>
            </a:r>
          </a:p>
          <a:p>
            <a:pPr algn="just">
              <a:buNone/>
            </a:pPr>
            <a:r>
              <a:rPr lang="tr-TR" dirty="0"/>
              <a:t>	</a:t>
            </a:r>
            <a:r>
              <a:rPr lang="tr-TR" b="1" i="1" dirty="0"/>
              <a:t>1.Aşama:</a:t>
            </a:r>
          </a:p>
          <a:p>
            <a:pPr algn="just">
              <a:buNone/>
            </a:pPr>
            <a:r>
              <a:rPr lang="tr-TR" b="1" i="1" dirty="0"/>
              <a:t>	</a:t>
            </a:r>
            <a:r>
              <a:rPr lang="tr-TR" dirty="0"/>
              <a:t>Ebeveynler çocuğu ve kendisiyle ilgili olarak sorgulamalar yapar.</a:t>
            </a:r>
          </a:p>
          <a:p>
            <a:pPr lvl="1" algn="just"/>
            <a:r>
              <a:rPr lang="tr-TR" dirty="0"/>
              <a:t>Çocuğumu ve kendimi ne kadar tanıyorum?</a:t>
            </a:r>
          </a:p>
          <a:p>
            <a:pPr lvl="1" algn="just"/>
            <a:r>
              <a:rPr lang="tr-TR" dirty="0"/>
              <a:t>İstenmeyen davranışa nasıl tepkiler veriyorum?</a:t>
            </a:r>
          </a:p>
          <a:p>
            <a:pPr lvl="1" algn="just"/>
            <a:r>
              <a:rPr lang="tr-TR" dirty="0"/>
              <a:t>Çocuğuma sınır koymayı neden istiyorum?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4523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76416" y="188640"/>
            <a:ext cx="6487962" cy="796908"/>
          </a:xfrm>
        </p:spPr>
        <p:txBody>
          <a:bodyPr>
            <a:normAutofit/>
          </a:bodyPr>
          <a:lstStyle/>
          <a:p>
            <a:r>
              <a:rPr lang="tr-TR" dirty="0"/>
              <a:t>Sınırlar Nasıl Koyulmalıdır?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76415" y="1916832"/>
            <a:ext cx="8595383" cy="4114815"/>
          </a:xfrm>
        </p:spPr>
        <p:txBody>
          <a:bodyPr/>
          <a:lstStyle/>
          <a:p>
            <a:pPr algn="just">
              <a:buNone/>
            </a:pPr>
            <a:r>
              <a:rPr lang="tr-TR" b="1" i="1" dirty="0"/>
              <a:t>2.Aşama:</a:t>
            </a:r>
          </a:p>
          <a:p>
            <a:pPr algn="just"/>
            <a:r>
              <a:rPr lang="tr-TR" dirty="0"/>
              <a:t>Ebeveynler çocuklarının da fikirlerini alarak ortak bir karar oluşturup sınırları belirler. </a:t>
            </a:r>
          </a:p>
          <a:p>
            <a:pPr algn="just"/>
            <a:r>
              <a:rPr lang="tr-TR" dirty="0"/>
              <a:t>Sınırların aşılması durumundaki olası sonuçları konuşur.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4618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25179" y="332656"/>
            <a:ext cx="6487962" cy="796908"/>
          </a:xfrm>
        </p:spPr>
        <p:txBody>
          <a:bodyPr>
            <a:normAutofit/>
          </a:bodyPr>
          <a:lstStyle/>
          <a:p>
            <a:r>
              <a:rPr lang="tr-TR" dirty="0"/>
              <a:t>Sınırlar Nasıl Koyulmalıdır?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25179" y="1700808"/>
            <a:ext cx="7344816" cy="4114815"/>
          </a:xfrm>
        </p:spPr>
        <p:txBody>
          <a:bodyPr/>
          <a:lstStyle/>
          <a:p>
            <a:pPr algn="just">
              <a:buNone/>
            </a:pPr>
            <a:r>
              <a:rPr lang="tr-TR" b="1" i="1" dirty="0"/>
              <a:t>3.Aşama:</a:t>
            </a:r>
          </a:p>
          <a:p>
            <a:pPr algn="just"/>
            <a:r>
              <a:rPr lang="tr-TR" dirty="0"/>
              <a:t>Ebeveynler kuralları uygulayarak sınırları çizer.</a:t>
            </a:r>
          </a:p>
          <a:p>
            <a:pPr algn="just"/>
            <a:r>
              <a:rPr lang="tr-TR" dirty="0"/>
              <a:t>Kuralların aşılması durumunda gerekli yaptırımları uygular.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0579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22721" y="404664"/>
            <a:ext cx="6487962" cy="796908"/>
          </a:xfrm>
        </p:spPr>
        <p:txBody>
          <a:bodyPr>
            <a:normAutofit/>
          </a:bodyPr>
          <a:lstStyle/>
          <a:p>
            <a:r>
              <a:rPr lang="tr-TR" dirty="0"/>
              <a:t>Sınırlar Nasıl Uygulanır?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25179" y="1700808"/>
            <a:ext cx="7776864" cy="4114815"/>
          </a:xfrm>
        </p:spPr>
        <p:txBody>
          <a:bodyPr>
            <a:normAutofit/>
          </a:bodyPr>
          <a:lstStyle/>
          <a:p>
            <a:r>
              <a:rPr lang="tr-TR" b="1" dirty="0"/>
              <a:t>Sınır Belirlemenin Dört Basamaklı “Harekete Geçme Metodu</a:t>
            </a:r>
            <a:r>
              <a:rPr lang="tr-TR" b="1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Duyguyu Kabul Edin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Sınırı İfade Edin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Alternatif Seçenekler Hedefleyin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Sınıra Yönelik Duygu İfadesine İzin Verin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24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27" y="260648"/>
            <a:ext cx="6487962" cy="796908"/>
          </a:xfrm>
        </p:spPr>
        <p:txBody>
          <a:bodyPr/>
          <a:lstStyle/>
          <a:p>
            <a:r>
              <a:rPr lang="tr-TR" dirty="0"/>
              <a:t>Sunum Planı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27" y="1600201"/>
            <a:ext cx="8728190" cy="4114815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Sınır Koyma Nedir?</a:t>
            </a:r>
          </a:p>
          <a:p>
            <a:r>
              <a:rPr lang="tr-TR" dirty="0"/>
              <a:t>Çocuklar Neden Sınırlara İhtiyaç Duyarlar?</a:t>
            </a:r>
          </a:p>
          <a:p>
            <a:r>
              <a:rPr lang="tr-TR" dirty="0"/>
              <a:t>Sınır Koymanın Faydaları.</a:t>
            </a:r>
          </a:p>
          <a:p>
            <a:r>
              <a:rPr lang="tr-TR" dirty="0"/>
              <a:t>Çocuklara Sınır Koyarken Dikkat Edilmesi Gerekenler.</a:t>
            </a:r>
          </a:p>
          <a:p>
            <a:r>
              <a:rPr lang="tr-TR" dirty="0"/>
              <a:t>Sınırlar Nasıl Koyulmalıdır?</a:t>
            </a:r>
          </a:p>
          <a:p>
            <a:r>
              <a:rPr lang="tr-TR" dirty="0"/>
              <a:t>Sınırlar Nasıl Uygulanır?</a:t>
            </a:r>
          </a:p>
          <a:p>
            <a:r>
              <a:rPr lang="tr-TR" dirty="0"/>
              <a:t>Sınır Koymada  Ebeveyn Tutumlarının Önemi.</a:t>
            </a:r>
          </a:p>
          <a:p>
            <a:r>
              <a:rPr lang="tr-TR" dirty="0"/>
              <a:t>Sınır Koyma Ve Ebeveyn Tutumları.</a:t>
            </a:r>
          </a:p>
          <a:p>
            <a:r>
              <a:rPr lang="tr-TR" dirty="0"/>
              <a:t>Çocuğunuz Kurallara Uymuyorsa Ne Yapılmalıdır?</a:t>
            </a:r>
          </a:p>
          <a:p>
            <a:r>
              <a:rPr lang="tr-TR" dirty="0"/>
              <a:t>Sınır Koyma Ve Ceza.</a:t>
            </a:r>
          </a:p>
          <a:p>
            <a:r>
              <a:rPr lang="tr-TR" dirty="0"/>
              <a:t>Örnek Cümle Ve Uygulamalar.</a:t>
            </a:r>
          </a:p>
          <a:p>
            <a:pPr marL="0" indent="0" algn="ctr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145259" y="332656"/>
            <a:ext cx="6487962" cy="796908"/>
          </a:xfrm>
        </p:spPr>
        <p:txBody>
          <a:bodyPr>
            <a:normAutofit/>
          </a:bodyPr>
          <a:lstStyle/>
          <a:p>
            <a:r>
              <a:rPr lang="tr-TR" dirty="0"/>
              <a:t>Sınırlar Nasıl Uygulanır?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69195" y="1844824"/>
            <a:ext cx="7064026" cy="4114815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1.Duyguyu Kabul Edin</a:t>
            </a:r>
          </a:p>
          <a:p>
            <a:pPr algn="just"/>
            <a:r>
              <a:rPr lang="tr-TR" dirty="0"/>
              <a:t>Çocuğunuzun duygusunu ve ne istediğini </a:t>
            </a:r>
            <a:r>
              <a:rPr lang="tr-TR" b="1" dirty="0">
                <a:solidFill>
                  <a:srgbClr val="FF0000"/>
                </a:solidFill>
              </a:rPr>
              <a:t>empati kurarak </a:t>
            </a:r>
            <a:r>
              <a:rPr lang="tr-TR" dirty="0"/>
              <a:t>öğrenin.</a:t>
            </a:r>
          </a:p>
          <a:p>
            <a:pPr lvl="1" algn="just"/>
            <a:r>
              <a:rPr lang="tr-TR" i="1" dirty="0"/>
              <a:t>Örnek Ayşe: </a:t>
            </a:r>
            <a:r>
              <a:rPr lang="tr-TR" dirty="0"/>
              <a:t>‘’Ayşe, oyun oynamayı keyifli bulduğunu biliyorum.’’</a:t>
            </a:r>
          </a:p>
          <a:p>
            <a:pPr lvl="1" algn="just"/>
            <a:r>
              <a:rPr lang="tr-TR" i="1" dirty="0"/>
              <a:t>Örnek Ali: </a:t>
            </a:r>
            <a:r>
              <a:rPr lang="tr-TR" dirty="0"/>
              <a:t>‘’</a:t>
            </a:r>
            <a:r>
              <a:rPr lang="tr-TR" dirty="0" err="1"/>
              <a:t>Ali,kola</a:t>
            </a:r>
            <a:r>
              <a:rPr lang="tr-TR" dirty="0"/>
              <a:t> içmek istiyorsun.’’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3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85219" y="260648"/>
            <a:ext cx="6487962" cy="796908"/>
          </a:xfrm>
        </p:spPr>
        <p:txBody>
          <a:bodyPr>
            <a:normAutofit/>
          </a:bodyPr>
          <a:lstStyle/>
          <a:p>
            <a:r>
              <a:rPr lang="tr-TR" dirty="0"/>
              <a:t>Sınırlar Nasıl Uygulanır?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85219" y="1916832"/>
            <a:ext cx="8686580" cy="4114815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2.Sınırı İfade Edin</a:t>
            </a:r>
          </a:p>
          <a:p>
            <a:pPr algn="just"/>
            <a:r>
              <a:rPr lang="tr-TR" dirty="0"/>
              <a:t>Açık ve </a:t>
            </a:r>
            <a:r>
              <a:rPr lang="tr-TR" b="1" dirty="0">
                <a:solidFill>
                  <a:srgbClr val="FF0000"/>
                </a:solidFill>
              </a:rPr>
              <a:t>net</a:t>
            </a:r>
            <a:r>
              <a:rPr lang="tr-TR" dirty="0"/>
              <a:t> bir şekilde sınırları çizin.</a:t>
            </a:r>
          </a:p>
          <a:p>
            <a:pPr lvl="1" algn="just"/>
            <a:r>
              <a:rPr lang="tr-TR" i="1" dirty="0"/>
              <a:t>Örnek </a:t>
            </a:r>
            <a:r>
              <a:rPr lang="tr-TR" i="1" dirty="0" err="1"/>
              <a:t>Ayşe:</a:t>
            </a:r>
            <a:r>
              <a:rPr lang="tr-TR" dirty="0" err="1"/>
              <a:t>‘’Ancak</a:t>
            </a:r>
            <a:r>
              <a:rPr lang="tr-TR" dirty="0"/>
              <a:t> evdeki elektronik eşyalar senin oynayabileceğin oyuncaklar değil.’’ </a:t>
            </a:r>
          </a:p>
          <a:p>
            <a:pPr lvl="1" algn="just"/>
            <a:r>
              <a:rPr lang="tr-TR" i="1" dirty="0"/>
              <a:t>Örnek Ali: ‘’Kola </a:t>
            </a:r>
            <a:r>
              <a:rPr lang="tr-TR" dirty="0"/>
              <a:t>sağlığımız için zararlı bir içecek.’’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1001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89275" y="116632"/>
            <a:ext cx="6487962" cy="796908"/>
          </a:xfrm>
        </p:spPr>
        <p:txBody>
          <a:bodyPr>
            <a:normAutofit/>
          </a:bodyPr>
          <a:lstStyle/>
          <a:p>
            <a:r>
              <a:rPr lang="tr-TR" dirty="0"/>
              <a:t>Sınırlar Nasıl Uygulanır?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89275" y="1916832"/>
            <a:ext cx="8182524" cy="4114815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3.Alternatif Seçenekler Hedefleyin</a:t>
            </a:r>
          </a:p>
          <a:p>
            <a:pPr algn="just"/>
            <a:r>
              <a:rPr lang="tr-TR" dirty="0"/>
              <a:t>Çocuğunuza </a:t>
            </a:r>
            <a:r>
              <a:rPr lang="tr-TR" b="1" dirty="0">
                <a:solidFill>
                  <a:srgbClr val="FF0000"/>
                </a:solidFill>
              </a:rPr>
              <a:t>seçenekler sunarak </a:t>
            </a:r>
            <a:r>
              <a:rPr lang="tr-TR" dirty="0"/>
              <a:t>sınır çizmesini kolaylaştırın.</a:t>
            </a:r>
          </a:p>
          <a:p>
            <a:pPr lvl="1" algn="just"/>
            <a:r>
              <a:rPr lang="tr-TR" i="1" dirty="0"/>
              <a:t>Örnek </a:t>
            </a:r>
            <a:r>
              <a:rPr lang="tr-TR" i="1" dirty="0" err="1"/>
              <a:t>Ayşe:</a:t>
            </a:r>
            <a:r>
              <a:rPr lang="tr-TR" dirty="0" err="1"/>
              <a:t>‘’Elektronik</a:t>
            </a:r>
            <a:r>
              <a:rPr lang="tr-TR" dirty="0"/>
              <a:t> eşyalar yerine odandaki bebeklerinle oynayabilirsin.’’</a:t>
            </a:r>
          </a:p>
          <a:p>
            <a:pPr lvl="1" algn="just"/>
            <a:r>
              <a:rPr lang="tr-TR" i="1" dirty="0"/>
              <a:t>Örnek Ali: </a:t>
            </a:r>
            <a:r>
              <a:rPr lang="tr-TR" dirty="0"/>
              <a:t>‘’Kola yerine meyve suyu veya süt içebilirsin.’’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5677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17267" y="260648"/>
            <a:ext cx="6487962" cy="796908"/>
          </a:xfrm>
        </p:spPr>
        <p:txBody>
          <a:bodyPr>
            <a:normAutofit/>
          </a:bodyPr>
          <a:lstStyle/>
          <a:p>
            <a:r>
              <a:rPr lang="tr-TR" dirty="0"/>
              <a:t>Sınırlar Nasıl Uygulanır?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17267" y="1916832"/>
            <a:ext cx="8254532" cy="4114815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4.Sınıra Yönelik Duygu İfadesine İzin Verin</a:t>
            </a:r>
          </a:p>
          <a:p>
            <a:pPr algn="just"/>
            <a:r>
              <a:rPr lang="tr-TR" dirty="0"/>
              <a:t>Çocuğunuzun sınır koyulan duruma yönelik duygu ve düşüncelerini ifade etmesine izin verin.</a:t>
            </a:r>
          </a:p>
          <a:p>
            <a:pPr lvl="1" algn="just"/>
            <a:r>
              <a:rPr lang="tr-TR" i="1" dirty="0"/>
              <a:t>Örnek </a:t>
            </a:r>
            <a:r>
              <a:rPr lang="tr-TR" i="1" dirty="0" err="1"/>
              <a:t>Ayşe:</a:t>
            </a:r>
            <a:r>
              <a:rPr lang="tr-TR" dirty="0" err="1"/>
              <a:t>‘’Elektronik</a:t>
            </a:r>
            <a:r>
              <a:rPr lang="tr-TR" dirty="0"/>
              <a:t> eşyalarla oynamana izin vermediğim için öfkeleniyorsun.’’</a:t>
            </a:r>
          </a:p>
          <a:p>
            <a:pPr lvl="1" algn="just"/>
            <a:r>
              <a:rPr lang="tr-TR" i="1" dirty="0"/>
              <a:t>Örnek Ali: </a:t>
            </a:r>
            <a:r>
              <a:rPr lang="tr-TR" dirty="0"/>
              <a:t>‘’Kola içmene izin vermememden hoşlanmıyorsun’’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5614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1243" y="260648"/>
            <a:ext cx="8864226" cy="796908"/>
          </a:xfrm>
        </p:spPr>
        <p:txBody>
          <a:bodyPr>
            <a:normAutofit/>
          </a:bodyPr>
          <a:lstStyle/>
          <a:p>
            <a:r>
              <a:rPr lang="tr-TR" dirty="0"/>
              <a:t>Sınır Koymada </a:t>
            </a:r>
            <a:r>
              <a:rPr lang="tr-TR" dirty="0" smtClean="0"/>
              <a:t>Ebeveynlerin </a:t>
            </a:r>
            <a:r>
              <a:rPr lang="tr-TR" dirty="0"/>
              <a:t>Rolü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01243" y="1916832"/>
            <a:ext cx="8470556" cy="4114815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Bütün çocuklar;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dirty="0"/>
              <a:t>Daha önce hiç bilmedikleri büyük bir dünyayı keşfe çıkmıştır.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dirty="0"/>
              <a:t>Yol göstericilere ve ipuçlarına ihtiyaç duyacaktır.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dirty="0"/>
              <a:t>Öğrenmeye istekli ve birçok hedefi gerçekleştirmeye açtır</a:t>
            </a:r>
            <a:r>
              <a:rPr lang="tr-TR" dirty="0" smtClean="0"/>
              <a:t>. Ancak </a:t>
            </a:r>
            <a:r>
              <a:rPr lang="tr-TR" dirty="0"/>
              <a:t>bilinmelidir ki iyi bilinmeyen bir dünyada hedefi şaşırması ya da yönünü kaybetmesi muhtemeldir.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09701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1163" y="260648"/>
            <a:ext cx="11096474" cy="796908"/>
          </a:xfrm>
        </p:spPr>
        <p:txBody>
          <a:bodyPr>
            <a:normAutofit/>
          </a:bodyPr>
          <a:lstStyle/>
          <a:p>
            <a:r>
              <a:rPr lang="tr-TR" dirty="0"/>
              <a:t>Sınır Koymada </a:t>
            </a:r>
            <a:r>
              <a:rPr lang="tr-TR" dirty="0" smtClean="0"/>
              <a:t>Ebeveynlerin </a:t>
            </a:r>
            <a:r>
              <a:rPr lang="tr-TR" dirty="0"/>
              <a:t>Rolü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25179" y="1916832"/>
            <a:ext cx="9046620" cy="4114815"/>
          </a:xfrm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tr-TR" dirty="0"/>
              <a:t>Keşif yolculuğu sırasında kendisi için tehlikeli olabilecek durumları fark etmeden dahil olabilir.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dirty="0"/>
              <a:t>Bu noktada çocuk kendisine yol gösterecek, tehlikeli alanlara girdiğinde onu durduracak güvenli bir yol gösterene ihtiyaç duyacaktır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07000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1163" y="332656"/>
            <a:ext cx="8784976" cy="796908"/>
          </a:xfrm>
        </p:spPr>
        <p:txBody>
          <a:bodyPr>
            <a:normAutofit/>
          </a:bodyPr>
          <a:lstStyle/>
          <a:p>
            <a:r>
              <a:rPr lang="tr-TR" dirty="0"/>
              <a:t>Sınır Koymada </a:t>
            </a:r>
            <a:r>
              <a:rPr lang="tr-TR" dirty="0" smtClean="0"/>
              <a:t>Ebeveynlerin </a:t>
            </a:r>
            <a:r>
              <a:rPr lang="tr-TR" dirty="0"/>
              <a:t>Rolü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3011" y="3068960"/>
            <a:ext cx="10702804" cy="4114815"/>
          </a:xfrm>
        </p:spPr>
        <p:txBody>
          <a:bodyPr/>
          <a:lstStyle/>
          <a:p>
            <a:pPr marL="342900" lvl="1" indent="-342900" algn="ctr">
              <a:buNone/>
            </a:pPr>
            <a:r>
              <a:rPr lang="tr-TR" b="1" i="1" u="sng" dirty="0"/>
              <a:t>Çocuğun en önemli yol göstericileri anne ve babasıdır</a:t>
            </a:r>
            <a:r>
              <a:rPr lang="tr-TR" b="1" u="sng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9430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1163" y="188640"/>
            <a:ext cx="8640960" cy="796908"/>
          </a:xfrm>
        </p:spPr>
        <p:txBody>
          <a:bodyPr>
            <a:normAutofit/>
          </a:bodyPr>
          <a:lstStyle/>
          <a:p>
            <a:r>
              <a:rPr lang="tr-TR" dirty="0"/>
              <a:t>Sınır Koyma ve Ebeveyn Tutumları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81163" y="1916832"/>
            <a:ext cx="9406660" cy="4114815"/>
          </a:xfrm>
        </p:spPr>
        <p:txBody>
          <a:bodyPr/>
          <a:lstStyle/>
          <a:p>
            <a:r>
              <a:rPr lang="tr-TR" dirty="0"/>
              <a:t>Ebeveyn tutumları;</a:t>
            </a:r>
          </a:p>
          <a:p>
            <a:pPr lvl="1"/>
            <a:r>
              <a:rPr lang="tr-TR" dirty="0"/>
              <a:t> çocukların sınırlarının konulmasında,</a:t>
            </a:r>
          </a:p>
          <a:p>
            <a:pPr lvl="1"/>
            <a:r>
              <a:rPr lang="tr-TR" dirty="0"/>
              <a:t>çocukların bu sınırlara uygun davranmasında,</a:t>
            </a:r>
          </a:p>
          <a:p>
            <a:pPr lvl="1"/>
            <a:r>
              <a:rPr lang="tr-TR" dirty="0"/>
              <a:t>sınırların aşılması durumunda verilecek tepkilerde,</a:t>
            </a:r>
          </a:p>
          <a:p>
            <a:pPr lvl="1">
              <a:buNone/>
            </a:pPr>
            <a:r>
              <a:rPr lang="tr-TR" dirty="0"/>
              <a:t>önemli bir unsurdur.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89341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21123" y="260648"/>
            <a:ext cx="8568952" cy="796908"/>
          </a:xfrm>
        </p:spPr>
        <p:txBody>
          <a:bodyPr>
            <a:normAutofit/>
          </a:bodyPr>
          <a:lstStyle/>
          <a:p>
            <a:r>
              <a:rPr lang="tr-TR" dirty="0"/>
              <a:t>Sınır Koyma ve Ebeveyn Tutumları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21123" y="1916832"/>
            <a:ext cx="9766700" cy="4114815"/>
          </a:xfrm>
        </p:spPr>
        <p:txBody>
          <a:bodyPr/>
          <a:lstStyle/>
          <a:p>
            <a:r>
              <a:rPr lang="tr-TR" dirty="0"/>
              <a:t>İzin Verici Ebeveynlik</a:t>
            </a:r>
          </a:p>
          <a:p>
            <a:r>
              <a:rPr lang="tr-TR" dirty="0"/>
              <a:t>Otoriter Ebeveynlik</a:t>
            </a:r>
          </a:p>
          <a:p>
            <a:r>
              <a:rPr lang="tr-TR" dirty="0"/>
              <a:t>İlgisiz Ebeveynlik</a:t>
            </a:r>
          </a:p>
          <a:p>
            <a:r>
              <a:rPr lang="tr-TR" dirty="0"/>
              <a:t>Dengesiz ve Kararsız Ebeveynlik</a:t>
            </a:r>
          </a:p>
          <a:p>
            <a:r>
              <a:rPr lang="tr-TR" dirty="0"/>
              <a:t>Demokratik ve Güven Veren Ebeveynlik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79033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2742" y="476672"/>
            <a:ext cx="6487962" cy="796908"/>
          </a:xfrm>
        </p:spPr>
        <p:txBody>
          <a:bodyPr>
            <a:normAutofit/>
          </a:bodyPr>
          <a:lstStyle/>
          <a:p>
            <a:r>
              <a:rPr lang="tr-TR" dirty="0"/>
              <a:t>İzin Verici Ebeveynlik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69195" y="1916832"/>
            <a:ext cx="9118628" cy="4114815"/>
          </a:xfrm>
        </p:spPr>
        <p:txBody>
          <a:bodyPr/>
          <a:lstStyle/>
          <a:p>
            <a:pPr algn="just"/>
            <a:r>
              <a:rPr lang="tr-TR" dirty="0"/>
              <a:t>Bu ebeveynlik tutumuna göre sınırı belirleyen ve uygulayan kimse yoktur. </a:t>
            </a:r>
          </a:p>
          <a:p>
            <a:pPr algn="just"/>
            <a:r>
              <a:rPr lang="tr-TR" dirty="0"/>
              <a:t>Çocuk her istediğini yapabilmektedir.</a:t>
            </a:r>
          </a:p>
          <a:p>
            <a:pPr algn="just"/>
            <a:r>
              <a:rPr lang="tr-TR" dirty="0"/>
              <a:t>Çocuğa ebeveynleri tarafından herhangi bir kısıtlama olmamaktadır.</a:t>
            </a:r>
          </a:p>
          <a:p>
            <a:pPr algn="just"/>
            <a:r>
              <a:rPr lang="tr-TR" dirty="0"/>
              <a:t>Çocuktan kurallara uyması beklenmez, sınırsız özgürlük vardır.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3791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69195" y="404664"/>
            <a:ext cx="6487962" cy="796908"/>
          </a:xfrm>
        </p:spPr>
        <p:txBody>
          <a:bodyPr/>
          <a:lstStyle/>
          <a:p>
            <a:r>
              <a:rPr lang="tr-TR" dirty="0"/>
              <a:t>Velilerimize Soralım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13211" y="1556792"/>
            <a:ext cx="5688632" cy="4114815"/>
          </a:xfrm>
        </p:spPr>
        <p:txBody>
          <a:bodyPr/>
          <a:lstStyle/>
          <a:p>
            <a:r>
              <a:rPr lang="tr-TR" dirty="0"/>
              <a:t>Sınır koyma nedir?</a:t>
            </a:r>
          </a:p>
          <a:p>
            <a:r>
              <a:rPr lang="tr-TR" dirty="0"/>
              <a:t>Çocuklar neden sınırlara ihtiyaç duyar?</a:t>
            </a:r>
          </a:p>
          <a:p>
            <a:r>
              <a:rPr lang="tr-TR" dirty="0"/>
              <a:t>Sınır koymada ebeveynlerin rolü nedir?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60578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09155" y="188640"/>
            <a:ext cx="6487962" cy="796908"/>
          </a:xfrm>
        </p:spPr>
        <p:txBody>
          <a:bodyPr>
            <a:normAutofit/>
          </a:bodyPr>
          <a:lstStyle/>
          <a:p>
            <a:r>
              <a:rPr lang="tr-TR" dirty="0"/>
              <a:t>İzin Verici Ebeveynlik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09155" y="1916832"/>
            <a:ext cx="9478668" cy="4114815"/>
          </a:xfrm>
        </p:spPr>
        <p:txBody>
          <a:bodyPr/>
          <a:lstStyle/>
          <a:p>
            <a:pPr algn="just"/>
            <a:r>
              <a:rPr lang="tr-TR" dirty="0"/>
              <a:t>Çocuklar toplumsal kurallarla uyumsuz davranabilmektedir.</a:t>
            </a:r>
          </a:p>
          <a:p>
            <a:pPr algn="just"/>
            <a:r>
              <a:rPr lang="tr-TR" b="1" i="1" dirty="0"/>
              <a:t>‘’Ben yaşayamadım o yaşasın. Canı ne isterse yapsın.’’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27547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13211" y="188640"/>
            <a:ext cx="6768752" cy="1512168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Otoriter(Cezacı) Ebeveynlik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69195" y="1916832"/>
            <a:ext cx="9118628" cy="4114815"/>
          </a:xfrm>
        </p:spPr>
        <p:txBody>
          <a:bodyPr/>
          <a:lstStyle/>
          <a:p>
            <a:pPr algn="just"/>
            <a:r>
              <a:rPr lang="tr-TR" dirty="0"/>
              <a:t>Çocuklar birer küçük yetişkin gibi yetiştirilir.</a:t>
            </a:r>
          </a:p>
          <a:p>
            <a:pPr algn="just"/>
            <a:r>
              <a:rPr lang="tr-TR" dirty="0"/>
              <a:t>Sınır koymada çocuğun fikri alınmaz, tüm yetki anne ve babaya aittir.</a:t>
            </a:r>
          </a:p>
          <a:p>
            <a:pPr algn="just"/>
            <a:r>
              <a:rPr lang="tr-TR" dirty="0"/>
              <a:t>Kurallara uyulmaması durumunda çocuk cezalandırılır. </a:t>
            </a:r>
          </a:p>
          <a:p>
            <a:pPr algn="just"/>
            <a:r>
              <a:rPr lang="tr-TR" dirty="0"/>
              <a:t>Korkuya dayalı ve baskıcı bir anlayış görülür.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08484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69195" y="476672"/>
            <a:ext cx="6487962" cy="796908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Otoriter(Cezacı) Ebeveynlik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69195" y="1916832"/>
            <a:ext cx="9118628" cy="4114815"/>
          </a:xfrm>
        </p:spPr>
        <p:txBody>
          <a:bodyPr/>
          <a:lstStyle/>
          <a:p>
            <a:pPr algn="just"/>
            <a:r>
              <a:rPr lang="tr-TR" dirty="0"/>
              <a:t>Bu yaklaşımda çocuklar dıştan denetimlidir. Çünkü sınırları ebeveynleri belirlenir ve uyması beklenir.</a:t>
            </a:r>
          </a:p>
          <a:p>
            <a:pPr algn="just"/>
            <a:r>
              <a:rPr lang="tr-TR" b="1" i="1" dirty="0"/>
              <a:t>‘’Saat 9’dan sonra evden çıkmayacaksın. Çıktığını fark edersem hafta sonu seni parka götürmem.’’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89810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97187" y="404664"/>
            <a:ext cx="6487962" cy="796908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İlgisiz Ebeveynlik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97187" y="1916832"/>
            <a:ext cx="9190636" cy="4114815"/>
          </a:xfrm>
        </p:spPr>
        <p:txBody>
          <a:bodyPr/>
          <a:lstStyle/>
          <a:p>
            <a:pPr algn="just"/>
            <a:r>
              <a:rPr lang="tr-TR" dirty="0"/>
              <a:t>Çocuklar ebeveynleriyle duygusal bağ geliştirmekte zorlanır.</a:t>
            </a:r>
          </a:p>
          <a:p>
            <a:pPr algn="just"/>
            <a:r>
              <a:rPr lang="tr-TR" dirty="0"/>
              <a:t>Ebeveynleri rahatsızlık vermediği sürece çocuk özgürdür.</a:t>
            </a:r>
          </a:p>
          <a:p>
            <a:pPr algn="just"/>
            <a:r>
              <a:rPr lang="tr-TR" dirty="0"/>
              <a:t>Buradaki sınırlar ebeveynlerin rahatsız olacağı durumlarla belirlenir.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4940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41203" y="260648"/>
            <a:ext cx="6487962" cy="796908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İlgisiz Ebeveynlik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41203" y="1916832"/>
            <a:ext cx="9046620" cy="4114815"/>
          </a:xfrm>
        </p:spPr>
        <p:txBody>
          <a:bodyPr/>
          <a:lstStyle/>
          <a:p>
            <a:pPr algn="just"/>
            <a:r>
              <a:rPr lang="tr-TR" dirty="0"/>
              <a:t>Çocuk, yalnız kalmaya ve sosyal ilişkilerinde başarısızlığa uğramaya meyillidir.</a:t>
            </a:r>
          </a:p>
          <a:p>
            <a:pPr algn="just"/>
            <a:r>
              <a:rPr lang="tr-TR" b="1" i="1" dirty="0"/>
              <a:t>‘’Beni rahatsız etme, git şu köşede istediğini yap.’’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37841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37147" y="188640"/>
            <a:ext cx="10880450" cy="796908"/>
          </a:xfrm>
        </p:spPr>
        <p:txBody>
          <a:bodyPr>
            <a:normAutofit fontScale="90000"/>
          </a:bodyPr>
          <a:lstStyle/>
          <a:p>
            <a:r>
              <a:rPr lang="tr-TR" dirty="0"/>
              <a:t> </a:t>
            </a:r>
            <a:br>
              <a:rPr lang="tr-TR" dirty="0"/>
            </a:br>
            <a:r>
              <a:rPr lang="tr-TR" dirty="0"/>
              <a:t>Dengesiz ve Kararsız Ebeveynlik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37147" y="1916832"/>
            <a:ext cx="9550676" cy="4114815"/>
          </a:xfrm>
        </p:spPr>
        <p:txBody>
          <a:bodyPr/>
          <a:lstStyle/>
          <a:p>
            <a:pPr algn="just"/>
            <a:r>
              <a:rPr lang="tr-TR" dirty="0"/>
              <a:t>Çocuklara ebeveynleri tarafından kural konur ancak bu kuralların uygulanması değişkendir.</a:t>
            </a:r>
          </a:p>
          <a:p>
            <a:pPr algn="just"/>
            <a:r>
              <a:rPr lang="tr-TR" dirty="0"/>
              <a:t>Annenin uyguladığı kuralı baba uygulamamaktadır.(ya da tam tersi)</a:t>
            </a:r>
          </a:p>
          <a:p>
            <a:pPr algn="just"/>
            <a:r>
              <a:rPr lang="tr-TR" dirty="0"/>
              <a:t>Ebeveynler izin verdikleri kurala sonrasında izin vermeyebilir.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67798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21123" y="188640"/>
            <a:ext cx="10880450" cy="796908"/>
          </a:xfrm>
        </p:spPr>
        <p:txBody>
          <a:bodyPr>
            <a:normAutofit fontScale="90000"/>
          </a:bodyPr>
          <a:lstStyle/>
          <a:p>
            <a:r>
              <a:rPr lang="tr-TR" dirty="0"/>
              <a:t> </a:t>
            </a:r>
            <a:br>
              <a:rPr lang="tr-TR" dirty="0"/>
            </a:br>
            <a:r>
              <a:rPr lang="tr-TR" dirty="0"/>
              <a:t>Dengesiz ve Kararsız Ebeveynlik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93131" y="1916832"/>
            <a:ext cx="9694692" cy="4114815"/>
          </a:xfrm>
        </p:spPr>
        <p:txBody>
          <a:bodyPr/>
          <a:lstStyle/>
          <a:p>
            <a:r>
              <a:rPr lang="tr-TR" dirty="0"/>
              <a:t>Kuralların uygulanması ve ihlali durumunda tepkileri tutarsızdır.</a:t>
            </a:r>
          </a:p>
          <a:p>
            <a:r>
              <a:rPr lang="tr-TR" dirty="0"/>
              <a:t>Çocuklar, bu tutarsız davranışlar sebebiyle </a:t>
            </a:r>
            <a:r>
              <a:rPr lang="tr-TR" dirty="0" err="1"/>
              <a:t>sınılarını</a:t>
            </a:r>
            <a:r>
              <a:rPr lang="tr-TR" dirty="0"/>
              <a:t> net olarak çizememektedir.</a:t>
            </a:r>
          </a:p>
          <a:p>
            <a:r>
              <a:rPr lang="tr-TR" b="1" i="1" dirty="0"/>
              <a:t>Anne: 1 saat bilgisayarla oynama hakkın var.</a:t>
            </a:r>
          </a:p>
          <a:p>
            <a:pPr>
              <a:buNone/>
            </a:pPr>
            <a:r>
              <a:rPr lang="tr-TR" b="1" i="1" dirty="0"/>
              <a:t>	Baba: Bugün çok uslu durdun 2 saat bilgisayarla oynayabilirsin.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2909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09155" y="188640"/>
            <a:ext cx="10232378" cy="796908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Demokratik ve Güven Veren Ebeveynlik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09155" y="1916832"/>
            <a:ext cx="9478668" cy="4114815"/>
          </a:xfrm>
        </p:spPr>
        <p:txBody>
          <a:bodyPr/>
          <a:lstStyle/>
          <a:p>
            <a:pPr algn="just"/>
            <a:r>
              <a:rPr lang="tr-TR" dirty="0"/>
              <a:t>Çocuğa, ilgi, şefkat ve hoşgörü gösterir.</a:t>
            </a:r>
          </a:p>
          <a:p>
            <a:pPr algn="just"/>
            <a:r>
              <a:rPr lang="tr-TR" dirty="0"/>
              <a:t>Sınırlar birlikte çizilir. </a:t>
            </a:r>
          </a:p>
          <a:p>
            <a:pPr algn="just"/>
            <a:r>
              <a:rPr lang="tr-TR" dirty="0"/>
              <a:t>Kurallara ebeveynler de dahil herkes uyar. </a:t>
            </a:r>
          </a:p>
          <a:p>
            <a:pPr algn="just"/>
            <a:r>
              <a:rPr lang="tr-TR" dirty="0"/>
              <a:t>Kuralların uygulanmasında ebeveynler model olur.</a:t>
            </a:r>
          </a:p>
          <a:p>
            <a:pPr algn="just"/>
            <a:r>
              <a:rPr lang="tr-TR" dirty="0"/>
              <a:t>Çocuğun istek ve düşünceleri önemlidir.</a:t>
            </a:r>
          </a:p>
          <a:p>
            <a:pPr algn="just"/>
            <a:r>
              <a:rPr lang="tr-TR" dirty="0"/>
              <a:t>Çocuğa şiddet yerine uzlaşma yoluna gidilir.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63680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05099" y="260648"/>
            <a:ext cx="10880450" cy="796908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Demokratik ve Güven Veren Ebeveynlik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5099" y="1916832"/>
            <a:ext cx="9982724" cy="4114815"/>
          </a:xfrm>
        </p:spPr>
        <p:txBody>
          <a:bodyPr/>
          <a:lstStyle/>
          <a:p>
            <a:pPr algn="just"/>
            <a:r>
              <a:rPr lang="tr-TR" dirty="0"/>
              <a:t>Aile kural ve sınırlarla ilgili tutarlıdır ve net mesajlar verir. (2)</a:t>
            </a:r>
          </a:p>
          <a:p>
            <a:pPr algn="just"/>
            <a:r>
              <a:rPr lang="tr-TR" b="1" i="1" dirty="0"/>
              <a:t>‘‘Bu kurallar her birimiz için geçerli. Seni kurallara uyup uymamana bağlı olamadan koşulsuz seviyoruz.’’</a:t>
            </a:r>
          </a:p>
          <a:p>
            <a:pPr algn="just"/>
            <a:r>
              <a:rPr lang="tr-TR" dirty="0"/>
              <a:t>Bu yaklaşımlardan en sağlıklısı </a:t>
            </a:r>
            <a:r>
              <a:rPr lang="tr-TR" b="1" dirty="0"/>
              <a:t>demokratik yaklaşımdır.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0649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3171" y="260648"/>
            <a:ext cx="10376394" cy="796908"/>
          </a:xfrm>
        </p:spPr>
        <p:txBody>
          <a:bodyPr>
            <a:normAutofit/>
          </a:bodyPr>
          <a:lstStyle/>
          <a:p>
            <a:r>
              <a:rPr lang="tr-TR" dirty="0"/>
              <a:t>Çocuğunuz Kurallara Uymuyorsa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353171" y="1916832"/>
            <a:ext cx="9334652" cy="4114815"/>
          </a:xfrm>
        </p:spPr>
        <p:txBody>
          <a:bodyPr/>
          <a:lstStyle/>
          <a:p>
            <a:pPr algn="just"/>
            <a:r>
              <a:rPr lang="tr-TR" dirty="0"/>
              <a:t>Çocuğunuz beraber belirlediğiniz bir kurala uymuyorsa, öncelikle sakin bir ses tonu ile ilgili kuralı tekrarlayın. </a:t>
            </a:r>
          </a:p>
          <a:p>
            <a:pPr algn="just"/>
            <a:r>
              <a:rPr lang="tr-TR" dirty="0"/>
              <a:t>Bunu yaparken, çocuğunuzla aynı seviyede olmayı ve göz kontağı kurmayı ihmal etmeyin.</a:t>
            </a:r>
          </a:p>
          <a:p>
            <a:pPr algn="just"/>
            <a:r>
              <a:rPr lang="tr-TR" dirty="0"/>
              <a:t>Kararlı ve tutarlı olduğunuzu hissettirin.</a:t>
            </a:r>
          </a:p>
          <a:p>
            <a:pPr algn="just"/>
            <a:r>
              <a:rPr lang="tr-TR" dirty="0"/>
              <a:t>Çocuğunuz ve siz sakinleşene kadar bekleyin.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040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65139" y="404664"/>
            <a:ext cx="6487962" cy="796908"/>
          </a:xfrm>
        </p:spPr>
        <p:txBody>
          <a:bodyPr/>
          <a:lstStyle/>
          <a:p>
            <a:r>
              <a:rPr lang="tr-TR" dirty="0"/>
              <a:t>Sınır Koyma Nedir?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97187" y="2132856"/>
            <a:ext cx="9088230" cy="4114815"/>
          </a:xfrm>
        </p:spPr>
        <p:txBody>
          <a:bodyPr/>
          <a:lstStyle/>
          <a:p>
            <a:pPr algn="just"/>
            <a:r>
              <a:rPr lang="tr-TR" dirty="0"/>
              <a:t> Ebeveynlerin bir kural ve beklentiyi öğretebilmek için  çocuğun kendisini emniyette hissederek hareket edebileceği alanı belirleyen yardımcı ve yol gösterici işaretleri çocuğa sunmasına </a:t>
            </a:r>
            <a:r>
              <a:rPr lang="tr-TR" b="1" dirty="0"/>
              <a:t>sınır koyma </a:t>
            </a:r>
            <a:r>
              <a:rPr lang="tr-TR" dirty="0"/>
              <a:t>denir.(</a:t>
            </a:r>
            <a:r>
              <a:rPr lang="tr-TR" dirty="0" err="1"/>
              <a:t>McKenzie</a:t>
            </a:r>
            <a:r>
              <a:rPr lang="tr-TR" dirty="0"/>
              <a:t>, 1999)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11622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14148" y="476672"/>
            <a:ext cx="8968015" cy="796908"/>
          </a:xfrm>
        </p:spPr>
        <p:txBody>
          <a:bodyPr>
            <a:normAutofit/>
          </a:bodyPr>
          <a:lstStyle/>
          <a:p>
            <a:r>
              <a:rPr lang="tr-TR" dirty="0"/>
              <a:t>Çocuğunuz Kurallara Uymuyorsa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81163" y="1916832"/>
            <a:ext cx="9406660" cy="4114815"/>
          </a:xfrm>
        </p:spPr>
        <p:txBody>
          <a:bodyPr/>
          <a:lstStyle/>
          <a:p>
            <a:pPr algn="just"/>
            <a:r>
              <a:rPr lang="tr-TR" dirty="0"/>
              <a:t>Çocuğunuz şiddete meyilliyse kendisine ve çevresine zarar vermesini engelleyin.</a:t>
            </a:r>
          </a:p>
          <a:p>
            <a:pPr algn="just"/>
            <a:r>
              <a:rPr lang="tr-TR" dirty="0"/>
              <a:t>Kuralı tekrarlarken, “lütfen, </a:t>
            </a:r>
            <a:r>
              <a:rPr lang="tr-TR" dirty="0" err="1"/>
              <a:t>nolur</a:t>
            </a:r>
            <a:r>
              <a:rPr lang="tr-TR" dirty="0"/>
              <a:t>, rica ederim, yalvarırım” gibi sözcükler yerine, kararlı ancak sert olmayan bir ses tonu ile, “.......yapmanı bekliyorum” demeyi deneyin.</a:t>
            </a:r>
          </a:p>
          <a:p>
            <a:pPr algn="just"/>
            <a:r>
              <a:rPr lang="tr-TR" dirty="0"/>
              <a:t>‘’Eldivenlerini takmanı bekliyorum.’’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27735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1163" y="260648"/>
            <a:ext cx="10880450" cy="796908"/>
          </a:xfrm>
        </p:spPr>
        <p:txBody>
          <a:bodyPr>
            <a:normAutofit/>
          </a:bodyPr>
          <a:lstStyle/>
          <a:p>
            <a:r>
              <a:rPr lang="tr-TR" dirty="0"/>
              <a:t>Çocuğunuz Kurallara Uymuyorsa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81163" y="1916832"/>
            <a:ext cx="9406660" cy="4114815"/>
          </a:xfrm>
        </p:spPr>
        <p:txBody>
          <a:bodyPr/>
          <a:lstStyle/>
          <a:p>
            <a:pPr algn="just"/>
            <a:r>
              <a:rPr lang="tr-TR" dirty="0"/>
              <a:t>Kuralı tekrarladıktan sonra, çocuğunuz hala uymayı reddediyorsa, </a:t>
            </a:r>
          </a:p>
          <a:p>
            <a:pPr algn="just"/>
            <a:r>
              <a:rPr lang="tr-TR" i="1" dirty="0"/>
              <a:t>“Peki, eldivenlerini giymediğin ve hava karlı olduğu için, bu şekilde dışarı çıkmıyoruz” </a:t>
            </a:r>
            <a:r>
              <a:rPr lang="tr-TR" dirty="0"/>
              <a:t>diyerek, davranışının sonucunu yaşamasını sağlayın.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74496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4238" y="116632"/>
            <a:ext cx="10880450" cy="796908"/>
          </a:xfrm>
        </p:spPr>
        <p:txBody>
          <a:bodyPr>
            <a:normAutofit/>
          </a:bodyPr>
          <a:lstStyle/>
          <a:p>
            <a:r>
              <a:rPr lang="tr-TR" dirty="0"/>
              <a:t>Çocuğunuz Kurallara Uymuyorsa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81163" y="1916832"/>
            <a:ext cx="9406660" cy="4114815"/>
          </a:xfrm>
        </p:spPr>
        <p:txBody>
          <a:bodyPr/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tr-TR" sz="3200" dirty="0"/>
              <a:t>Kurala uymama, saygısızlık, şiddet, öfke vb. durumlarında </a:t>
            </a:r>
            <a:r>
              <a:rPr lang="tr-TR" sz="3200" b="1" dirty="0"/>
              <a:t>mola yöntemini </a:t>
            </a:r>
            <a:r>
              <a:rPr lang="tr-TR" sz="3200" dirty="0"/>
              <a:t>kullanın.</a:t>
            </a:r>
          </a:p>
          <a:p>
            <a:pPr marL="1200150" lvl="3" indent="-342900" algn="just"/>
            <a:r>
              <a:rPr lang="tr-TR" sz="3200" dirty="0"/>
              <a:t>Molanın ne olduğunu </a:t>
            </a:r>
            <a:r>
              <a:rPr lang="tr-TR" sz="3200" dirty="0" smtClean="0"/>
              <a:t>açıklayın</a:t>
            </a:r>
            <a:r>
              <a:rPr lang="tr-TR" sz="3200" dirty="0"/>
              <a:t>.</a:t>
            </a:r>
          </a:p>
          <a:p>
            <a:pPr marL="1200150" lvl="3" indent="-342900" algn="just"/>
            <a:r>
              <a:rPr lang="tr-TR" sz="3200" dirty="0"/>
              <a:t>Uygun bir mola yeri </a:t>
            </a:r>
            <a:r>
              <a:rPr lang="tr-TR" sz="3200" dirty="0" smtClean="0"/>
              <a:t>belirleyin.</a:t>
            </a:r>
            <a:endParaRPr lang="tr-TR" sz="3200" dirty="0"/>
          </a:p>
          <a:p>
            <a:pPr marL="1200150" lvl="3" indent="-342900" algn="just"/>
            <a:r>
              <a:rPr lang="tr-TR" sz="3200" dirty="0"/>
              <a:t>Saat kullanın.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23534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37147" y="188640"/>
            <a:ext cx="6487962" cy="796908"/>
          </a:xfrm>
        </p:spPr>
        <p:txBody>
          <a:bodyPr>
            <a:normAutofit/>
          </a:bodyPr>
          <a:lstStyle/>
          <a:p>
            <a:r>
              <a:rPr lang="tr-TR" dirty="0"/>
              <a:t>Sınır Koyma ve Ceza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41203" y="1772816"/>
            <a:ext cx="9046620" cy="576064"/>
          </a:xfrm>
        </p:spPr>
        <p:txBody>
          <a:bodyPr/>
          <a:lstStyle/>
          <a:p>
            <a:r>
              <a:rPr lang="tr-TR" sz="2800" dirty="0"/>
              <a:t>Sınır koyma ve ceza aynı kavramlar </a:t>
            </a:r>
            <a:r>
              <a:rPr lang="tr-TR" sz="2800" b="1" u="sng" dirty="0"/>
              <a:t>değildir.</a:t>
            </a:r>
            <a:endParaRPr lang="tr-TR" sz="2800" dirty="0"/>
          </a:p>
          <a:p>
            <a:endParaRPr lang="tr-TR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3348089" y="2492896"/>
            <a:ext cx="7632848" cy="41212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2400" b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Sınır Koyma	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tr-T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Ceza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Stres  azdır.			           Stres çoktur.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Destek ve yardım vardır.	           Güç savaşı vardır.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Karşılıklı saygı duyulur.                        Saldırganlık gösterilir.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Kişise iç huzur duyulur.                       Öfke hissi yoğunluktadır.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Karşılıklı beklentiler vardır.	         </a:t>
            </a:r>
            <a:r>
              <a:rPr kumimoji="0" lang="tr-T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Beklentiler karşılıksızdır.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Söz hakkı vardır.		           Söz hakkı yoktur.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Sorumlu tutar.			           Suçlar.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4470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7107" y="260648"/>
            <a:ext cx="6487962" cy="796908"/>
          </a:xfrm>
        </p:spPr>
        <p:txBody>
          <a:bodyPr>
            <a:normAutofit/>
          </a:bodyPr>
          <a:lstStyle/>
          <a:p>
            <a:r>
              <a:rPr lang="tr-TR" dirty="0"/>
              <a:t>Etkisiz Mesaj Örnekleri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Biraz ders çalışma vakti tamam mı?</a:t>
            </a:r>
          </a:p>
          <a:p>
            <a:pPr algn="just"/>
            <a:r>
              <a:rPr lang="tr-TR" dirty="0"/>
              <a:t>Oyuncaklarını toplamayı deneyemez misin?</a:t>
            </a:r>
          </a:p>
          <a:p>
            <a:pPr algn="just"/>
            <a:r>
              <a:rPr lang="tr-TR" dirty="0"/>
              <a:t>Biraz akıllan.</a:t>
            </a:r>
          </a:p>
          <a:p>
            <a:pPr algn="just"/>
            <a:r>
              <a:rPr lang="tr-TR" dirty="0"/>
              <a:t>Artık bu olanlar yeter.</a:t>
            </a:r>
          </a:p>
          <a:p>
            <a:pPr algn="just"/>
            <a:r>
              <a:rPr lang="tr-TR" dirty="0"/>
              <a:t>Yemeğini yediğini görmek güzel olurdu.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16614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05099" y="260648"/>
            <a:ext cx="6487962" cy="796908"/>
          </a:xfrm>
        </p:spPr>
        <p:txBody>
          <a:bodyPr>
            <a:normAutofit/>
          </a:bodyPr>
          <a:lstStyle/>
          <a:p>
            <a:r>
              <a:rPr lang="tr-TR" dirty="0"/>
              <a:t>Etkili Mesaj Örnekleri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Odanı toplamak senin görevin. </a:t>
            </a:r>
          </a:p>
          <a:p>
            <a:pPr algn="just"/>
            <a:r>
              <a:rPr lang="tr-TR" dirty="0" smtClean="0"/>
              <a:t>Yemeğini mutfakta yiyebilirsin.</a:t>
            </a:r>
            <a:endParaRPr lang="tr-TR" dirty="0"/>
          </a:p>
          <a:p>
            <a:pPr algn="just"/>
            <a:r>
              <a:rPr lang="tr-TR" dirty="0"/>
              <a:t>Parka gitmeden önce oyuncaklarını toplaman gerekiyor.</a:t>
            </a:r>
          </a:p>
          <a:p>
            <a:pPr algn="just"/>
            <a:r>
              <a:rPr lang="tr-TR" dirty="0"/>
              <a:t>Saat 9’da evde olmalısın.</a:t>
            </a:r>
          </a:p>
          <a:p>
            <a:pPr algn="just"/>
            <a:r>
              <a:rPr lang="tr-TR" dirty="0"/>
              <a:t>Ödevlerini yaptıktan sonra televizyon izleyebilirsin.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0235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49115" y="404664"/>
            <a:ext cx="6487962" cy="796908"/>
          </a:xfrm>
        </p:spPr>
        <p:txBody>
          <a:bodyPr>
            <a:normAutofit/>
          </a:bodyPr>
          <a:lstStyle/>
          <a:p>
            <a:r>
              <a:rPr lang="tr-TR" dirty="0"/>
              <a:t>Etkisiz Davranış Örnekleri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Çocukların odasını dağınık bırakıp gitmesine izin vermek.</a:t>
            </a:r>
          </a:p>
          <a:p>
            <a:pPr algn="just"/>
            <a:r>
              <a:rPr lang="tr-TR" dirty="0"/>
              <a:t>Hoşa gitmeyen davranışı keyfiniz yerindeyken kabullenmek.</a:t>
            </a:r>
          </a:p>
          <a:p>
            <a:pPr algn="just"/>
            <a:r>
              <a:rPr lang="tr-TR" dirty="0"/>
              <a:t>Vuran çocuğa vurarak aynısını hissetmesini sağlamak. </a:t>
            </a:r>
          </a:p>
          <a:p>
            <a:pPr algn="just"/>
            <a:r>
              <a:rPr lang="tr-TR" dirty="0"/>
              <a:t>Çocukların dağınık oyuncaklarını onun yerine toplamak.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20592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3171" y="404664"/>
            <a:ext cx="6487962" cy="796908"/>
          </a:xfrm>
        </p:spPr>
        <p:txBody>
          <a:bodyPr>
            <a:normAutofit/>
          </a:bodyPr>
          <a:lstStyle/>
          <a:p>
            <a:r>
              <a:rPr lang="tr-TR" dirty="0"/>
              <a:t>Etkili Davranış Örnekleri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Vuran çocuğa mola yöntemini uygulamak.</a:t>
            </a:r>
          </a:p>
          <a:p>
            <a:pPr algn="just"/>
            <a:r>
              <a:rPr lang="tr-TR" dirty="0" smtClean="0"/>
              <a:t>Zamanında </a:t>
            </a:r>
            <a:r>
              <a:rPr lang="tr-TR" dirty="0"/>
              <a:t>eve gelmeyen çocuğun geliş saatini gözden geçirmek.</a:t>
            </a:r>
          </a:p>
          <a:p>
            <a:pPr algn="just"/>
            <a:r>
              <a:rPr lang="tr-TR" dirty="0"/>
              <a:t>Çocuğunuz telefonu zamanında kapatmazsa </a:t>
            </a:r>
            <a:r>
              <a:rPr lang="tr-TR" dirty="0" smtClean="0"/>
              <a:t>telefonla oynama süresini tekrardan hatırlatmak.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64973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89886" y="260648"/>
            <a:ext cx="6487962" cy="796908"/>
          </a:xfrm>
        </p:spPr>
        <p:txBody>
          <a:bodyPr>
            <a:normAutofit/>
          </a:bodyPr>
          <a:lstStyle/>
          <a:p>
            <a:r>
              <a:rPr lang="tr-TR" dirty="0"/>
              <a:t>Kaynakça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err="1"/>
              <a:t>McKenzie</a:t>
            </a:r>
            <a:r>
              <a:rPr lang="tr-TR" dirty="0"/>
              <a:t>, R. (1999) Çocuğunuza Sınır Koyma. Ankara: Hekimler Yayın Birliği.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/>
              <a:t>Jonston,L</a:t>
            </a:r>
            <a:r>
              <a:rPr lang="tr-TR" dirty="0"/>
              <a:t>.(1987).</a:t>
            </a:r>
            <a:r>
              <a:rPr lang="tr-TR" dirty="0" err="1"/>
              <a:t>Setting</a:t>
            </a:r>
            <a:r>
              <a:rPr lang="tr-TR" dirty="0"/>
              <a:t> </a:t>
            </a:r>
            <a:r>
              <a:rPr lang="tr-TR" dirty="0" err="1"/>
              <a:t>Limits:Tips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Parents</a:t>
            </a:r>
            <a:r>
              <a:rPr lang="tr-TR" dirty="0"/>
              <a:t> of </a:t>
            </a:r>
            <a:r>
              <a:rPr lang="tr-TR" dirty="0" err="1"/>
              <a:t>Young</a:t>
            </a:r>
            <a:r>
              <a:rPr lang="tr-TR" dirty="0"/>
              <a:t> </a:t>
            </a:r>
            <a:r>
              <a:rPr lang="tr-TR" dirty="0" err="1"/>
              <a:t>Children</a:t>
            </a:r>
            <a:r>
              <a:rPr lang="tr-TR" dirty="0"/>
              <a:t>. </a:t>
            </a:r>
            <a:r>
              <a:rPr lang="tr-TR" dirty="0" err="1"/>
              <a:t>Projeckt</a:t>
            </a:r>
            <a:r>
              <a:rPr lang="tr-TR" dirty="0"/>
              <a:t> </a:t>
            </a:r>
            <a:r>
              <a:rPr lang="tr-TR" dirty="0" err="1"/>
              <a:t>Englightenment</a:t>
            </a:r>
            <a:r>
              <a:rPr lang="tr-TR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/>
              <a:t>Ginott,HG,Ginott</a:t>
            </a:r>
            <a:r>
              <a:rPr lang="tr-TR" dirty="0"/>
              <a:t> </a:t>
            </a:r>
            <a:r>
              <a:rPr lang="tr-TR" dirty="0" err="1"/>
              <a:t>A,Goodart</a:t>
            </a:r>
            <a:r>
              <a:rPr lang="tr-TR" dirty="0"/>
              <a:t> WW(2018).Anne baba ve Çocuk Arasında(</a:t>
            </a:r>
            <a:r>
              <a:rPr lang="tr-TR" dirty="0" err="1"/>
              <a:t>A.Tüfekçi,Çev</a:t>
            </a:r>
            <a:r>
              <a:rPr lang="tr-TR" dirty="0"/>
              <a:t>.)(16.Baskı).</a:t>
            </a:r>
            <a:r>
              <a:rPr lang="tr-TR" dirty="0" err="1"/>
              <a:t>İstanbul:Okuyanus</a:t>
            </a:r>
            <a:r>
              <a:rPr lang="tr-TR" dirty="0"/>
              <a:t> Yayıncılık.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Gordon, T.G. (1975) Etkili Ana Baba Eğitimi: Aile İletişim Dili. İstanbul: Sistem Yay.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/>
              <a:t>Nitzch</a:t>
            </a:r>
            <a:r>
              <a:rPr lang="tr-TR" dirty="0"/>
              <a:t>, C. Ve </a:t>
            </a:r>
            <a:r>
              <a:rPr lang="tr-TR" dirty="0" err="1"/>
              <a:t>von</a:t>
            </a:r>
            <a:r>
              <a:rPr lang="tr-TR" dirty="0"/>
              <a:t> </a:t>
            </a:r>
            <a:r>
              <a:rPr lang="tr-TR" dirty="0" err="1"/>
              <a:t>Schelling</a:t>
            </a:r>
            <a:r>
              <a:rPr lang="tr-TR" dirty="0"/>
              <a:t>, C (1998) Çocuklara Sınır Koymak. İstanbul: Hayat YAY.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Bayburt Eğitim Fakültesi Dergisi, Yıl: 2016 Cilt: 11 Sayı: 2 F. Aydoğdu &amp; M. </a:t>
            </a:r>
            <a:r>
              <a:rPr lang="tr-TR" dirty="0" err="1"/>
              <a:t>Dilekmen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Çocuk Yetiştirme Tarzları Anne-Baba </a:t>
            </a:r>
            <a:r>
              <a:rPr lang="tr-TR" dirty="0" err="1"/>
              <a:t>Tutumları.Aydın</a:t>
            </a:r>
            <a:r>
              <a:rPr lang="tr-TR" dirty="0"/>
              <a:t> İl Emniyet Müdürlüğü Rehberlik Ve Psikolojik Danışma Büro Amirliği,Yıl:2017 </a:t>
            </a:r>
            <a:r>
              <a:rPr lang="tr-TR" dirty="0" err="1"/>
              <a:t>Ay:Mart</a:t>
            </a:r>
            <a:r>
              <a:rPr lang="tr-TR" dirty="0"/>
              <a:t> 11.Müge Tüzün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4065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9235" y="332656"/>
            <a:ext cx="8656182" cy="1512168"/>
          </a:xfrm>
        </p:spPr>
        <p:txBody>
          <a:bodyPr>
            <a:noAutofit/>
          </a:bodyPr>
          <a:lstStyle/>
          <a:p>
            <a:r>
              <a:rPr lang="tr-TR" sz="4000" dirty="0"/>
              <a:t>Çocuklar neden sınırlara ihtiyaç duyarlar? </a:t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929235" y="1988840"/>
            <a:ext cx="8656182" cy="3726176"/>
          </a:xfrm>
        </p:spPr>
        <p:txBody>
          <a:bodyPr/>
          <a:lstStyle/>
          <a:p>
            <a:pPr algn="just"/>
            <a:r>
              <a:rPr lang="tr-TR" dirty="0"/>
              <a:t>Çocuklar belirgin sınırlar içerisinde dünyalarını sınama ve keşfetme ihtiyacı duyarlar.</a:t>
            </a:r>
          </a:p>
          <a:p>
            <a:pPr algn="just"/>
            <a:r>
              <a:rPr lang="tr-TR" dirty="0"/>
              <a:t>Yaşadıkları ortamın kurallarını anlamak isterler.</a:t>
            </a:r>
          </a:p>
          <a:p>
            <a:pPr algn="just"/>
            <a:r>
              <a:rPr lang="tr-TR" dirty="0"/>
              <a:t>Ebeveynlerinin kendilerinden beklentilerinin ne olduğunu bilmek ister.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561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21123" y="476672"/>
            <a:ext cx="9800330" cy="796908"/>
          </a:xfrm>
        </p:spPr>
        <p:txBody>
          <a:bodyPr>
            <a:normAutofit fontScale="90000"/>
          </a:bodyPr>
          <a:lstStyle/>
          <a:p>
            <a:r>
              <a:rPr lang="tr-TR" dirty="0"/>
              <a:t>Çocuklar neden sınırlara ihtiyaç duyarlar?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25179" y="1700808"/>
            <a:ext cx="9505056" cy="4114815"/>
          </a:xfrm>
        </p:spPr>
        <p:txBody>
          <a:bodyPr/>
          <a:lstStyle/>
          <a:p>
            <a:pPr lvl="1" algn="just">
              <a:buFont typeface="Arial" pitchFamily="34" charset="0"/>
              <a:buChar char="•"/>
            </a:pPr>
            <a:r>
              <a:rPr lang="tr-TR" sz="3200" dirty="0"/>
              <a:t>Kontrolün kimde olduğunu, kuralları ne kadar esnetebileceğini, kuralları esnettiğinde sonuçlarının neler olacağını öğrenmek ister. 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sz="3200" dirty="0"/>
              <a:t>Bireyin yetişkinlikte kendi sınırlarını koyabilmesi için ayrıca çocukken sınır koymak gereklidir.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0485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09155" y="476672"/>
            <a:ext cx="9656314" cy="796908"/>
          </a:xfrm>
        </p:spPr>
        <p:txBody>
          <a:bodyPr>
            <a:normAutofit fontScale="90000"/>
          </a:bodyPr>
          <a:lstStyle/>
          <a:p>
            <a:r>
              <a:rPr lang="tr-TR" dirty="0"/>
              <a:t>Çocuklar neden sınırlara ihtiyaç duyarlar?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41203" y="1600201"/>
            <a:ext cx="8944214" cy="4114815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Bu nedenle;</a:t>
            </a:r>
          </a:p>
          <a:p>
            <a:endParaRPr lang="tr-TR" dirty="0"/>
          </a:p>
          <a:p>
            <a:r>
              <a:rPr lang="tr-TR" b="1" i="1" u="sng" dirty="0"/>
              <a:t> Sınır koymak bireyin kişisel ve sosyal yaşantısı için oldukça önemli bir kavramdır.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0354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69195" y="404664"/>
            <a:ext cx="5047802" cy="796908"/>
          </a:xfrm>
        </p:spPr>
        <p:txBody>
          <a:bodyPr>
            <a:normAutofit fontScale="90000"/>
          </a:bodyPr>
          <a:lstStyle/>
          <a:p>
            <a:r>
              <a:rPr lang="tr-TR" dirty="0"/>
              <a:t>Sınır Koymanın Faydaları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69195" y="1772816"/>
            <a:ext cx="8470556" cy="4114815"/>
          </a:xfrm>
        </p:spPr>
        <p:txBody>
          <a:bodyPr/>
          <a:lstStyle/>
          <a:p>
            <a:pPr lvl="1" algn="just" fontAlgn="base">
              <a:buFont typeface="Arial" panose="020B0604020202020204" pitchFamily="34" charset="0"/>
              <a:buChar char="•"/>
            </a:pPr>
            <a:r>
              <a:rPr lang="tr-TR" dirty="0"/>
              <a:t>Toplum tarafından onaylanan davranışların yolunu belirler.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tr-TR" dirty="0"/>
              <a:t>Bireyin sosyal ve kişiler arası ilişkilerini belirler.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tr-TR" dirty="0"/>
              <a:t>Çocukların özgüvenlerinin gelişmesine katkı sağlar.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tr-TR" dirty="0"/>
              <a:t>Çeşitli öğrenmelerle hedeflere ulaşılmasını sağlar.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1294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44368" y="404664"/>
            <a:ext cx="6487962" cy="796908"/>
          </a:xfrm>
        </p:spPr>
        <p:txBody>
          <a:bodyPr>
            <a:normAutofit fontScale="90000"/>
          </a:bodyPr>
          <a:lstStyle/>
          <a:p>
            <a:r>
              <a:rPr lang="tr-TR" dirty="0"/>
              <a:t>Sınır Koymanın Faydaları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44367" y="1700808"/>
            <a:ext cx="8595383" cy="4114815"/>
          </a:xfrm>
        </p:spPr>
        <p:txBody>
          <a:bodyPr/>
          <a:lstStyle/>
          <a:p>
            <a:pPr lvl="1" algn="just" fontAlgn="base">
              <a:buFont typeface="Arial" panose="020B0604020202020204" pitchFamily="34" charset="0"/>
              <a:buChar char="•"/>
            </a:pPr>
            <a:r>
              <a:rPr lang="tr-TR" dirty="0"/>
              <a:t>Sorumluluk duygusunun gelişmesini sağlar. 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tr-TR" dirty="0"/>
              <a:t>Çocukların sosyal becerilerini arttırır.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tr-TR" dirty="0"/>
              <a:t>Çocukların toplumla uyumlu bireyler olmasına olanak tanır.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523500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155</TotalTime>
  <Words>1788</Words>
  <Application>Microsoft Office PowerPoint</Application>
  <PresentationFormat>Özel</PresentationFormat>
  <Paragraphs>237</Paragraphs>
  <Slides>48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48</vt:i4>
      </vt:variant>
    </vt:vector>
  </HeadingPairs>
  <TitlesOfParts>
    <vt:vector size="52" baseType="lpstr">
      <vt:lpstr>Arial</vt:lpstr>
      <vt:lpstr>Century Gothic</vt:lpstr>
      <vt:lpstr>Wingdings 3</vt:lpstr>
      <vt:lpstr>Duman</vt:lpstr>
      <vt:lpstr>PowerPoint Sunusu</vt:lpstr>
      <vt:lpstr>Sunum Planı</vt:lpstr>
      <vt:lpstr>Velilerimize Soralım</vt:lpstr>
      <vt:lpstr>Sınır Koyma Nedir?</vt:lpstr>
      <vt:lpstr>Çocuklar neden sınırlara ihtiyaç duyarlar?  </vt:lpstr>
      <vt:lpstr>Çocuklar neden sınırlara ihtiyaç duyarlar?  </vt:lpstr>
      <vt:lpstr>Çocuklar neden sınırlara ihtiyaç duyarlar?  </vt:lpstr>
      <vt:lpstr>Sınır Koymanın Faydaları </vt:lpstr>
      <vt:lpstr>Sınır Koymanın Faydaları </vt:lpstr>
      <vt:lpstr>Çocuklara Sınır Koyarken Dikkat Edilmesi Gerekenler</vt:lpstr>
      <vt:lpstr>Çocuklara Sınır Koyarken Dikkat Edilmesi Gerekenler</vt:lpstr>
      <vt:lpstr>Çocuklara Sınır Koyarken Dikkat Edilmesi Gerekenler</vt:lpstr>
      <vt:lpstr>Çocuklara Sınır Koyarken Dikkat Edilmesi Gerekenler</vt:lpstr>
      <vt:lpstr>Çocuklara Sınır Koyarken Dikkat Edilmesi Gerekenler</vt:lpstr>
      <vt:lpstr>Çocuklara Sınır Koyarken Dikkat Edilmesi Gerekenler</vt:lpstr>
      <vt:lpstr>Sınırlar Nasıl Koyulmalıdır?</vt:lpstr>
      <vt:lpstr>Sınırlar Nasıl Koyulmalıdır?</vt:lpstr>
      <vt:lpstr>Sınırlar Nasıl Koyulmalıdır?</vt:lpstr>
      <vt:lpstr>Sınırlar Nasıl Uygulanır?</vt:lpstr>
      <vt:lpstr>Sınırlar Nasıl Uygulanır?</vt:lpstr>
      <vt:lpstr>Sınırlar Nasıl Uygulanır?</vt:lpstr>
      <vt:lpstr>Sınırlar Nasıl Uygulanır?</vt:lpstr>
      <vt:lpstr>Sınırlar Nasıl Uygulanır?</vt:lpstr>
      <vt:lpstr>Sınır Koymada Ebeveynlerin Rolü</vt:lpstr>
      <vt:lpstr>Sınır Koymada Ebeveynlerin Rolü</vt:lpstr>
      <vt:lpstr>Sınır Koymada Ebeveynlerin Rolü</vt:lpstr>
      <vt:lpstr>Sınır Koyma ve Ebeveyn Tutumları</vt:lpstr>
      <vt:lpstr>Sınır Koyma ve Ebeveyn Tutumları</vt:lpstr>
      <vt:lpstr>İzin Verici Ebeveynlik </vt:lpstr>
      <vt:lpstr>İzin Verici Ebeveynlik </vt:lpstr>
      <vt:lpstr> Otoriter(Cezacı) Ebeveynlik </vt:lpstr>
      <vt:lpstr> Otoriter(Cezacı) Ebeveynlik </vt:lpstr>
      <vt:lpstr> İlgisiz Ebeveynlik </vt:lpstr>
      <vt:lpstr> İlgisiz Ebeveynlik </vt:lpstr>
      <vt:lpstr>  Dengesiz ve Kararsız Ebeveynlik </vt:lpstr>
      <vt:lpstr>  Dengesiz ve Kararsız Ebeveynlik </vt:lpstr>
      <vt:lpstr> Demokratik ve Güven Veren Ebeveynlik </vt:lpstr>
      <vt:lpstr> Demokratik ve Güven Veren Ebeveynlik </vt:lpstr>
      <vt:lpstr>Çocuğunuz Kurallara Uymuyorsa</vt:lpstr>
      <vt:lpstr>Çocuğunuz Kurallara Uymuyorsa</vt:lpstr>
      <vt:lpstr>Çocuğunuz Kurallara Uymuyorsa</vt:lpstr>
      <vt:lpstr>Çocuğunuz Kurallara Uymuyorsa</vt:lpstr>
      <vt:lpstr>Sınır Koyma ve Ceza</vt:lpstr>
      <vt:lpstr>Etkisiz Mesaj Örnekleri</vt:lpstr>
      <vt:lpstr>Etkili Mesaj Örnekleri</vt:lpstr>
      <vt:lpstr>Etkisiz Davranış Örnekleri</vt:lpstr>
      <vt:lpstr>Etkili Davranış Örnekleri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Y.EmreDEMIRBAS</dc:creator>
  <cp:lastModifiedBy>USER</cp:lastModifiedBy>
  <cp:revision>18</cp:revision>
  <dcterms:created xsi:type="dcterms:W3CDTF">2020-09-01T10:58:30Z</dcterms:created>
  <dcterms:modified xsi:type="dcterms:W3CDTF">2024-01-12T07:17:19Z</dcterms:modified>
</cp:coreProperties>
</file>