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Now" panose="020B0604020202020204" charset="-94"/>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svg"/><Relationship Id="rId3"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svg"/><Relationship Id="rId7" Type="http://schemas.openxmlformats.org/officeDocument/2006/relationships/image" Target="../media/image3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svg"/><Relationship Id="rId10" Type="http://schemas.openxmlformats.org/officeDocument/2006/relationships/image" Target="../media/image18.jpg"/><Relationship Id="rId4" Type="http://schemas.openxmlformats.org/officeDocument/2006/relationships/image" Target="../media/image10.png"/><Relationship Id="rId9"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8.svg"/><Relationship Id="rId3" Type="http://schemas.openxmlformats.org/officeDocument/2006/relationships/image" Target="../media/image18.svg"/><Relationship Id="rId7" Type="http://schemas.openxmlformats.org/officeDocument/2006/relationships/image" Target="../media/image12.svg"/><Relationship Id="rId12" Type="http://schemas.openxmlformats.org/officeDocument/2006/relationships/image" Target="../media/image4.png"/><Relationship Id="rId17" Type="http://schemas.openxmlformats.org/officeDocument/2006/relationships/image" Target="../media/image22.svg"/><Relationship Id="rId2" Type="http://schemas.openxmlformats.org/officeDocument/2006/relationships/image" Target="../media/image9.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6.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7" Type="http://schemas.openxmlformats.org/officeDocument/2006/relationships/image" Target="../media/image30.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951098" y="-2122255"/>
            <a:ext cx="6098110" cy="5632436"/>
          </a:xfrm>
          <a:custGeom>
            <a:avLst/>
            <a:gdLst/>
            <a:ahLst/>
            <a:cxnLst/>
            <a:rect l="l" t="t" r="r" b="b"/>
            <a:pathLst>
              <a:path w="6098110" h="5632436">
                <a:moveTo>
                  <a:pt x="0" y="0"/>
                </a:moveTo>
                <a:lnTo>
                  <a:pt x="6098110" y="0"/>
                </a:lnTo>
                <a:lnTo>
                  <a:pt x="6098110" y="5632436"/>
                </a:lnTo>
                <a:lnTo>
                  <a:pt x="0" y="563243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519731" y="2947732"/>
            <a:ext cx="8862733" cy="2449830"/>
          </a:xfrm>
          <a:prstGeom prst="rect">
            <a:avLst/>
          </a:prstGeom>
        </p:spPr>
        <p:txBody>
          <a:bodyPr lIns="0" tIns="0" rIns="0" bIns="0" rtlCol="0" anchor="t">
            <a:spAutoFit/>
          </a:bodyPr>
          <a:lstStyle/>
          <a:p>
            <a:pPr>
              <a:lnSpc>
                <a:spcPts val="10080"/>
              </a:lnSpc>
            </a:pPr>
            <a:r>
              <a:rPr lang="en-US" sz="5600" spc="162">
                <a:solidFill>
                  <a:srgbClr val="042B60"/>
                </a:solidFill>
                <a:latin typeface="Now"/>
              </a:rPr>
              <a:t>OKUL ÖNCESİ ÇOCUKLARDA SINIRLAR</a:t>
            </a:r>
          </a:p>
        </p:txBody>
      </p:sp>
      <p:sp>
        <p:nvSpPr>
          <p:cNvPr id="5" name="Freeform 5"/>
          <p:cNvSpPr/>
          <p:nvPr/>
        </p:nvSpPr>
        <p:spPr>
          <a:xfrm>
            <a:off x="-665839" y="35101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6" name="Freeform 6"/>
          <p:cNvSpPr/>
          <p:nvPr/>
        </p:nvSpPr>
        <p:spPr>
          <a:xfrm rot="7200000">
            <a:off x="-901352" y="2476544"/>
            <a:ext cx="6325037" cy="5842034"/>
          </a:xfrm>
          <a:custGeom>
            <a:avLst/>
            <a:gdLst/>
            <a:ahLst/>
            <a:cxnLst/>
            <a:rect l="l" t="t" r="r" b="b"/>
            <a:pathLst>
              <a:path w="6325037" h="5842034">
                <a:moveTo>
                  <a:pt x="0" y="0"/>
                </a:moveTo>
                <a:lnTo>
                  <a:pt x="6325038" y="0"/>
                </a:lnTo>
                <a:lnTo>
                  <a:pt x="6325038" y="5842035"/>
                </a:lnTo>
                <a:lnTo>
                  <a:pt x="0" y="5842035"/>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7" name="Freeform 7"/>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10">
              <a:alphaModFix amt="6000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12">
              <a:alphaModFix amt="60000"/>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5519731" y="6111021"/>
            <a:ext cx="8862733" cy="744855"/>
          </a:xfrm>
          <a:prstGeom prst="rect">
            <a:avLst/>
          </a:prstGeom>
        </p:spPr>
        <p:txBody>
          <a:bodyPr lIns="0" tIns="0" rIns="0" bIns="0" rtlCol="0" anchor="t">
            <a:spAutoFit/>
          </a:bodyPr>
          <a:lstStyle/>
          <a:p>
            <a:pPr>
              <a:lnSpc>
                <a:spcPts val="6480"/>
              </a:lnSpc>
            </a:pPr>
            <a:r>
              <a:rPr lang="en-US" sz="3600" spc="104">
                <a:solidFill>
                  <a:srgbClr val="042B60"/>
                </a:solidFill>
                <a:latin typeface="Now"/>
              </a:rPr>
              <a:t>(VELİ SUNUMU)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417162" y="3869650"/>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503041" y="3525134"/>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795995" y="454095"/>
            <a:ext cx="15951060" cy="3795368"/>
          </a:xfrm>
          <a:prstGeom prst="rect">
            <a:avLst/>
          </a:prstGeom>
        </p:spPr>
        <p:txBody>
          <a:bodyPr lIns="0" tIns="0" rIns="0" bIns="0" rtlCol="0" anchor="t">
            <a:spAutoFit/>
          </a:bodyPr>
          <a:lstStyle/>
          <a:p>
            <a:pPr>
              <a:lnSpc>
                <a:spcPts val="4644"/>
              </a:lnSpc>
            </a:pPr>
            <a:r>
              <a:rPr lang="en-US" sz="3600" spc="104" dirty="0">
                <a:solidFill>
                  <a:srgbClr val="CB6CE6"/>
                </a:solidFill>
                <a:latin typeface="Now"/>
              </a:rPr>
              <a:t>18-36 ay:</a:t>
            </a:r>
            <a:r>
              <a:rPr lang="en-US" sz="3600" spc="104" dirty="0">
                <a:solidFill>
                  <a:srgbClr val="042B60"/>
                </a:solidFill>
                <a:latin typeface="Now"/>
              </a:rPr>
              <a:t> Bu </a:t>
            </a:r>
            <a:r>
              <a:rPr lang="en-US" sz="3600" spc="104" dirty="0" err="1">
                <a:solidFill>
                  <a:srgbClr val="042B60"/>
                </a:solidFill>
                <a:latin typeface="Now"/>
              </a:rPr>
              <a:t>dönemde</a:t>
            </a:r>
            <a:r>
              <a:rPr lang="en-US" sz="3600" spc="104" dirty="0">
                <a:solidFill>
                  <a:srgbClr val="042B60"/>
                </a:solidFill>
                <a:latin typeface="Now"/>
              </a:rPr>
              <a:t> </a:t>
            </a:r>
            <a:r>
              <a:rPr lang="en-US" sz="3600" spc="104" dirty="0" err="1">
                <a:solidFill>
                  <a:srgbClr val="042B60"/>
                </a:solidFill>
                <a:latin typeface="Now"/>
              </a:rPr>
              <a:t>çocuğun</a:t>
            </a:r>
            <a:r>
              <a:rPr lang="en-US" sz="3600" spc="104" dirty="0">
                <a:solidFill>
                  <a:srgbClr val="042B60"/>
                </a:solidFill>
                <a:latin typeface="Now"/>
              </a:rPr>
              <a:t> </a:t>
            </a:r>
            <a:r>
              <a:rPr lang="en-US" sz="3600" spc="104" dirty="0" err="1">
                <a:solidFill>
                  <a:srgbClr val="042B60"/>
                </a:solidFill>
                <a:latin typeface="Now"/>
              </a:rPr>
              <a:t>bağımsız</a:t>
            </a:r>
            <a:r>
              <a:rPr lang="en-US" sz="3600" spc="104" dirty="0">
                <a:solidFill>
                  <a:srgbClr val="042B60"/>
                </a:solidFill>
                <a:latin typeface="Now"/>
              </a:rPr>
              <a:t> </a:t>
            </a:r>
            <a:r>
              <a:rPr lang="en-US" sz="3600" spc="104" dirty="0" err="1">
                <a:solidFill>
                  <a:srgbClr val="042B60"/>
                </a:solidFill>
                <a:latin typeface="Now"/>
              </a:rPr>
              <a:t>olmayı</a:t>
            </a:r>
            <a:r>
              <a:rPr lang="en-US" sz="3600" spc="104" dirty="0">
                <a:solidFill>
                  <a:srgbClr val="042B60"/>
                </a:solidFill>
                <a:latin typeface="Now"/>
              </a:rPr>
              <a:t> </a:t>
            </a:r>
            <a:r>
              <a:rPr lang="en-US" sz="3600" spc="104" dirty="0" err="1">
                <a:solidFill>
                  <a:srgbClr val="042B60"/>
                </a:solidFill>
                <a:latin typeface="Now"/>
              </a:rPr>
              <a:t>öğrenmesi</a:t>
            </a:r>
            <a:r>
              <a:rPr lang="en-US" sz="3600" spc="104" dirty="0">
                <a:solidFill>
                  <a:srgbClr val="042B60"/>
                </a:solidFill>
                <a:latin typeface="Now"/>
              </a:rPr>
              <a:t> </a:t>
            </a:r>
            <a:r>
              <a:rPr lang="en-US" sz="3600" spc="104" dirty="0" err="1">
                <a:solidFill>
                  <a:srgbClr val="042B60"/>
                </a:solidFill>
                <a:latin typeface="Now"/>
              </a:rPr>
              <a:t>gerekir</a:t>
            </a:r>
            <a:r>
              <a:rPr lang="en-US" sz="3600" spc="104" dirty="0">
                <a:solidFill>
                  <a:srgbClr val="042B60"/>
                </a:solidFill>
                <a:latin typeface="Now"/>
              </a:rPr>
              <a:t>. Bu </a:t>
            </a:r>
            <a:r>
              <a:rPr lang="en-US" sz="3600" spc="104" dirty="0" err="1">
                <a:solidFill>
                  <a:srgbClr val="042B60"/>
                </a:solidFill>
                <a:latin typeface="Now"/>
              </a:rPr>
              <a:t>aşamada</a:t>
            </a:r>
            <a:r>
              <a:rPr lang="en-US" sz="3600" spc="104" dirty="0">
                <a:solidFill>
                  <a:srgbClr val="042B60"/>
                </a:solidFill>
                <a:latin typeface="Now"/>
              </a:rPr>
              <a:t> </a:t>
            </a:r>
            <a:r>
              <a:rPr lang="en-US" sz="3600" spc="104" dirty="0" err="1">
                <a:solidFill>
                  <a:srgbClr val="042B60"/>
                </a:solidFill>
                <a:latin typeface="Now"/>
              </a:rPr>
              <a:t>ebeveynler</a:t>
            </a:r>
            <a:r>
              <a:rPr lang="en-US" sz="3600" spc="104" dirty="0">
                <a:solidFill>
                  <a:srgbClr val="042B60"/>
                </a:solidFill>
                <a:latin typeface="Now"/>
              </a:rPr>
              <a:t> </a:t>
            </a:r>
            <a:r>
              <a:rPr lang="en-US" sz="3600" spc="104" dirty="0" err="1">
                <a:solidFill>
                  <a:srgbClr val="042B60"/>
                </a:solidFill>
                <a:latin typeface="Now"/>
              </a:rPr>
              <a:t>çocuğun</a:t>
            </a:r>
            <a:r>
              <a:rPr lang="en-US" sz="3600" spc="104" dirty="0">
                <a:solidFill>
                  <a:srgbClr val="042B60"/>
                </a:solidFill>
                <a:latin typeface="Now"/>
              </a:rPr>
              <a:t> </a:t>
            </a:r>
            <a:r>
              <a:rPr lang="en-US" sz="3600" spc="104" dirty="0" err="1">
                <a:solidFill>
                  <a:srgbClr val="042B60"/>
                </a:solidFill>
                <a:latin typeface="Now"/>
              </a:rPr>
              <a:t>bağlılığını</a:t>
            </a:r>
            <a:r>
              <a:rPr lang="en-US" sz="3600" spc="104" dirty="0">
                <a:solidFill>
                  <a:srgbClr val="042B60"/>
                </a:solidFill>
                <a:latin typeface="Now"/>
              </a:rPr>
              <a:t> </a:t>
            </a:r>
            <a:r>
              <a:rPr lang="en-US" sz="3600" spc="104" dirty="0" err="1">
                <a:solidFill>
                  <a:srgbClr val="042B60"/>
                </a:solidFill>
                <a:latin typeface="Now"/>
              </a:rPr>
              <a:t>kaybetmeden</a:t>
            </a:r>
            <a:r>
              <a:rPr lang="en-US" sz="3600" spc="104" dirty="0">
                <a:solidFill>
                  <a:srgbClr val="042B60"/>
                </a:solidFill>
                <a:latin typeface="Now"/>
              </a:rPr>
              <a:t> </a:t>
            </a:r>
            <a:r>
              <a:rPr lang="en-US" sz="3600" spc="104" dirty="0" err="1">
                <a:solidFill>
                  <a:srgbClr val="042B60"/>
                </a:solidFill>
                <a:latin typeface="Now"/>
              </a:rPr>
              <a:t>bireyselleşmesine</a:t>
            </a:r>
            <a:r>
              <a:rPr lang="en-US" sz="3600" spc="104" dirty="0">
                <a:solidFill>
                  <a:srgbClr val="042B60"/>
                </a:solidFill>
                <a:latin typeface="Now"/>
              </a:rPr>
              <a:t> </a:t>
            </a:r>
            <a:r>
              <a:rPr lang="en-US" sz="3600" spc="104" dirty="0" err="1">
                <a:solidFill>
                  <a:srgbClr val="042B60"/>
                </a:solidFill>
                <a:latin typeface="Now"/>
              </a:rPr>
              <a:t>izin</a:t>
            </a:r>
            <a:r>
              <a:rPr lang="en-US" sz="3600" spc="104" dirty="0">
                <a:solidFill>
                  <a:srgbClr val="042B60"/>
                </a:solidFill>
                <a:latin typeface="Now"/>
              </a:rPr>
              <a:t> </a:t>
            </a:r>
            <a:r>
              <a:rPr lang="en-US" sz="3600" spc="104" dirty="0" err="1">
                <a:solidFill>
                  <a:srgbClr val="042B60"/>
                </a:solidFill>
                <a:latin typeface="Now"/>
              </a:rPr>
              <a:t>vermelidirler</a:t>
            </a:r>
            <a:r>
              <a:rPr lang="en-US" sz="3600" spc="104" dirty="0">
                <a:solidFill>
                  <a:srgbClr val="042B60"/>
                </a:solidFill>
                <a:latin typeface="Now"/>
              </a:rPr>
              <a:t>. </a:t>
            </a:r>
            <a:r>
              <a:rPr lang="en-US" sz="3600" spc="104" dirty="0" err="1">
                <a:solidFill>
                  <a:srgbClr val="042B60"/>
                </a:solidFill>
                <a:latin typeface="Now"/>
              </a:rPr>
              <a:t>Bunun</a:t>
            </a:r>
            <a:r>
              <a:rPr lang="en-US" sz="3600" spc="104" dirty="0">
                <a:solidFill>
                  <a:srgbClr val="042B60"/>
                </a:solidFill>
                <a:latin typeface="Now"/>
              </a:rPr>
              <a:t> </a:t>
            </a:r>
            <a:r>
              <a:rPr lang="en-US" sz="3600" spc="104" dirty="0" err="1">
                <a:solidFill>
                  <a:srgbClr val="042B60"/>
                </a:solidFill>
                <a:latin typeface="Now"/>
              </a:rPr>
              <a:t>yanında</a:t>
            </a:r>
            <a:r>
              <a:rPr lang="en-US" sz="3600" spc="104" dirty="0">
                <a:solidFill>
                  <a:srgbClr val="042B60"/>
                </a:solidFill>
                <a:latin typeface="Now"/>
              </a:rPr>
              <a:t> her </a:t>
            </a:r>
            <a:r>
              <a:rPr lang="en-US" sz="3600" spc="104" dirty="0" err="1">
                <a:solidFill>
                  <a:srgbClr val="042B60"/>
                </a:solidFill>
                <a:latin typeface="Now"/>
              </a:rPr>
              <a:t>şeye</a:t>
            </a:r>
            <a:r>
              <a:rPr lang="en-US" sz="3600" spc="104" dirty="0">
                <a:solidFill>
                  <a:srgbClr val="042B60"/>
                </a:solidFill>
                <a:latin typeface="Now"/>
              </a:rPr>
              <a:t> </a:t>
            </a:r>
            <a:r>
              <a:rPr lang="en-US" sz="3600" spc="104" dirty="0" err="1">
                <a:solidFill>
                  <a:srgbClr val="042B60"/>
                </a:solidFill>
                <a:latin typeface="Now"/>
              </a:rPr>
              <a:t>gücünün</a:t>
            </a:r>
            <a:r>
              <a:rPr lang="en-US" sz="3600" spc="104" dirty="0">
                <a:solidFill>
                  <a:srgbClr val="042B60"/>
                </a:solidFill>
                <a:latin typeface="Now"/>
              </a:rPr>
              <a:t> </a:t>
            </a:r>
            <a:r>
              <a:rPr lang="en-US" sz="3600" spc="104" dirty="0" err="1">
                <a:solidFill>
                  <a:srgbClr val="042B60"/>
                </a:solidFill>
                <a:latin typeface="Now"/>
              </a:rPr>
              <a:t>yetmediğini</a:t>
            </a:r>
            <a:r>
              <a:rPr lang="en-US" sz="3600" spc="104" dirty="0">
                <a:solidFill>
                  <a:srgbClr val="042B60"/>
                </a:solidFill>
                <a:latin typeface="Now"/>
              </a:rPr>
              <a:t> </a:t>
            </a:r>
            <a:r>
              <a:rPr lang="en-US" sz="3600" spc="104" dirty="0" err="1">
                <a:solidFill>
                  <a:srgbClr val="042B60"/>
                </a:solidFill>
                <a:latin typeface="Now"/>
              </a:rPr>
              <a:t>kabullenmesine</a:t>
            </a:r>
            <a:r>
              <a:rPr lang="en-US" sz="3600" spc="104" dirty="0">
                <a:solidFill>
                  <a:srgbClr val="042B60"/>
                </a:solidFill>
                <a:latin typeface="Now"/>
              </a:rPr>
              <a:t> </a:t>
            </a:r>
            <a:r>
              <a:rPr lang="en-US" sz="3600" spc="104" dirty="0" err="1">
                <a:solidFill>
                  <a:srgbClr val="042B60"/>
                </a:solidFill>
                <a:latin typeface="Now"/>
              </a:rPr>
              <a:t>yardımcı</a:t>
            </a:r>
            <a:r>
              <a:rPr lang="en-US" sz="3600" spc="104" dirty="0">
                <a:solidFill>
                  <a:srgbClr val="042B60"/>
                </a:solidFill>
                <a:latin typeface="Now"/>
              </a:rPr>
              <a:t> </a:t>
            </a:r>
            <a:r>
              <a:rPr lang="en-US" sz="3600" spc="104" dirty="0" err="1">
                <a:solidFill>
                  <a:srgbClr val="042B60"/>
                </a:solidFill>
                <a:latin typeface="Now"/>
              </a:rPr>
              <a:t>olmalıdırlar</a:t>
            </a:r>
            <a:r>
              <a:rPr lang="en-US" sz="3600" spc="104" dirty="0">
                <a:solidFill>
                  <a:srgbClr val="042B60"/>
                </a:solidFill>
                <a:latin typeface="Now"/>
              </a:rPr>
              <a:t>. Bu </a:t>
            </a:r>
            <a:r>
              <a:rPr lang="en-US" sz="3600" spc="104" dirty="0" err="1">
                <a:solidFill>
                  <a:srgbClr val="042B60"/>
                </a:solidFill>
                <a:latin typeface="Now"/>
              </a:rPr>
              <a:t>dönemde</a:t>
            </a:r>
            <a:r>
              <a:rPr lang="en-US" sz="3600" spc="104" dirty="0">
                <a:solidFill>
                  <a:srgbClr val="042B60"/>
                </a:solidFill>
                <a:latin typeface="Now"/>
              </a:rPr>
              <a:t> </a:t>
            </a:r>
            <a:r>
              <a:rPr lang="en-US" sz="3600" spc="104" dirty="0" err="1">
                <a:solidFill>
                  <a:srgbClr val="042B60"/>
                </a:solidFill>
                <a:latin typeface="Now"/>
              </a:rPr>
              <a:t>çocuğun</a:t>
            </a:r>
            <a:r>
              <a:rPr lang="en-US" sz="3600" spc="104" dirty="0">
                <a:solidFill>
                  <a:srgbClr val="042B60"/>
                </a:solidFill>
                <a:latin typeface="Now"/>
              </a:rPr>
              <a:t> </a:t>
            </a:r>
            <a:r>
              <a:rPr lang="en-US" sz="3600" spc="104" dirty="0" err="1">
                <a:solidFill>
                  <a:srgbClr val="042B60"/>
                </a:solidFill>
                <a:latin typeface="Now"/>
              </a:rPr>
              <a:t>sınırlarını</a:t>
            </a:r>
            <a:r>
              <a:rPr lang="en-US" sz="3600" spc="104" dirty="0">
                <a:solidFill>
                  <a:srgbClr val="042B60"/>
                </a:solidFill>
                <a:latin typeface="Now"/>
              </a:rPr>
              <a:t> </a:t>
            </a:r>
            <a:r>
              <a:rPr lang="en-US" sz="3600" spc="104" dirty="0" err="1">
                <a:solidFill>
                  <a:srgbClr val="042B60"/>
                </a:solidFill>
                <a:latin typeface="Now"/>
              </a:rPr>
              <a:t>gözetirken</a:t>
            </a:r>
            <a:r>
              <a:rPr lang="en-US" sz="3600" spc="104" dirty="0">
                <a:solidFill>
                  <a:srgbClr val="042B60"/>
                </a:solidFill>
                <a:latin typeface="Now"/>
              </a:rPr>
              <a:t> </a:t>
            </a:r>
            <a:r>
              <a:rPr lang="en-US" sz="3600" spc="104" dirty="0" err="1">
                <a:solidFill>
                  <a:srgbClr val="042B60"/>
                </a:solidFill>
                <a:latin typeface="Now"/>
              </a:rPr>
              <a:t>kendi</a:t>
            </a:r>
            <a:r>
              <a:rPr lang="en-US" sz="3600" spc="104" dirty="0">
                <a:solidFill>
                  <a:srgbClr val="042B60"/>
                </a:solidFill>
                <a:latin typeface="Now"/>
              </a:rPr>
              <a:t> </a:t>
            </a:r>
            <a:r>
              <a:rPr lang="en-US" sz="3600" spc="104" dirty="0" err="1">
                <a:solidFill>
                  <a:srgbClr val="042B60"/>
                </a:solidFill>
                <a:latin typeface="Now"/>
              </a:rPr>
              <a:t>sınırlarınızı</a:t>
            </a:r>
            <a:r>
              <a:rPr lang="en-US" sz="3600" spc="104" dirty="0">
                <a:solidFill>
                  <a:srgbClr val="042B60"/>
                </a:solidFill>
                <a:latin typeface="Now"/>
              </a:rPr>
              <a:t> da </a:t>
            </a:r>
            <a:r>
              <a:rPr lang="en-US" sz="3600" spc="104" dirty="0" err="1">
                <a:solidFill>
                  <a:srgbClr val="042B60"/>
                </a:solidFill>
                <a:latin typeface="Now"/>
              </a:rPr>
              <a:t>korumalısınız</a:t>
            </a:r>
            <a:r>
              <a:rPr lang="en-US" sz="3600" spc="104" dirty="0">
                <a:solidFill>
                  <a:srgbClr val="042B60"/>
                </a:solidFill>
                <a:latin typeface="Now"/>
              </a:rPr>
              <a:t>. </a:t>
            </a:r>
          </a:p>
          <a:p>
            <a:pPr>
              <a:lnSpc>
                <a:spcPts val="7258"/>
              </a:lnSpc>
            </a:pPr>
            <a:endParaRPr lang="en-US" sz="3600" spc="104" dirty="0">
              <a:solidFill>
                <a:srgbClr val="042B60"/>
              </a:solidFill>
              <a:latin typeface="Now"/>
            </a:endParaRPr>
          </a:p>
        </p:txBody>
      </p:sp>
      <p:sp>
        <p:nvSpPr>
          <p:cNvPr id="5" name="TextBox 5"/>
          <p:cNvSpPr txBox="1"/>
          <p:nvPr/>
        </p:nvSpPr>
        <p:spPr>
          <a:xfrm>
            <a:off x="1795995" y="3904947"/>
            <a:ext cx="16252837" cy="6700493"/>
          </a:xfrm>
          <a:prstGeom prst="rect">
            <a:avLst/>
          </a:prstGeom>
        </p:spPr>
        <p:txBody>
          <a:bodyPr lIns="0" tIns="0" rIns="0" bIns="0" rtlCol="0" anchor="t">
            <a:spAutoFit/>
          </a:bodyPr>
          <a:lstStyle/>
          <a:p>
            <a:pPr>
              <a:lnSpc>
                <a:spcPts val="4644"/>
              </a:lnSpc>
            </a:pPr>
            <a:r>
              <a:rPr lang="en-US" sz="3600" spc="104" dirty="0">
                <a:solidFill>
                  <a:srgbClr val="CB6CE6"/>
                </a:solidFill>
                <a:latin typeface="Now"/>
              </a:rPr>
              <a:t>3-6 </a:t>
            </a:r>
            <a:r>
              <a:rPr lang="en-US" sz="3600" spc="104" dirty="0" err="1">
                <a:solidFill>
                  <a:srgbClr val="CB6CE6"/>
                </a:solidFill>
                <a:latin typeface="Now"/>
              </a:rPr>
              <a:t>yaş</a:t>
            </a:r>
            <a:r>
              <a:rPr lang="en-US" sz="3600" spc="104" dirty="0">
                <a:solidFill>
                  <a:srgbClr val="CB6CE6"/>
                </a:solidFill>
                <a:latin typeface="Now"/>
              </a:rPr>
              <a:t>:</a:t>
            </a:r>
            <a:r>
              <a:rPr lang="en-US" sz="3600" spc="104" dirty="0">
                <a:solidFill>
                  <a:srgbClr val="042B60"/>
                </a:solidFill>
                <a:latin typeface="Now"/>
              </a:rPr>
              <a:t> Bu </a:t>
            </a:r>
            <a:r>
              <a:rPr lang="en-US" sz="3600" spc="104" dirty="0" err="1">
                <a:solidFill>
                  <a:srgbClr val="042B60"/>
                </a:solidFill>
                <a:latin typeface="Now"/>
              </a:rPr>
              <a:t>aşamada</a:t>
            </a:r>
            <a:r>
              <a:rPr lang="en-US" sz="3600" spc="104" dirty="0">
                <a:solidFill>
                  <a:srgbClr val="042B60"/>
                </a:solidFill>
                <a:latin typeface="Now"/>
              </a:rPr>
              <a:t> </a:t>
            </a:r>
            <a:r>
              <a:rPr lang="en-US" sz="3600" spc="104" dirty="0" err="1">
                <a:solidFill>
                  <a:srgbClr val="042B60"/>
                </a:solidFill>
                <a:latin typeface="Now"/>
              </a:rPr>
              <a:t>çocuklar</a:t>
            </a:r>
            <a:r>
              <a:rPr lang="en-US" sz="3600" spc="104" dirty="0">
                <a:solidFill>
                  <a:srgbClr val="042B60"/>
                </a:solidFill>
                <a:latin typeface="Now"/>
              </a:rPr>
              <a:t> </a:t>
            </a:r>
            <a:r>
              <a:rPr lang="en-US" sz="3600" spc="104" dirty="0" err="1">
                <a:solidFill>
                  <a:srgbClr val="042B60"/>
                </a:solidFill>
                <a:latin typeface="Now"/>
              </a:rPr>
              <a:t>cinsel</a:t>
            </a:r>
            <a:r>
              <a:rPr lang="en-US" sz="3600" spc="104" dirty="0">
                <a:solidFill>
                  <a:srgbClr val="042B60"/>
                </a:solidFill>
                <a:latin typeface="Now"/>
              </a:rPr>
              <a:t> </a:t>
            </a:r>
            <a:r>
              <a:rPr lang="en-US" sz="3600" spc="104" dirty="0" err="1">
                <a:solidFill>
                  <a:srgbClr val="042B60"/>
                </a:solidFill>
                <a:latin typeface="Now"/>
              </a:rPr>
              <a:t>rollerin</a:t>
            </a:r>
            <a:r>
              <a:rPr lang="en-US" sz="3600" spc="104" dirty="0">
                <a:solidFill>
                  <a:srgbClr val="042B60"/>
                </a:solidFill>
                <a:latin typeface="Now"/>
              </a:rPr>
              <a:t> </a:t>
            </a:r>
            <a:r>
              <a:rPr lang="en-US" sz="3600" spc="104" dirty="0" err="1">
                <a:solidFill>
                  <a:srgbClr val="042B60"/>
                </a:solidFill>
                <a:latin typeface="Now"/>
              </a:rPr>
              <a:t>geliştiği</a:t>
            </a:r>
            <a:r>
              <a:rPr lang="en-US" sz="3600" spc="104" dirty="0">
                <a:solidFill>
                  <a:srgbClr val="042B60"/>
                </a:solidFill>
                <a:latin typeface="Now"/>
              </a:rPr>
              <a:t> </a:t>
            </a:r>
            <a:r>
              <a:rPr lang="en-US" sz="3600" spc="104" dirty="0" err="1">
                <a:solidFill>
                  <a:srgbClr val="042B60"/>
                </a:solidFill>
                <a:latin typeface="Now"/>
              </a:rPr>
              <a:t>bir</a:t>
            </a:r>
            <a:r>
              <a:rPr lang="en-US" sz="3600" spc="104" dirty="0">
                <a:solidFill>
                  <a:srgbClr val="042B60"/>
                </a:solidFill>
                <a:latin typeface="Now"/>
              </a:rPr>
              <a:t> </a:t>
            </a:r>
            <a:r>
              <a:rPr lang="en-US" sz="3600" spc="104" dirty="0" err="1">
                <a:solidFill>
                  <a:srgbClr val="042B60"/>
                </a:solidFill>
                <a:latin typeface="Now"/>
              </a:rPr>
              <a:t>döneme</a:t>
            </a:r>
            <a:r>
              <a:rPr lang="en-US" sz="3600" spc="104" dirty="0">
                <a:solidFill>
                  <a:srgbClr val="042B60"/>
                </a:solidFill>
                <a:latin typeface="Now"/>
              </a:rPr>
              <a:t> </a:t>
            </a:r>
            <a:r>
              <a:rPr lang="en-US" sz="3600" spc="104" dirty="0" err="1">
                <a:solidFill>
                  <a:srgbClr val="042B60"/>
                </a:solidFill>
                <a:latin typeface="Now"/>
              </a:rPr>
              <a:t>girerler</a:t>
            </a:r>
            <a:r>
              <a:rPr lang="en-US" sz="3600" spc="104" dirty="0">
                <a:solidFill>
                  <a:srgbClr val="042B60"/>
                </a:solidFill>
                <a:latin typeface="Now"/>
              </a:rPr>
              <a:t>. </a:t>
            </a:r>
            <a:r>
              <a:rPr lang="en-US" sz="3600" spc="104" dirty="0" err="1">
                <a:solidFill>
                  <a:srgbClr val="042B60"/>
                </a:solidFill>
                <a:latin typeface="Now"/>
              </a:rPr>
              <a:t>Ebeveynler</a:t>
            </a:r>
            <a:r>
              <a:rPr lang="en-US" sz="3600" spc="104" dirty="0">
                <a:solidFill>
                  <a:srgbClr val="042B60"/>
                </a:solidFill>
                <a:latin typeface="Now"/>
              </a:rPr>
              <a:t> </a:t>
            </a:r>
            <a:r>
              <a:rPr lang="en-US" sz="3600" spc="104" dirty="0" err="1">
                <a:solidFill>
                  <a:srgbClr val="042B60"/>
                </a:solidFill>
                <a:latin typeface="Now"/>
              </a:rPr>
              <a:t>nazikçe</a:t>
            </a:r>
            <a:r>
              <a:rPr lang="en-US" sz="3600" spc="104" dirty="0">
                <a:solidFill>
                  <a:srgbClr val="042B60"/>
                </a:solidFill>
                <a:latin typeface="Now"/>
              </a:rPr>
              <a:t> </a:t>
            </a:r>
            <a:r>
              <a:rPr lang="en-US" sz="3600" spc="104" dirty="0" err="1">
                <a:solidFill>
                  <a:srgbClr val="042B60"/>
                </a:solidFill>
                <a:latin typeface="Now"/>
              </a:rPr>
              <a:t>ve</a:t>
            </a:r>
            <a:r>
              <a:rPr lang="en-US" sz="3600" spc="104" dirty="0">
                <a:solidFill>
                  <a:srgbClr val="042B60"/>
                </a:solidFill>
                <a:latin typeface="Now"/>
              </a:rPr>
              <a:t> </a:t>
            </a:r>
            <a:r>
              <a:rPr lang="en-US" sz="3600" spc="104" dirty="0" err="1">
                <a:solidFill>
                  <a:srgbClr val="042B60"/>
                </a:solidFill>
                <a:latin typeface="Now"/>
              </a:rPr>
              <a:t>kararlılıkla</a:t>
            </a:r>
            <a:r>
              <a:rPr lang="en-US" sz="3600" spc="104" dirty="0">
                <a:solidFill>
                  <a:srgbClr val="042B60"/>
                </a:solidFill>
                <a:latin typeface="Now"/>
              </a:rPr>
              <a:t> </a:t>
            </a:r>
            <a:r>
              <a:rPr lang="en-US" sz="3600" spc="104" dirty="0" err="1">
                <a:solidFill>
                  <a:srgbClr val="042B60"/>
                </a:solidFill>
                <a:latin typeface="Now"/>
              </a:rPr>
              <a:t>çocuklarının</a:t>
            </a:r>
            <a:r>
              <a:rPr lang="en-US" sz="3600" spc="104" dirty="0">
                <a:solidFill>
                  <a:srgbClr val="042B60"/>
                </a:solidFill>
                <a:latin typeface="Now"/>
              </a:rPr>
              <a:t> </a:t>
            </a:r>
            <a:r>
              <a:rPr lang="en-US" sz="3600" spc="104" dirty="0" err="1">
                <a:solidFill>
                  <a:srgbClr val="042B60"/>
                </a:solidFill>
                <a:latin typeface="Now"/>
              </a:rPr>
              <a:t>kendileriyle</a:t>
            </a:r>
            <a:r>
              <a:rPr lang="en-US" sz="3600" spc="104" dirty="0">
                <a:solidFill>
                  <a:srgbClr val="042B60"/>
                </a:solidFill>
                <a:latin typeface="Now"/>
              </a:rPr>
              <a:t> </a:t>
            </a:r>
            <a:r>
              <a:rPr lang="en-US" sz="3600" spc="104" dirty="0" err="1">
                <a:solidFill>
                  <a:srgbClr val="042B60"/>
                </a:solidFill>
                <a:latin typeface="Now"/>
              </a:rPr>
              <a:t>özdeşim</a:t>
            </a:r>
            <a:r>
              <a:rPr lang="en-US" sz="3600" spc="104" dirty="0">
                <a:solidFill>
                  <a:srgbClr val="042B60"/>
                </a:solidFill>
                <a:latin typeface="Now"/>
              </a:rPr>
              <a:t> </a:t>
            </a:r>
            <a:r>
              <a:rPr lang="en-US" sz="3600" spc="104" dirty="0" err="1">
                <a:solidFill>
                  <a:srgbClr val="042B60"/>
                </a:solidFill>
                <a:latin typeface="Now"/>
              </a:rPr>
              <a:t>kurmalarına</a:t>
            </a:r>
            <a:r>
              <a:rPr lang="en-US" sz="3600" spc="104" dirty="0">
                <a:solidFill>
                  <a:srgbClr val="042B60"/>
                </a:solidFill>
                <a:latin typeface="Now"/>
              </a:rPr>
              <a:t> </a:t>
            </a:r>
            <a:r>
              <a:rPr lang="en-US" sz="3600" spc="104" dirty="0" err="1">
                <a:solidFill>
                  <a:srgbClr val="042B60"/>
                </a:solidFill>
                <a:latin typeface="Now"/>
              </a:rPr>
              <a:t>ve</a:t>
            </a:r>
            <a:r>
              <a:rPr lang="en-US" sz="3600" spc="104" dirty="0">
                <a:solidFill>
                  <a:srgbClr val="042B60"/>
                </a:solidFill>
                <a:latin typeface="Now"/>
              </a:rPr>
              <a:t> </a:t>
            </a:r>
            <a:r>
              <a:rPr lang="en-US" sz="3600" spc="104" dirty="0" err="1">
                <a:solidFill>
                  <a:srgbClr val="042B60"/>
                </a:solidFill>
                <a:latin typeface="Now"/>
              </a:rPr>
              <a:t>rekabet</a:t>
            </a:r>
            <a:r>
              <a:rPr lang="en-US" sz="3600" spc="104" dirty="0">
                <a:solidFill>
                  <a:srgbClr val="042B60"/>
                </a:solidFill>
                <a:latin typeface="Now"/>
              </a:rPr>
              <a:t> </a:t>
            </a:r>
            <a:r>
              <a:rPr lang="en-US" sz="3600" spc="104" dirty="0" err="1">
                <a:solidFill>
                  <a:srgbClr val="042B60"/>
                </a:solidFill>
                <a:latin typeface="Now"/>
              </a:rPr>
              <a:t>etmelerine</a:t>
            </a:r>
            <a:r>
              <a:rPr lang="en-US" sz="3600" spc="104" dirty="0">
                <a:solidFill>
                  <a:srgbClr val="042B60"/>
                </a:solidFill>
                <a:latin typeface="Now"/>
              </a:rPr>
              <a:t> </a:t>
            </a:r>
            <a:r>
              <a:rPr lang="en-US" sz="3600" spc="104" dirty="0" err="1">
                <a:solidFill>
                  <a:srgbClr val="042B60"/>
                </a:solidFill>
                <a:latin typeface="Now"/>
              </a:rPr>
              <a:t>izin</a:t>
            </a:r>
            <a:r>
              <a:rPr lang="en-US" sz="3600" spc="104" dirty="0">
                <a:solidFill>
                  <a:srgbClr val="042B60"/>
                </a:solidFill>
                <a:latin typeface="Now"/>
              </a:rPr>
              <a:t> </a:t>
            </a:r>
            <a:r>
              <a:rPr lang="en-US" sz="3600" spc="104" dirty="0" err="1">
                <a:solidFill>
                  <a:srgbClr val="042B60"/>
                </a:solidFill>
                <a:latin typeface="Now"/>
              </a:rPr>
              <a:t>vermeliler</a:t>
            </a:r>
            <a:r>
              <a:rPr lang="en-US" sz="3600" spc="104" dirty="0">
                <a:solidFill>
                  <a:srgbClr val="042B60"/>
                </a:solidFill>
                <a:latin typeface="Now"/>
              </a:rPr>
              <a:t>. Bu </a:t>
            </a:r>
            <a:r>
              <a:rPr lang="en-US" sz="3600" spc="104" dirty="0" err="1">
                <a:solidFill>
                  <a:srgbClr val="042B60"/>
                </a:solidFill>
                <a:latin typeface="Now"/>
              </a:rPr>
              <a:t>özdeşim</a:t>
            </a:r>
            <a:r>
              <a:rPr lang="en-US" sz="3600" spc="104" dirty="0">
                <a:solidFill>
                  <a:srgbClr val="042B60"/>
                </a:solidFill>
                <a:latin typeface="Now"/>
              </a:rPr>
              <a:t> </a:t>
            </a:r>
            <a:r>
              <a:rPr lang="en-US" sz="3600" spc="104" dirty="0" err="1">
                <a:solidFill>
                  <a:srgbClr val="042B60"/>
                </a:solidFill>
                <a:latin typeface="Now"/>
              </a:rPr>
              <a:t>süreci</a:t>
            </a:r>
            <a:r>
              <a:rPr lang="en-US" sz="3600" spc="104" dirty="0">
                <a:solidFill>
                  <a:srgbClr val="042B60"/>
                </a:solidFill>
                <a:latin typeface="Now"/>
              </a:rPr>
              <a:t> </a:t>
            </a:r>
            <a:r>
              <a:rPr lang="en-US" sz="3600" spc="104" dirty="0" err="1">
                <a:solidFill>
                  <a:srgbClr val="042B60"/>
                </a:solidFill>
                <a:latin typeface="Now"/>
              </a:rPr>
              <a:t>çocukların</a:t>
            </a:r>
            <a:r>
              <a:rPr lang="en-US" sz="3600" spc="104" dirty="0">
                <a:solidFill>
                  <a:srgbClr val="042B60"/>
                </a:solidFill>
                <a:latin typeface="Now"/>
              </a:rPr>
              <a:t> </a:t>
            </a:r>
            <a:r>
              <a:rPr lang="en-US" sz="3600" spc="104" dirty="0" err="1">
                <a:solidFill>
                  <a:srgbClr val="042B60"/>
                </a:solidFill>
                <a:latin typeface="Now"/>
              </a:rPr>
              <a:t>uygun</a:t>
            </a:r>
            <a:r>
              <a:rPr lang="en-US" sz="3600" spc="104" dirty="0">
                <a:solidFill>
                  <a:srgbClr val="042B60"/>
                </a:solidFill>
                <a:latin typeface="Now"/>
              </a:rPr>
              <a:t> </a:t>
            </a:r>
            <a:r>
              <a:rPr lang="en-US" sz="3600" spc="104" dirty="0" err="1">
                <a:solidFill>
                  <a:srgbClr val="042B60"/>
                </a:solidFill>
                <a:latin typeface="Now"/>
              </a:rPr>
              <a:t>karakter</a:t>
            </a:r>
            <a:r>
              <a:rPr lang="en-US" sz="3600" spc="104" dirty="0">
                <a:solidFill>
                  <a:srgbClr val="042B60"/>
                </a:solidFill>
                <a:latin typeface="Now"/>
              </a:rPr>
              <a:t> </a:t>
            </a:r>
            <a:r>
              <a:rPr lang="en-US" sz="3600" spc="104" dirty="0" err="1">
                <a:solidFill>
                  <a:srgbClr val="042B60"/>
                </a:solidFill>
                <a:latin typeface="Now"/>
              </a:rPr>
              <a:t>özellikleri</a:t>
            </a:r>
            <a:r>
              <a:rPr lang="en-US" sz="3600" spc="104" dirty="0">
                <a:solidFill>
                  <a:srgbClr val="042B60"/>
                </a:solidFill>
                <a:latin typeface="Now"/>
              </a:rPr>
              <a:t> </a:t>
            </a:r>
            <a:r>
              <a:rPr lang="en-US" sz="3600" spc="104" dirty="0" err="1">
                <a:solidFill>
                  <a:srgbClr val="042B60"/>
                </a:solidFill>
                <a:latin typeface="Now"/>
              </a:rPr>
              <a:t>geliştirmelerine</a:t>
            </a:r>
            <a:r>
              <a:rPr lang="en-US" sz="3600" spc="104" dirty="0">
                <a:solidFill>
                  <a:srgbClr val="042B60"/>
                </a:solidFill>
                <a:latin typeface="Now"/>
              </a:rPr>
              <a:t> </a:t>
            </a:r>
            <a:r>
              <a:rPr lang="en-US" sz="3600" spc="104" dirty="0" err="1">
                <a:solidFill>
                  <a:srgbClr val="042B60"/>
                </a:solidFill>
                <a:latin typeface="Now"/>
              </a:rPr>
              <a:t>yardımcı</a:t>
            </a:r>
            <a:r>
              <a:rPr lang="en-US" sz="3600" spc="104" dirty="0">
                <a:solidFill>
                  <a:srgbClr val="042B60"/>
                </a:solidFill>
                <a:latin typeface="Now"/>
              </a:rPr>
              <a:t> </a:t>
            </a:r>
            <a:r>
              <a:rPr lang="en-US" sz="3600" spc="104" dirty="0" err="1">
                <a:solidFill>
                  <a:srgbClr val="042B60"/>
                </a:solidFill>
                <a:latin typeface="Now"/>
              </a:rPr>
              <a:t>olmaktadır</a:t>
            </a:r>
            <a:r>
              <a:rPr lang="en-US" sz="3600" spc="104" dirty="0">
                <a:solidFill>
                  <a:srgbClr val="042B60"/>
                </a:solidFill>
                <a:latin typeface="Now"/>
              </a:rPr>
              <a:t>. Bu </a:t>
            </a:r>
            <a:r>
              <a:rPr lang="en-US" sz="3600" spc="104" dirty="0" err="1">
                <a:solidFill>
                  <a:srgbClr val="042B60"/>
                </a:solidFill>
                <a:latin typeface="Now"/>
              </a:rPr>
              <a:t>dönemin</a:t>
            </a:r>
            <a:r>
              <a:rPr lang="en-US" sz="3600" spc="104" dirty="0">
                <a:solidFill>
                  <a:srgbClr val="042B60"/>
                </a:solidFill>
                <a:latin typeface="Now"/>
              </a:rPr>
              <a:t> </a:t>
            </a:r>
            <a:r>
              <a:rPr lang="en-US" sz="3600" spc="104" dirty="0" err="1">
                <a:solidFill>
                  <a:srgbClr val="042B60"/>
                </a:solidFill>
                <a:latin typeface="Now"/>
              </a:rPr>
              <a:t>sonu</a:t>
            </a:r>
            <a:r>
              <a:rPr lang="en-US" sz="3600" spc="104" dirty="0">
                <a:solidFill>
                  <a:srgbClr val="042B60"/>
                </a:solidFill>
                <a:latin typeface="Now"/>
              </a:rPr>
              <a:t> </a:t>
            </a:r>
            <a:r>
              <a:rPr lang="en-US" sz="3600" spc="104" dirty="0" err="1">
                <a:solidFill>
                  <a:srgbClr val="042B60"/>
                </a:solidFill>
                <a:latin typeface="Now"/>
              </a:rPr>
              <a:t>çocukların</a:t>
            </a:r>
            <a:r>
              <a:rPr lang="en-US" sz="3600" spc="104" dirty="0">
                <a:solidFill>
                  <a:srgbClr val="042B60"/>
                </a:solidFill>
                <a:latin typeface="Now"/>
              </a:rPr>
              <a:t> </a:t>
            </a:r>
            <a:r>
              <a:rPr lang="en-US" sz="3600" spc="104" dirty="0" err="1">
                <a:solidFill>
                  <a:srgbClr val="042B60"/>
                </a:solidFill>
                <a:latin typeface="Now"/>
              </a:rPr>
              <a:t>okuldaki</a:t>
            </a:r>
            <a:r>
              <a:rPr lang="en-US" sz="3600" spc="104" dirty="0">
                <a:solidFill>
                  <a:srgbClr val="042B60"/>
                </a:solidFill>
                <a:latin typeface="Now"/>
              </a:rPr>
              <a:t> </a:t>
            </a:r>
            <a:r>
              <a:rPr lang="en-US" sz="3600" spc="104" dirty="0" err="1">
                <a:solidFill>
                  <a:srgbClr val="042B60"/>
                </a:solidFill>
                <a:latin typeface="Now"/>
              </a:rPr>
              <a:t>çalışmalar</a:t>
            </a:r>
            <a:r>
              <a:rPr lang="en-US" sz="3600" spc="104" dirty="0">
                <a:solidFill>
                  <a:srgbClr val="042B60"/>
                </a:solidFill>
                <a:latin typeface="Now"/>
              </a:rPr>
              <a:t> </a:t>
            </a:r>
            <a:r>
              <a:rPr lang="en-US" sz="3600" spc="104" dirty="0" err="1">
                <a:solidFill>
                  <a:srgbClr val="042B60"/>
                </a:solidFill>
                <a:latin typeface="Now"/>
              </a:rPr>
              <a:t>ve</a:t>
            </a:r>
            <a:r>
              <a:rPr lang="en-US" sz="3600" spc="104" dirty="0">
                <a:solidFill>
                  <a:srgbClr val="042B60"/>
                </a:solidFill>
                <a:latin typeface="Now"/>
              </a:rPr>
              <a:t> </a:t>
            </a:r>
            <a:r>
              <a:rPr lang="en-US" sz="3600" spc="104" dirty="0" err="1">
                <a:solidFill>
                  <a:srgbClr val="042B60"/>
                </a:solidFill>
                <a:latin typeface="Now"/>
              </a:rPr>
              <a:t>oyun</a:t>
            </a:r>
            <a:r>
              <a:rPr lang="en-US" sz="3600" spc="104" dirty="0">
                <a:solidFill>
                  <a:srgbClr val="042B60"/>
                </a:solidFill>
                <a:latin typeface="Now"/>
              </a:rPr>
              <a:t> </a:t>
            </a:r>
            <a:r>
              <a:rPr lang="en-US" sz="3600" spc="104" dirty="0" err="1">
                <a:solidFill>
                  <a:srgbClr val="042B60"/>
                </a:solidFill>
                <a:latin typeface="Now"/>
              </a:rPr>
              <a:t>süreciyle</a:t>
            </a:r>
            <a:r>
              <a:rPr lang="en-US" sz="3600" spc="104" dirty="0">
                <a:solidFill>
                  <a:srgbClr val="042B60"/>
                </a:solidFill>
                <a:latin typeface="Now"/>
              </a:rPr>
              <a:t> </a:t>
            </a:r>
            <a:r>
              <a:rPr lang="en-US" sz="3600" spc="104" dirty="0" err="1">
                <a:solidFill>
                  <a:srgbClr val="042B60"/>
                </a:solidFill>
                <a:latin typeface="Now"/>
              </a:rPr>
              <a:t>ilgili</a:t>
            </a:r>
            <a:r>
              <a:rPr lang="en-US" sz="3600" spc="104" dirty="0">
                <a:solidFill>
                  <a:srgbClr val="042B60"/>
                </a:solidFill>
                <a:latin typeface="Now"/>
              </a:rPr>
              <a:t> </a:t>
            </a:r>
            <a:r>
              <a:rPr lang="en-US" sz="3600" spc="104" dirty="0" err="1">
                <a:solidFill>
                  <a:srgbClr val="042B60"/>
                </a:solidFill>
                <a:latin typeface="Now"/>
              </a:rPr>
              <a:t>görev</a:t>
            </a:r>
            <a:r>
              <a:rPr lang="en-US" sz="3600" spc="104" dirty="0">
                <a:solidFill>
                  <a:srgbClr val="042B60"/>
                </a:solidFill>
                <a:latin typeface="Now"/>
              </a:rPr>
              <a:t> </a:t>
            </a:r>
            <a:r>
              <a:rPr lang="en-US" sz="3600" spc="104" dirty="0" err="1">
                <a:solidFill>
                  <a:srgbClr val="042B60"/>
                </a:solidFill>
                <a:latin typeface="Now"/>
              </a:rPr>
              <a:t>aldıkları</a:t>
            </a:r>
            <a:r>
              <a:rPr lang="en-US" sz="3600" spc="104" dirty="0">
                <a:solidFill>
                  <a:srgbClr val="042B60"/>
                </a:solidFill>
                <a:latin typeface="Now"/>
              </a:rPr>
              <a:t> </a:t>
            </a:r>
            <a:r>
              <a:rPr lang="en-US" sz="3600" spc="104" dirty="0" err="1">
                <a:solidFill>
                  <a:srgbClr val="042B60"/>
                </a:solidFill>
                <a:latin typeface="Now"/>
              </a:rPr>
              <a:t>zamandır</a:t>
            </a:r>
            <a:r>
              <a:rPr lang="en-US" sz="3600" spc="104" dirty="0">
                <a:solidFill>
                  <a:srgbClr val="042B60"/>
                </a:solidFill>
                <a:latin typeface="Now"/>
              </a:rPr>
              <a:t>. Bu </a:t>
            </a:r>
            <a:r>
              <a:rPr lang="en-US" sz="3600" spc="104" dirty="0" err="1">
                <a:solidFill>
                  <a:srgbClr val="042B60"/>
                </a:solidFill>
                <a:latin typeface="Now"/>
              </a:rPr>
              <a:t>dönemde</a:t>
            </a:r>
            <a:r>
              <a:rPr lang="en-US" sz="3600" spc="104" dirty="0">
                <a:solidFill>
                  <a:srgbClr val="042B60"/>
                </a:solidFill>
                <a:latin typeface="Now"/>
              </a:rPr>
              <a:t> </a:t>
            </a:r>
            <a:r>
              <a:rPr lang="en-US" sz="3600" spc="104" dirty="0" err="1">
                <a:solidFill>
                  <a:srgbClr val="042B60"/>
                </a:solidFill>
                <a:latin typeface="Now"/>
              </a:rPr>
              <a:t>anne</a:t>
            </a:r>
            <a:r>
              <a:rPr lang="en-US" sz="3600" spc="104" dirty="0">
                <a:solidFill>
                  <a:srgbClr val="042B60"/>
                </a:solidFill>
                <a:latin typeface="Now"/>
              </a:rPr>
              <a:t> </a:t>
            </a:r>
            <a:r>
              <a:rPr lang="en-US" sz="3600" spc="104" dirty="0" err="1">
                <a:solidFill>
                  <a:srgbClr val="042B60"/>
                </a:solidFill>
                <a:latin typeface="Now"/>
              </a:rPr>
              <a:t>babalara</a:t>
            </a:r>
            <a:r>
              <a:rPr lang="en-US" sz="3600" spc="104" dirty="0">
                <a:solidFill>
                  <a:srgbClr val="042B60"/>
                </a:solidFill>
                <a:latin typeface="Now"/>
              </a:rPr>
              <a:t> </a:t>
            </a:r>
            <a:r>
              <a:rPr lang="en-US" sz="3600" spc="104" dirty="0" err="1">
                <a:solidFill>
                  <a:srgbClr val="042B60"/>
                </a:solidFill>
                <a:latin typeface="Now"/>
              </a:rPr>
              <a:t>düşen</a:t>
            </a:r>
            <a:r>
              <a:rPr lang="en-US" sz="3600" spc="104" dirty="0">
                <a:solidFill>
                  <a:srgbClr val="042B60"/>
                </a:solidFill>
                <a:latin typeface="Now"/>
              </a:rPr>
              <a:t> </a:t>
            </a:r>
            <a:r>
              <a:rPr lang="en-US" sz="3600" spc="104" dirty="0" err="1">
                <a:solidFill>
                  <a:srgbClr val="042B60"/>
                </a:solidFill>
                <a:latin typeface="Now"/>
              </a:rPr>
              <a:t>sorumluluk</a:t>
            </a:r>
            <a:r>
              <a:rPr lang="en-US" sz="3600" spc="104" dirty="0">
                <a:solidFill>
                  <a:srgbClr val="042B60"/>
                </a:solidFill>
                <a:latin typeface="Now"/>
              </a:rPr>
              <a:t> </a:t>
            </a:r>
            <a:r>
              <a:rPr lang="en-US" sz="3600" spc="104" dirty="0" err="1">
                <a:solidFill>
                  <a:srgbClr val="042B60"/>
                </a:solidFill>
                <a:latin typeface="Now"/>
              </a:rPr>
              <a:t>çocukların</a:t>
            </a:r>
            <a:r>
              <a:rPr lang="en-US" sz="3600" spc="104" dirty="0">
                <a:solidFill>
                  <a:srgbClr val="042B60"/>
                </a:solidFill>
                <a:latin typeface="Now"/>
              </a:rPr>
              <a:t> </a:t>
            </a:r>
            <a:r>
              <a:rPr lang="en-US" sz="3600" spc="104" dirty="0" err="1">
                <a:solidFill>
                  <a:srgbClr val="042B60"/>
                </a:solidFill>
                <a:latin typeface="Now"/>
              </a:rPr>
              <a:t>ödev</a:t>
            </a:r>
            <a:r>
              <a:rPr lang="en-US" sz="3600" spc="104" dirty="0">
                <a:solidFill>
                  <a:srgbClr val="042B60"/>
                </a:solidFill>
                <a:latin typeface="Now"/>
              </a:rPr>
              <a:t>, </a:t>
            </a:r>
            <a:r>
              <a:rPr lang="en-US" sz="3600" spc="104" dirty="0" err="1">
                <a:solidFill>
                  <a:srgbClr val="042B60"/>
                </a:solidFill>
                <a:latin typeface="Now"/>
              </a:rPr>
              <a:t>ev</a:t>
            </a:r>
            <a:r>
              <a:rPr lang="en-US" sz="3600" spc="104" dirty="0">
                <a:solidFill>
                  <a:srgbClr val="042B60"/>
                </a:solidFill>
                <a:latin typeface="Now"/>
              </a:rPr>
              <a:t> </a:t>
            </a:r>
            <a:r>
              <a:rPr lang="en-US" sz="3600" spc="104" dirty="0" err="1">
                <a:solidFill>
                  <a:srgbClr val="042B60"/>
                </a:solidFill>
                <a:latin typeface="Now"/>
              </a:rPr>
              <a:t>işi</a:t>
            </a:r>
            <a:r>
              <a:rPr lang="en-US" sz="3600" spc="104" dirty="0">
                <a:solidFill>
                  <a:srgbClr val="042B60"/>
                </a:solidFill>
                <a:latin typeface="Now"/>
              </a:rPr>
              <a:t> </a:t>
            </a:r>
            <a:r>
              <a:rPr lang="en-US" sz="3600" spc="104" dirty="0" err="1">
                <a:solidFill>
                  <a:srgbClr val="042B60"/>
                </a:solidFill>
                <a:latin typeface="Now"/>
              </a:rPr>
              <a:t>ve</a:t>
            </a:r>
            <a:r>
              <a:rPr lang="en-US" sz="3600" spc="104" dirty="0">
                <a:solidFill>
                  <a:srgbClr val="042B60"/>
                </a:solidFill>
                <a:latin typeface="Now"/>
              </a:rPr>
              <a:t> </a:t>
            </a:r>
            <a:r>
              <a:rPr lang="en-US" sz="3600" spc="104" dirty="0" err="1">
                <a:solidFill>
                  <a:srgbClr val="042B60"/>
                </a:solidFill>
                <a:latin typeface="Now"/>
              </a:rPr>
              <a:t>projeler</a:t>
            </a:r>
            <a:r>
              <a:rPr lang="en-US" sz="3600" spc="104" dirty="0">
                <a:solidFill>
                  <a:srgbClr val="042B60"/>
                </a:solidFill>
                <a:latin typeface="Now"/>
              </a:rPr>
              <a:t> </a:t>
            </a:r>
            <a:r>
              <a:rPr lang="en-US" sz="3600" spc="104" dirty="0" err="1">
                <a:solidFill>
                  <a:srgbClr val="042B60"/>
                </a:solidFill>
                <a:latin typeface="Now"/>
              </a:rPr>
              <a:t>gibi</a:t>
            </a:r>
            <a:r>
              <a:rPr lang="en-US" sz="3600" spc="104" dirty="0">
                <a:solidFill>
                  <a:srgbClr val="042B60"/>
                </a:solidFill>
                <a:latin typeface="Now"/>
              </a:rPr>
              <a:t> </a:t>
            </a:r>
            <a:r>
              <a:rPr lang="en-US" sz="3600" spc="104" dirty="0" err="1">
                <a:solidFill>
                  <a:srgbClr val="042B60"/>
                </a:solidFill>
                <a:latin typeface="Now"/>
              </a:rPr>
              <a:t>görevlerde</a:t>
            </a:r>
            <a:r>
              <a:rPr lang="en-US" sz="3600" spc="104" dirty="0">
                <a:solidFill>
                  <a:srgbClr val="042B60"/>
                </a:solidFill>
                <a:latin typeface="Now"/>
              </a:rPr>
              <a:t> </a:t>
            </a:r>
            <a:r>
              <a:rPr lang="en-US" sz="3600" spc="104" dirty="0" err="1">
                <a:solidFill>
                  <a:srgbClr val="042B60"/>
                </a:solidFill>
                <a:latin typeface="Now"/>
              </a:rPr>
              <a:t>sorumluluk</a:t>
            </a:r>
            <a:r>
              <a:rPr lang="en-US" sz="3600" spc="104" dirty="0">
                <a:solidFill>
                  <a:srgbClr val="042B60"/>
                </a:solidFill>
                <a:latin typeface="Now"/>
              </a:rPr>
              <a:t> </a:t>
            </a:r>
            <a:r>
              <a:rPr lang="en-US" sz="3600" spc="104" dirty="0" err="1">
                <a:solidFill>
                  <a:srgbClr val="042B60"/>
                </a:solidFill>
                <a:latin typeface="Now"/>
              </a:rPr>
              <a:t>almalarını</a:t>
            </a:r>
            <a:r>
              <a:rPr lang="en-US" sz="3600" spc="104" dirty="0">
                <a:solidFill>
                  <a:srgbClr val="042B60"/>
                </a:solidFill>
                <a:latin typeface="Now"/>
              </a:rPr>
              <a:t> </a:t>
            </a:r>
            <a:r>
              <a:rPr lang="en-US" sz="3600" spc="104" dirty="0" err="1">
                <a:solidFill>
                  <a:srgbClr val="042B60"/>
                </a:solidFill>
                <a:latin typeface="Now"/>
              </a:rPr>
              <a:t>desteklemektir</a:t>
            </a:r>
            <a:r>
              <a:rPr lang="en-US" sz="3600" spc="104" dirty="0">
                <a:solidFill>
                  <a:srgbClr val="042B60"/>
                </a:solidFill>
                <a:latin typeface="Now"/>
              </a:rPr>
              <a:t>. </a:t>
            </a:r>
            <a:r>
              <a:rPr lang="en-US" sz="3600" spc="104" dirty="0" err="1">
                <a:solidFill>
                  <a:srgbClr val="042B60"/>
                </a:solidFill>
                <a:latin typeface="Now"/>
              </a:rPr>
              <a:t>Böylece</a:t>
            </a:r>
            <a:r>
              <a:rPr lang="en-US" sz="3600" spc="104" dirty="0">
                <a:solidFill>
                  <a:srgbClr val="042B60"/>
                </a:solidFill>
                <a:latin typeface="Now"/>
              </a:rPr>
              <a:t> </a:t>
            </a:r>
            <a:r>
              <a:rPr lang="en-US" sz="3600" spc="104" dirty="0" err="1">
                <a:solidFill>
                  <a:srgbClr val="042B60"/>
                </a:solidFill>
                <a:latin typeface="Now"/>
              </a:rPr>
              <a:t>çocukların</a:t>
            </a:r>
            <a:r>
              <a:rPr lang="en-US" sz="3600" spc="104" dirty="0">
                <a:solidFill>
                  <a:srgbClr val="042B60"/>
                </a:solidFill>
                <a:latin typeface="Now"/>
              </a:rPr>
              <a:t> </a:t>
            </a:r>
            <a:r>
              <a:rPr lang="en-US" sz="3600" spc="104" dirty="0" err="1">
                <a:solidFill>
                  <a:srgbClr val="042B60"/>
                </a:solidFill>
                <a:latin typeface="Now"/>
              </a:rPr>
              <a:t>planlama</a:t>
            </a:r>
            <a:r>
              <a:rPr lang="en-US" sz="3600" spc="104" dirty="0">
                <a:solidFill>
                  <a:srgbClr val="042B60"/>
                </a:solidFill>
                <a:latin typeface="Now"/>
              </a:rPr>
              <a:t>, </a:t>
            </a:r>
            <a:r>
              <a:rPr lang="en-US" sz="3600" spc="104" dirty="0" err="1">
                <a:solidFill>
                  <a:srgbClr val="042B60"/>
                </a:solidFill>
                <a:latin typeface="Now"/>
              </a:rPr>
              <a:t>zamanı</a:t>
            </a:r>
            <a:r>
              <a:rPr lang="en-US" sz="3600" spc="104" dirty="0">
                <a:solidFill>
                  <a:srgbClr val="042B60"/>
                </a:solidFill>
                <a:latin typeface="Now"/>
              </a:rPr>
              <a:t> </a:t>
            </a:r>
            <a:r>
              <a:rPr lang="en-US" sz="3600" spc="104" dirty="0" err="1">
                <a:solidFill>
                  <a:srgbClr val="042B60"/>
                </a:solidFill>
                <a:latin typeface="Now"/>
              </a:rPr>
              <a:t>iyi</a:t>
            </a:r>
            <a:r>
              <a:rPr lang="en-US" sz="3600" spc="104" dirty="0">
                <a:solidFill>
                  <a:srgbClr val="042B60"/>
                </a:solidFill>
                <a:latin typeface="Now"/>
              </a:rPr>
              <a:t> </a:t>
            </a:r>
            <a:r>
              <a:rPr lang="en-US" sz="3600" spc="104" dirty="0" err="1">
                <a:solidFill>
                  <a:srgbClr val="042B60"/>
                </a:solidFill>
                <a:latin typeface="Now"/>
              </a:rPr>
              <a:t>kullanma</a:t>
            </a:r>
            <a:r>
              <a:rPr lang="en-US" sz="3600" spc="104" dirty="0">
                <a:solidFill>
                  <a:srgbClr val="042B60"/>
                </a:solidFill>
                <a:latin typeface="Now"/>
              </a:rPr>
              <a:t>, </a:t>
            </a:r>
            <a:r>
              <a:rPr lang="en-US" sz="3600" spc="104" dirty="0" err="1">
                <a:solidFill>
                  <a:srgbClr val="042B60"/>
                </a:solidFill>
                <a:latin typeface="Now"/>
              </a:rPr>
              <a:t>çabalama</a:t>
            </a:r>
            <a:r>
              <a:rPr lang="en-US" sz="3600" spc="104" dirty="0">
                <a:solidFill>
                  <a:srgbClr val="042B60"/>
                </a:solidFill>
                <a:latin typeface="Now"/>
              </a:rPr>
              <a:t> </a:t>
            </a:r>
            <a:r>
              <a:rPr lang="en-US" sz="3600" spc="104" dirty="0" err="1">
                <a:solidFill>
                  <a:srgbClr val="042B60"/>
                </a:solidFill>
                <a:latin typeface="Now"/>
              </a:rPr>
              <a:t>ve</a:t>
            </a:r>
            <a:r>
              <a:rPr lang="en-US" sz="3600" spc="104" dirty="0">
                <a:solidFill>
                  <a:srgbClr val="042B60"/>
                </a:solidFill>
                <a:latin typeface="Now"/>
              </a:rPr>
              <a:t> </a:t>
            </a:r>
            <a:r>
              <a:rPr lang="en-US" sz="3600" spc="104" dirty="0" err="1">
                <a:solidFill>
                  <a:srgbClr val="042B60"/>
                </a:solidFill>
                <a:latin typeface="Now"/>
              </a:rPr>
              <a:t>sebat</a:t>
            </a:r>
            <a:r>
              <a:rPr lang="en-US" sz="3600" spc="104" dirty="0">
                <a:solidFill>
                  <a:srgbClr val="042B60"/>
                </a:solidFill>
                <a:latin typeface="Now"/>
              </a:rPr>
              <a:t> </a:t>
            </a:r>
            <a:r>
              <a:rPr lang="en-US" sz="3600" spc="104" dirty="0" err="1">
                <a:solidFill>
                  <a:srgbClr val="042B60"/>
                </a:solidFill>
                <a:latin typeface="Now"/>
              </a:rPr>
              <a:t>etme</a:t>
            </a:r>
            <a:r>
              <a:rPr lang="en-US" sz="3600" spc="104" dirty="0">
                <a:solidFill>
                  <a:srgbClr val="042B60"/>
                </a:solidFill>
                <a:latin typeface="Now"/>
              </a:rPr>
              <a:t> </a:t>
            </a:r>
            <a:r>
              <a:rPr lang="en-US" sz="3600" spc="104" dirty="0" err="1">
                <a:solidFill>
                  <a:srgbClr val="042B60"/>
                </a:solidFill>
                <a:latin typeface="Now"/>
              </a:rPr>
              <a:t>becerilerini</a:t>
            </a:r>
            <a:r>
              <a:rPr lang="en-US" sz="3600" spc="104" dirty="0">
                <a:solidFill>
                  <a:srgbClr val="042B60"/>
                </a:solidFill>
                <a:latin typeface="Now"/>
              </a:rPr>
              <a:t> </a:t>
            </a:r>
            <a:r>
              <a:rPr lang="en-US" sz="3600" spc="104" dirty="0" err="1">
                <a:solidFill>
                  <a:srgbClr val="042B60"/>
                </a:solidFill>
                <a:latin typeface="Now"/>
              </a:rPr>
              <a:t>desteklemiş</a:t>
            </a:r>
            <a:r>
              <a:rPr lang="en-US" sz="3600" spc="104" dirty="0">
                <a:solidFill>
                  <a:srgbClr val="042B60"/>
                </a:solidFill>
                <a:latin typeface="Now"/>
              </a:rPr>
              <a:t> </a:t>
            </a:r>
            <a:r>
              <a:rPr lang="en-US" sz="3600" spc="104" dirty="0" err="1">
                <a:solidFill>
                  <a:srgbClr val="042B60"/>
                </a:solidFill>
                <a:latin typeface="Now"/>
              </a:rPr>
              <a:t>olurlar</a:t>
            </a:r>
            <a:r>
              <a:rPr lang="en-US" sz="3600" spc="104" dirty="0">
                <a:solidFill>
                  <a:srgbClr val="042B60"/>
                </a:solidFill>
                <a:latin typeface="Now"/>
              </a:rPr>
              <a:t>. </a:t>
            </a:r>
          </a:p>
          <a:p>
            <a:pPr>
              <a:lnSpc>
                <a:spcPts val="7258"/>
              </a:lnSpc>
            </a:pPr>
            <a:endParaRPr lang="en-US" sz="3600" spc="104" dirty="0">
              <a:solidFill>
                <a:srgbClr val="042B60"/>
              </a:solidFill>
              <a:latin typeface="Now"/>
            </a:endParaRPr>
          </a:p>
        </p:txBody>
      </p:sp>
      <p:sp>
        <p:nvSpPr>
          <p:cNvPr id="6" name="Freeform 6"/>
          <p:cNvSpPr/>
          <p:nvPr/>
        </p:nvSpPr>
        <p:spPr>
          <a:xfrm rot="7200000">
            <a:off x="850243" y="64888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503041" y="64888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38611" y="1459145"/>
            <a:ext cx="7287120" cy="5238750"/>
          </a:xfrm>
          <a:prstGeom prst="rect">
            <a:avLst/>
          </a:prstGeom>
        </p:spPr>
        <p:txBody>
          <a:bodyPr lIns="0" tIns="0" rIns="0" bIns="0" rtlCol="0" anchor="t">
            <a:spAutoFit/>
          </a:bodyPr>
          <a:lstStyle/>
          <a:p>
            <a:pPr marL="0" lvl="0" indent="0" algn="ctr">
              <a:lnSpc>
                <a:spcPts val="8280"/>
              </a:lnSpc>
              <a:spcBef>
                <a:spcPct val="0"/>
              </a:spcBef>
            </a:pPr>
            <a:r>
              <a:rPr lang="en-US" sz="6900">
                <a:solidFill>
                  <a:srgbClr val="CB6CE6"/>
                </a:solidFill>
                <a:latin typeface="Now"/>
              </a:rPr>
              <a:t>0-6 Yaş Çocuklarına Sınırları Öğretmenin Altı Adımı </a:t>
            </a:r>
          </a:p>
        </p:txBody>
      </p:sp>
      <p:sp>
        <p:nvSpPr>
          <p:cNvPr id="3" name="Freeform 3"/>
          <p:cNvSpPr/>
          <p:nvPr/>
        </p:nvSpPr>
        <p:spPr>
          <a:xfrm>
            <a:off x="2578853" y="-586367"/>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7200000">
            <a:off x="2383379" y="-504678"/>
            <a:ext cx="3320308" cy="3066757"/>
          </a:xfrm>
          <a:custGeom>
            <a:avLst/>
            <a:gdLst/>
            <a:ahLst/>
            <a:cxnLst/>
            <a:rect l="l" t="t" r="r" b="b"/>
            <a:pathLst>
              <a:path w="3320308" h="3066757">
                <a:moveTo>
                  <a:pt x="0" y="0"/>
                </a:moveTo>
                <a:lnTo>
                  <a:pt x="3320307" y="0"/>
                </a:lnTo>
                <a:lnTo>
                  <a:pt x="3320307" y="3066756"/>
                </a:lnTo>
                <a:lnTo>
                  <a:pt x="0" y="306675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869108" y="-480062"/>
            <a:ext cx="1184466" cy="1094015"/>
          </a:xfrm>
          <a:custGeom>
            <a:avLst/>
            <a:gdLst/>
            <a:ahLst/>
            <a:cxnLst/>
            <a:rect l="l" t="t" r="r" b="b"/>
            <a:pathLst>
              <a:path w="1184466" h="1094015">
                <a:moveTo>
                  <a:pt x="0" y="0"/>
                </a:moveTo>
                <a:lnTo>
                  <a:pt x="1184466" y="0"/>
                </a:lnTo>
                <a:lnTo>
                  <a:pt x="1184466" y="1094016"/>
                </a:lnTo>
                <a:lnTo>
                  <a:pt x="0" y="109401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6" name="Freeform 6"/>
          <p:cNvSpPr/>
          <p:nvPr/>
        </p:nvSpPr>
        <p:spPr>
          <a:xfrm rot="7200000">
            <a:off x="797804" y="-450264"/>
            <a:ext cx="1211172" cy="1118682"/>
          </a:xfrm>
          <a:custGeom>
            <a:avLst/>
            <a:gdLst/>
            <a:ahLst/>
            <a:cxnLst/>
            <a:rect l="l" t="t" r="r" b="b"/>
            <a:pathLst>
              <a:path w="1211172" h="1118682">
                <a:moveTo>
                  <a:pt x="0" y="0"/>
                </a:moveTo>
                <a:lnTo>
                  <a:pt x="1211171" y="0"/>
                </a:lnTo>
                <a:lnTo>
                  <a:pt x="1211171" y="1118683"/>
                </a:lnTo>
                <a:lnTo>
                  <a:pt x="0" y="1118683"/>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712145" y="5172342"/>
            <a:ext cx="6026465" cy="5566263"/>
          </a:xfrm>
          <a:custGeom>
            <a:avLst/>
            <a:gdLst/>
            <a:ahLst/>
            <a:cxnLst/>
            <a:rect l="l" t="t" r="r" b="b"/>
            <a:pathLst>
              <a:path w="6026465" h="5566263">
                <a:moveTo>
                  <a:pt x="0" y="0"/>
                </a:moveTo>
                <a:lnTo>
                  <a:pt x="6026466" y="0"/>
                </a:lnTo>
                <a:lnTo>
                  <a:pt x="6026466" y="5566263"/>
                </a:lnTo>
                <a:lnTo>
                  <a:pt x="0" y="5566263"/>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8" name="Freeform 8"/>
          <p:cNvSpPr/>
          <p:nvPr/>
        </p:nvSpPr>
        <p:spPr>
          <a:xfrm rot="7200000">
            <a:off x="1349353" y="5323952"/>
            <a:ext cx="6162345" cy="5691766"/>
          </a:xfrm>
          <a:custGeom>
            <a:avLst/>
            <a:gdLst/>
            <a:ahLst/>
            <a:cxnLst/>
            <a:rect l="l" t="t" r="r" b="b"/>
            <a:pathLst>
              <a:path w="6162345" h="5691766">
                <a:moveTo>
                  <a:pt x="0" y="0"/>
                </a:moveTo>
                <a:lnTo>
                  <a:pt x="6162345" y="0"/>
                </a:lnTo>
                <a:lnTo>
                  <a:pt x="6162345" y="5691765"/>
                </a:lnTo>
                <a:lnTo>
                  <a:pt x="0" y="5691765"/>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461066" y="5369639"/>
            <a:ext cx="2198316" cy="2030444"/>
          </a:xfrm>
          <a:custGeom>
            <a:avLst/>
            <a:gdLst/>
            <a:ahLst/>
            <a:cxnLst/>
            <a:rect l="l" t="t" r="r" b="b"/>
            <a:pathLst>
              <a:path w="2198316" h="2030444">
                <a:moveTo>
                  <a:pt x="0" y="0"/>
                </a:moveTo>
                <a:lnTo>
                  <a:pt x="2198315" y="0"/>
                </a:lnTo>
                <a:lnTo>
                  <a:pt x="2198315" y="2030445"/>
                </a:lnTo>
                <a:lnTo>
                  <a:pt x="0" y="203044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rot="7200000">
            <a:off x="-1593405" y="5424943"/>
            <a:ext cx="2247882" cy="2076225"/>
          </a:xfrm>
          <a:custGeom>
            <a:avLst/>
            <a:gdLst/>
            <a:ahLst/>
            <a:cxnLst/>
            <a:rect l="l" t="t" r="r" b="b"/>
            <a:pathLst>
              <a:path w="2247882" h="2076225">
                <a:moveTo>
                  <a:pt x="0" y="0"/>
                </a:moveTo>
                <a:lnTo>
                  <a:pt x="2247882" y="0"/>
                </a:lnTo>
                <a:lnTo>
                  <a:pt x="2247882" y="2076225"/>
                </a:lnTo>
                <a:lnTo>
                  <a:pt x="0" y="2076225"/>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6211" y="383406"/>
            <a:ext cx="4865976" cy="4494392"/>
          </a:xfrm>
          <a:custGeom>
            <a:avLst/>
            <a:gdLst/>
            <a:ahLst/>
            <a:cxnLst/>
            <a:rect l="l" t="t" r="r" b="b"/>
            <a:pathLst>
              <a:path w="4865976" h="4494392">
                <a:moveTo>
                  <a:pt x="0" y="0"/>
                </a:moveTo>
                <a:lnTo>
                  <a:pt x="4865976" y="0"/>
                </a:lnTo>
                <a:lnTo>
                  <a:pt x="4865976" y="4494392"/>
                </a:lnTo>
                <a:lnTo>
                  <a:pt x="0" y="4494392"/>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9171149">
            <a:off x="451207" y="5307012"/>
            <a:ext cx="5342273" cy="4934317"/>
          </a:xfrm>
          <a:custGeom>
            <a:avLst/>
            <a:gdLst/>
            <a:ahLst/>
            <a:cxnLst/>
            <a:rect l="l" t="t" r="r" b="b"/>
            <a:pathLst>
              <a:path w="5342273" h="4934317">
                <a:moveTo>
                  <a:pt x="0" y="0"/>
                </a:moveTo>
                <a:lnTo>
                  <a:pt x="5342272" y="0"/>
                </a:lnTo>
                <a:lnTo>
                  <a:pt x="5342272" y="4934317"/>
                </a:lnTo>
                <a:lnTo>
                  <a:pt x="0" y="493431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664213" y="360138"/>
            <a:ext cx="4865976" cy="4494392"/>
          </a:xfrm>
          <a:custGeom>
            <a:avLst/>
            <a:gdLst/>
            <a:ahLst/>
            <a:cxnLst/>
            <a:rect l="l" t="t" r="r" b="b"/>
            <a:pathLst>
              <a:path w="4865976" h="4494392">
                <a:moveTo>
                  <a:pt x="0" y="0"/>
                </a:moveTo>
                <a:lnTo>
                  <a:pt x="4865976" y="0"/>
                </a:lnTo>
                <a:lnTo>
                  <a:pt x="4865976" y="4494392"/>
                </a:lnTo>
                <a:lnTo>
                  <a:pt x="0" y="4494392"/>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200000">
            <a:off x="12856266" y="5098307"/>
            <a:ext cx="5409794" cy="4996682"/>
          </a:xfrm>
          <a:custGeom>
            <a:avLst/>
            <a:gdLst/>
            <a:ahLst/>
            <a:cxnLst/>
            <a:rect l="l" t="t" r="r" b="b"/>
            <a:pathLst>
              <a:path w="5409794" h="4996682">
                <a:moveTo>
                  <a:pt x="0" y="0"/>
                </a:moveTo>
                <a:lnTo>
                  <a:pt x="5409794" y="0"/>
                </a:lnTo>
                <a:lnTo>
                  <a:pt x="5409794" y="4996682"/>
                </a:lnTo>
                <a:lnTo>
                  <a:pt x="0" y="4996682"/>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6287822" y="72036"/>
            <a:ext cx="4880966" cy="4508237"/>
          </a:xfrm>
          <a:custGeom>
            <a:avLst/>
            <a:gdLst/>
            <a:ahLst/>
            <a:cxnLst/>
            <a:rect l="l" t="t" r="r" b="b"/>
            <a:pathLst>
              <a:path w="4880966" h="4508237">
                <a:moveTo>
                  <a:pt x="0" y="0"/>
                </a:moveTo>
                <a:lnTo>
                  <a:pt x="4880966" y="0"/>
                </a:lnTo>
                <a:lnTo>
                  <a:pt x="4880966" y="4508237"/>
                </a:lnTo>
                <a:lnTo>
                  <a:pt x="0" y="4508237"/>
                </a:lnTo>
                <a:lnTo>
                  <a:pt x="0" y="0"/>
                </a:lnTo>
                <a:close/>
              </a:path>
            </a:pathLst>
          </a:custGeom>
          <a:blipFill>
            <a:blip r:embed="rId10">
              <a:alphaModFix amt="6000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7200000">
            <a:off x="6721278" y="5276557"/>
            <a:ext cx="5408218" cy="4995227"/>
          </a:xfrm>
          <a:custGeom>
            <a:avLst/>
            <a:gdLst/>
            <a:ahLst/>
            <a:cxnLst/>
            <a:rect l="l" t="t" r="r" b="b"/>
            <a:pathLst>
              <a:path w="5408218" h="4995227">
                <a:moveTo>
                  <a:pt x="0" y="0"/>
                </a:moveTo>
                <a:lnTo>
                  <a:pt x="5408218" y="0"/>
                </a:lnTo>
                <a:lnTo>
                  <a:pt x="5408218" y="4995227"/>
                </a:lnTo>
                <a:lnTo>
                  <a:pt x="0" y="4995227"/>
                </a:lnTo>
                <a:lnTo>
                  <a:pt x="0" y="0"/>
                </a:lnTo>
                <a:close/>
              </a:path>
            </a:pathLst>
          </a:custGeom>
          <a:blipFill>
            <a:blip r:embed="rId12">
              <a:alphaModFix amt="60000"/>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857108" y="2094879"/>
            <a:ext cx="4244181" cy="1149477"/>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1.Adım: 3 gerçeği görün</a:t>
            </a:r>
          </a:p>
        </p:txBody>
      </p:sp>
      <p:sp>
        <p:nvSpPr>
          <p:cNvPr id="9" name="TextBox 9"/>
          <p:cNvSpPr txBox="1"/>
          <p:nvPr/>
        </p:nvSpPr>
        <p:spPr>
          <a:xfrm>
            <a:off x="6600814" y="1804367"/>
            <a:ext cx="4254982"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2. Adım: Çevrenizden destek alın</a:t>
            </a:r>
          </a:p>
        </p:txBody>
      </p:sp>
      <p:sp>
        <p:nvSpPr>
          <p:cNvPr id="10" name="TextBox 10"/>
          <p:cNvSpPr txBox="1"/>
          <p:nvPr/>
        </p:nvSpPr>
        <p:spPr>
          <a:xfrm>
            <a:off x="12940438" y="2094879"/>
            <a:ext cx="4127990" cy="1149477"/>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3. Adım: Siz de sınır sahibi olun</a:t>
            </a:r>
          </a:p>
        </p:txBody>
      </p:sp>
      <p:sp>
        <p:nvSpPr>
          <p:cNvPr id="11" name="TextBox 11"/>
          <p:cNvSpPr txBox="1"/>
          <p:nvPr/>
        </p:nvSpPr>
        <p:spPr>
          <a:xfrm>
            <a:off x="785906" y="6894632"/>
            <a:ext cx="4386586"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4. Adım: Değerlendirme ve plan yapın</a:t>
            </a:r>
          </a:p>
        </p:txBody>
      </p:sp>
      <p:sp>
        <p:nvSpPr>
          <p:cNvPr id="12" name="TextBox 12"/>
          <p:cNvSpPr txBox="1"/>
          <p:nvPr/>
        </p:nvSpPr>
        <p:spPr>
          <a:xfrm>
            <a:off x="7209428" y="7185145"/>
            <a:ext cx="4431918" cy="1149477"/>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5. Adım: Planı sunun</a:t>
            </a:r>
          </a:p>
        </p:txBody>
      </p:sp>
      <p:sp>
        <p:nvSpPr>
          <p:cNvPr id="13" name="TextBox 13"/>
          <p:cNvSpPr txBox="1"/>
          <p:nvPr/>
        </p:nvSpPr>
        <p:spPr>
          <a:xfrm>
            <a:off x="13256736" y="7185145"/>
            <a:ext cx="4608854" cy="1149477"/>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6. Adım: Sınırlara sadık kalın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878806" y="5052025"/>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617485" y="5309716"/>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097772" y="575720"/>
            <a:ext cx="15655944" cy="5651588"/>
          </a:xfrm>
          <a:prstGeom prst="rect">
            <a:avLst/>
          </a:prstGeom>
        </p:spPr>
        <p:txBody>
          <a:bodyPr lIns="0" tIns="0" rIns="0" bIns="0" rtlCol="0" anchor="t">
            <a:spAutoFit/>
          </a:bodyPr>
          <a:lstStyle/>
          <a:p>
            <a:pPr marL="837944" lvl="1" indent="-418972">
              <a:lnSpc>
                <a:spcPts val="5006"/>
              </a:lnSpc>
              <a:buFont typeface="Arial"/>
              <a:buChar char="•"/>
            </a:pPr>
            <a:r>
              <a:rPr lang="en-US" sz="3881" spc="112">
                <a:solidFill>
                  <a:srgbClr val="CB6CE6"/>
                </a:solidFill>
                <a:latin typeface="Now"/>
              </a:rPr>
              <a:t>Adım: 3 gerçeği görün</a:t>
            </a:r>
          </a:p>
          <a:p>
            <a:pPr>
              <a:lnSpc>
                <a:spcPts val="5006"/>
              </a:lnSpc>
            </a:pPr>
            <a:r>
              <a:rPr lang="en-US" sz="3881" spc="112">
                <a:solidFill>
                  <a:srgbClr val="042B60"/>
                </a:solidFill>
                <a:latin typeface="Now"/>
              </a:rPr>
              <a:t>--Çocuğunuz kusursuz değildir.</a:t>
            </a:r>
          </a:p>
          <a:p>
            <a:pPr>
              <a:lnSpc>
                <a:spcPts val="5006"/>
              </a:lnSpc>
            </a:pPr>
            <a:r>
              <a:rPr lang="en-US" sz="3881" spc="112">
                <a:solidFill>
                  <a:srgbClr val="042B60"/>
                </a:solidFill>
                <a:latin typeface="Now"/>
              </a:rPr>
              <a:t>--Gerçek sorun çocuğun sergilediği olumsuz davranışlar değil, bu davranışların altında yatan sebeptir. Ve bu sebep çoğunlukla sınır problemidir. </a:t>
            </a:r>
          </a:p>
          <a:p>
            <a:pPr>
              <a:lnSpc>
                <a:spcPts val="5006"/>
              </a:lnSpc>
            </a:pPr>
            <a:r>
              <a:rPr lang="en-US" sz="3881" spc="112">
                <a:solidFill>
                  <a:srgbClr val="042B60"/>
                </a:solidFill>
                <a:latin typeface="Now"/>
              </a:rPr>
              <a:t>--Zaman her şeyin ilacı değildir. </a:t>
            </a:r>
          </a:p>
          <a:p>
            <a:pPr>
              <a:lnSpc>
                <a:spcPts val="5006"/>
              </a:lnSpc>
            </a:pPr>
            <a:endParaRPr lang="en-US" sz="3881" spc="112">
              <a:solidFill>
                <a:srgbClr val="042B60"/>
              </a:solidFill>
              <a:latin typeface="Now"/>
            </a:endParaRPr>
          </a:p>
          <a:p>
            <a:pPr>
              <a:lnSpc>
                <a:spcPts val="5006"/>
              </a:lnSpc>
            </a:pPr>
            <a:endParaRPr lang="en-US" sz="3881" spc="112">
              <a:solidFill>
                <a:srgbClr val="042B60"/>
              </a:solidFill>
              <a:latin typeface="Now"/>
            </a:endParaRPr>
          </a:p>
          <a:p>
            <a:pPr>
              <a:lnSpc>
                <a:spcPts val="5006"/>
              </a:lnSpc>
            </a:pPr>
            <a:endParaRPr lang="en-US" sz="3881" spc="112">
              <a:solidFill>
                <a:srgbClr val="042B60"/>
              </a:solidFill>
              <a:latin typeface="Now"/>
            </a:endParaRPr>
          </a:p>
        </p:txBody>
      </p:sp>
      <p:sp>
        <p:nvSpPr>
          <p:cNvPr id="5" name="TextBox 5"/>
          <p:cNvSpPr txBox="1"/>
          <p:nvPr/>
        </p:nvSpPr>
        <p:spPr>
          <a:xfrm>
            <a:off x="2097772" y="5114925"/>
            <a:ext cx="14789594" cy="3795368"/>
          </a:xfrm>
          <a:prstGeom prst="rect">
            <a:avLst/>
          </a:prstGeom>
        </p:spPr>
        <p:txBody>
          <a:bodyPr lIns="0" tIns="0" rIns="0" bIns="0" rtlCol="0" anchor="t">
            <a:spAutoFit/>
          </a:bodyPr>
          <a:lstStyle/>
          <a:p>
            <a:pPr>
              <a:lnSpc>
                <a:spcPts val="4644"/>
              </a:lnSpc>
            </a:pPr>
            <a:r>
              <a:rPr lang="en-US" sz="3600" spc="104">
                <a:solidFill>
                  <a:srgbClr val="042B60"/>
                </a:solidFill>
                <a:latin typeface="Now"/>
              </a:rPr>
              <a:t>2. Adım: Çevrenizden destek alın</a:t>
            </a:r>
          </a:p>
          <a:p>
            <a:pPr>
              <a:lnSpc>
                <a:spcPts val="4644"/>
              </a:lnSpc>
            </a:pPr>
            <a:r>
              <a:rPr lang="en-US" sz="3600" spc="104">
                <a:solidFill>
                  <a:srgbClr val="042B60"/>
                </a:solidFill>
                <a:latin typeface="Now"/>
              </a:rPr>
              <a:t>--Sınır koyma konusunda yakın ilişki içinde olduğunuz ve güvendiğiniz diğer yetişkinlerle işbirliği içinde olun. </a:t>
            </a:r>
          </a:p>
          <a:p>
            <a:pPr>
              <a:lnSpc>
                <a:spcPts val="4644"/>
              </a:lnSpc>
            </a:pPr>
            <a:endParaRPr lang="en-US" sz="3600" spc="104">
              <a:solidFill>
                <a:srgbClr val="042B60"/>
              </a:solidFill>
              <a:latin typeface="Now"/>
            </a:endParaRPr>
          </a:p>
          <a:p>
            <a:pPr>
              <a:lnSpc>
                <a:spcPts val="4644"/>
              </a:lnSpc>
            </a:pPr>
            <a:endParaRPr lang="en-US" sz="3600" spc="104">
              <a:solidFill>
                <a:srgbClr val="042B60"/>
              </a:solidFill>
              <a:latin typeface="Now"/>
            </a:endParaRPr>
          </a:p>
          <a:p>
            <a:pPr>
              <a:lnSpc>
                <a:spcPts val="7258"/>
              </a:lnSpc>
            </a:pPr>
            <a:endParaRPr lang="en-US" sz="3600" spc="104">
              <a:solidFill>
                <a:srgbClr val="042B60"/>
              </a:solidFill>
              <a:latin typeface="Now"/>
            </a:endParaRPr>
          </a:p>
        </p:txBody>
      </p:sp>
      <p:sp>
        <p:nvSpPr>
          <p:cNvPr id="6" name="Freeform 6"/>
          <p:cNvSpPr/>
          <p:nvPr/>
        </p:nvSpPr>
        <p:spPr>
          <a:xfrm rot="7200000">
            <a:off x="1152020" y="84815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617485" y="848159"/>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152020" y="421765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152020" y="4587347"/>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097772" y="819770"/>
            <a:ext cx="15869273" cy="2311527"/>
          </a:xfrm>
          <a:prstGeom prst="rect">
            <a:avLst/>
          </a:prstGeom>
        </p:spPr>
        <p:txBody>
          <a:bodyPr lIns="0" tIns="0" rIns="0" bIns="0" rtlCol="0" anchor="t">
            <a:spAutoFit/>
          </a:bodyPr>
          <a:lstStyle/>
          <a:p>
            <a:pPr>
              <a:lnSpc>
                <a:spcPts val="4644"/>
              </a:lnSpc>
            </a:pPr>
            <a:r>
              <a:rPr lang="en-US" sz="3600" spc="104">
                <a:solidFill>
                  <a:srgbClr val="CB6CE6"/>
                </a:solidFill>
                <a:latin typeface="Now"/>
              </a:rPr>
              <a:t>3. Adım: Siz de sınır sahibi olun</a:t>
            </a:r>
          </a:p>
          <a:p>
            <a:pPr>
              <a:lnSpc>
                <a:spcPts val="4644"/>
              </a:lnSpc>
            </a:pPr>
            <a:r>
              <a:rPr lang="en-US" sz="3600" spc="104">
                <a:solidFill>
                  <a:srgbClr val="042B60"/>
                </a:solidFill>
                <a:latin typeface="Now"/>
              </a:rPr>
              <a:t>--Çocuklara sınırları öğretmeye girişmeden önce kendiniz sağlıklı kişisel sınırlara sahip olun. Çünkü çocuklar söylenenleri değil ebeveynlerinde gördüklerinde yaparlar. </a:t>
            </a:r>
          </a:p>
        </p:txBody>
      </p:sp>
      <p:sp>
        <p:nvSpPr>
          <p:cNvPr id="5" name="TextBox 5"/>
          <p:cNvSpPr txBox="1"/>
          <p:nvPr/>
        </p:nvSpPr>
        <p:spPr>
          <a:xfrm>
            <a:off x="2330111" y="4392556"/>
            <a:ext cx="15404593" cy="4635627"/>
          </a:xfrm>
          <a:prstGeom prst="rect">
            <a:avLst/>
          </a:prstGeom>
        </p:spPr>
        <p:txBody>
          <a:bodyPr lIns="0" tIns="0" rIns="0" bIns="0" rtlCol="0" anchor="t">
            <a:spAutoFit/>
          </a:bodyPr>
          <a:lstStyle/>
          <a:p>
            <a:pPr>
              <a:lnSpc>
                <a:spcPts val="4644"/>
              </a:lnSpc>
            </a:pPr>
            <a:r>
              <a:rPr lang="en-US" sz="3600" spc="104">
                <a:solidFill>
                  <a:srgbClr val="CB6CE6"/>
                </a:solidFill>
                <a:latin typeface="Now"/>
              </a:rPr>
              <a:t>4. Adım: Değerlendirme ve plan yapın</a:t>
            </a:r>
          </a:p>
          <a:p>
            <a:pPr>
              <a:lnSpc>
                <a:spcPts val="4644"/>
              </a:lnSpc>
            </a:pPr>
            <a:r>
              <a:rPr lang="en-US" sz="3600" spc="104">
                <a:solidFill>
                  <a:srgbClr val="042B60"/>
                </a:solidFill>
                <a:latin typeface="Now"/>
              </a:rPr>
              <a:t>Çocuğa sınır koyarken yaşını, olgunluk seviyesini ve ihtiyaçlarını dikkate alın. Ayrıca sınır konusunu ele alacağınız sorun alanlarını spesifik olarak belirleyin ki uygulama aşamasında dikkatiniz dağılmasın. İşe başlarken ; sorun tanımı, gerekli uygulamalar, sahip olduğunuz kaynaklar ve yardım alabileceğiniz kaynaklar hakkında net bir fikriniz olsun.Hedefleriniz gerçekçi olsun ve adım adım ilerleyin. </a:t>
            </a:r>
          </a:p>
        </p:txBody>
      </p:sp>
      <p:sp>
        <p:nvSpPr>
          <p:cNvPr id="6" name="Freeform 6"/>
          <p:cNvSpPr/>
          <p:nvPr/>
        </p:nvSpPr>
        <p:spPr>
          <a:xfrm rot="7200000">
            <a:off x="1152020" y="893573"/>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922786" y="1194916"/>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686556" y="561136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427832" y="580186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487813" y="682857"/>
            <a:ext cx="15420252" cy="3795368"/>
          </a:xfrm>
          <a:prstGeom prst="rect">
            <a:avLst/>
          </a:prstGeom>
        </p:spPr>
        <p:txBody>
          <a:bodyPr lIns="0" tIns="0" rIns="0" bIns="0" rtlCol="0" anchor="t">
            <a:spAutoFit/>
          </a:bodyPr>
          <a:lstStyle/>
          <a:p>
            <a:pPr>
              <a:lnSpc>
                <a:spcPts val="4644"/>
              </a:lnSpc>
            </a:pPr>
            <a:r>
              <a:rPr lang="en-US" sz="3600" spc="104">
                <a:solidFill>
                  <a:srgbClr val="CB6CE6"/>
                </a:solidFill>
                <a:latin typeface="Now"/>
              </a:rPr>
              <a:t>5. Adım: planı sunun</a:t>
            </a:r>
          </a:p>
          <a:p>
            <a:pPr>
              <a:lnSpc>
                <a:spcPts val="4644"/>
              </a:lnSpc>
            </a:pPr>
            <a:r>
              <a:rPr lang="en-US" sz="3600" spc="104">
                <a:solidFill>
                  <a:srgbClr val="042B60"/>
                </a:solidFill>
                <a:latin typeface="Now"/>
              </a:rPr>
              <a:t>Çocuğunuzu sınır koyma planınıza dahil ederseniz ve fikirlerini sorarsanız, sizinle birlikte planı uygulama ihtimalini artırırsınız. Ama çocuğunuz planlama sürecine katılmayı reddetse de uygulamaktan vazgeçmeyin.</a:t>
            </a:r>
          </a:p>
          <a:p>
            <a:pPr>
              <a:lnSpc>
                <a:spcPts val="7258"/>
              </a:lnSpc>
            </a:pPr>
            <a:endParaRPr lang="en-US" sz="3600" spc="104">
              <a:solidFill>
                <a:srgbClr val="042B60"/>
              </a:solidFill>
              <a:latin typeface="Now"/>
            </a:endParaRPr>
          </a:p>
        </p:txBody>
      </p:sp>
      <p:sp>
        <p:nvSpPr>
          <p:cNvPr id="5" name="TextBox 5"/>
          <p:cNvSpPr txBox="1"/>
          <p:nvPr/>
        </p:nvSpPr>
        <p:spPr>
          <a:xfrm>
            <a:off x="2839282" y="5658554"/>
            <a:ext cx="14814807" cy="4128743"/>
          </a:xfrm>
          <a:prstGeom prst="rect">
            <a:avLst/>
          </a:prstGeom>
        </p:spPr>
        <p:txBody>
          <a:bodyPr lIns="0" tIns="0" rIns="0" bIns="0" rtlCol="0" anchor="t">
            <a:spAutoFit/>
          </a:bodyPr>
          <a:lstStyle/>
          <a:p>
            <a:pPr>
              <a:lnSpc>
                <a:spcPts val="4644"/>
              </a:lnSpc>
            </a:pPr>
            <a:r>
              <a:rPr lang="en-US" sz="3600" spc="104">
                <a:solidFill>
                  <a:srgbClr val="CB6CE6"/>
                </a:solidFill>
                <a:latin typeface="Now"/>
              </a:rPr>
              <a:t>6. Adım: Planınıza sadık kalın</a:t>
            </a:r>
          </a:p>
          <a:p>
            <a:pPr>
              <a:lnSpc>
                <a:spcPts val="4644"/>
              </a:lnSpc>
            </a:pPr>
            <a:r>
              <a:rPr lang="en-US" sz="3600" spc="104">
                <a:solidFill>
                  <a:srgbClr val="042B60"/>
                </a:solidFill>
                <a:latin typeface="Now"/>
              </a:rPr>
              <a:t>Planın etkili olabilmesinin en kritik noktası tutarlı olarak uygulamanız ve geri adım atmamanız. Çok zorlandığınızda profesyonel yardım alabilirsiniz. </a:t>
            </a:r>
          </a:p>
          <a:p>
            <a:pPr>
              <a:lnSpc>
                <a:spcPts val="7258"/>
              </a:lnSpc>
            </a:pPr>
            <a:endParaRPr lang="en-US" sz="3600" spc="104">
              <a:solidFill>
                <a:srgbClr val="042B60"/>
              </a:solidFill>
              <a:latin typeface="Now"/>
            </a:endParaRPr>
          </a:p>
          <a:p>
            <a:pPr>
              <a:lnSpc>
                <a:spcPts val="7258"/>
              </a:lnSpc>
            </a:pPr>
            <a:endParaRPr lang="en-US" sz="3600" spc="104">
              <a:solidFill>
                <a:srgbClr val="042B60"/>
              </a:solidFill>
              <a:latin typeface="Now"/>
            </a:endParaRPr>
          </a:p>
        </p:txBody>
      </p:sp>
      <p:sp>
        <p:nvSpPr>
          <p:cNvPr id="6" name="Freeform 6"/>
          <p:cNvSpPr/>
          <p:nvPr/>
        </p:nvSpPr>
        <p:spPr>
          <a:xfrm rot="7200000">
            <a:off x="1152020" y="877648"/>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893297" y="877648"/>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10103687" y="3087212"/>
            <a:ext cx="6995083" cy="4857750"/>
          </a:xfrm>
          <a:prstGeom prst="rect">
            <a:avLst/>
          </a:prstGeom>
        </p:spPr>
        <p:txBody>
          <a:bodyPr lIns="0" tIns="0" rIns="0" bIns="0" rtlCol="0" anchor="t">
            <a:spAutoFit/>
          </a:bodyPr>
          <a:lstStyle/>
          <a:p>
            <a:pPr marL="0" lvl="0" indent="0" algn="ctr">
              <a:lnSpc>
                <a:spcPts val="7713"/>
              </a:lnSpc>
              <a:spcBef>
                <a:spcPct val="0"/>
              </a:spcBef>
            </a:pPr>
            <a:r>
              <a:rPr lang="en-US" sz="6428">
                <a:solidFill>
                  <a:srgbClr val="0292B7"/>
                </a:solidFill>
                <a:latin typeface="Now"/>
              </a:rPr>
              <a:t>Sınır koymada ebeveynlerin karşılaşabileceği sorunlar ve çözümleri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539831" y="333214"/>
            <a:ext cx="3600165" cy="3325243"/>
          </a:xfrm>
          <a:custGeom>
            <a:avLst/>
            <a:gdLst/>
            <a:ahLst/>
            <a:cxnLst/>
            <a:rect l="l" t="t" r="r" b="b"/>
            <a:pathLst>
              <a:path w="3600165" h="3325243">
                <a:moveTo>
                  <a:pt x="0" y="0"/>
                </a:moveTo>
                <a:lnTo>
                  <a:pt x="3600165" y="0"/>
                </a:lnTo>
                <a:lnTo>
                  <a:pt x="3600165" y="3325243"/>
                </a:lnTo>
                <a:lnTo>
                  <a:pt x="0" y="3325243"/>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99925" y="0"/>
            <a:ext cx="3690563" cy="3408738"/>
          </a:xfrm>
          <a:custGeom>
            <a:avLst/>
            <a:gdLst/>
            <a:ahLst/>
            <a:cxnLst/>
            <a:rect l="l" t="t" r="r" b="b"/>
            <a:pathLst>
              <a:path w="3690563" h="3408738">
                <a:moveTo>
                  <a:pt x="0" y="0"/>
                </a:moveTo>
                <a:lnTo>
                  <a:pt x="3690562" y="0"/>
                </a:lnTo>
                <a:lnTo>
                  <a:pt x="3690562" y="3408738"/>
                </a:lnTo>
                <a:lnTo>
                  <a:pt x="0" y="340873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7632003" y="101917"/>
            <a:ext cx="3462428" cy="3198025"/>
          </a:xfrm>
          <a:custGeom>
            <a:avLst/>
            <a:gdLst/>
            <a:ahLst/>
            <a:cxnLst/>
            <a:rect l="l" t="t" r="r" b="b"/>
            <a:pathLst>
              <a:path w="3462428" h="3198025">
                <a:moveTo>
                  <a:pt x="0" y="0"/>
                </a:moveTo>
                <a:lnTo>
                  <a:pt x="3462429" y="0"/>
                </a:lnTo>
                <a:lnTo>
                  <a:pt x="3462429" y="3198025"/>
                </a:lnTo>
                <a:lnTo>
                  <a:pt x="0" y="3198025"/>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339785" y="3794200"/>
            <a:ext cx="4142486" cy="3585357"/>
          </a:xfrm>
          <a:prstGeom prst="rect">
            <a:avLst/>
          </a:prstGeom>
        </p:spPr>
        <p:txBody>
          <a:bodyPr lIns="0" tIns="0" rIns="0" bIns="0" rtlCol="0" anchor="t">
            <a:spAutoFit/>
          </a:bodyPr>
          <a:lstStyle/>
          <a:p>
            <a:pPr>
              <a:lnSpc>
                <a:spcPts val="4128"/>
              </a:lnSpc>
            </a:pPr>
            <a:r>
              <a:rPr lang="en-US" sz="3200" spc="92">
                <a:solidFill>
                  <a:srgbClr val="042B60"/>
                </a:solidFill>
                <a:latin typeface="Now"/>
              </a:rPr>
              <a:t>Çocuğa sınır koymak gaddarlık değildir. Sınırsızlık da şefkat değildir. Şefkatle sınır koymak mümkün!</a:t>
            </a:r>
          </a:p>
          <a:p>
            <a:pPr algn="ctr">
              <a:lnSpc>
                <a:spcPts val="3578"/>
              </a:lnSpc>
            </a:pPr>
            <a:endParaRPr lang="en-US" sz="3200" spc="92">
              <a:solidFill>
                <a:srgbClr val="042B60"/>
              </a:solidFill>
              <a:latin typeface="Now"/>
            </a:endParaRPr>
          </a:p>
        </p:txBody>
      </p:sp>
      <p:sp>
        <p:nvSpPr>
          <p:cNvPr id="6" name="TextBox 6"/>
          <p:cNvSpPr txBox="1"/>
          <p:nvPr/>
        </p:nvSpPr>
        <p:spPr>
          <a:xfrm>
            <a:off x="6023643" y="3615734"/>
            <a:ext cx="5847406" cy="6204732"/>
          </a:xfrm>
          <a:prstGeom prst="rect">
            <a:avLst/>
          </a:prstGeom>
        </p:spPr>
        <p:txBody>
          <a:bodyPr lIns="0" tIns="0" rIns="0" bIns="0" rtlCol="0" anchor="t">
            <a:spAutoFit/>
          </a:bodyPr>
          <a:lstStyle/>
          <a:p>
            <a:pPr>
              <a:lnSpc>
                <a:spcPts val="4128"/>
              </a:lnSpc>
            </a:pPr>
            <a:r>
              <a:rPr lang="en-US" sz="3200" spc="92">
                <a:solidFill>
                  <a:srgbClr val="042B60"/>
                </a:solidFill>
                <a:latin typeface="Now"/>
              </a:rPr>
              <a:t>Çocuğunuza sınır koyarken çocuğunuzun sizi sevmeyeceğinden mi endişe duyuyorsunuz. Siz sınır koyduğunuzda çocuğunuz başlangıçta bundan memnun olmayabilir ve protesto edebilir. Ama bu çocuğunuzun sizi artık sevmediği anlamına gelmez. </a:t>
            </a:r>
          </a:p>
          <a:p>
            <a:pPr>
              <a:lnSpc>
                <a:spcPts val="3578"/>
              </a:lnSpc>
            </a:pPr>
            <a:endParaRPr lang="en-US" sz="3200" spc="92">
              <a:solidFill>
                <a:srgbClr val="042B60"/>
              </a:solidFill>
              <a:latin typeface="Now"/>
            </a:endParaRPr>
          </a:p>
        </p:txBody>
      </p:sp>
      <p:sp>
        <p:nvSpPr>
          <p:cNvPr id="7" name="TextBox 7"/>
          <p:cNvSpPr txBox="1"/>
          <p:nvPr/>
        </p:nvSpPr>
        <p:spPr>
          <a:xfrm>
            <a:off x="12682924" y="3615734"/>
            <a:ext cx="5605076" cy="6204732"/>
          </a:xfrm>
          <a:prstGeom prst="rect">
            <a:avLst/>
          </a:prstGeom>
        </p:spPr>
        <p:txBody>
          <a:bodyPr lIns="0" tIns="0" rIns="0" bIns="0" rtlCol="0" anchor="t">
            <a:spAutoFit/>
          </a:bodyPr>
          <a:lstStyle/>
          <a:p>
            <a:pPr>
              <a:lnSpc>
                <a:spcPts val="4128"/>
              </a:lnSpc>
            </a:pPr>
            <a:r>
              <a:rPr lang="en-US" sz="3200" spc="92">
                <a:solidFill>
                  <a:srgbClr val="042B60"/>
                </a:solidFill>
                <a:latin typeface="Now"/>
              </a:rPr>
              <a:t>Çocuk sınır konmasından başlangıçta memnuniyetsizlik duysa da aslında yaşamının sınırlı ve düzenli olmasına ihtiyaç duyar. Beklenenin aksine sınırların muğlak olduğu ailelerde çocuklar mutlu ve sevgi dolu değil çoğunlukla memnuniyetsiz, hırçın ve uyumsuz olmakta. </a:t>
            </a:r>
          </a:p>
          <a:p>
            <a:pPr algn="ctr">
              <a:lnSpc>
                <a:spcPts val="3578"/>
              </a:lnSpc>
            </a:pPr>
            <a:endParaRPr lang="en-US" sz="3200" spc="92">
              <a:solidFill>
                <a:srgbClr val="042B60"/>
              </a:solidFill>
              <a:latin typeface="Now"/>
            </a:endParaRPr>
          </a:p>
        </p:txBody>
      </p:sp>
      <p:sp>
        <p:nvSpPr>
          <p:cNvPr id="8" name="TextBox 8"/>
          <p:cNvSpPr txBox="1"/>
          <p:nvPr/>
        </p:nvSpPr>
        <p:spPr>
          <a:xfrm>
            <a:off x="707744" y="1207743"/>
            <a:ext cx="3264339"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şefkat</a:t>
            </a:r>
          </a:p>
          <a:p>
            <a:pPr algn="ctr">
              <a:lnSpc>
                <a:spcPts val="4644"/>
              </a:lnSpc>
            </a:pPr>
            <a:r>
              <a:rPr lang="en-US" sz="3600" spc="104">
                <a:solidFill>
                  <a:srgbClr val="042B60"/>
                </a:solidFill>
                <a:latin typeface="Now"/>
              </a:rPr>
              <a:t>sınır</a:t>
            </a:r>
          </a:p>
          <a:p>
            <a:pPr algn="ctr">
              <a:lnSpc>
                <a:spcPts val="4644"/>
              </a:lnSpc>
              <a:spcBef>
                <a:spcPct val="0"/>
              </a:spcBef>
            </a:pPr>
            <a:r>
              <a:rPr lang="en-US" sz="3600" spc="104">
                <a:solidFill>
                  <a:srgbClr val="042B60"/>
                </a:solidFill>
                <a:latin typeface="Now"/>
              </a:rPr>
              <a:t>gaddarlık</a:t>
            </a:r>
          </a:p>
        </p:txBody>
      </p:sp>
      <p:sp>
        <p:nvSpPr>
          <p:cNvPr id="9" name="TextBox 9"/>
          <p:cNvSpPr txBox="1"/>
          <p:nvPr/>
        </p:nvSpPr>
        <p:spPr>
          <a:xfrm>
            <a:off x="7851998" y="821391"/>
            <a:ext cx="3022440"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sevgi</a:t>
            </a:r>
          </a:p>
          <a:p>
            <a:pPr algn="ctr">
              <a:lnSpc>
                <a:spcPts val="4644"/>
              </a:lnSpc>
            </a:pPr>
            <a:r>
              <a:rPr lang="en-US" sz="3600" spc="104">
                <a:solidFill>
                  <a:srgbClr val="042B60"/>
                </a:solidFill>
                <a:latin typeface="Now"/>
              </a:rPr>
              <a:t>endişe</a:t>
            </a:r>
          </a:p>
          <a:p>
            <a:pPr algn="ctr">
              <a:lnSpc>
                <a:spcPts val="4644"/>
              </a:lnSpc>
              <a:spcBef>
                <a:spcPct val="0"/>
              </a:spcBef>
            </a:pPr>
            <a:r>
              <a:rPr lang="en-US" sz="3600" spc="104">
                <a:solidFill>
                  <a:srgbClr val="042B60"/>
                </a:solidFill>
                <a:latin typeface="Now"/>
              </a:rPr>
              <a:t>tepki</a:t>
            </a:r>
          </a:p>
        </p:txBody>
      </p:sp>
      <p:sp>
        <p:nvSpPr>
          <p:cNvPr id="10" name="TextBox 10"/>
          <p:cNvSpPr txBox="1"/>
          <p:nvPr/>
        </p:nvSpPr>
        <p:spPr>
          <a:xfrm>
            <a:off x="14536799" y="1207743"/>
            <a:ext cx="3453689"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memnuniyetsiz</a:t>
            </a:r>
          </a:p>
          <a:p>
            <a:pPr algn="ctr">
              <a:lnSpc>
                <a:spcPts val="4644"/>
              </a:lnSpc>
            </a:pPr>
            <a:r>
              <a:rPr lang="en-US" sz="3600" spc="104">
                <a:solidFill>
                  <a:srgbClr val="042B60"/>
                </a:solidFill>
                <a:latin typeface="Now"/>
              </a:rPr>
              <a:t>mutlu</a:t>
            </a:r>
          </a:p>
          <a:p>
            <a:pPr algn="ctr">
              <a:lnSpc>
                <a:spcPts val="4644"/>
              </a:lnSpc>
              <a:spcBef>
                <a:spcPct val="0"/>
              </a:spcBef>
            </a:pPr>
            <a:r>
              <a:rPr lang="en-US" sz="3600" spc="104">
                <a:solidFill>
                  <a:srgbClr val="042B60"/>
                </a:solidFill>
                <a:latin typeface="Now"/>
              </a:rPr>
              <a:t>ihtiyaç</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539831" y="129754"/>
            <a:ext cx="3600165" cy="3325243"/>
          </a:xfrm>
          <a:custGeom>
            <a:avLst/>
            <a:gdLst/>
            <a:ahLst/>
            <a:cxnLst/>
            <a:rect l="l" t="t" r="r" b="b"/>
            <a:pathLst>
              <a:path w="3600165" h="3325243">
                <a:moveTo>
                  <a:pt x="0" y="0"/>
                </a:moveTo>
                <a:lnTo>
                  <a:pt x="3600165" y="0"/>
                </a:lnTo>
                <a:lnTo>
                  <a:pt x="3600165" y="3325244"/>
                </a:lnTo>
                <a:lnTo>
                  <a:pt x="0" y="332524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99925" y="0"/>
            <a:ext cx="3690563" cy="3408738"/>
          </a:xfrm>
          <a:custGeom>
            <a:avLst/>
            <a:gdLst/>
            <a:ahLst/>
            <a:cxnLst/>
            <a:rect l="l" t="t" r="r" b="b"/>
            <a:pathLst>
              <a:path w="3690563" h="3408738">
                <a:moveTo>
                  <a:pt x="0" y="0"/>
                </a:moveTo>
                <a:lnTo>
                  <a:pt x="3690562" y="0"/>
                </a:lnTo>
                <a:lnTo>
                  <a:pt x="3690562" y="3408738"/>
                </a:lnTo>
                <a:lnTo>
                  <a:pt x="0" y="340873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7632003" y="101917"/>
            <a:ext cx="3462428" cy="3198025"/>
          </a:xfrm>
          <a:custGeom>
            <a:avLst/>
            <a:gdLst/>
            <a:ahLst/>
            <a:cxnLst/>
            <a:rect l="l" t="t" r="r" b="b"/>
            <a:pathLst>
              <a:path w="3462428" h="3198025">
                <a:moveTo>
                  <a:pt x="0" y="0"/>
                </a:moveTo>
                <a:lnTo>
                  <a:pt x="3462429" y="0"/>
                </a:lnTo>
                <a:lnTo>
                  <a:pt x="3462429" y="3198025"/>
                </a:lnTo>
                <a:lnTo>
                  <a:pt x="0" y="3198025"/>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92339" y="3380163"/>
            <a:ext cx="5021679" cy="6387993"/>
          </a:xfrm>
          <a:prstGeom prst="rect">
            <a:avLst/>
          </a:prstGeom>
        </p:spPr>
        <p:txBody>
          <a:bodyPr lIns="0" tIns="0" rIns="0" bIns="0" rtlCol="0" anchor="t">
            <a:spAutoFit/>
          </a:bodyPr>
          <a:lstStyle/>
          <a:p>
            <a:pPr>
              <a:lnSpc>
                <a:spcPts val="3611"/>
              </a:lnSpc>
            </a:pPr>
            <a:r>
              <a:rPr lang="en-US" sz="2799" spc="81">
                <a:solidFill>
                  <a:srgbClr val="042B60"/>
                </a:solidFill>
                <a:latin typeface="Now"/>
              </a:rPr>
              <a:t>Fazla hayır demek “hayır” kelimesinin değerini azaltıyor. Çok iyi düşünüp gerçekten gerekli olan durumlarda sınır konmalı. “Hayır” dedikten sonra tutarlı olmamak veya çocuğun protestosu karşısında geri adım atmak çocuğa yeterince protesto ederse sınırı delebileceği mesajını veriyor. Ve sınır koymayı zorlaştırıyor. </a:t>
            </a:r>
          </a:p>
          <a:p>
            <a:pPr algn="ctr">
              <a:lnSpc>
                <a:spcPts val="3578"/>
              </a:lnSpc>
            </a:pPr>
            <a:endParaRPr lang="en-US" sz="2799" spc="81">
              <a:solidFill>
                <a:srgbClr val="042B60"/>
              </a:solidFill>
              <a:latin typeface="Now"/>
            </a:endParaRPr>
          </a:p>
        </p:txBody>
      </p:sp>
      <p:sp>
        <p:nvSpPr>
          <p:cNvPr id="6" name="TextBox 6"/>
          <p:cNvSpPr txBox="1"/>
          <p:nvPr/>
        </p:nvSpPr>
        <p:spPr>
          <a:xfrm>
            <a:off x="5766204" y="3380163"/>
            <a:ext cx="5847406" cy="6728607"/>
          </a:xfrm>
          <a:prstGeom prst="rect">
            <a:avLst/>
          </a:prstGeom>
        </p:spPr>
        <p:txBody>
          <a:bodyPr lIns="0" tIns="0" rIns="0" bIns="0" rtlCol="0" anchor="t">
            <a:spAutoFit/>
          </a:bodyPr>
          <a:lstStyle/>
          <a:p>
            <a:pPr>
              <a:lnSpc>
                <a:spcPts val="4128"/>
              </a:lnSpc>
            </a:pPr>
            <a:r>
              <a:rPr lang="en-US" sz="3200" spc="92">
                <a:solidFill>
                  <a:srgbClr val="042B60"/>
                </a:solidFill>
                <a:latin typeface="Now"/>
              </a:rPr>
              <a:t>Çocuğunuza sınırları öğretmek konusunda geç kaldığınızı düşünüyorsanız umutsuzluğa kapılmayın. Çocuğunuz için doğru olan şeyi yapmaya başlamak için asla geç değildir. Çocuklar biz yetişkinlere göre daha esnek oldukları için bazen kolay olmasa da sürece uyumlanacaklardır. </a:t>
            </a:r>
          </a:p>
          <a:p>
            <a:pPr>
              <a:lnSpc>
                <a:spcPts val="4128"/>
              </a:lnSpc>
            </a:pPr>
            <a:endParaRPr lang="en-US" sz="3200" spc="92">
              <a:solidFill>
                <a:srgbClr val="042B60"/>
              </a:solidFill>
              <a:latin typeface="Now"/>
            </a:endParaRPr>
          </a:p>
          <a:p>
            <a:pPr>
              <a:lnSpc>
                <a:spcPts val="3578"/>
              </a:lnSpc>
            </a:pPr>
            <a:endParaRPr lang="en-US" sz="3200" spc="92">
              <a:solidFill>
                <a:srgbClr val="042B60"/>
              </a:solidFill>
              <a:latin typeface="Now"/>
            </a:endParaRPr>
          </a:p>
        </p:txBody>
      </p:sp>
      <p:sp>
        <p:nvSpPr>
          <p:cNvPr id="7" name="TextBox 7"/>
          <p:cNvSpPr txBox="1"/>
          <p:nvPr/>
        </p:nvSpPr>
        <p:spPr>
          <a:xfrm>
            <a:off x="11929874" y="3380163"/>
            <a:ext cx="6358126" cy="7757585"/>
          </a:xfrm>
          <a:prstGeom prst="rect">
            <a:avLst/>
          </a:prstGeom>
        </p:spPr>
        <p:txBody>
          <a:bodyPr lIns="0" tIns="0" rIns="0" bIns="0" rtlCol="0" anchor="t">
            <a:spAutoFit/>
          </a:bodyPr>
          <a:lstStyle/>
          <a:p>
            <a:pPr>
              <a:lnSpc>
                <a:spcPts val="4128"/>
              </a:lnSpc>
            </a:pPr>
            <a:r>
              <a:rPr lang="en-US" sz="3200" spc="92">
                <a:solidFill>
                  <a:srgbClr val="042B60"/>
                </a:solidFill>
                <a:latin typeface="Now"/>
              </a:rPr>
              <a:t>Ebeveynler sınır koyduklarında çocuklarının özgüveninin zedeleneceği yanılgısına düşerler.Halbuki özgüven gelişimi sınırları çocuğun gelişim düzeyin düzeyine uygun şekilde belirlenmiş ortamda, çocuğun yapabileceği sorumluluklar verilerek mümkündür. Sınırların ve sorumlulukların olmadığı kaotik çevrede özgüven değil yetersizlik duygusu gelişir. </a:t>
            </a:r>
          </a:p>
          <a:p>
            <a:pPr>
              <a:lnSpc>
                <a:spcPts val="4055"/>
              </a:lnSpc>
            </a:pPr>
            <a:endParaRPr lang="en-US" sz="3200" spc="92">
              <a:solidFill>
                <a:srgbClr val="042B60"/>
              </a:solidFill>
              <a:latin typeface="Now"/>
            </a:endParaRPr>
          </a:p>
          <a:p>
            <a:pPr algn="ctr">
              <a:lnSpc>
                <a:spcPts val="3516"/>
              </a:lnSpc>
            </a:pPr>
            <a:endParaRPr lang="en-US" sz="3200" spc="92">
              <a:solidFill>
                <a:srgbClr val="042B60"/>
              </a:solidFill>
              <a:latin typeface="Now"/>
            </a:endParaRPr>
          </a:p>
        </p:txBody>
      </p:sp>
      <p:sp>
        <p:nvSpPr>
          <p:cNvPr id="8" name="TextBox 8"/>
          <p:cNvSpPr txBox="1"/>
          <p:nvPr/>
        </p:nvSpPr>
        <p:spPr>
          <a:xfrm>
            <a:off x="707744" y="912837"/>
            <a:ext cx="3264339"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fazla</a:t>
            </a:r>
          </a:p>
          <a:p>
            <a:pPr algn="ctr">
              <a:lnSpc>
                <a:spcPts val="4644"/>
              </a:lnSpc>
            </a:pPr>
            <a:r>
              <a:rPr lang="en-US" sz="3600" spc="104">
                <a:solidFill>
                  <a:srgbClr val="042B60"/>
                </a:solidFill>
                <a:latin typeface="Now"/>
              </a:rPr>
              <a:t>tutarlı</a:t>
            </a:r>
          </a:p>
          <a:p>
            <a:pPr algn="ctr">
              <a:lnSpc>
                <a:spcPts val="4644"/>
              </a:lnSpc>
              <a:spcBef>
                <a:spcPct val="0"/>
              </a:spcBef>
            </a:pPr>
            <a:r>
              <a:rPr lang="en-US" sz="3600" spc="104">
                <a:solidFill>
                  <a:srgbClr val="042B60"/>
                </a:solidFill>
                <a:latin typeface="Now"/>
              </a:rPr>
              <a:t>gerekli</a:t>
            </a:r>
          </a:p>
        </p:txBody>
      </p:sp>
      <p:sp>
        <p:nvSpPr>
          <p:cNvPr id="9" name="TextBox 9"/>
          <p:cNvSpPr txBox="1"/>
          <p:nvPr/>
        </p:nvSpPr>
        <p:spPr>
          <a:xfrm>
            <a:off x="7851998" y="821391"/>
            <a:ext cx="3022440" cy="1730502"/>
          </a:xfrm>
          <a:prstGeom prst="rect">
            <a:avLst/>
          </a:prstGeom>
        </p:spPr>
        <p:txBody>
          <a:bodyPr lIns="0" tIns="0" rIns="0" bIns="0" rtlCol="0" anchor="t">
            <a:spAutoFit/>
          </a:bodyPr>
          <a:lstStyle/>
          <a:p>
            <a:pPr algn="ctr">
              <a:lnSpc>
                <a:spcPts val="4644"/>
              </a:lnSpc>
            </a:pPr>
            <a:r>
              <a:rPr lang="en-US" sz="3600" spc="104" dirty="0" err="1">
                <a:solidFill>
                  <a:srgbClr val="042B60"/>
                </a:solidFill>
                <a:latin typeface="Now"/>
              </a:rPr>
              <a:t>geç</a:t>
            </a:r>
            <a:r>
              <a:rPr lang="en-US" sz="3600" spc="104" dirty="0">
                <a:solidFill>
                  <a:srgbClr val="042B60"/>
                </a:solidFill>
                <a:latin typeface="Now"/>
              </a:rPr>
              <a:t> </a:t>
            </a:r>
            <a:r>
              <a:rPr lang="en-US" sz="3600" spc="104" dirty="0" err="1">
                <a:solidFill>
                  <a:srgbClr val="042B60"/>
                </a:solidFill>
                <a:latin typeface="Now"/>
              </a:rPr>
              <a:t>değil</a:t>
            </a:r>
            <a:endParaRPr lang="en-US" sz="3600" spc="104" dirty="0">
              <a:solidFill>
                <a:srgbClr val="042B60"/>
              </a:solidFill>
              <a:latin typeface="Now"/>
            </a:endParaRPr>
          </a:p>
          <a:p>
            <a:pPr algn="ctr">
              <a:lnSpc>
                <a:spcPts val="4644"/>
              </a:lnSpc>
            </a:pPr>
            <a:r>
              <a:rPr lang="en-US" sz="3600" spc="104" dirty="0" err="1">
                <a:solidFill>
                  <a:srgbClr val="042B60"/>
                </a:solidFill>
                <a:latin typeface="Now"/>
              </a:rPr>
              <a:t>umut</a:t>
            </a:r>
            <a:endParaRPr lang="en-US" sz="3600" spc="104" dirty="0">
              <a:solidFill>
                <a:srgbClr val="042B60"/>
              </a:solidFill>
              <a:latin typeface="Now"/>
            </a:endParaRPr>
          </a:p>
          <a:p>
            <a:pPr algn="ctr">
              <a:lnSpc>
                <a:spcPts val="4644"/>
              </a:lnSpc>
              <a:spcBef>
                <a:spcPct val="0"/>
              </a:spcBef>
            </a:pPr>
            <a:r>
              <a:rPr lang="en-US" sz="3600" spc="104" dirty="0" err="1">
                <a:solidFill>
                  <a:srgbClr val="042B60"/>
                </a:solidFill>
                <a:latin typeface="Now"/>
              </a:rPr>
              <a:t>esnek</a:t>
            </a:r>
            <a:endParaRPr lang="en-US" sz="3600" spc="104" dirty="0">
              <a:solidFill>
                <a:srgbClr val="042B60"/>
              </a:solidFill>
              <a:latin typeface="Now"/>
            </a:endParaRPr>
          </a:p>
        </p:txBody>
      </p:sp>
      <p:sp>
        <p:nvSpPr>
          <p:cNvPr id="10" name="TextBox 10"/>
          <p:cNvSpPr txBox="1"/>
          <p:nvPr/>
        </p:nvSpPr>
        <p:spPr>
          <a:xfrm>
            <a:off x="14418361" y="915377"/>
            <a:ext cx="3453689" cy="1758495"/>
          </a:xfrm>
          <a:prstGeom prst="rect">
            <a:avLst/>
          </a:prstGeom>
        </p:spPr>
        <p:txBody>
          <a:bodyPr lIns="0" tIns="0" rIns="0" bIns="0" rtlCol="0" anchor="t">
            <a:spAutoFit/>
          </a:bodyPr>
          <a:lstStyle/>
          <a:p>
            <a:pPr algn="ctr">
              <a:lnSpc>
                <a:spcPts val="4644"/>
              </a:lnSpc>
            </a:pPr>
            <a:r>
              <a:rPr lang="tr-TR" sz="3600" spc="104" dirty="0">
                <a:solidFill>
                  <a:srgbClr val="042B60"/>
                </a:solidFill>
                <a:latin typeface="Now"/>
              </a:rPr>
              <a:t>ö</a:t>
            </a:r>
            <a:r>
              <a:rPr lang="tr-TR" sz="3600" spc="104" dirty="0" smtClean="0">
                <a:solidFill>
                  <a:srgbClr val="042B60"/>
                </a:solidFill>
                <a:latin typeface="Now"/>
              </a:rPr>
              <a:t>zgüven</a:t>
            </a:r>
          </a:p>
          <a:p>
            <a:pPr algn="ctr">
              <a:lnSpc>
                <a:spcPts val="4644"/>
              </a:lnSpc>
            </a:pPr>
            <a:r>
              <a:rPr lang="tr-TR" sz="3600" spc="104" dirty="0">
                <a:solidFill>
                  <a:srgbClr val="042B60"/>
                </a:solidFill>
                <a:latin typeface="Now"/>
              </a:rPr>
              <a:t>s</a:t>
            </a:r>
            <a:r>
              <a:rPr lang="tr-TR" sz="3600" spc="104" dirty="0" smtClean="0">
                <a:solidFill>
                  <a:srgbClr val="042B60"/>
                </a:solidFill>
                <a:latin typeface="Now"/>
              </a:rPr>
              <a:t>orumluluk</a:t>
            </a:r>
          </a:p>
          <a:p>
            <a:pPr algn="ctr">
              <a:lnSpc>
                <a:spcPts val="4644"/>
              </a:lnSpc>
            </a:pPr>
            <a:r>
              <a:rPr lang="tr-TR" sz="3600" spc="104" dirty="0" smtClean="0">
                <a:solidFill>
                  <a:srgbClr val="042B60"/>
                </a:solidFill>
                <a:latin typeface="Now"/>
              </a:rPr>
              <a:t>yetersizlik</a:t>
            </a:r>
            <a:endParaRPr lang="en-US" sz="3600" spc="104" dirty="0">
              <a:solidFill>
                <a:srgbClr val="042B60"/>
              </a:solidFill>
              <a:latin typeface="N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3243010" y="256848"/>
            <a:ext cx="3600165" cy="3325243"/>
          </a:xfrm>
          <a:custGeom>
            <a:avLst/>
            <a:gdLst/>
            <a:ahLst/>
            <a:cxnLst/>
            <a:rect l="l" t="t" r="r" b="b"/>
            <a:pathLst>
              <a:path w="3600165" h="3325243">
                <a:moveTo>
                  <a:pt x="0" y="0"/>
                </a:moveTo>
                <a:lnTo>
                  <a:pt x="3600165" y="0"/>
                </a:lnTo>
                <a:lnTo>
                  <a:pt x="3600165" y="3325244"/>
                </a:lnTo>
                <a:lnTo>
                  <a:pt x="0" y="332524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rot="7200000">
            <a:off x="11847064" y="284811"/>
            <a:ext cx="3462428" cy="3198025"/>
          </a:xfrm>
          <a:custGeom>
            <a:avLst/>
            <a:gdLst/>
            <a:ahLst/>
            <a:cxnLst/>
            <a:rect l="l" t="t" r="r" b="b"/>
            <a:pathLst>
              <a:path w="3462428" h="3198025">
                <a:moveTo>
                  <a:pt x="0" y="0"/>
                </a:moveTo>
                <a:lnTo>
                  <a:pt x="3462429" y="0"/>
                </a:lnTo>
                <a:lnTo>
                  <a:pt x="3462429" y="3198025"/>
                </a:lnTo>
                <a:lnTo>
                  <a:pt x="0" y="3198025"/>
                </a:lnTo>
                <a:lnTo>
                  <a:pt x="0" y="0"/>
                </a:lnTo>
                <a:close/>
              </a:path>
            </a:pathLst>
          </a:custGeom>
          <a:blipFill>
            <a:blip r:embed="rId4">
              <a:alphaModFix amt="60000"/>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2895600" y="3390900"/>
            <a:ext cx="5021679" cy="7150141"/>
          </a:xfrm>
          <a:prstGeom prst="rect">
            <a:avLst/>
          </a:prstGeom>
        </p:spPr>
        <p:txBody>
          <a:bodyPr lIns="0" tIns="0" rIns="0" bIns="0" rtlCol="0" anchor="t">
            <a:spAutoFit/>
          </a:bodyPr>
          <a:lstStyle/>
          <a:p>
            <a:pPr>
              <a:lnSpc>
                <a:spcPts val="3578"/>
              </a:lnSpc>
            </a:pPr>
            <a:r>
              <a:rPr lang="en-US" sz="2774" spc="80" dirty="0" err="1">
                <a:solidFill>
                  <a:srgbClr val="042B60"/>
                </a:solidFill>
                <a:latin typeface="Now"/>
              </a:rPr>
              <a:t>Evde</a:t>
            </a:r>
            <a:r>
              <a:rPr lang="en-US" sz="2774" spc="80" dirty="0">
                <a:solidFill>
                  <a:srgbClr val="042B60"/>
                </a:solidFill>
                <a:latin typeface="Now"/>
              </a:rPr>
              <a:t> </a:t>
            </a:r>
            <a:r>
              <a:rPr lang="en-US" sz="2774" spc="80" dirty="0" err="1">
                <a:solidFill>
                  <a:srgbClr val="042B60"/>
                </a:solidFill>
                <a:latin typeface="Now"/>
              </a:rPr>
              <a:t>belirgin</a:t>
            </a:r>
            <a:r>
              <a:rPr lang="en-US" sz="2774" spc="80" dirty="0">
                <a:solidFill>
                  <a:srgbClr val="042B60"/>
                </a:solidFill>
                <a:latin typeface="Now"/>
              </a:rPr>
              <a:t> </a:t>
            </a:r>
            <a:r>
              <a:rPr lang="en-US" sz="2774" spc="80" dirty="0" err="1">
                <a:solidFill>
                  <a:srgbClr val="042B60"/>
                </a:solidFill>
                <a:latin typeface="Now"/>
              </a:rPr>
              <a:t>sınırlar</a:t>
            </a:r>
            <a:r>
              <a:rPr lang="en-US" sz="2774" spc="80" dirty="0">
                <a:solidFill>
                  <a:srgbClr val="042B60"/>
                </a:solidFill>
                <a:latin typeface="Now"/>
              </a:rPr>
              <a:t> </a:t>
            </a:r>
            <a:r>
              <a:rPr lang="en-US" sz="2774" spc="80" dirty="0" err="1">
                <a:solidFill>
                  <a:srgbClr val="042B60"/>
                </a:solidFill>
                <a:latin typeface="Now"/>
              </a:rPr>
              <a:t>içinde</a:t>
            </a:r>
            <a:r>
              <a:rPr lang="en-US" sz="2774" spc="80" dirty="0">
                <a:solidFill>
                  <a:srgbClr val="042B60"/>
                </a:solidFill>
                <a:latin typeface="Now"/>
              </a:rPr>
              <a:t> </a:t>
            </a:r>
            <a:r>
              <a:rPr lang="en-US" sz="2774" spc="80" dirty="0" err="1">
                <a:solidFill>
                  <a:srgbClr val="042B60"/>
                </a:solidFill>
                <a:latin typeface="Now"/>
              </a:rPr>
              <a:t>uygun</a:t>
            </a:r>
            <a:r>
              <a:rPr lang="en-US" sz="2774" spc="80" dirty="0">
                <a:solidFill>
                  <a:srgbClr val="042B60"/>
                </a:solidFill>
                <a:latin typeface="Now"/>
              </a:rPr>
              <a:t> </a:t>
            </a:r>
            <a:r>
              <a:rPr lang="en-US" sz="2774" spc="80" dirty="0" err="1">
                <a:solidFill>
                  <a:srgbClr val="042B60"/>
                </a:solidFill>
                <a:latin typeface="Now"/>
              </a:rPr>
              <a:t>davranışları</a:t>
            </a:r>
            <a:r>
              <a:rPr lang="en-US" sz="2774" spc="80" dirty="0">
                <a:solidFill>
                  <a:srgbClr val="042B60"/>
                </a:solidFill>
                <a:latin typeface="Now"/>
              </a:rPr>
              <a:t> </a:t>
            </a:r>
            <a:r>
              <a:rPr lang="en-US" sz="2774" spc="80" dirty="0" err="1">
                <a:solidFill>
                  <a:srgbClr val="042B60"/>
                </a:solidFill>
                <a:latin typeface="Now"/>
              </a:rPr>
              <a:t>öğrenememiş</a:t>
            </a:r>
            <a:r>
              <a:rPr lang="en-US" sz="2774" spc="80" dirty="0">
                <a:solidFill>
                  <a:srgbClr val="042B60"/>
                </a:solidFill>
                <a:latin typeface="Now"/>
              </a:rPr>
              <a:t> </a:t>
            </a:r>
            <a:r>
              <a:rPr lang="en-US" sz="2774" spc="80" dirty="0" err="1">
                <a:solidFill>
                  <a:srgbClr val="042B60"/>
                </a:solidFill>
                <a:latin typeface="Now"/>
              </a:rPr>
              <a:t>çocuk</a:t>
            </a:r>
            <a:r>
              <a:rPr lang="en-US" sz="2774" spc="80" dirty="0">
                <a:solidFill>
                  <a:srgbClr val="042B60"/>
                </a:solidFill>
                <a:latin typeface="Now"/>
              </a:rPr>
              <a:t> </a:t>
            </a:r>
            <a:r>
              <a:rPr lang="en-US" sz="2774" spc="80" dirty="0" err="1">
                <a:solidFill>
                  <a:srgbClr val="042B60"/>
                </a:solidFill>
                <a:latin typeface="Now"/>
              </a:rPr>
              <a:t>dışarıdaki</a:t>
            </a:r>
            <a:r>
              <a:rPr lang="en-US" sz="2774" spc="80" dirty="0">
                <a:solidFill>
                  <a:srgbClr val="042B60"/>
                </a:solidFill>
                <a:latin typeface="Now"/>
              </a:rPr>
              <a:t> </a:t>
            </a:r>
            <a:r>
              <a:rPr lang="en-US" sz="2774" spc="80" dirty="0" err="1">
                <a:solidFill>
                  <a:srgbClr val="042B60"/>
                </a:solidFill>
                <a:latin typeface="Now"/>
              </a:rPr>
              <a:t>sosyal</a:t>
            </a:r>
            <a:r>
              <a:rPr lang="en-US" sz="2774" spc="80" dirty="0">
                <a:solidFill>
                  <a:srgbClr val="042B60"/>
                </a:solidFill>
                <a:latin typeface="Now"/>
              </a:rPr>
              <a:t> </a:t>
            </a:r>
            <a:r>
              <a:rPr lang="en-US" sz="2774" spc="80" dirty="0" err="1">
                <a:solidFill>
                  <a:srgbClr val="042B60"/>
                </a:solidFill>
                <a:latin typeface="Now"/>
              </a:rPr>
              <a:t>ortamlarda</a:t>
            </a:r>
            <a:r>
              <a:rPr lang="en-US" sz="2774" spc="80" dirty="0">
                <a:solidFill>
                  <a:srgbClr val="042B60"/>
                </a:solidFill>
                <a:latin typeface="Now"/>
              </a:rPr>
              <a:t> </a:t>
            </a:r>
            <a:r>
              <a:rPr lang="en-US" sz="2774" spc="80" dirty="0" err="1">
                <a:solidFill>
                  <a:srgbClr val="042B60"/>
                </a:solidFill>
                <a:latin typeface="Now"/>
              </a:rPr>
              <a:t>uygun</a:t>
            </a:r>
            <a:r>
              <a:rPr lang="en-US" sz="2774" spc="80" dirty="0">
                <a:solidFill>
                  <a:srgbClr val="042B60"/>
                </a:solidFill>
                <a:latin typeface="Now"/>
              </a:rPr>
              <a:t> </a:t>
            </a:r>
            <a:r>
              <a:rPr lang="en-US" sz="2774" spc="80" dirty="0" err="1">
                <a:solidFill>
                  <a:srgbClr val="042B60"/>
                </a:solidFill>
                <a:latin typeface="Now"/>
              </a:rPr>
              <a:t>davranışları</a:t>
            </a:r>
            <a:r>
              <a:rPr lang="en-US" sz="2774" spc="80" dirty="0">
                <a:solidFill>
                  <a:srgbClr val="042B60"/>
                </a:solidFill>
                <a:latin typeface="Now"/>
              </a:rPr>
              <a:t> </a:t>
            </a:r>
            <a:r>
              <a:rPr lang="en-US" sz="2774" spc="80" dirty="0" err="1">
                <a:solidFill>
                  <a:srgbClr val="042B60"/>
                </a:solidFill>
                <a:latin typeface="Now"/>
              </a:rPr>
              <a:t>sergileyemediğinden</a:t>
            </a:r>
            <a:r>
              <a:rPr lang="en-US" sz="2774" spc="80" dirty="0">
                <a:solidFill>
                  <a:srgbClr val="042B60"/>
                </a:solidFill>
                <a:latin typeface="Now"/>
              </a:rPr>
              <a:t> </a:t>
            </a:r>
            <a:r>
              <a:rPr lang="en-US" sz="2774" spc="80" dirty="0" err="1">
                <a:solidFill>
                  <a:srgbClr val="042B60"/>
                </a:solidFill>
                <a:latin typeface="Now"/>
              </a:rPr>
              <a:t>tepki</a:t>
            </a:r>
            <a:r>
              <a:rPr lang="en-US" sz="2774" spc="80" dirty="0">
                <a:solidFill>
                  <a:srgbClr val="042B60"/>
                </a:solidFill>
                <a:latin typeface="Now"/>
              </a:rPr>
              <a:t> alma </a:t>
            </a:r>
            <a:r>
              <a:rPr lang="en-US" sz="2774" spc="80" dirty="0" err="1">
                <a:solidFill>
                  <a:srgbClr val="042B60"/>
                </a:solidFill>
                <a:latin typeface="Now"/>
              </a:rPr>
              <a:t>ve</a:t>
            </a:r>
            <a:r>
              <a:rPr lang="en-US" sz="2774" spc="80" dirty="0">
                <a:solidFill>
                  <a:srgbClr val="042B60"/>
                </a:solidFill>
                <a:latin typeface="Now"/>
              </a:rPr>
              <a:t> </a:t>
            </a:r>
            <a:r>
              <a:rPr lang="en-US" sz="2774" spc="80" dirty="0" err="1">
                <a:solidFill>
                  <a:srgbClr val="042B60"/>
                </a:solidFill>
                <a:latin typeface="Now"/>
              </a:rPr>
              <a:t>dışlanma</a:t>
            </a:r>
            <a:r>
              <a:rPr lang="en-US" sz="2774" spc="80" dirty="0">
                <a:solidFill>
                  <a:srgbClr val="042B60"/>
                </a:solidFill>
                <a:latin typeface="Now"/>
              </a:rPr>
              <a:t> </a:t>
            </a:r>
            <a:r>
              <a:rPr lang="en-US" sz="2774" spc="80" dirty="0" err="1">
                <a:solidFill>
                  <a:srgbClr val="042B60"/>
                </a:solidFill>
                <a:latin typeface="Now"/>
              </a:rPr>
              <a:t>ihtimali</a:t>
            </a:r>
            <a:r>
              <a:rPr lang="en-US" sz="2774" spc="80" dirty="0">
                <a:solidFill>
                  <a:srgbClr val="042B60"/>
                </a:solidFill>
                <a:latin typeface="Now"/>
              </a:rPr>
              <a:t> </a:t>
            </a:r>
            <a:r>
              <a:rPr lang="en-US" sz="2774" spc="80" dirty="0" err="1">
                <a:solidFill>
                  <a:srgbClr val="042B60"/>
                </a:solidFill>
                <a:latin typeface="Now"/>
              </a:rPr>
              <a:t>yüksektir</a:t>
            </a:r>
            <a:r>
              <a:rPr lang="en-US" sz="2774" spc="80" dirty="0">
                <a:solidFill>
                  <a:srgbClr val="042B60"/>
                </a:solidFill>
                <a:latin typeface="Now"/>
              </a:rPr>
              <a:t>. </a:t>
            </a:r>
            <a:r>
              <a:rPr lang="en-US" sz="2774" spc="80" dirty="0" err="1">
                <a:solidFill>
                  <a:srgbClr val="042B60"/>
                </a:solidFill>
                <a:latin typeface="Now"/>
              </a:rPr>
              <a:t>Evde</a:t>
            </a:r>
            <a:r>
              <a:rPr lang="en-US" sz="2774" spc="80" dirty="0">
                <a:solidFill>
                  <a:srgbClr val="042B60"/>
                </a:solidFill>
                <a:latin typeface="Now"/>
              </a:rPr>
              <a:t> </a:t>
            </a:r>
            <a:r>
              <a:rPr lang="en-US" sz="2774" spc="80" dirty="0" err="1">
                <a:solidFill>
                  <a:srgbClr val="042B60"/>
                </a:solidFill>
                <a:latin typeface="Now"/>
              </a:rPr>
              <a:t>sınır</a:t>
            </a:r>
            <a:r>
              <a:rPr lang="en-US" sz="2774" spc="80" dirty="0">
                <a:solidFill>
                  <a:srgbClr val="042B60"/>
                </a:solidFill>
                <a:latin typeface="Now"/>
              </a:rPr>
              <a:t> </a:t>
            </a:r>
            <a:r>
              <a:rPr lang="en-US" sz="2774" spc="80" dirty="0" err="1">
                <a:solidFill>
                  <a:srgbClr val="042B60"/>
                </a:solidFill>
                <a:latin typeface="Now"/>
              </a:rPr>
              <a:t>kavramını</a:t>
            </a:r>
            <a:r>
              <a:rPr lang="en-US" sz="2774" spc="80" dirty="0">
                <a:solidFill>
                  <a:srgbClr val="042B60"/>
                </a:solidFill>
                <a:latin typeface="Now"/>
              </a:rPr>
              <a:t> </a:t>
            </a:r>
            <a:r>
              <a:rPr lang="en-US" sz="2774" spc="80" dirty="0" err="1">
                <a:solidFill>
                  <a:srgbClr val="042B60"/>
                </a:solidFill>
                <a:latin typeface="Now"/>
              </a:rPr>
              <a:t>öğrenmeyen</a:t>
            </a:r>
            <a:r>
              <a:rPr lang="en-US" sz="2774" spc="80" dirty="0">
                <a:solidFill>
                  <a:srgbClr val="042B60"/>
                </a:solidFill>
                <a:latin typeface="Now"/>
              </a:rPr>
              <a:t> </a:t>
            </a:r>
            <a:r>
              <a:rPr lang="en-US" sz="2774" spc="80" dirty="0" err="1">
                <a:solidFill>
                  <a:srgbClr val="042B60"/>
                </a:solidFill>
                <a:latin typeface="Now"/>
              </a:rPr>
              <a:t>çocuk</a:t>
            </a:r>
            <a:r>
              <a:rPr lang="en-US" sz="2774" spc="80" dirty="0">
                <a:solidFill>
                  <a:srgbClr val="042B60"/>
                </a:solidFill>
                <a:latin typeface="Now"/>
              </a:rPr>
              <a:t> </a:t>
            </a:r>
            <a:r>
              <a:rPr lang="en-US" sz="2774" spc="80" dirty="0" err="1">
                <a:solidFill>
                  <a:srgbClr val="042B60"/>
                </a:solidFill>
                <a:latin typeface="Now"/>
              </a:rPr>
              <a:t>dışarıda</a:t>
            </a:r>
            <a:r>
              <a:rPr lang="en-US" sz="2774" spc="80" dirty="0">
                <a:solidFill>
                  <a:srgbClr val="042B60"/>
                </a:solidFill>
                <a:latin typeface="Now"/>
              </a:rPr>
              <a:t> </a:t>
            </a:r>
            <a:r>
              <a:rPr lang="en-US" sz="2774" spc="80" dirty="0" err="1">
                <a:solidFill>
                  <a:srgbClr val="042B60"/>
                </a:solidFill>
                <a:latin typeface="Now"/>
              </a:rPr>
              <a:t>diğerlerinin</a:t>
            </a:r>
            <a:r>
              <a:rPr lang="en-US" sz="2774" spc="80" dirty="0">
                <a:solidFill>
                  <a:srgbClr val="042B60"/>
                </a:solidFill>
                <a:latin typeface="Now"/>
              </a:rPr>
              <a:t> </a:t>
            </a:r>
            <a:r>
              <a:rPr lang="en-US" sz="2774" spc="80" dirty="0" err="1">
                <a:solidFill>
                  <a:srgbClr val="042B60"/>
                </a:solidFill>
                <a:latin typeface="Now"/>
              </a:rPr>
              <a:t>sınırlarını</a:t>
            </a:r>
            <a:r>
              <a:rPr lang="en-US" sz="2774" spc="80" dirty="0">
                <a:solidFill>
                  <a:srgbClr val="042B60"/>
                </a:solidFill>
                <a:latin typeface="Now"/>
              </a:rPr>
              <a:t> </a:t>
            </a:r>
            <a:r>
              <a:rPr lang="en-US" sz="2774" spc="80" dirty="0" err="1">
                <a:solidFill>
                  <a:srgbClr val="042B60"/>
                </a:solidFill>
                <a:latin typeface="Now"/>
              </a:rPr>
              <a:t>aşma</a:t>
            </a:r>
            <a:r>
              <a:rPr lang="en-US" sz="2774" spc="80" dirty="0">
                <a:solidFill>
                  <a:srgbClr val="042B60"/>
                </a:solidFill>
                <a:latin typeface="Now"/>
              </a:rPr>
              <a:t> </a:t>
            </a:r>
            <a:r>
              <a:rPr lang="en-US" sz="2774" spc="80" dirty="0" err="1">
                <a:solidFill>
                  <a:srgbClr val="042B60"/>
                </a:solidFill>
                <a:latin typeface="Now"/>
              </a:rPr>
              <a:t>veya</a:t>
            </a:r>
            <a:r>
              <a:rPr lang="en-US" sz="2774" spc="80" dirty="0">
                <a:solidFill>
                  <a:srgbClr val="042B60"/>
                </a:solidFill>
                <a:latin typeface="Now"/>
              </a:rPr>
              <a:t> </a:t>
            </a:r>
            <a:r>
              <a:rPr lang="en-US" sz="2774" spc="80" dirty="0" err="1">
                <a:solidFill>
                  <a:srgbClr val="042B60"/>
                </a:solidFill>
                <a:latin typeface="Now"/>
              </a:rPr>
              <a:t>kendi</a:t>
            </a:r>
            <a:r>
              <a:rPr lang="en-US" sz="2774" spc="80" dirty="0">
                <a:solidFill>
                  <a:srgbClr val="042B60"/>
                </a:solidFill>
                <a:latin typeface="Now"/>
              </a:rPr>
              <a:t> </a:t>
            </a:r>
            <a:r>
              <a:rPr lang="en-US" sz="2774" spc="80" dirty="0" err="1">
                <a:solidFill>
                  <a:srgbClr val="042B60"/>
                </a:solidFill>
                <a:latin typeface="Now"/>
              </a:rPr>
              <a:t>sınırlarını</a:t>
            </a:r>
            <a:r>
              <a:rPr lang="en-US" sz="2774" spc="80" dirty="0">
                <a:solidFill>
                  <a:srgbClr val="042B60"/>
                </a:solidFill>
                <a:latin typeface="Now"/>
              </a:rPr>
              <a:t> </a:t>
            </a:r>
            <a:r>
              <a:rPr lang="en-US" sz="2774" spc="80" dirty="0" err="1">
                <a:solidFill>
                  <a:srgbClr val="042B60"/>
                </a:solidFill>
                <a:latin typeface="Now"/>
              </a:rPr>
              <a:t>koruyamayıp</a:t>
            </a:r>
            <a:r>
              <a:rPr lang="en-US" sz="2774" spc="80" dirty="0">
                <a:solidFill>
                  <a:srgbClr val="042B60"/>
                </a:solidFill>
                <a:latin typeface="Now"/>
              </a:rPr>
              <a:t> </a:t>
            </a:r>
            <a:r>
              <a:rPr lang="en-US" sz="2774" spc="80" dirty="0" err="1">
                <a:solidFill>
                  <a:srgbClr val="042B60"/>
                </a:solidFill>
                <a:latin typeface="Now"/>
              </a:rPr>
              <a:t>istismar</a:t>
            </a:r>
            <a:r>
              <a:rPr lang="en-US" sz="2774" spc="80" dirty="0">
                <a:solidFill>
                  <a:srgbClr val="042B60"/>
                </a:solidFill>
                <a:latin typeface="Now"/>
              </a:rPr>
              <a:t> </a:t>
            </a:r>
            <a:r>
              <a:rPr lang="en-US" sz="2774" spc="80" dirty="0" err="1">
                <a:solidFill>
                  <a:srgbClr val="042B60"/>
                </a:solidFill>
                <a:latin typeface="Now"/>
              </a:rPr>
              <a:t>edilme</a:t>
            </a:r>
            <a:r>
              <a:rPr lang="en-US" sz="2774" spc="80" dirty="0">
                <a:solidFill>
                  <a:srgbClr val="042B60"/>
                </a:solidFill>
                <a:latin typeface="Now"/>
              </a:rPr>
              <a:t> </a:t>
            </a:r>
            <a:r>
              <a:rPr lang="en-US" sz="2774" spc="80" dirty="0" err="1">
                <a:solidFill>
                  <a:srgbClr val="042B60"/>
                </a:solidFill>
                <a:latin typeface="Now"/>
              </a:rPr>
              <a:t>tehlikesi</a:t>
            </a:r>
            <a:r>
              <a:rPr lang="en-US" sz="2774" spc="80" dirty="0">
                <a:solidFill>
                  <a:srgbClr val="042B60"/>
                </a:solidFill>
                <a:latin typeface="Now"/>
              </a:rPr>
              <a:t> </a:t>
            </a:r>
            <a:r>
              <a:rPr lang="en-US" sz="2774" spc="80" dirty="0" err="1">
                <a:solidFill>
                  <a:srgbClr val="042B60"/>
                </a:solidFill>
                <a:latin typeface="Now"/>
              </a:rPr>
              <a:t>ile</a:t>
            </a:r>
            <a:r>
              <a:rPr lang="en-US" sz="2774" spc="80" dirty="0">
                <a:solidFill>
                  <a:srgbClr val="042B60"/>
                </a:solidFill>
                <a:latin typeface="Now"/>
              </a:rPr>
              <a:t> </a:t>
            </a:r>
            <a:r>
              <a:rPr lang="en-US" sz="2774" spc="80" dirty="0" err="1">
                <a:solidFill>
                  <a:srgbClr val="042B60"/>
                </a:solidFill>
                <a:latin typeface="Now"/>
              </a:rPr>
              <a:t>yüz</a:t>
            </a:r>
            <a:r>
              <a:rPr lang="en-US" sz="2774" spc="80" dirty="0">
                <a:solidFill>
                  <a:srgbClr val="042B60"/>
                </a:solidFill>
                <a:latin typeface="Now"/>
              </a:rPr>
              <a:t> </a:t>
            </a:r>
            <a:r>
              <a:rPr lang="en-US" sz="2774" spc="80" dirty="0" err="1">
                <a:solidFill>
                  <a:srgbClr val="042B60"/>
                </a:solidFill>
                <a:latin typeface="Now"/>
              </a:rPr>
              <a:t>yüze</a:t>
            </a:r>
            <a:r>
              <a:rPr lang="en-US" sz="2774" spc="80" dirty="0">
                <a:solidFill>
                  <a:srgbClr val="042B60"/>
                </a:solidFill>
                <a:latin typeface="Now"/>
              </a:rPr>
              <a:t> </a:t>
            </a:r>
            <a:r>
              <a:rPr lang="en-US" sz="2774" spc="80" dirty="0" err="1">
                <a:solidFill>
                  <a:srgbClr val="042B60"/>
                </a:solidFill>
                <a:latin typeface="Now"/>
              </a:rPr>
              <a:t>kalmaktadır</a:t>
            </a:r>
            <a:r>
              <a:rPr lang="en-US" sz="2774" spc="80" dirty="0">
                <a:solidFill>
                  <a:srgbClr val="042B60"/>
                </a:solidFill>
                <a:latin typeface="Now"/>
              </a:rPr>
              <a:t>. </a:t>
            </a:r>
          </a:p>
          <a:p>
            <a:pPr algn="ctr">
              <a:lnSpc>
                <a:spcPts val="3578"/>
              </a:lnSpc>
            </a:pPr>
            <a:endParaRPr lang="en-US" sz="2774" spc="80" dirty="0">
              <a:solidFill>
                <a:srgbClr val="042B60"/>
              </a:solidFill>
              <a:latin typeface="Now"/>
            </a:endParaRPr>
          </a:p>
        </p:txBody>
      </p:sp>
      <p:sp>
        <p:nvSpPr>
          <p:cNvPr id="6" name="TextBox 6"/>
          <p:cNvSpPr txBox="1"/>
          <p:nvPr/>
        </p:nvSpPr>
        <p:spPr>
          <a:xfrm>
            <a:off x="10708155" y="4309697"/>
            <a:ext cx="5228130" cy="4633107"/>
          </a:xfrm>
          <a:prstGeom prst="rect">
            <a:avLst/>
          </a:prstGeom>
        </p:spPr>
        <p:txBody>
          <a:bodyPr lIns="0" tIns="0" rIns="0" bIns="0" rtlCol="0" anchor="t">
            <a:spAutoFit/>
          </a:bodyPr>
          <a:lstStyle/>
          <a:p>
            <a:pPr>
              <a:lnSpc>
                <a:spcPts val="4128"/>
              </a:lnSpc>
            </a:pPr>
            <a:r>
              <a:rPr lang="en-US" sz="3200" spc="92" dirty="0" err="1">
                <a:solidFill>
                  <a:srgbClr val="042B60"/>
                </a:solidFill>
                <a:latin typeface="Now"/>
              </a:rPr>
              <a:t>Günlük</a:t>
            </a:r>
            <a:r>
              <a:rPr lang="en-US" sz="3200" spc="92" dirty="0">
                <a:solidFill>
                  <a:srgbClr val="042B60"/>
                </a:solidFill>
                <a:latin typeface="Now"/>
              </a:rPr>
              <a:t> </a:t>
            </a:r>
            <a:r>
              <a:rPr lang="en-US" sz="3200" spc="92" dirty="0" err="1">
                <a:solidFill>
                  <a:srgbClr val="042B60"/>
                </a:solidFill>
                <a:latin typeface="Now"/>
              </a:rPr>
              <a:t>krizleri</a:t>
            </a:r>
            <a:r>
              <a:rPr lang="en-US" sz="3200" spc="92" dirty="0">
                <a:solidFill>
                  <a:srgbClr val="042B60"/>
                </a:solidFill>
                <a:latin typeface="Now"/>
              </a:rPr>
              <a:t> </a:t>
            </a:r>
            <a:r>
              <a:rPr lang="en-US" sz="3200" spc="92" dirty="0" err="1">
                <a:solidFill>
                  <a:srgbClr val="042B60"/>
                </a:solidFill>
                <a:latin typeface="Now"/>
              </a:rPr>
              <a:t>hızlıca</a:t>
            </a:r>
            <a:r>
              <a:rPr lang="en-US" sz="3200" spc="92" dirty="0">
                <a:solidFill>
                  <a:srgbClr val="042B60"/>
                </a:solidFill>
                <a:latin typeface="Now"/>
              </a:rPr>
              <a:t> </a:t>
            </a:r>
            <a:r>
              <a:rPr lang="en-US" sz="3200" spc="92" dirty="0" err="1">
                <a:solidFill>
                  <a:srgbClr val="042B60"/>
                </a:solidFill>
                <a:latin typeface="Now"/>
              </a:rPr>
              <a:t>çözmek</a:t>
            </a:r>
            <a:r>
              <a:rPr lang="en-US" sz="3200" spc="92" dirty="0">
                <a:solidFill>
                  <a:srgbClr val="042B60"/>
                </a:solidFill>
                <a:latin typeface="Now"/>
              </a:rPr>
              <a:t> </a:t>
            </a:r>
            <a:r>
              <a:rPr lang="en-US" sz="3200" spc="92" dirty="0" err="1">
                <a:solidFill>
                  <a:srgbClr val="042B60"/>
                </a:solidFill>
                <a:latin typeface="Now"/>
              </a:rPr>
              <a:t>için</a:t>
            </a:r>
            <a:r>
              <a:rPr lang="en-US" sz="3200" spc="92" dirty="0">
                <a:solidFill>
                  <a:srgbClr val="042B60"/>
                </a:solidFill>
                <a:latin typeface="Now"/>
              </a:rPr>
              <a:t> </a:t>
            </a:r>
            <a:r>
              <a:rPr lang="en-US" sz="3200" spc="92" dirty="0" err="1">
                <a:solidFill>
                  <a:srgbClr val="042B60"/>
                </a:solidFill>
                <a:latin typeface="Now"/>
              </a:rPr>
              <a:t>sınırlardan</a:t>
            </a:r>
            <a:r>
              <a:rPr lang="en-US" sz="3200" spc="92" dirty="0">
                <a:solidFill>
                  <a:srgbClr val="042B60"/>
                </a:solidFill>
                <a:latin typeface="Now"/>
              </a:rPr>
              <a:t> </a:t>
            </a:r>
            <a:r>
              <a:rPr lang="en-US" sz="3200" spc="92" dirty="0" err="1">
                <a:solidFill>
                  <a:srgbClr val="042B60"/>
                </a:solidFill>
                <a:latin typeface="Now"/>
              </a:rPr>
              <a:t>ödün</a:t>
            </a:r>
            <a:r>
              <a:rPr lang="en-US" sz="3200" spc="92" dirty="0">
                <a:solidFill>
                  <a:srgbClr val="042B60"/>
                </a:solidFill>
                <a:latin typeface="Now"/>
              </a:rPr>
              <a:t> </a:t>
            </a:r>
            <a:r>
              <a:rPr lang="en-US" sz="3200" spc="92" dirty="0" err="1">
                <a:solidFill>
                  <a:srgbClr val="042B60"/>
                </a:solidFill>
                <a:latin typeface="Now"/>
              </a:rPr>
              <a:t>vermek</a:t>
            </a:r>
            <a:r>
              <a:rPr lang="en-US" sz="3200" spc="92" dirty="0">
                <a:solidFill>
                  <a:srgbClr val="042B60"/>
                </a:solidFill>
                <a:latin typeface="Now"/>
              </a:rPr>
              <a:t> </a:t>
            </a:r>
            <a:r>
              <a:rPr lang="en-US" sz="3200" spc="92" dirty="0" err="1">
                <a:solidFill>
                  <a:srgbClr val="042B60"/>
                </a:solidFill>
                <a:latin typeface="Now"/>
              </a:rPr>
              <a:t>çoğu</a:t>
            </a:r>
            <a:r>
              <a:rPr lang="en-US" sz="3200" spc="92" dirty="0">
                <a:solidFill>
                  <a:srgbClr val="042B60"/>
                </a:solidFill>
                <a:latin typeface="Now"/>
              </a:rPr>
              <a:t> </a:t>
            </a:r>
            <a:r>
              <a:rPr lang="en-US" sz="3200" spc="92" dirty="0" err="1">
                <a:solidFill>
                  <a:srgbClr val="042B60"/>
                </a:solidFill>
                <a:latin typeface="Now"/>
              </a:rPr>
              <a:t>zaman</a:t>
            </a:r>
            <a:r>
              <a:rPr lang="en-US" sz="3200" spc="92" dirty="0">
                <a:solidFill>
                  <a:srgbClr val="042B60"/>
                </a:solidFill>
                <a:latin typeface="Now"/>
              </a:rPr>
              <a:t> </a:t>
            </a:r>
            <a:r>
              <a:rPr lang="en-US" sz="3200" spc="92" dirty="0" err="1">
                <a:solidFill>
                  <a:srgbClr val="042B60"/>
                </a:solidFill>
                <a:latin typeface="Now"/>
              </a:rPr>
              <a:t>bize</a:t>
            </a:r>
            <a:r>
              <a:rPr lang="en-US" sz="3200" spc="92" dirty="0">
                <a:solidFill>
                  <a:srgbClr val="042B60"/>
                </a:solidFill>
                <a:latin typeface="Now"/>
              </a:rPr>
              <a:t> </a:t>
            </a:r>
            <a:r>
              <a:rPr lang="en-US" sz="3200" spc="92" dirty="0" err="1">
                <a:solidFill>
                  <a:srgbClr val="042B60"/>
                </a:solidFill>
                <a:latin typeface="Now"/>
              </a:rPr>
              <a:t>kolay</a:t>
            </a:r>
            <a:r>
              <a:rPr lang="en-US" sz="3200" spc="92" dirty="0">
                <a:solidFill>
                  <a:srgbClr val="042B60"/>
                </a:solidFill>
                <a:latin typeface="Now"/>
              </a:rPr>
              <a:t> </a:t>
            </a:r>
            <a:r>
              <a:rPr lang="en-US" sz="3200" spc="92" dirty="0" err="1">
                <a:solidFill>
                  <a:srgbClr val="042B60"/>
                </a:solidFill>
                <a:latin typeface="Now"/>
              </a:rPr>
              <a:t>gelse</a:t>
            </a:r>
            <a:r>
              <a:rPr lang="en-US" sz="3200" spc="92" dirty="0">
                <a:solidFill>
                  <a:srgbClr val="042B60"/>
                </a:solidFill>
                <a:latin typeface="Now"/>
              </a:rPr>
              <a:t> de </a:t>
            </a:r>
            <a:r>
              <a:rPr lang="en-US" sz="3200" spc="92" dirty="0" err="1">
                <a:solidFill>
                  <a:srgbClr val="042B60"/>
                </a:solidFill>
                <a:latin typeface="Now"/>
              </a:rPr>
              <a:t>uzun</a:t>
            </a:r>
            <a:r>
              <a:rPr lang="en-US" sz="3200" spc="92" dirty="0">
                <a:solidFill>
                  <a:srgbClr val="042B60"/>
                </a:solidFill>
                <a:latin typeface="Now"/>
              </a:rPr>
              <a:t> </a:t>
            </a:r>
            <a:r>
              <a:rPr lang="en-US" sz="3200" spc="92" dirty="0" err="1">
                <a:solidFill>
                  <a:srgbClr val="042B60"/>
                </a:solidFill>
                <a:latin typeface="Now"/>
              </a:rPr>
              <a:t>vadede</a:t>
            </a:r>
            <a:r>
              <a:rPr lang="en-US" sz="3200" spc="92" dirty="0">
                <a:solidFill>
                  <a:srgbClr val="042B60"/>
                </a:solidFill>
                <a:latin typeface="Now"/>
              </a:rPr>
              <a:t> </a:t>
            </a:r>
            <a:r>
              <a:rPr lang="en-US" sz="3200" spc="92" dirty="0" err="1">
                <a:solidFill>
                  <a:srgbClr val="042B60"/>
                </a:solidFill>
                <a:latin typeface="Now"/>
              </a:rPr>
              <a:t>çözümü</a:t>
            </a:r>
            <a:r>
              <a:rPr lang="en-US" sz="3200" spc="92" dirty="0">
                <a:solidFill>
                  <a:srgbClr val="042B60"/>
                </a:solidFill>
                <a:latin typeface="Now"/>
              </a:rPr>
              <a:t> </a:t>
            </a:r>
            <a:r>
              <a:rPr lang="en-US" sz="3200" spc="92" dirty="0" err="1">
                <a:solidFill>
                  <a:srgbClr val="042B60"/>
                </a:solidFill>
                <a:latin typeface="Now"/>
              </a:rPr>
              <a:t>zor</a:t>
            </a:r>
            <a:r>
              <a:rPr lang="en-US" sz="3200" spc="92" dirty="0">
                <a:solidFill>
                  <a:srgbClr val="042B60"/>
                </a:solidFill>
                <a:latin typeface="Now"/>
              </a:rPr>
              <a:t> </a:t>
            </a:r>
            <a:r>
              <a:rPr lang="en-US" sz="3200" spc="92" dirty="0" err="1">
                <a:solidFill>
                  <a:srgbClr val="042B60"/>
                </a:solidFill>
                <a:latin typeface="Now"/>
              </a:rPr>
              <a:t>sorunlar</a:t>
            </a:r>
            <a:r>
              <a:rPr lang="en-US" sz="3200" spc="92" dirty="0">
                <a:solidFill>
                  <a:srgbClr val="042B60"/>
                </a:solidFill>
                <a:latin typeface="Now"/>
              </a:rPr>
              <a:t> </a:t>
            </a:r>
            <a:r>
              <a:rPr lang="en-US" sz="3200" spc="92" dirty="0" err="1">
                <a:solidFill>
                  <a:srgbClr val="042B60"/>
                </a:solidFill>
                <a:latin typeface="Now"/>
              </a:rPr>
              <a:t>yaratmış</a:t>
            </a:r>
            <a:r>
              <a:rPr lang="en-US" sz="3200" spc="92" dirty="0">
                <a:solidFill>
                  <a:srgbClr val="042B60"/>
                </a:solidFill>
                <a:latin typeface="Now"/>
              </a:rPr>
              <a:t> </a:t>
            </a:r>
            <a:r>
              <a:rPr lang="en-US" sz="3200" spc="92" dirty="0" err="1">
                <a:solidFill>
                  <a:srgbClr val="042B60"/>
                </a:solidFill>
                <a:latin typeface="Now"/>
              </a:rPr>
              <a:t>oluruz</a:t>
            </a:r>
            <a:r>
              <a:rPr lang="en-US" sz="3200" spc="92" dirty="0">
                <a:solidFill>
                  <a:srgbClr val="042B60"/>
                </a:solidFill>
                <a:latin typeface="Now"/>
              </a:rPr>
              <a:t>. </a:t>
            </a:r>
          </a:p>
          <a:p>
            <a:pPr>
              <a:lnSpc>
                <a:spcPts val="4128"/>
              </a:lnSpc>
            </a:pPr>
            <a:endParaRPr lang="en-US" sz="3200" spc="92" dirty="0">
              <a:solidFill>
                <a:srgbClr val="042B60"/>
              </a:solidFill>
              <a:latin typeface="Now"/>
            </a:endParaRPr>
          </a:p>
          <a:p>
            <a:pPr>
              <a:lnSpc>
                <a:spcPts val="3578"/>
              </a:lnSpc>
            </a:pPr>
            <a:endParaRPr lang="en-US" sz="3200" spc="92" dirty="0">
              <a:solidFill>
                <a:srgbClr val="042B60"/>
              </a:solidFill>
              <a:latin typeface="Now"/>
            </a:endParaRPr>
          </a:p>
        </p:txBody>
      </p:sp>
      <p:sp>
        <p:nvSpPr>
          <p:cNvPr id="7" name="TextBox 7"/>
          <p:cNvSpPr txBox="1"/>
          <p:nvPr/>
        </p:nvSpPr>
        <p:spPr>
          <a:xfrm>
            <a:off x="3086332" y="1018572"/>
            <a:ext cx="3264339" cy="1730502"/>
          </a:xfrm>
          <a:prstGeom prst="rect">
            <a:avLst/>
          </a:prstGeom>
        </p:spPr>
        <p:txBody>
          <a:bodyPr lIns="0" tIns="0" rIns="0" bIns="0" rtlCol="0" anchor="t">
            <a:spAutoFit/>
          </a:bodyPr>
          <a:lstStyle/>
          <a:p>
            <a:pPr algn="ctr">
              <a:lnSpc>
                <a:spcPts val="4644"/>
              </a:lnSpc>
            </a:pPr>
            <a:r>
              <a:rPr lang="en-US" sz="3600" spc="104" dirty="0" err="1">
                <a:solidFill>
                  <a:srgbClr val="042B60"/>
                </a:solidFill>
                <a:latin typeface="Now"/>
              </a:rPr>
              <a:t>sınırsızlık</a:t>
            </a:r>
            <a:endParaRPr lang="en-US" sz="3600" spc="104" dirty="0">
              <a:solidFill>
                <a:srgbClr val="042B60"/>
              </a:solidFill>
              <a:latin typeface="Now"/>
            </a:endParaRPr>
          </a:p>
          <a:p>
            <a:pPr algn="ctr">
              <a:lnSpc>
                <a:spcPts val="4644"/>
              </a:lnSpc>
            </a:pPr>
            <a:r>
              <a:rPr lang="en-US" sz="3600" spc="104" dirty="0" err="1">
                <a:solidFill>
                  <a:srgbClr val="042B60"/>
                </a:solidFill>
                <a:latin typeface="Now"/>
              </a:rPr>
              <a:t>zorbalık</a:t>
            </a:r>
            <a:endParaRPr lang="en-US" sz="3600" spc="104" dirty="0">
              <a:solidFill>
                <a:srgbClr val="042B60"/>
              </a:solidFill>
              <a:latin typeface="Now"/>
            </a:endParaRPr>
          </a:p>
          <a:p>
            <a:pPr algn="ctr">
              <a:lnSpc>
                <a:spcPts val="4644"/>
              </a:lnSpc>
              <a:spcBef>
                <a:spcPct val="0"/>
              </a:spcBef>
            </a:pPr>
            <a:r>
              <a:rPr lang="en-US" sz="3600" spc="104" dirty="0" err="1">
                <a:solidFill>
                  <a:srgbClr val="042B60"/>
                </a:solidFill>
                <a:latin typeface="Now"/>
              </a:rPr>
              <a:t>istismar</a:t>
            </a:r>
            <a:endParaRPr lang="en-US" sz="3600" spc="104" dirty="0">
              <a:solidFill>
                <a:srgbClr val="042B60"/>
              </a:solidFill>
              <a:latin typeface="Now"/>
            </a:endParaRPr>
          </a:p>
        </p:txBody>
      </p:sp>
      <p:sp>
        <p:nvSpPr>
          <p:cNvPr id="8" name="TextBox 8"/>
          <p:cNvSpPr txBox="1"/>
          <p:nvPr/>
        </p:nvSpPr>
        <p:spPr>
          <a:xfrm>
            <a:off x="11811000" y="1033194"/>
            <a:ext cx="3022440" cy="1730502"/>
          </a:xfrm>
          <a:prstGeom prst="rect">
            <a:avLst/>
          </a:prstGeom>
        </p:spPr>
        <p:txBody>
          <a:bodyPr lIns="0" tIns="0" rIns="0" bIns="0" rtlCol="0" anchor="t">
            <a:spAutoFit/>
          </a:bodyPr>
          <a:lstStyle/>
          <a:p>
            <a:pPr algn="ctr">
              <a:lnSpc>
                <a:spcPts val="4644"/>
              </a:lnSpc>
            </a:pPr>
            <a:r>
              <a:rPr lang="en-US" sz="3600" spc="104" dirty="0" err="1">
                <a:solidFill>
                  <a:srgbClr val="042B60"/>
                </a:solidFill>
                <a:latin typeface="Now"/>
              </a:rPr>
              <a:t>kriz</a:t>
            </a:r>
            <a:endParaRPr lang="en-US" sz="3600" spc="104" dirty="0">
              <a:solidFill>
                <a:srgbClr val="042B60"/>
              </a:solidFill>
              <a:latin typeface="Now"/>
            </a:endParaRPr>
          </a:p>
          <a:p>
            <a:pPr algn="ctr">
              <a:lnSpc>
                <a:spcPts val="4644"/>
              </a:lnSpc>
            </a:pPr>
            <a:r>
              <a:rPr lang="en-US" sz="3600" spc="104" dirty="0" err="1">
                <a:solidFill>
                  <a:srgbClr val="042B60"/>
                </a:solidFill>
                <a:latin typeface="Now"/>
              </a:rPr>
              <a:t>kolay</a:t>
            </a:r>
            <a:endParaRPr lang="en-US" sz="3600" spc="104" dirty="0">
              <a:solidFill>
                <a:srgbClr val="042B60"/>
              </a:solidFill>
              <a:latin typeface="Now"/>
            </a:endParaRPr>
          </a:p>
          <a:p>
            <a:pPr algn="ctr">
              <a:lnSpc>
                <a:spcPts val="4644"/>
              </a:lnSpc>
              <a:spcBef>
                <a:spcPct val="0"/>
              </a:spcBef>
            </a:pPr>
            <a:r>
              <a:rPr lang="en-US" sz="3600" spc="104" dirty="0" err="1">
                <a:solidFill>
                  <a:srgbClr val="042B60"/>
                </a:solidFill>
                <a:latin typeface="Now"/>
              </a:rPr>
              <a:t>sorun</a:t>
            </a:r>
            <a:endParaRPr lang="en-US" sz="3600" spc="104" dirty="0">
              <a:solidFill>
                <a:srgbClr val="042B60"/>
              </a:solidFill>
              <a:latin typeface="N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4398971" y="-2921017"/>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733915" y="-266387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60768" y="2851207"/>
            <a:ext cx="940638" cy="714885"/>
          </a:xfrm>
          <a:custGeom>
            <a:avLst/>
            <a:gdLst/>
            <a:ahLst/>
            <a:cxnLst/>
            <a:rect l="l" t="t" r="r" b="b"/>
            <a:pathLst>
              <a:path w="940638" h="714885">
                <a:moveTo>
                  <a:pt x="0" y="0"/>
                </a:moveTo>
                <a:lnTo>
                  <a:pt x="940638" y="0"/>
                </a:lnTo>
                <a:lnTo>
                  <a:pt x="940638" y="714885"/>
                </a:lnTo>
                <a:lnTo>
                  <a:pt x="0" y="714885"/>
                </a:lnTo>
                <a:lnTo>
                  <a:pt x="0" y="0"/>
                </a:lnTo>
                <a:close/>
              </a:path>
            </a:pathLst>
          </a:custGeom>
          <a:blipFill>
            <a:blip r:embed="rId6">
              <a:alphaModFix amt="74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832678" y="4132655"/>
            <a:ext cx="7544436" cy="5008025"/>
          </a:xfrm>
          <a:prstGeom prst="rect">
            <a:avLst/>
          </a:prstGeom>
        </p:spPr>
        <p:txBody>
          <a:bodyPr lIns="0" tIns="0" rIns="0" bIns="0" rtlCol="0" anchor="t">
            <a:spAutoFit/>
          </a:bodyPr>
          <a:lstStyle/>
          <a:p>
            <a:pPr>
              <a:lnSpc>
                <a:spcPts val="9914"/>
              </a:lnSpc>
            </a:pPr>
            <a:r>
              <a:rPr lang="en-US" sz="7685" spc="222">
                <a:solidFill>
                  <a:srgbClr val="042B60"/>
                </a:solidFill>
                <a:latin typeface="Now"/>
              </a:rPr>
              <a:t>“SINIR” kelimesi size ne düşündürüyor?</a:t>
            </a:r>
          </a:p>
        </p:txBody>
      </p:sp>
      <p:sp>
        <p:nvSpPr>
          <p:cNvPr id="8" name="Freeform 8"/>
          <p:cNvSpPr/>
          <p:nvPr/>
        </p:nvSpPr>
        <p:spPr>
          <a:xfrm flipH="1" flipV="1">
            <a:off x="7998253" y="7883380"/>
            <a:ext cx="940638" cy="714885"/>
          </a:xfrm>
          <a:custGeom>
            <a:avLst/>
            <a:gdLst/>
            <a:ahLst/>
            <a:cxnLst/>
            <a:rect l="l" t="t" r="r" b="b"/>
            <a:pathLst>
              <a:path w="940638" h="714885">
                <a:moveTo>
                  <a:pt x="940638" y="714885"/>
                </a:moveTo>
                <a:lnTo>
                  <a:pt x="0" y="714885"/>
                </a:lnTo>
                <a:lnTo>
                  <a:pt x="0" y="0"/>
                </a:lnTo>
                <a:lnTo>
                  <a:pt x="940638" y="0"/>
                </a:lnTo>
                <a:lnTo>
                  <a:pt x="940638" y="714885"/>
                </a:lnTo>
                <a:close/>
              </a:path>
            </a:pathLst>
          </a:custGeom>
          <a:blipFill>
            <a:blip r:embed="rId8">
              <a:alphaModFix amt="69000"/>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4398971" y="-2921017"/>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733915" y="-266387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58381" y="3293547"/>
            <a:ext cx="940638" cy="714885"/>
          </a:xfrm>
          <a:custGeom>
            <a:avLst/>
            <a:gdLst/>
            <a:ahLst/>
            <a:cxnLst/>
            <a:rect l="l" t="t" r="r" b="b"/>
            <a:pathLst>
              <a:path w="940638" h="714885">
                <a:moveTo>
                  <a:pt x="0" y="0"/>
                </a:moveTo>
                <a:lnTo>
                  <a:pt x="940638" y="0"/>
                </a:lnTo>
                <a:lnTo>
                  <a:pt x="940638" y="714885"/>
                </a:lnTo>
                <a:lnTo>
                  <a:pt x="0" y="714885"/>
                </a:lnTo>
                <a:lnTo>
                  <a:pt x="0" y="0"/>
                </a:lnTo>
                <a:close/>
              </a:path>
            </a:pathLst>
          </a:custGeom>
          <a:blipFill>
            <a:blip r:embed="rId6">
              <a:alphaModFix amt="74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832678" y="4132655"/>
            <a:ext cx="7544436" cy="2493425"/>
          </a:xfrm>
          <a:prstGeom prst="rect">
            <a:avLst/>
          </a:prstGeom>
        </p:spPr>
        <p:txBody>
          <a:bodyPr lIns="0" tIns="0" rIns="0" bIns="0" rtlCol="0" anchor="t">
            <a:spAutoFit/>
          </a:bodyPr>
          <a:lstStyle/>
          <a:p>
            <a:pPr>
              <a:lnSpc>
                <a:spcPts val="9914"/>
              </a:lnSpc>
            </a:pPr>
            <a:r>
              <a:rPr lang="en-US" sz="7685" spc="222">
                <a:solidFill>
                  <a:srgbClr val="042B60"/>
                </a:solidFill>
                <a:latin typeface="Now"/>
              </a:rPr>
              <a:t>Sınırlarla ilgili yanlış inanışlar</a:t>
            </a:r>
          </a:p>
        </p:txBody>
      </p:sp>
      <p:sp>
        <p:nvSpPr>
          <p:cNvPr id="8" name="Freeform 8"/>
          <p:cNvSpPr/>
          <p:nvPr/>
        </p:nvSpPr>
        <p:spPr>
          <a:xfrm flipH="1" flipV="1">
            <a:off x="9377113" y="6583461"/>
            <a:ext cx="940638" cy="714885"/>
          </a:xfrm>
          <a:custGeom>
            <a:avLst/>
            <a:gdLst/>
            <a:ahLst/>
            <a:cxnLst/>
            <a:rect l="l" t="t" r="r" b="b"/>
            <a:pathLst>
              <a:path w="940638" h="714885">
                <a:moveTo>
                  <a:pt x="940638" y="714885"/>
                </a:moveTo>
                <a:lnTo>
                  <a:pt x="0" y="714885"/>
                </a:lnTo>
                <a:lnTo>
                  <a:pt x="0" y="0"/>
                </a:lnTo>
                <a:lnTo>
                  <a:pt x="940638" y="0"/>
                </a:lnTo>
                <a:lnTo>
                  <a:pt x="940638" y="714885"/>
                </a:lnTo>
                <a:close/>
              </a:path>
            </a:pathLst>
          </a:custGeom>
          <a:blipFill>
            <a:blip r:embed="rId8">
              <a:alphaModFix amt="69000"/>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933859" y="3656636"/>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933859" y="3485247"/>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933859" y="6930249"/>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617485" y="6930249"/>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900288" y="454095"/>
            <a:ext cx="15705586" cy="3473577"/>
          </a:xfrm>
          <a:prstGeom prst="rect">
            <a:avLst/>
          </a:prstGeom>
        </p:spPr>
        <p:txBody>
          <a:bodyPr lIns="0" tIns="0" rIns="0" bIns="0" rtlCol="0" anchor="t">
            <a:spAutoFit/>
          </a:bodyPr>
          <a:lstStyle/>
          <a:p>
            <a:pPr>
              <a:lnSpc>
                <a:spcPts val="4644"/>
              </a:lnSpc>
            </a:pPr>
            <a:r>
              <a:rPr lang="en-US" sz="3600" spc="104">
                <a:solidFill>
                  <a:srgbClr val="CB6CE6"/>
                </a:solidFill>
                <a:latin typeface="Now"/>
              </a:rPr>
              <a:t>Kendimle ilgili sınırlar belirlersem bencillik etmiş olurum:</a:t>
            </a:r>
            <a:r>
              <a:rPr lang="en-US" sz="3600" spc="104">
                <a:solidFill>
                  <a:srgbClr val="042B60"/>
                </a:solidFill>
                <a:latin typeface="Now"/>
              </a:rPr>
              <a:t> Aslında uygun sınırlar oluşturan insanlar başkalarını en çok düşünen ve yardımcı olan insanlardır. Çünkü enerjilerini sorumluluk alanında olup da yapabilecekleri işlere odaklarlar, bu da onları tükenmişlik duygusundan koruyarak yararlı olmaya devam etmelerini sağlar. </a:t>
            </a:r>
          </a:p>
          <a:p>
            <a:pPr>
              <a:lnSpc>
                <a:spcPts val="4644"/>
              </a:lnSpc>
            </a:pPr>
            <a:endParaRPr lang="en-US" sz="3600" spc="104">
              <a:solidFill>
                <a:srgbClr val="042B60"/>
              </a:solidFill>
              <a:latin typeface="Now"/>
            </a:endParaRPr>
          </a:p>
        </p:txBody>
      </p:sp>
      <p:sp>
        <p:nvSpPr>
          <p:cNvPr id="7" name="TextBox 7"/>
          <p:cNvSpPr txBox="1"/>
          <p:nvPr/>
        </p:nvSpPr>
        <p:spPr>
          <a:xfrm>
            <a:off x="1900288" y="3836485"/>
            <a:ext cx="15903070" cy="3473577"/>
          </a:xfrm>
          <a:prstGeom prst="rect">
            <a:avLst/>
          </a:prstGeom>
        </p:spPr>
        <p:txBody>
          <a:bodyPr lIns="0" tIns="0" rIns="0" bIns="0" rtlCol="0" anchor="t">
            <a:spAutoFit/>
          </a:bodyPr>
          <a:lstStyle/>
          <a:p>
            <a:pPr>
              <a:lnSpc>
                <a:spcPts val="4644"/>
              </a:lnSpc>
            </a:pPr>
            <a:r>
              <a:rPr lang="en-US" sz="3600" spc="104">
                <a:solidFill>
                  <a:srgbClr val="CB6CE6"/>
                </a:solidFill>
                <a:latin typeface="Now"/>
              </a:rPr>
              <a:t>Sınırlar oluşturmaya başlarsam insanlar beni incitir ve dışlar:</a:t>
            </a:r>
            <a:r>
              <a:rPr lang="en-US" sz="3600" spc="104">
                <a:solidFill>
                  <a:srgbClr val="042B60"/>
                </a:solidFill>
                <a:latin typeface="Now"/>
              </a:rPr>
              <a:t> Gerçekten sınırlarımıza saygı duyan kişiler bize değer veren kişilerdir. Bize saygı duymayan ve değer vermeyen kişiler bizden hep evet cevabı almak isterler. Sınır koymak bu durumu ayırt etmemizi de sağlar. </a:t>
            </a:r>
          </a:p>
          <a:p>
            <a:pPr>
              <a:lnSpc>
                <a:spcPts val="4644"/>
              </a:lnSpc>
            </a:pPr>
            <a:endParaRPr lang="en-US" sz="3600" spc="104">
              <a:solidFill>
                <a:srgbClr val="042B60"/>
              </a:solidFill>
              <a:latin typeface="Now"/>
            </a:endParaRPr>
          </a:p>
        </p:txBody>
      </p:sp>
      <p:sp>
        <p:nvSpPr>
          <p:cNvPr id="8" name="TextBox 8"/>
          <p:cNvSpPr txBox="1"/>
          <p:nvPr/>
        </p:nvSpPr>
        <p:spPr>
          <a:xfrm>
            <a:off x="1879610" y="6946773"/>
            <a:ext cx="15994380" cy="2311527"/>
          </a:xfrm>
          <a:prstGeom prst="rect">
            <a:avLst/>
          </a:prstGeom>
        </p:spPr>
        <p:txBody>
          <a:bodyPr lIns="0" tIns="0" rIns="0" bIns="0" rtlCol="0" anchor="t">
            <a:spAutoFit/>
          </a:bodyPr>
          <a:lstStyle/>
          <a:p>
            <a:pPr>
              <a:lnSpc>
                <a:spcPts val="4644"/>
              </a:lnSpc>
            </a:pPr>
            <a:r>
              <a:rPr lang="en-US" sz="3600" spc="104">
                <a:solidFill>
                  <a:srgbClr val="CB6CE6"/>
                </a:solidFill>
                <a:latin typeface="Now"/>
              </a:rPr>
              <a:t>Sınırlarımı belirlersem ben başkalarını incitmiş olurum:</a:t>
            </a:r>
            <a:r>
              <a:rPr lang="en-US" sz="3600" spc="104">
                <a:solidFill>
                  <a:srgbClr val="042B60"/>
                </a:solidFill>
                <a:latin typeface="Now"/>
              </a:rPr>
              <a:t> Sınırlar aslında taarruz silahı değil savunma silahıdır. Uygun sınırlar diğerlerine saldırmaz, sadece kendinizi korur. </a:t>
            </a:r>
          </a:p>
          <a:p>
            <a:pPr>
              <a:lnSpc>
                <a:spcPts val="4644"/>
              </a:lnSpc>
            </a:pPr>
            <a:endParaRPr lang="en-US" sz="3600" spc="104">
              <a:solidFill>
                <a:srgbClr val="042B60"/>
              </a:solidFill>
              <a:latin typeface="Now"/>
            </a:endParaRPr>
          </a:p>
        </p:txBody>
      </p:sp>
      <p:sp>
        <p:nvSpPr>
          <p:cNvPr id="9" name="Freeform 9"/>
          <p:cNvSpPr/>
          <p:nvPr/>
        </p:nvSpPr>
        <p:spPr>
          <a:xfrm rot="7200000">
            <a:off x="1152020" y="64888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rot="7200000">
            <a:off x="933859" y="648887"/>
            <a:ext cx="822431" cy="759627"/>
          </a:xfrm>
          <a:custGeom>
            <a:avLst/>
            <a:gdLst/>
            <a:ahLst/>
            <a:cxnLst/>
            <a:rect l="l" t="t" r="r" b="b"/>
            <a:pathLst>
              <a:path w="822431" h="759627">
                <a:moveTo>
                  <a:pt x="0" y="0"/>
                </a:moveTo>
                <a:lnTo>
                  <a:pt x="822430" y="0"/>
                </a:lnTo>
                <a:lnTo>
                  <a:pt x="822430" y="759626"/>
                </a:lnTo>
                <a:lnTo>
                  <a:pt x="0" y="75962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933859" y="3656636"/>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933859" y="4031277"/>
            <a:ext cx="822431" cy="759627"/>
          </a:xfrm>
          <a:custGeom>
            <a:avLst/>
            <a:gdLst/>
            <a:ahLst/>
            <a:cxnLst/>
            <a:rect l="l" t="t" r="r" b="b"/>
            <a:pathLst>
              <a:path w="822431" h="759627">
                <a:moveTo>
                  <a:pt x="0" y="0"/>
                </a:moveTo>
                <a:lnTo>
                  <a:pt x="822430" y="0"/>
                </a:lnTo>
                <a:lnTo>
                  <a:pt x="822430" y="759626"/>
                </a:lnTo>
                <a:lnTo>
                  <a:pt x="0" y="75962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933859" y="6930249"/>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617485" y="6930249"/>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2097772" y="454095"/>
            <a:ext cx="15705586" cy="2311527"/>
          </a:xfrm>
          <a:prstGeom prst="rect">
            <a:avLst/>
          </a:prstGeom>
        </p:spPr>
        <p:txBody>
          <a:bodyPr lIns="0" tIns="0" rIns="0" bIns="0" rtlCol="0" anchor="t">
            <a:spAutoFit/>
          </a:bodyPr>
          <a:lstStyle/>
          <a:p>
            <a:pPr>
              <a:lnSpc>
                <a:spcPts val="4644"/>
              </a:lnSpc>
            </a:pPr>
            <a:r>
              <a:rPr lang="en-US" sz="3600" spc="104">
                <a:solidFill>
                  <a:srgbClr val="CB6CE6"/>
                </a:solidFill>
                <a:latin typeface="Now"/>
              </a:rPr>
              <a:t>Sınır koymam öfkeli olduğum anlamına gelir:</a:t>
            </a:r>
            <a:r>
              <a:rPr lang="en-US" sz="3600" spc="104">
                <a:solidFill>
                  <a:srgbClr val="042B60"/>
                </a:solidFill>
                <a:latin typeface="Now"/>
              </a:rPr>
              <a:t> Halbuki doğru zamanda doğru sınırı koymadığımızda çevremizdeki kişilerin davranışlarına karşı öfke duymaya başlarız. Asıl sınırsızlık bizi daha öfkeli yapar.</a:t>
            </a:r>
          </a:p>
        </p:txBody>
      </p:sp>
      <p:sp>
        <p:nvSpPr>
          <p:cNvPr id="7" name="TextBox 7"/>
          <p:cNvSpPr txBox="1"/>
          <p:nvPr/>
        </p:nvSpPr>
        <p:spPr>
          <a:xfrm>
            <a:off x="1879610" y="3836485"/>
            <a:ext cx="15903070" cy="2311527"/>
          </a:xfrm>
          <a:prstGeom prst="rect">
            <a:avLst/>
          </a:prstGeom>
        </p:spPr>
        <p:txBody>
          <a:bodyPr lIns="0" tIns="0" rIns="0" bIns="0" rtlCol="0" anchor="t">
            <a:spAutoFit/>
          </a:bodyPr>
          <a:lstStyle/>
          <a:p>
            <a:pPr>
              <a:lnSpc>
                <a:spcPts val="4644"/>
              </a:lnSpc>
            </a:pPr>
            <a:r>
              <a:rPr lang="en-US" sz="3600" spc="104">
                <a:solidFill>
                  <a:srgbClr val="CB6CE6"/>
                </a:solidFill>
                <a:latin typeface="Now"/>
              </a:rPr>
              <a:t>Sınır koymak suçluluk hissetmeme yol açar: </a:t>
            </a:r>
            <a:r>
              <a:rPr lang="en-US" sz="3600" spc="104">
                <a:solidFill>
                  <a:srgbClr val="042B60"/>
                </a:solidFill>
                <a:latin typeface="Now"/>
              </a:rPr>
              <a:t>Bize sunulan yakınlık ve yardım için içten bir teşekkür ve minnet duygusu yeterlidir. Borçlu hissetmek ise bizim sınır koyma becerimizi engeller. </a:t>
            </a:r>
          </a:p>
          <a:p>
            <a:pPr>
              <a:lnSpc>
                <a:spcPts val="4644"/>
              </a:lnSpc>
            </a:pPr>
            <a:endParaRPr lang="en-US" sz="3600" spc="104">
              <a:solidFill>
                <a:srgbClr val="042B60"/>
              </a:solidFill>
              <a:latin typeface="Now"/>
            </a:endParaRPr>
          </a:p>
        </p:txBody>
      </p:sp>
      <p:sp>
        <p:nvSpPr>
          <p:cNvPr id="8" name="TextBox 8"/>
          <p:cNvSpPr txBox="1"/>
          <p:nvPr/>
        </p:nvSpPr>
        <p:spPr>
          <a:xfrm>
            <a:off x="1879610" y="6946773"/>
            <a:ext cx="15994380" cy="3473577"/>
          </a:xfrm>
          <a:prstGeom prst="rect">
            <a:avLst/>
          </a:prstGeom>
        </p:spPr>
        <p:txBody>
          <a:bodyPr lIns="0" tIns="0" rIns="0" bIns="0" rtlCol="0" anchor="t">
            <a:spAutoFit/>
          </a:bodyPr>
          <a:lstStyle/>
          <a:p>
            <a:pPr>
              <a:lnSpc>
                <a:spcPts val="4644"/>
              </a:lnSpc>
            </a:pPr>
            <a:r>
              <a:rPr lang="en-US" sz="3600" spc="104">
                <a:solidFill>
                  <a:srgbClr val="CB6CE6"/>
                </a:solidFill>
                <a:latin typeface="Now"/>
              </a:rPr>
              <a:t>Bir sınırı koyduktan sonra ona artık ihtiyaç duymazsam mutsuz olurum:</a:t>
            </a:r>
            <a:r>
              <a:rPr lang="en-US" sz="3600" spc="104">
                <a:solidFill>
                  <a:srgbClr val="042B60"/>
                </a:solidFill>
                <a:latin typeface="Now"/>
              </a:rPr>
              <a:t> Sahip olduğumuz sınırlara artık ihtiyaç duymadığımızı fark ettiğimizde veya başka türlü sınırlara ihtiyaç duyduğumuzu düşündüğümüzde onları değiştirebilir ve esnetebiliriz. Sınırlarımız duvar değil çittir. </a:t>
            </a:r>
          </a:p>
          <a:p>
            <a:pPr>
              <a:lnSpc>
                <a:spcPts val="4644"/>
              </a:lnSpc>
            </a:pPr>
            <a:endParaRPr lang="en-US" sz="3600" spc="104">
              <a:solidFill>
                <a:srgbClr val="042B60"/>
              </a:solidFill>
              <a:latin typeface="Now"/>
            </a:endParaRPr>
          </a:p>
        </p:txBody>
      </p:sp>
      <p:sp>
        <p:nvSpPr>
          <p:cNvPr id="9" name="Freeform 9"/>
          <p:cNvSpPr/>
          <p:nvPr/>
        </p:nvSpPr>
        <p:spPr>
          <a:xfrm rot="7200000">
            <a:off x="1152020" y="64888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rot="7200000">
            <a:off x="933859" y="648887"/>
            <a:ext cx="822431" cy="759627"/>
          </a:xfrm>
          <a:custGeom>
            <a:avLst/>
            <a:gdLst/>
            <a:ahLst/>
            <a:cxnLst/>
            <a:rect l="l" t="t" r="r" b="b"/>
            <a:pathLst>
              <a:path w="822431" h="759627">
                <a:moveTo>
                  <a:pt x="0" y="0"/>
                </a:moveTo>
                <a:lnTo>
                  <a:pt x="822430" y="0"/>
                </a:lnTo>
                <a:lnTo>
                  <a:pt x="822430" y="759626"/>
                </a:lnTo>
                <a:lnTo>
                  <a:pt x="0" y="75962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55689">
            <a:off x="12898334" y="1041916"/>
            <a:ext cx="3247095" cy="2999135"/>
          </a:xfrm>
          <a:custGeom>
            <a:avLst/>
            <a:gdLst/>
            <a:ahLst/>
            <a:cxnLst/>
            <a:rect l="l" t="t" r="r" b="b"/>
            <a:pathLst>
              <a:path w="3247095" h="2999135">
                <a:moveTo>
                  <a:pt x="0" y="0"/>
                </a:moveTo>
                <a:lnTo>
                  <a:pt x="3247095" y="0"/>
                </a:lnTo>
                <a:lnTo>
                  <a:pt x="3247095" y="2999135"/>
                </a:lnTo>
                <a:lnTo>
                  <a:pt x="0" y="29991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44310">
            <a:off x="12939242" y="827632"/>
            <a:ext cx="3320308" cy="3066757"/>
          </a:xfrm>
          <a:custGeom>
            <a:avLst/>
            <a:gdLst/>
            <a:ahLst/>
            <a:cxnLst/>
            <a:rect l="l" t="t" r="r" b="b"/>
            <a:pathLst>
              <a:path w="3320308" h="3066757">
                <a:moveTo>
                  <a:pt x="0" y="0"/>
                </a:moveTo>
                <a:lnTo>
                  <a:pt x="3320308" y="0"/>
                </a:lnTo>
                <a:lnTo>
                  <a:pt x="3320308" y="3066757"/>
                </a:lnTo>
                <a:lnTo>
                  <a:pt x="0" y="306675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13609042" y="4273668"/>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214772" y="3729970"/>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rot="8955689">
            <a:off x="16718153" y="1320827"/>
            <a:ext cx="1184466" cy="1094015"/>
          </a:xfrm>
          <a:custGeom>
            <a:avLst/>
            <a:gdLst/>
            <a:ahLst/>
            <a:cxnLst/>
            <a:rect l="l" t="t" r="r" b="b"/>
            <a:pathLst>
              <a:path w="1184466" h="1094015">
                <a:moveTo>
                  <a:pt x="0" y="0"/>
                </a:moveTo>
                <a:lnTo>
                  <a:pt x="1184465" y="0"/>
                </a:lnTo>
                <a:lnTo>
                  <a:pt x="1184465" y="1094016"/>
                </a:lnTo>
                <a:lnTo>
                  <a:pt x="0" y="109401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5444310">
            <a:off x="16733075" y="1242661"/>
            <a:ext cx="1211172" cy="1118682"/>
          </a:xfrm>
          <a:custGeom>
            <a:avLst/>
            <a:gdLst/>
            <a:ahLst/>
            <a:cxnLst/>
            <a:rect l="l" t="t" r="r" b="b"/>
            <a:pathLst>
              <a:path w="1211172" h="1118682">
                <a:moveTo>
                  <a:pt x="0" y="0"/>
                </a:moveTo>
                <a:lnTo>
                  <a:pt x="1211172" y="0"/>
                </a:lnTo>
                <a:lnTo>
                  <a:pt x="1211172" y="1118683"/>
                </a:lnTo>
                <a:lnTo>
                  <a:pt x="0" y="1118683"/>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028700" y="147271"/>
            <a:ext cx="8399090" cy="1103572"/>
          </a:xfrm>
          <a:prstGeom prst="rect">
            <a:avLst/>
          </a:prstGeom>
        </p:spPr>
        <p:txBody>
          <a:bodyPr lIns="0" tIns="0" rIns="0" bIns="0" rtlCol="0" anchor="t">
            <a:spAutoFit/>
          </a:bodyPr>
          <a:lstStyle/>
          <a:p>
            <a:pPr algn="ctr">
              <a:lnSpc>
                <a:spcPts val="9914"/>
              </a:lnSpc>
            </a:pPr>
            <a:r>
              <a:rPr lang="tr-TR" sz="4000" spc="222" dirty="0" smtClean="0">
                <a:solidFill>
                  <a:schemeClr val="accent6">
                    <a:lumMod val="75000"/>
                  </a:schemeClr>
                </a:solidFill>
                <a:latin typeface="Now"/>
              </a:rPr>
              <a:t>ÖNERİLEN KAYNAKLAR</a:t>
            </a:r>
            <a:endParaRPr lang="en-US" sz="4000" spc="222" dirty="0">
              <a:solidFill>
                <a:schemeClr val="accent6">
                  <a:lumMod val="75000"/>
                </a:schemeClr>
              </a:solidFill>
              <a:latin typeface="Now"/>
            </a:endParaRPr>
          </a:p>
        </p:txBody>
      </p:sp>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1809622"/>
            <a:ext cx="2739145" cy="3960209"/>
          </a:xfrm>
          <a:prstGeom prst="rect">
            <a:avLst/>
          </a:prstGeom>
        </p:spPr>
      </p:pic>
      <p:pic>
        <p:nvPicPr>
          <p:cNvPr id="11" name="Resim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2593" y="1867833"/>
            <a:ext cx="2702494" cy="3901997"/>
          </a:xfrm>
          <a:prstGeom prst="rect">
            <a:avLst/>
          </a:prstGeom>
        </p:spPr>
      </p:pic>
      <p:pic>
        <p:nvPicPr>
          <p:cNvPr id="12" name="Resim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310" y="6386819"/>
            <a:ext cx="2481290" cy="35826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7089425" y="4095750"/>
            <a:ext cx="7287120" cy="2095500"/>
          </a:xfrm>
          <a:prstGeom prst="rect">
            <a:avLst/>
          </a:prstGeom>
        </p:spPr>
        <p:txBody>
          <a:bodyPr lIns="0" tIns="0" rIns="0" bIns="0" rtlCol="0" anchor="t">
            <a:spAutoFit/>
          </a:bodyPr>
          <a:lstStyle/>
          <a:p>
            <a:pPr marL="0" lvl="0" indent="0" algn="ctr">
              <a:lnSpc>
                <a:spcPts val="8280"/>
              </a:lnSpc>
              <a:spcBef>
                <a:spcPct val="0"/>
              </a:spcBef>
            </a:pPr>
            <a:r>
              <a:rPr lang="en-US" sz="6900">
                <a:solidFill>
                  <a:srgbClr val="042B60"/>
                </a:solidFill>
                <a:latin typeface="Now"/>
              </a:rPr>
              <a:t>Dinlediğiniz için teşekkürler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49811" y="2927930"/>
            <a:ext cx="1596676" cy="183005"/>
          </a:xfrm>
          <a:custGeom>
            <a:avLst/>
            <a:gdLst/>
            <a:ahLst/>
            <a:cxnLst/>
            <a:rect l="l" t="t" r="r" b="b"/>
            <a:pathLst>
              <a:path w="1596676" h="183005">
                <a:moveTo>
                  <a:pt x="0" y="0"/>
                </a:moveTo>
                <a:lnTo>
                  <a:pt x="1596676" y="0"/>
                </a:lnTo>
                <a:lnTo>
                  <a:pt x="1596676" y="183005"/>
                </a:lnTo>
                <a:lnTo>
                  <a:pt x="0" y="183005"/>
                </a:lnTo>
                <a:lnTo>
                  <a:pt x="0" y="0"/>
                </a:lnTo>
                <a:close/>
              </a:path>
            </a:pathLst>
          </a:custGeom>
          <a:blipFill>
            <a:blip r:embed="rId2">
              <a:extLst>
                <a:ext uri="{96DAC541-7B7A-43D3-8B79-37D633B846F1}">
                  <asvg:svgBlip xmlns:asvg="http://schemas.microsoft.com/office/drawing/2016/SVG/main" xmlns="" r:embed="rId3"/>
                </a:ext>
              </a:extLst>
            </a:blip>
            <a:stretch>
              <a:fillRect l="-21536" r="-315096"/>
            </a:stretch>
          </a:blipFill>
        </p:spPr>
      </p:sp>
      <p:sp>
        <p:nvSpPr>
          <p:cNvPr id="3" name="Freeform 3"/>
          <p:cNvSpPr/>
          <p:nvPr/>
        </p:nvSpPr>
        <p:spPr>
          <a:xfrm>
            <a:off x="1696295" y="943703"/>
            <a:ext cx="4305382" cy="3976608"/>
          </a:xfrm>
          <a:custGeom>
            <a:avLst/>
            <a:gdLst/>
            <a:ahLst/>
            <a:cxnLst/>
            <a:rect l="l" t="t" r="r" b="b"/>
            <a:pathLst>
              <a:path w="4305382" h="3976608">
                <a:moveTo>
                  <a:pt x="0" y="0"/>
                </a:moveTo>
                <a:lnTo>
                  <a:pt x="4305382" y="0"/>
                </a:lnTo>
                <a:lnTo>
                  <a:pt x="4305382" y="3976608"/>
                </a:lnTo>
                <a:lnTo>
                  <a:pt x="0" y="39766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2048904" y="2110644"/>
            <a:ext cx="3600165" cy="3325243"/>
          </a:xfrm>
          <a:custGeom>
            <a:avLst/>
            <a:gdLst/>
            <a:ahLst/>
            <a:cxnLst/>
            <a:rect l="l" t="t" r="r" b="b"/>
            <a:pathLst>
              <a:path w="3600165" h="3325243">
                <a:moveTo>
                  <a:pt x="0" y="0"/>
                </a:moveTo>
                <a:lnTo>
                  <a:pt x="3600165" y="0"/>
                </a:lnTo>
                <a:lnTo>
                  <a:pt x="3600165" y="3325244"/>
                </a:lnTo>
                <a:lnTo>
                  <a:pt x="0" y="3325244"/>
                </a:lnTo>
                <a:lnTo>
                  <a:pt x="0" y="0"/>
                </a:lnTo>
                <a:close/>
              </a:path>
            </a:pathLst>
          </a:custGeom>
          <a:blipFill>
            <a:blip r:embed="rId6">
              <a:alphaModFix amt="60000"/>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539331" y="978062"/>
            <a:ext cx="4222155" cy="3899736"/>
          </a:xfrm>
          <a:custGeom>
            <a:avLst/>
            <a:gdLst/>
            <a:ahLst/>
            <a:cxnLst/>
            <a:rect l="l" t="t" r="r" b="b"/>
            <a:pathLst>
              <a:path w="4222155" h="3899736">
                <a:moveTo>
                  <a:pt x="0" y="0"/>
                </a:moveTo>
                <a:lnTo>
                  <a:pt x="4222155" y="0"/>
                </a:lnTo>
                <a:lnTo>
                  <a:pt x="4222155" y="3899736"/>
                </a:lnTo>
                <a:lnTo>
                  <a:pt x="0" y="3899736"/>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00000">
            <a:off x="12834886" y="1885885"/>
            <a:ext cx="3631046" cy="3353766"/>
          </a:xfrm>
          <a:custGeom>
            <a:avLst/>
            <a:gdLst/>
            <a:ahLst/>
            <a:cxnLst/>
            <a:rect l="l" t="t" r="r" b="b"/>
            <a:pathLst>
              <a:path w="3631046" h="3353766">
                <a:moveTo>
                  <a:pt x="0" y="0"/>
                </a:moveTo>
                <a:lnTo>
                  <a:pt x="3631045" y="0"/>
                </a:lnTo>
                <a:lnTo>
                  <a:pt x="3631045" y="3353766"/>
                </a:lnTo>
                <a:lnTo>
                  <a:pt x="0" y="3353766"/>
                </a:lnTo>
                <a:lnTo>
                  <a:pt x="0" y="0"/>
                </a:lnTo>
                <a:close/>
              </a:path>
            </a:pathLst>
          </a:custGeom>
          <a:blipFill>
            <a:blip r:embed="rId10">
              <a:alphaModFix amt="6000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73701" y="1140693"/>
            <a:ext cx="3723955" cy="3439580"/>
          </a:xfrm>
          <a:custGeom>
            <a:avLst/>
            <a:gdLst/>
            <a:ahLst/>
            <a:cxnLst/>
            <a:rect l="l" t="t" r="r" b="b"/>
            <a:pathLst>
              <a:path w="3723955" h="3439580">
                <a:moveTo>
                  <a:pt x="0" y="0"/>
                </a:moveTo>
                <a:lnTo>
                  <a:pt x="3723955" y="0"/>
                </a:lnTo>
                <a:lnTo>
                  <a:pt x="3723955" y="3439580"/>
                </a:lnTo>
                <a:lnTo>
                  <a:pt x="0" y="3439580"/>
                </a:lnTo>
                <a:lnTo>
                  <a:pt x="0" y="0"/>
                </a:lnTo>
                <a:close/>
              </a:path>
            </a:pathLst>
          </a:custGeom>
          <a:blipFill>
            <a:blip r:embed="rId12">
              <a:alphaModFix amt="60000"/>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00000">
            <a:off x="7632003" y="2040295"/>
            <a:ext cx="3462428" cy="3198025"/>
          </a:xfrm>
          <a:custGeom>
            <a:avLst/>
            <a:gdLst/>
            <a:ahLst/>
            <a:cxnLst/>
            <a:rect l="l" t="t" r="r" b="b"/>
            <a:pathLst>
              <a:path w="3462428" h="3198025">
                <a:moveTo>
                  <a:pt x="0" y="0"/>
                </a:moveTo>
                <a:lnTo>
                  <a:pt x="3462429" y="0"/>
                </a:lnTo>
                <a:lnTo>
                  <a:pt x="3462429" y="3198024"/>
                </a:lnTo>
                <a:lnTo>
                  <a:pt x="0" y="3198024"/>
                </a:lnTo>
                <a:lnTo>
                  <a:pt x="0" y="0"/>
                </a:lnTo>
                <a:close/>
              </a:path>
            </a:pathLst>
          </a:custGeom>
          <a:blipFill>
            <a:blip r:embed="rId14">
              <a:alphaModFix amt="60000"/>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1696295" y="5909513"/>
            <a:ext cx="4614315"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Neye evet neye hayır dediğimizle ilgili</a:t>
            </a:r>
          </a:p>
        </p:txBody>
      </p:sp>
      <p:sp>
        <p:nvSpPr>
          <p:cNvPr id="10" name="TextBox 10"/>
          <p:cNvSpPr txBox="1"/>
          <p:nvPr/>
        </p:nvSpPr>
        <p:spPr>
          <a:xfrm>
            <a:off x="6955578" y="5944924"/>
            <a:ext cx="4815279" cy="173050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Kim olduğumuzu ve kim olmadığımızı belirler</a:t>
            </a:r>
          </a:p>
        </p:txBody>
      </p:sp>
      <p:sp>
        <p:nvSpPr>
          <p:cNvPr id="11" name="TextBox 11"/>
          <p:cNvSpPr txBox="1"/>
          <p:nvPr/>
        </p:nvSpPr>
        <p:spPr>
          <a:xfrm>
            <a:off x="12688970" y="5944924"/>
            <a:ext cx="4570330" cy="3925971"/>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 Neye sahip olduğumuzu ve nelerden sorumlu olduğumuz konusunda bize yol gösterir</a:t>
            </a:r>
          </a:p>
          <a:p>
            <a:pPr algn="ctr">
              <a:lnSpc>
                <a:spcPts val="3578"/>
              </a:lnSpc>
            </a:pPr>
            <a:endParaRPr lang="en-US" sz="3600" spc="104">
              <a:solidFill>
                <a:srgbClr val="042B60"/>
              </a:solidFill>
              <a:latin typeface="Now"/>
            </a:endParaRPr>
          </a:p>
        </p:txBody>
      </p:sp>
      <p:sp>
        <p:nvSpPr>
          <p:cNvPr id="12" name="Freeform 12"/>
          <p:cNvSpPr/>
          <p:nvPr/>
        </p:nvSpPr>
        <p:spPr>
          <a:xfrm>
            <a:off x="11015937" y="2927930"/>
            <a:ext cx="1615883" cy="183005"/>
          </a:xfrm>
          <a:custGeom>
            <a:avLst/>
            <a:gdLst/>
            <a:ahLst/>
            <a:cxnLst/>
            <a:rect l="l" t="t" r="r" b="b"/>
            <a:pathLst>
              <a:path w="1615883" h="183005">
                <a:moveTo>
                  <a:pt x="0" y="0"/>
                </a:moveTo>
                <a:lnTo>
                  <a:pt x="1615883" y="0"/>
                </a:lnTo>
                <a:lnTo>
                  <a:pt x="1615883" y="183005"/>
                </a:lnTo>
                <a:lnTo>
                  <a:pt x="0" y="183005"/>
                </a:lnTo>
                <a:lnTo>
                  <a:pt x="0" y="0"/>
                </a:lnTo>
                <a:close/>
              </a:path>
            </a:pathLst>
          </a:custGeom>
          <a:blipFill>
            <a:blip r:embed="rId16">
              <a:extLst>
                <a:ext uri="{96DAC541-7B7A-43D3-8B79-37D633B846F1}">
                  <asvg:svgBlip xmlns:asvg="http://schemas.microsoft.com/office/drawing/2016/SVG/main" xmlns="" r:embed="rId17"/>
                </a:ext>
              </a:extLst>
            </a:blip>
            <a:stretch>
              <a:fillRect l="-20091" r="-311351"/>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4398971" y="-2921017"/>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733915" y="-266387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450555" y="3049341"/>
            <a:ext cx="940638" cy="714885"/>
          </a:xfrm>
          <a:custGeom>
            <a:avLst/>
            <a:gdLst/>
            <a:ahLst/>
            <a:cxnLst/>
            <a:rect l="l" t="t" r="r" b="b"/>
            <a:pathLst>
              <a:path w="940638" h="714885">
                <a:moveTo>
                  <a:pt x="0" y="0"/>
                </a:moveTo>
                <a:lnTo>
                  <a:pt x="940638" y="0"/>
                </a:lnTo>
                <a:lnTo>
                  <a:pt x="940638" y="714885"/>
                </a:lnTo>
                <a:lnTo>
                  <a:pt x="0" y="714885"/>
                </a:lnTo>
                <a:lnTo>
                  <a:pt x="0" y="0"/>
                </a:lnTo>
                <a:close/>
              </a:path>
            </a:pathLst>
          </a:custGeom>
          <a:blipFill>
            <a:blip r:embed="rId6">
              <a:alphaModFix amt="74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4696354" y="3180075"/>
            <a:ext cx="7544436" cy="5900818"/>
          </a:xfrm>
          <a:prstGeom prst="rect">
            <a:avLst/>
          </a:prstGeom>
        </p:spPr>
        <p:txBody>
          <a:bodyPr lIns="0" tIns="0" rIns="0" bIns="0" rtlCol="0" anchor="t">
            <a:spAutoFit/>
          </a:bodyPr>
          <a:lstStyle/>
          <a:p>
            <a:pPr>
              <a:lnSpc>
                <a:spcPts val="6192"/>
              </a:lnSpc>
            </a:pPr>
            <a:r>
              <a:rPr lang="en-US" sz="4800" spc="139">
                <a:solidFill>
                  <a:srgbClr val="042B60"/>
                </a:solidFill>
                <a:latin typeface="Now"/>
              </a:rPr>
              <a:t> Fiziksel sınırlar belirgin olsa da ilişkisel sınırlar soyuttur. Ne kadar görünür olmasa da fiziksel sınırlar kadar önemli ve elzemdir. </a:t>
            </a:r>
          </a:p>
          <a:p>
            <a:pPr>
              <a:lnSpc>
                <a:spcPts val="9914"/>
              </a:lnSpc>
            </a:pPr>
            <a:endParaRPr lang="en-US" sz="4800" spc="139">
              <a:solidFill>
                <a:srgbClr val="042B60"/>
              </a:solidFill>
              <a:latin typeface="Now"/>
            </a:endParaRPr>
          </a:p>
        </p:txBody>
      </p:sp>
      <p:sp>
        <p:nvSpPr>
          <p:cNvPr id="8" name="Freeform 8"/>
          <p:cNvSpPr/>
          <p:nvPr/>
        </p:nvSpPr>
        <p:spPr>
          <a:xfrm flipH="1" flipV="1">
            <a:off x="11300152" y="7701306"/>
            <a:ext cx="940638" cy="714885"/>
          </a:xfrm>
          <a:custGeom>
            <a:avLst/>
            <a:gdLst/>
            <a:ahLst/>
            <a:cxnLst/>
            <a:rect l="l" t="t" r="r" b="b"/>
            <a:pathLst>
              <a:path w="940638" h="714885">
                <a:moveTo>
                  <a:pt x="940638" y="714885"/>
                </a:moveTo>
                <a:lnTo>
                  <a:pt x="0" y="714885"/>
                </a:lnTo>
                <a:lnTo>
                  <a:pt x="0" y="0"/>
                </a:lnTo>
                <a:lnTo>
                  <a:pt x="940638" y="0"/>
                </a:lnTo>
                <a:lnTo>
                  <a:pt x="940638" y="714885"/>
                </a:lnTo>
                <a:close/>
              </a:path>
            </a:pathLst>
          </a:custGeom>
          <a:blipFill>
            <a:blip r:embed="rId8">
              <a:alphaModFix amt="69000"/>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0342" y="248148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1095855" y="2137953"/>
            <a:ext cx="6325037" cy="5842034"/>
          </a:xfrm>
          <a:custGeom>
            <a:avLst/>
            <a:gdLst/>
            <a:ahLst/>
            <a:cxnLst/>
            <a:rect l="l" t="t" r="r" b="b"/>
            <a:pathLst>
              <a:path w="6325037" h="5842034">
                <a:moveTo>
                  <a:pt x="0" y="0"/>
                </a:moveTo>
                <a:lnTo>
                  <a:pt x="6325038" y="0"/>
                </a:lnTo>
                <a:lnTo>
                  <a:pt x="6325038"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996113" y="33211"/>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13938425" y="-50936"/>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648433" y="828315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200000">
            <a:off x="5412921" y="7939629"/>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7176680" y="-2941548"/>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200000">
            <a:off x="6941168" y="-3285076"/>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732540" y="9479783"/>
            <a:ext cx="1515157" cy="1399454"/>
          </a:xfrm>
          <a:custGeom>
            <a:avLst/>
            <a:gdLst/>
            <a:ahLst/>
            <a:cxnLst/>
            <a:rect l="l" t="t" r="r" b="b"/>
            <a:pathLst>
              <a:path w="1515157" h="1399454">
                <a:moveTo>
                  <a:pt x="0" y="0"/>
                </a:moveTo>
                <a:lnTo>
                  <a:pt x="1515157" y="0"/>
                </a:lnTo>
                <a:lnTo>
                  <a:pt x="1515157" y="1399454"/>
                </a:lnTo>
                <a:lnTo>
                  <a:pt x="0" y="139945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7200000">
            <a:off x="1674851" y="9395635"/>
            <a:ext cx="1549319" cy="1431008"/>
          </a:xfrm>
          <a:custGeom>
            <a:avLst/>
            <a:gdLst/>
            <a:ahLst/>
            <a:cxnLst/>
            <a:rect l="l" t="t" r="r" b="b"/>
            <a:pathLst>
              <a:path w="1549319" h="1431008">
                <a:moveTo>
                  <a:pt x="0" y="0"/>
                </a:moveTo>
                <a:lnTo>
                  <a:pt x="1549319" y="0"/>
                </a:lnTo>
                <a:lnTo>
                  <a:pt x="1549319" y="1431008"/>
                </a:lnTo>
                <a:lnTo>
                  <a:pt x="0" y="143100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7089425" y="4095750"/>
            <a:ext cx="7287120" cy="3143250"/>
          </a:xfrm>
          <a:prstGeom prst="rect">
            <a:avLst/>
          </a:prstGeom>
        </p:spPr>
        <p:txBody>
          <a:bodyPr lIns="0" tIns="0" rIns="0" bIns="0" rtlCol="0" anchor="t">
            <a:spAutoFit/>
          </a:bodyPr>
          <a:lstStyle/>
          <a:p>
            <a:pPr marL="0" lvl="0" indent="0" algn="ctr">
              <a:lnSpc>
                <a:spcPts val="8280"/>
              </a:lnSpc>
              <a:spcBef>
                <a:spcPct val="0"/>
              </a:spcBef>
            </a:pPr>
            <a:r>
              <a:rPr lang="en-US" sz="6900">
                <a:solidFill>
                  <a:srgbClr val="042B60"/>
                </a:solidFill>
                <a:latin typeface="Now"/>
              </a:rPr>
              <a:t>Hayatımızda sınırlar neden gerekli?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47193" y="1273053"/>
            <a:ext cx="7650485" cy="7441836"/>
          </a:xfrm>
          <a:custGeom>
            <a:avLst/>
            <a:gdLst/>
            <a:ahLst/>
            <a:cxnLst/>
            <a:rect l="l" t="t" r="r" b="b"/>
            <a:pathLst>
              <a:path w="7650485" h="7441836">
                <a:moveTo>
                  <a:pt x="0" y="0"/>
                </a:moveTo>
                <a:lnTo>
                  <a:pt x="7650485" y="0"/>
                </a:lnTo>
                <a:lnTo>
                  <a:pt x="7650485" y="7441836"/>
                </a:lnTo>
                <a:lnTo>
                  <a:pt x="0" y="7441836"/>
                </a:lnTo>
                <a:lnTo>
                  <a:pt x="0" y="0"/>
                </a:lnTo>
                <a:close/>
              </a:path>
            </a:pathLst>
          </a:custGeom>
          <a:blipFill>
            <a:blip r:embed="rId2">
              <a:alphaModFix amt="69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254461" y="1028700"/>
            <a:ext cx="7650485" cy="7441836"/>
          </a:xfrm>
          <a:custGeom>
            <a:avLst/>
            <a:gdLst/>
            <a:ahLst/>
            <a:cxnLst/>
            <a:rect l="l" t="t" r="r" b="b"/>
            <a:pathLst>
              <a:path w="7650485" h="7441836">
                <a:moveTo>
                  <a:pt x="0" y="0"/>
                </a:moveTo>
                <a:lnTo>
                  <a:pt x="7650485" y="0"/>
                </a:lnTo>
                <a:lnTo>
                  <a:pt x="7650485" y="7441836"/>
                </a:lnTo>
                <a:lnTo>
                  <a:pt x="0" y="7441836"/>
                </a:lnTo>
                <a:lnTo>
                  <a:pt x="0" y="0"/>
                </a:lnTo>
                <a:close/>
              </a:path>
            </a:pathLst>
          </a:custGeom>
          <a:blipFill>
            <a:blip r:embed="rId4">
              <a:alphaModFix amt="69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9480269" y="2392078"/>
            <a:ext cx="2566952" cy="56845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sorumluluk</a:t>
            </a:r>
          </a:p>
        </p:txBody>
      </p:sp>
      <p:sp>
        <p:nvSpPr>
          <p:cNvPr id="5" name="TextBox 5"/>
          <p:cNvSpPr txBox="1"/>
          <p:nvPr/>
        </p:nvSpPr>
        <p:spPr>
          <a:xfrm>
            <a:off x="14030245" y="2392078"/>
            <a:ext cx="2566952" cy="56845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düzen</a:t>
            </a:r>
          </a:p>
        </p:txBody>
      </p:sp>
      <p:sp>
        <p:nvSpPr>
          <p:cNvPr id="6" name="TextBox 6"/>
          <p:cNvSpPr txBox="1"/>
          <p:nvPr/>
        </p:nvSpPr>
        <p:spPr>
          <a:xfrm>
            <a:off x="14030245" y="6728380"/>
            <a:ext cx="2566952" cy="56845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özgüven</a:t>
            </a:r>
          </a:p>
        </p:txBody>
      </p:sp>
      <p:sp>
        <p:nvSpPr>
          <p:cNvPr id="7" name="TextBox 7"/>
          <p:cNvSpPr txBox="1"/>
          <p:nvPr/>
        </p:nvSpPr>
        <p:spPr>
          <a:xfrm>
            <a:off x="9480269" y="6728380"/>
            <a:ext cx="2566952" cy="56845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özgürlük</a:t>
            </a:r>
          </a:p>
        </p:txBody>
      </p:sp>
      <p:sp>
        <p:nvSpPr>
          <p:cNvPr id="8" name="TextBox 8"/>
          <p:cNvSpPr txBox="1"/>
          <p:nvPr/>
        </p:nvSpPr>
        <p:spPr>
          <a:xfrm>
            <a:off x="110461" y="337770"/>
            <a:ext cx="9144000" cy="10445877"/>
          </a:xfrm>
          <a:prstGeom prst="rect">
            <a:avLst/>
          </a:prstGeom>
        </p:spPr>
        <p:txBody>
          <a:bodyPr lIns="0" tIns="0" rIns="0" bIns="0" rtlCol="0" anchor="t">
            <a:spAutoFit/>
          </a:bodyPr>
          <a:lstStyle/>
          <a:p>
            <a:pPr marL="777240" lvl="1" indent="-388620">
              <a:lnSpc>
                <a:spcPts val="4644"/>
              </a:lnSpc>
              <a:buFont typeface="Arial"/>
              <a:buChar char="•"/>
            </a:pPr>
            <a:r>
              <a:rPr lang="en-US" sz="3600" spc="104">
                <a:solidFill>
                  <a:srgbClr val="042B60"/>
                </a:solidFill>
                <a:latin typeface="Now"/>
              </a:rPr>
              <a:t>Sınırlar çocuğun nelerden sorumlu olup nelerden sorumlu olmadığını anlamasını sağlar. Bu da çocuğun özgürlük duygusunu besler.</a:t>
            </a:r>
          </a:p>
          <a:p>
            <a:pPr>
              <a:lnSpc>
                <a:spcPts val="4644"/>
              </a:lnSpc>
            </a:pPr>
            <a:endParaRPr lang="en-US" sz="3600" spc="104">
              <a:solidFill>
                <a:srgbClr val="042B60"/>
              </a:solidFill>
              <a:latin typeface="Now"/>
            </a:endParaRPr>
          </a:p>
          <a:p>
            <a:pPr marL="777240" lvl="1" indent="-388620">
              <a:lnSpc>
                <a:spcPts val="4644"/>
              </a:lnSpc>
              <a:buFont typeface="Arial"/>
              <a:buChar char="•"/>
            </a:pPr>
            <a:r>
              <a:rPr lang="en-US" sz="3600" spc="104">
                <a:solidFill>
                  <a:srgbClr val="042B60"/>
                </a:solidFill>
                <a:latin typeface="Now"/>
              </a:rPr>
              <a:t>Çocukları sorumsuzluğun yarattığı sıkıntılardan kurtarmak, yetişkinliklerinde epey zorluk çekmelerine zemin hazırlar. </a:t>
            </a:r>
          </a:p>
          <a:p>
            <a:pPr>
              <a:lnSpc>
                <a:spcPts val="4644"/>
              </a:lnSpc>
            </a:pPr>
            <a:endParaRPr lang="en-US" sz="3600" spc="104">
              <a:solidFill>
                <a:srgbClr val="042B60"/>
              </a:solidFill>
              <a:latin typeface="Now"/>
            </a:endParaRPr>
          </a:p>
          <a:p>
            <a:pPr marL="777240" lvl="1" indent="-388620">
              <a:lnSpc>
                <a:spcPts val="4644"/>
              </a:lnSpc>
              <a:buFont typeface="Arial"/>
              <a:buChar char="•"/>
            </a:pPr>
            <a:r>
              <a:rPr lang="en-US" sz="3600" spc="104">
                <a:solidFill>
                  <a:srgbClr val="042B60"/>
                </a:solidFill>
                <a:latin typeface="Now"/>
              </a:rPr>
              <a:t>Sınırlar ebeveynin yaşamını kolaylaştırıyor gibi görünse da aslında çocuğun da hayatını düzenli ve yönetilebilir hale getirerek kolaylaştırır. Yönetilebilir bir yaşamda çocuk kendini güvende ve yeterli hisseder. </a:t>
            </a:r>
          </a:p>
          <a:p>
            <a:pPr>
              <a:lnSpc>
                <a:spcPts val="4644"/>
              </a:lnSpc>
            </a:pPr>
            <a:endParaRPr lang="en-US" sz="3600" spc="104">
              <a:solidFill>
                <a:srgbClr val="042B60"/>
              </a:solidFill>
              <a:latin typeface="N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4398971" y="-2921017"/>
            <a:ext cx="6325037" cy="5842034"/>
          </a:xfrm>
          <a:custGeom>
            <a:avLst/>
            <a:gdLst/>
            <a:ahLst/>
            <a:cxnLst/>
            <a:rect l="l" t="t" r="r" b="b"/>
            <a:pathLst>
              <a:path w="6325037" h="5842034">
                <a:moveTo>
                  <a:pt x="0" y="0"/>
                </a:moveTo>
                <a:lnTo>
                  <a:pt x="6325037" y="0"/>
                </a:lnTo>
                <a:lnTo>
                  <a:pt x="6325037" y="5842034"/>
                </a:lnTo>
                <a:lnTo>
                  <a:pt x="0" y="5842034"/>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733915" y="-2663877"/>
            <a:ext cx="6185571" cy="5713218"/>
          </a:xfrm>
          <a:custGeom>
            <a:avLst/>
            <a:gdLst/>
            <a:ahLst/>
            <a:cxnLst/>
            <a:rect l="l" t="t" r="r" b="b"/>
            <a:pathLst>
              <a:path w="6185571" h="5713218">
                <a:moveTo>
                  <a:pt x="0" y="0"/>
                </a:moveTo>
                <a:lnTo>
                  <a:pt x="6185571" y="0"/>
                </a:lnTo>
                <a:lnTo>
                  <a:pt x="6185571" y="5713218"/>
                </a:lnTo>
                <a:lnTo>
                  <a:pt x="0" y="5713218"/>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892040" y="3049341"/>
            <a:ext cx="940638" cy="714885"/>
          </a:xfrm>
          <a:custGeom>
            <a:avLst/>
            <a:gdLst/>
            <a:ahLst/>
            <a:cxnLst/>
            <a:rect l="l" t="t" r="r" b="b"/>
            <a:pathLst>
              <a:path w="940638" h="714885">
                <a:moveTo>
                  <a:pt x="0" y="0"/>
                </a:moveTo>
                <a:lnTo>
                  <a:pt x="940638" y="0"/>
                </a:lnTo>
                <a:lnTo>
                  <a:pt x="940638" y="714885"/>
                </a:lnTo>
                <a:lnTo>
                  <a:pt x="0" y="714885"/>
                </a:lnTo>
                <a:lnTo>
                  <a:pt x="0" y="0"/>
                </a:lnTo>
                <a:close/>
              </a:path>
            </a:pathLst>
          </a:custGeom>
          <a:blipFill>
            <a:blip r:embed="rId6">
              <a:alphaModFix amt="74000"/>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1832678" y="4170755"/>
            <a:ext cx="7544436" cy="2316861"/>
          </a:xfrm>
          <a:prstGeom prst="rect">
            <a:avLst/>
          </a:prstGeom>
        </p:spPr>
        <p:txBody>
          <a:bodyPr lIns="0" tIns="0" rIns="0" bIns="0" rtlCol="0" anchor="t">
            <a:spAutoFit/>
          </a:bodyPr>
          <a:lstStyle/>
          <a:p>
            <a:pPr>
              <a:lnSpc>
                <a:spcPts val="6192"/>
              </a:lnSpc>
            </a:pPr>
            <a:r>
              <a:rPr lang="en-US" sz="4800" spc="139">
                <a:solidFill>
                  <a:srgbClr val="042B60"/>
                </a:solidFill>
                <a:latin typeface="Now"/>
              </a:rPr>
              <a:t>Çocuğunuz büyürken ihtiyaç duyduğu sınırlar değişiyor</a:t>
            </a:r>
          </a:p>
        </p:txBody>
      </p:sp>
      <p:sp>
        <p:nvSpPr>
          <p:cNvPr id="8" name="Freeform 8"/>
          <p:cNvSpPr/>
          <p:nvPr/>
        </p:nvSpPr>
        <p:spPr>
          <a:xfrm flipH="1" flipV="1">
            <a:off x="5604895" y="6487616"/>
            <a:ext cx="940638" cy="714885"/>
          </a:xfrm>
          <a:custGeom>
            <a:avLst/>
            <a:gdLst/>
            <a:ahLst/>
            <a:cxnLst/>
            <a:rect l="l" t="t" r="r" b="b"/>
            <a:pathLst>
              <a:path w="940638" h="714885">
                <a:moveTo>
                  <a:pt x="940639" y="714885"/>
                </a:moveTo>
                <a:lnTo>
                  <a:pt x="0" y="714885"/>
                </a:lnTo>
                <a:lnTo>
                  <a:pt x="0" y="0"/>
                </a:lnTo>
                <a:lnTo>
                  <a:pt x="940639" y="0"/>
                </a:lnTo>
                <a:lnTo>
                  <a:pt x="940639" y="714885"/>
                </a:lnTo>
                <a:close/>
              </a:path>
            </a:pathLst>
          </a:custGeom>
          <a:blipFill>
            <a:blip r:embed="rId8">
              <a:alphaModFix amt="69000"/>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48502" y="4136380"/>
            <a:ext cx="8648008" cy="2892552"/>
          </a:xfrm>
          <a:prstGeom prst="rect">
            <a:avLst/>
          </a:prstGeom>
        </p:spPr>
        <p:txBody>
          <a:bodyPr lIns="0" tIns="0" rIns="0" bIns="0" rtlCol="0" anchor="t">
            <a:spAutoFit/>
          </a:bodyPr>
          <a:lstStyle/>
          <a:p>
            <a:pPr algn="ctr">
              <a:lnSpc>
                <a:spcPts val="4644"/>
              </a:lnSpc>
            </a:pPr>
            <a:r>
              <a:rPr lang="en-US" sz="3600" spc="104">
                <a:solidFill>
                  <a:srgbClr val="042B60"/>
                </a:solidFill>
                <a:latin typeface="Now"/>
              </a:rPr>
              <a:t>Çocuklarda sınır gelişimi sorumluğu öğretmek anlamına gelir. Çocuk yetiştirmede çok önemli olan sınırların öğretimi disiplinle mümkündür. </a:t>
            </a:r>
          </a:p>
        </p:txBody>
      </p:sp>
      <p:sp>
        <p:nvSpPr>
          <p:cNvPr id="5" name="Freeform 5"/>
          <p:cNvSpPr/>
          <p:nvPr/>
        </p:nvSpPr>
        <p:spPr>
          <a:xfrm>
            <a:off x="1028700" y="968961"/>
            <a:ext cx="7319802" cy="7483069"/>
          </a:xfrm>
          <a:custGeom>
            <a:avLst/>
            <a:gdLst/>
            <a:ahLst/>
            <a:cxnLst/>
            <a:rect l="l" t="t" r="r" b="b"/>
            <a:pathLst>
              <a:path w="7319802" h="7483069">
                <a:moveTo>
                  <a:pt x="0" y="0"/>
                </a:moveTo>
                <a:lnTo>
                  <a:pt x="7319802" y="0"/>
                </a:lnTo>
                <a:lnTo>
                  <a:pt x="7319802" y="7483069"/>
                </a:lnTo>
                <a:lnTo>
                  <a:pt x="0" y="7483069"/>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3835141" y="1974589"/>
            <a:ext cx="2011720" cy="568452"/>
          </a:xfrm>
          <a:prstGeom prst="rect">
            <a:avLst/>
          </a:prstGeom>
        </p:spPr>
        <p:txBody>
          <a:bodyPr lIns="0" tIns="0" rIns="0" bIns="0" rtlCol="0" anchor="t">
            <a:spAutoFit/>
          </a:bodyPr>
          <a:lstStyle/>
          <a:p>
            <a:pPr algn="ctr">
              <a:lnSpc>
                <a:spcPts val="4644"/>
              </a:lnSpc>
              <a:spcBef>
                <a:spcPct val="0"/>
              </a:spcBef>
            </a:pPr>
            <a:r>
              <a:rPr lang="en-US" sz="3600" spc="104">
                <a:solidFill>
                  <a:srgbClr val="042B60"/>
                </a:solidFill>
                <a:latin typeface="Now"/>
              </a:rPr>
              <a:t>0-5 ay</a:t>
            </a:r>
          </a:p>
        </p:txBody>
      </p:sp>
      <p:sp>
        <p:nvSpPr>
          <p:cNvPr id="7" name="TextBox 7"/>
          <p:cNvSpPr txBox="1"/>
          <p:nvPr/>
        </p:nvSpPr>
        <p:spPr>
          <a:xfrm>
            <a:off x="3864630" y="3276466"/>
            <a:ext cx="2011720" cy="568452"/>
          </a:xfrm>
          <a:prstGeom prst="rect">
            <a:avLst/>
          </a:prstGeom>
        </p:spPr>
        <p:txBody>
          <a:bodyPr lIns="0" tIns="0" rIns="0" bIns="0" rtlCol="0" anchor="t">
            <a:spAutoFit/>
          </a:bodyPr>
          <a:lstStyle/>
          <a:p>
            <a:pPr algn="ctr">
              <a:lnSpc>
                <a:spcPts val="4644"/>
              </a:lnSpc>
              <a:spcBef>
                <a:spcPct val="0"/>
              </a:spcBef>
            </a:pPr>
            <a:r>
              <a:rPr lang="en-US" sz="3600" spc="104">
                <a:solidFill>
                  <a:srgbClr val="042B60"/>
                </a:solidFill>
                <a:latin typeface="Now"/>
              </a:rPr>
              <a:t>5-10 ay</a:t>
            </a:r>
          </a:p>
        </p:txBody>
      </p:sp>
      <p:sp>
        <p:nvSpPr>
          <p:cNvPr id="8" name="TextBox 8"/>
          <p:cNvSpPr txBox="1"/>
          <p:nvPr/>
        </p:nvSpPr>
        <p:spPr>
          <a:xfrm>
            <a:off x="3864630" y="4575048"/>
            <a:ext cx="2011720" cy="568452"/>
          </a:xfrm>
          <a:prstGeom prst="rect">
            <a:avLst/>
          </a:prstGeom>
        </p:spPr>
        <p:txBody>
          <a:bodyPr lIns="0" tIns="0" rIns="0" bIns="0" rtlCol="0" anchor="t">
            <a:spAutoFit/>
          </a:bodyPr>
          <a:lstStyle/>
          <a:p>
            <a:pPr algn="ctr">
              <a:lnSpc>
                <a:spcPts val="4644"/>
              </a:lnSpc>
              <a:spcBef>
                <a:spcPct val="0"/>
              </a:spcBef>
            </a:pPr>
            <a:r>
              <a:rPr lang="en-US" sz="3600" spc="104">
                <a:solidFill>
                  <a:srgbClr val="042B60"/>
                </a:solidFill>
                <a:latin typeface="Now"/>
              </a:rPr>
              <a:t>10-18 ay</a:t>
            </a:r>
          </a:p>
        </p:txBody>
      </p:sp>
      <p:sp>
        <p:nvSpPr>
          <p:cNvPr id="9" name="TextBox 9"/>
          <p:cNvSpPr txBox="1"/>
          <p:nvPr/>
        </p:nvSpPr>
        <p:spPr>
          <a:xfrm>
            <a:off x="3658205" y="7445502"/>
            <a:ext cx="2424571" cy="568452"/>
          </a:xfrm>
          <a:prstGeom prst="rect">
            <a:avLst/>
          </a:prstGeom>
        </p:spPr>
        <p:txBody>
          <a:bodyPr lIns="0" tIns="0" rIns="0" bIns="0" rtlCol="0" anchor="t">
            <a:spAutoFit/>
          </a:bodyPr>
          <a:lstStyle/>
          <a:p>
            <a:pPr algn="ctr">
              <a:lnSpc>
                <a:spcPts val="4644"/>
              </a:lnSpc>
              <a:spcBef>
                <a:spcPct val="0"/>
              </a:spcBef>
            </a:pPr>
            <a:r>
              <a:rPr lang="en-US" sz="3600" spc="104">
                <a:solidFill>
                  <a:srgbClr val="042B60"/>
                </a:solidFill>
                <a:latin typeface="Now"/>
              </a:rPr>
              <a:t>3-6 yaş</a:t>
            </a:r>
          </a:p>
        </p:txBody>
      </p:sp>
      <p:sp>
        <p:nvSpPr>
          <p:cNvPr id="10" name="TextBox 10"/>
          <p:cNvSpPr txBox="1"/>
          <p:nvPr/>
        </p:nvSpPr>
        <p:spPr>
          <a:xfrm>
            <a:off x="3835141" y="6010275"/>
            <a:ext cx="2424571" cy="568452"/>
          </a:xfrm>
          <a:prstGeom prst="rect">
            <a:avLst/>
          </a:prstGeom>
        </p:spPr>
        <p:txBody>
          <a:bodyPr lIns="0" tIns="0" rIns="0" bIns="0" rtlCol="0" anchor="t">
            <a:spAutoFit/>
          </a:bodyPr>
          <a:lstStyle/>
          <a:p>
            <a:pPr algn="ctr">
              <a:lnSpc>
                <a:spcPts val="4644"/>
              </a:lnSpc>
              <a:spcBef>
                <a:spcPct val="0"/>
              </a:spcBef>
            </a:pPr>
            <a:r>
              <a:rPr lang="en-US" sz="3600" spc="104">
                <a:solidFill>
                  <a:srgbClr val="042B60"/>
                </a:solidFill>
                <a:latin typeface="Now"/>
              </a:rPr>
              <a:t>18-36 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0000">
            <a:off x="933859" y="3126551"/>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200000">
            <a:off x="933859" y="2897593"/>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200000">
            <a:off x="1152020" y="6930249"/>
            <a:ext cx="822431" cy="759627"/>
          </a:xfrm>
          <a:custGeom>
            <a:avLst/>
            <a:gdLst/>
            <a:ahLst/>
            <a:cxnLst/>
            <a:rect l="l" t="t" r="r" b="b"/>
            <a:pathLst>
              <a:path w="822431" h="759627">
                <a:moveTo>
                  <a:pt x="0" y="0"/>
                </a:moveTo>
                <a:lnTo>
                  <a:pt x="822431" y="0"/>
                </a:lnTo>
                <a:lnTo>
                  <a:pt x="822431" y="759627"/>
                </a:lnTo>
                <a:lnTo>
                  <a:pt x="0" y="759627"/>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200000">
            <a:off x="933859" y="6664385"/>
            <a:ext cx="822431" cy="759627"/>
          </a:xfrm>
          <a:custGeom>
            <a:avLst/>
            <a:gdLst/>
            <a:ahLst/>
            <a:cxnLst/>
            <a:rect l="l" t="t" r="r" b="b"/>
            <a:pathLst>
              <a:path w="822431" h="759627">
                <a:moveTo>
                  <a:pt x="0" y="0"/>
                </a:moveTo>
                <a:lnTo>
                  <a:pt x="822430" y="0"/>
                </a:lnTo>
                <a:lnTo>
                  <a:pt x="822430" y="759627"/>
                </a:lnTo>
                <a:lnTo>
                  <a:pt x="0" y="759627"/>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2097772" y="454095"/>
            <a:ext cx="15705586" cy="1730502"/>
          </a:xfrm>
          <a:prstGeom prst="rect">
            <a:avLst/>
          </a:prstGeom>
        </p:spPr>
        <p:txBody>
          <a:bodyPr lIns="0" tIns="0" rIns="0" bIns="0" rtlCol="0" anchor="t">
            <a:spAutoFit/>
          </a:bodyPr>
          <a:lstStyle/>
          <a:p>
            <a:pPr>
              <a:lnSpc>
                <a:spcPts val="4644"/>
              </a:lnSpc>
            </a:pPr>
            <a:r>
              <a:rPr lang="en-US" sz="3600" spc="104">
                <a:solidFill>
                  <a:srgbClr val="CB6CE6"/>
                </a:solidFill>
                <a:latin typeface="Now"/>
              </a:rPr>
              <a:t>Doğumdan 5 aya kadar:</a:t>
            </a:r>
            <a:r>
              <a:rPr lang="en-US" sz="3600" spc="104">
                <a:solidFill>
                  <a:srgbClr val="042B60"/>
                </a:solidFill>
                <a:latin typeface="Now"/>
              </a:rPr>
              <a:t> Bu evrede bebek kendisine bakım veren kişiyle bağ kurmaya ihtiyaç duyar. Bu dönemde çocuğun güvende hissetmesini sağlamak önceliklidir. Sınıra gerek yoktur.</a:t>
            </a:r>
          </a:p>
        </p:txBody>
      </p:sp>
      <p:sp>
        <p:nvSpPr>
          <p:cNvPr id="7" name="TextBox 7"/>
          <p:cNvSpPr txBox="1"/>
          <p:nvPr/>
        </p:nvSpPr>
        <p:spPr>
          <a:xfrm>
            <a:off x="2097772" y="2702801"/>
            <a:ext cx="15903070" cy="3795368"/>
          </a:xfrm>
          <a:prstGeom prst="rect">
            <a:avLst/>
          </a:prstGeom>
        </p:spPr>
        <p:txBody>
          <a:bodyPr lIns="0" tIns="0" rIns="0" bIns="0" rtlCol="0" anchor="t">
            <a:spAutoFit/>
          </a:bodyPr>
          <a:lstStyle/>
          <a:p>
            <a:pPr>
              <a:lnSpc>
                <a:spcPts val="4644"/>
              </a:lnSpc>
            </a:pPr>
            <a:r>
              <a:rPr lang="en-US" sz="3600" spc="104">
                <a:solidFill>
                  <a:srgbClr val="CB6CE6"/>
                </a:solidFill>
                <a:latin typeface="Now"/>
              </a:rPr>
              <a:t>5-10 ay:</a:t>
            </a:r>
            <a:r>
              <a:rPr lang="en-US" sz="3600" spc="104">
                <a:solidFill>
                  <a:srgbClr val="042B60"/>
                </a:solidFill>
                <a:latin typeface="Now"/>
              </a:rPr>
              <a:t> Bu dönemde çocuklar annelerinden ayrışmaya başlarlar. Başka insanlara ve nesnelere olan merakları artar. Evin bebeğin keşif yapmasına uygun güvenli bir alan olması önemlidir. Bu dönemdeki bebekler hayır kelimesini tam olarak anlayamaz. Yapılacak en iyi şey onları tehlikelerden korumaktır</a:t>
            </a:r>
          </a:p>
          <a:p>
            <a:pPr>
              <a:lnSpc>
                <a:spcPts val="7258"/>
              </a:lnSpc>
            </a:pPr>
            <a:endParaRPr lang="en-US" sz="3600" spc="104">
              <a:solidFill>
                <a:srgbClr val="042B60"/>
              </a:solidFill>
              <a:latin typeface="Now"/>
            </a:endParaRPr>
          </a:p>
        </p:txBody>
      </p:sp>
      <p:sp>
        <p:nvSpPr>
          <p:cNvPr id="8" name="TextBox 8"/>
          <p:cNvSpPr txBox="1"/>
          <p:nvPr/>
        </p:nvSpPr>
        <p:spPr>
          <a:xfrm>
            <a:off x="2097772" y="6058156"/>
            <a:ext cx="15994380" cy="4957418"/>
          </a:xfrm>
          <a:prstGeom prst="rect">
            <a:avLst/>
          </a:prstGeom>
        </p:spPr>
        <p:txBody>
          <a:bodyPr lIns="0" tIns="0" rIns="0" bIns="0" rtlCol="0" anchor="t">
            <a:spAutoFit/>
          </a:bodyPr>
          <a:lstStyle/>
          <a:p>
            <a:pPr>
              <a:lnSpc>
                <a:spcPts val="4644"/>
              </a:lnSpc>
            </a:pPr>
            <a:r>
              <a:rPr lang="en-US" sz="3600" spc="104">
                <a:solidFill>
                  <a:srgbClr val="CB6CE6"/>
                </a:solidFill>
                <a:latin typeface="Now"/>
              </a:rPr>
              <a:t>10-18 ay: </a:t>
            </a:r>
            <a:r>
              <a:rPr lang="en-US" sz="3600" spc="104">
                <a:solidFill>
                  <a:srgbClr val="042B60"/>
                </a:solidFill>
                <a:latin typeface="Now"/>
              </a:rPr>
              <a:t>Bu dönem bebeğin hem konuştuğu hem de yürüdüğü zamandır. Bu aşamada çocuk duygusal ve bilişsel olarak hayır kelimesini anlayabilir ve yanıt verebilir. Bu dönemde çocuğun kendi sınırlarına saygılı olmak adına onun hayır kelimesini hoş karşılamakla birlikte, çocuğun evrenin merkezi olmadığı mesajını da vermek gerekir. Yalnız bunu yaparken çocuğun heyecan duygusunu engellememelisiniz.</a:t>
            </a:r>
          </a:p>
          <a:p>
            <a:pPr>
              <a:lnSpc>
                <a:spcPts val="7258"/>
              </a:lnSpc>
            </a:pPr>
            <a:endParaRPr lang="en-US" sz="3600" spc="104">
              <a:solidFill>
                <a:srgbClr val="042B60"/>
              </a:solidFill>
              <a:latin typeface="Now"/>
            </a:endParaRPr>
          </a:p>
        </p:txBody>
      </p:sp>
      <p:sp>
        <p:nvSpPr>
          <p:cNvPr id="9" name="Freeform 9"/>
          <p:cNvSpPr/>
          <p:nvPr/>
        </p:nvSpPr>
        <p:spPr>
          <a:xfrm rot="7200000">
            <a:off x="1152020" y="648887"/>
            <a:ext cx="822431" cy="759627"/>
          </a:xfrm>
          <a:custGeom>
            <a:avLst/>
            <a:gdLst/>
            <a:ahLst/>
            <a:cxnLst/>
            <a:rect l="l" t="t" r="r" b="b"/>
            <a:pathLst>
              <a:path w="822431" h="759627">
                <a:moveTo>
                  <a:pt x="0" y="0"/>
                </a:moveTo>
                <a:lnTo>
                  <a:pt x="822431" y="0"/>
                </a:lnTo>
                <a:lnTo>
                  <a:pt x="822431" y="759626"/>
                </a:lnTo>
                <a:lnTo>
                  <a:pt x="0" y="759626"/>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rot="7200000">
            <a:off x="933859" y="648887"/>
            <a:ext cx="822431" cy="759627"/>
          </a:xfrm>
          <a:custGeom>
            <a:avLst/>
            <a:gdLst/>
            <a:ahLst/>
            <a:cxnLst/>
            <a:rect l="l" t="t" r="r" b="b"/>
            <a:pathLst>
              <a:path w="822431" h="759627">
                <a:moveTo>
                  <a:pt x="0" y="0"/>
                </a:moveTo>
                <a:lnTo>
                  <a:pt x="822430" y="0"/>
                </a:lnTo>
                <a:lnTo>
                  <a:pt x="822430" y="759626"/>
                </a:lnTo>
                <a:lnTo>
                  <a:pt x="0" y="759626"/>
                </a:lnTo>
                <a:lnTo>
                  <a:pt x="0" y="0"/>
                </a:lnTo>
                <a:close/>
              </a:path>
            </a:pathLst>
          </a:custGeom>
          <a:blipFill>
            <a:blip r:embed="rId4">
              <a:alphaModFix amt="60000"/>
              <a:extLst>
                <a:ext uri="{96DAC541-7B7A-43D3-8B79-37D633B846F1}">
                  <asvg:svgBlip xmlns:asvg="http://schemas.microsoft.com/office/drawing/2016/SVG/main" xmlns=""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1205</Words>
  <Application>Microsoft Office PowerPoint</Application>
  <PresentationFormat>Özel</PresentationFormat>
  <Paragraphs>94</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Now</vt:lpstr>
      <vt:lpstr>Calibri</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ÇOCUKLARDA SINIRLAR</dc:title>
  <dc:creator>tayfun bulut</dc:creator>
  <cp:lastModifiedBy>USER</cp:lastModifiedBy>
  <cp:revision>5</cp:revision>
  <dcterms:created xsi:type="dcterms:W3CDTF">2006-08-16T00:00:00Z</dcterms:created>
  <dcterms:modified xsi:type="dcterms:W3CDTF">2024-01-16T06:06:11Z</dcterms:modified>
  <dc:identifier>DAFtp_6uTyY</dc:identifier>
</cp:coreProperties>
</file>