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26"/>
  </p:notesMasterIdLst>
  <p:sldIdLst>
    <p:sldId id="323" r:id="rId2"/>
    <p:sldId id="306" r:id="rId3"/>
    <p:sldId id="320" r:id="rId4"/>
    <p:sldId id="260" r:id="rId5"/>
    <p:sldId id="256" r:id="rId6"/>
    <p:sldId id="293" r:id="rId7"/>
    <p:sldId id="258" r:id="rId8"/>
    <p:sldId id="261" r:id="rId9"/>
    <p:sldId id="259" r:id="rId10"/>
    <p:sldId id="307" r:id="rId11"/>
    <p:sldId id="308" r:id="rId12"/>
    <p:sldId id="294" r:id="rId13"/>
    <p:sldId id="309" r:id="rId14"/>
    <p:sldId id="310" r:id="rId15"/>
    <p:sldId id="300" r:id="rId16"/>
    <p:sldId id="311" r:id="rId17"/>
    <p:sldId id="312" r:id="rId18"/>
    <p:sldId id="313" r:id="rId19"/>
    <p:sldId id="314" r:id="rId20"/>
    <p:sldId id="297" r:id="rId21"/>
    <p:sldId id="315" r:id="rId22"/>
    <p:sldId id="318" r:id="rId23"/>
    <p:sldId id="319" r:id="rId24"/>
    <p:sldId id="32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8" autoAdjust="0"/>
    <p:restoredTop sz="94701" autoAdjust="0"/>
  </p:normalViewPr>
  <p:slideViewPr>
    <p:cSldViewPr>
      <p:cViewPr varScale="1">
        <p:scale>
          <a:sx n="69" d="100"/>
          <a:sy n="69" d="100"/>
        </p:scale>
        <p:origin x="144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94C653-100B-45A7-BA5A-87D8C27CDEB2}" type="datetimeFigureOut">
              <a:rPr lang="tr-TR" smtClean="0"/>
              <a:pPr/>
              <a:t>16.01.2024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EB8FB0-8206-473A-A6AA-E51FE8636AB2}" type="slidenum">
              <a:rPr lang="tr-TR" smtClean="0"/>
              <a:pPr/>
              <a:t>‹#›</a:t>
            </a:fld>
            <a:endParaRPr lang="tr-TR"/>
          </a:p>
        </p:txBody>
      </p:sp>
    </p:spTree>
    <p:extLst>
      <p:ext uri="{BB962C8B-B14F-4D97-AF65-F5344CB8AC3E}">
        <p14:creationId xmlns:p14="http://schemas.microsoft.com/office/powerpoint/2010/main" val="2780027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AEB8FB0-8206-473A-A6AA-E51FE8636AB2}" type="slidenum">
              <a:rPr lang="tr-TR" smtClean="0"/>
              <a:pPr/>
              <a:t>2</a:t>
            </a:fld>
            <a:endParaRPr lang="tr-TR"/>
          </a:p>
        </p:txBody>
      </p:sp>
    </p:spTree>
    <p:extLst>
      <p:ext uri="{BB962C8B-B14F-4D97-AF65-F5344CB8AC3E}">
        <p14:creationId xmlns:p14="http://schemas.microsoft.com/office/powerpoint/2010/main" val="110298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41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2323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9017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6297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52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371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22960" y="2582334"/>
            <a:ext cx="370332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3440" y="2582334"/>
            <a:ext cx="370332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1536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3763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6267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64700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9F75050-0E15-4C5B-92B0-66D068882F1F}" type="datetimeFigureOut">
              <a:rPr lang="tr-TR" smtClean="0"/>
              <a:pPr/>
              <a:t>16.01.2024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45628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9F75050-0E15-4C5B-92B0-66D068882F1F}" type="datetimeFigureOut">
              <a:rPr lang="tr-TR" smtClean="0"/>
              <a:pPr/>
              <a:t>16.01.2024</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1DEFA8C-F947-479F-BE07-76B6B3F80BF1}" type="slidenum">
              <a:rPr lang="tr-TR" smtClean="0"/>
              <a:pPr/>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10983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55576" y="1628800"/>
            <a:ext cx="7543800" cy="1143000"/>
          </a:xfrm>
        </p:spPr>
        <p:txBody>
          <a:bodyPr>
            <a:normAutofit/>
          </a:bodyPr>
          <a:lstStyle/>
          <a:p>
            <a:pPr algn="ctr"/>
            <a:r>
              <a:rPr lang="tr-TR" b="1" dirty="0" smtClean="0">
                <a:solidFill>
                  <a:schemeClr val="accent1"/>
                </a:solidFill>
              </a:rPr>
              <a:t>sınır koyma </a:t>
            </a:r>
            <a:r>
              <a:rPr lang="tr-TR" b="1" dirty="0" smtClean="0">
                <a:solidFill>
                  <a:schemeClr val="accent1"/>
                </a:solidFill>
              </a:rPr>
              <a:t>ORTAÖĞRETİM </a:t>
            </a:r>
          </a:p>
          <a:p>
            <a:pPr algn="ctr"/>
            <a:r>
              <a:rPr lang="tr-TR" b="1" dirty="0" smtClean="0">
                <a:solidFill>
                  <a:schemeClr val="accent1"/>
                </a:solidFill>
              </a:rPr>
              <a:t>ÖĞRENCİ SUNUMU</a:t>
            </a:r>
            <a:endParaRPr lang="tr-TR" b="1" dirty="0">
              <a:solidFill>
                <a:schemeClr val="accent1"/>
              </a:solidFill>
            </a:endParaRPr>
          </a:p>
        </p:txBody>
      </p:sp>
    </p:spTree>
    <p:extLst>
      <p:ext uri="{BB962C8B-B14F-4D97-AF65-F5344CB8AC3E}">
        <p14:creationId xmlns:p14="http://schemas.microsoft.com/office/powerpoint/2010/main" val="2545726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89FB0F-8826-3178-6E18-090E16DD9C42}"/>
              </a:ext>
            </a:extLst>
          </p:cNvPr>
          <p:cNvSpPr>
            <a:spLocks noGrp="1"/>
          </p:cNvSpPr>
          <p:nvPr>
            <p:ph type="title"/>
          </p:nvPr>
        </p:nvSpPr>
        <p:spPr/>
        <p:txBody>
          <a:bodyPr/>
          <a:lstStyle/>
          <a:p>
            <a:r>
              <a:rPr lang="tr-TR" b="1" dirty="0">
                <a:solidFill>
                  <a:schemeClr val="accent1"/>
                </a:solidFill>
                <a:latin typeface="Algerian" panose="04020705040A02060702" pitchFamily="82" charset="0"/>
              </a:rPr>
              <a:t>SINIRLAR</a:t>
            </a:r>
          </a:p>
        </p:txBody>
      </p:sp>
      <p:sp>
        <p:nvSpPr>
          <p:cNvPr id="3" name="İçerik Yer Tutucusu 2">
            <a:extLst>
              <a:ext uri="{FF2B5EF4-FFF2-40B4-BE49-F238E27FC236}">
                <a16:creationId xmlns:a16="http://schemas.microsoft.com/office/drawing/2014/main" id="{EBB1ECF1-36FC-C11F-BBF9-03A39A457BD2}"/>
              </a:ext>
            </a:extLst>
          </p:cNvPr>
          <p:cNvSpPr>
            <a:spLocks noGrp="1"/>
          </p:cNvSpPr>
          <p:nvPr>
            <p:ph idx="1"/>
          </p:nvPr>
        </p:nvSpPr>
        <p:spPr/>
        <p:txBody>
          <a:bodyPr/>
          <a:lstStyle/>
          <a:p>
            <a:pPr>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Destekleyici</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Koruyucu</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Yaşama hazırlayıcı </a:t>
            </a:r>
          </a:p>
          <a:p>
            <a:pPr>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işleve sahiptir.</a:t>
            </a:r>
          </a:p>
          <a:p>
            <a:endParaRPr lang="tr-TR" dirty="0"/>
          </a:p>
        </p:txBody>
      </p:sp>
    </p:spTree>
    <p:extLst>
      <p:ext uri="{BB962C8B-B14F-4D97-AF65-F5344CB8AC3E}">
        <p14:creationId xmlns:p14="http://schemas.microsoft.com/office/powerpoint/2010/main" val="62685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587E50-4664-85BD-4F92-09DAAB9004DB}"/>
              </a:ext>
            </a:extLst>
          </p:cNvPr>
          <p:cNvSpPr>
            <a:spLocks noGrp="1"/>
          </p:cNvSpPr>
          <p:nvPr>
            <p:ph type="title"/>
          </p:nvPr>
        </p:nvSpPr>
        <p:spPr/>
        <p:txBody>
          <a:bodyPr/>
          <a:lstStyle/>
          <a:p>
            <a:r>
              <a:rPr lang="tr-TR" sz="3600" b="1" dirty="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SINIRLARIN 7 TÜRÜ</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D729B38E-8E3F-802B-093D-C9BE4D89C03E}"/>
              </a:ext>
            </a:extLst>
          </p:cNvPr>
          <p:cNvSpPr>
            <a:spLocks noGrp="1"/>
          </p:cNvSpPr>
          <p:nvPr>
            <p:ph idx="1"/>
          </p:nvPr>
        </p:nvSpPr>
        <p:spPr>
          <a:xfrm>
            <a:off x="457200" y="1916832"/>
            <a:ext cx="8229600" cy="4389120"/>
          </a:xfrm>
        </p:spPr>
        <p:txBody>
          <a:bodyPr/>
          <a:lstStyle/>
          <a:p>
            <a:pPr>
              <a:lnSpc>
                <a:spcPct val="107000"/>
              </a:lnSpc>
              <a:spcAft>
                <a:spcPts val="800"/>
              </a:spcAft>
            </a:pPr>
            <a:r>
              <a:rPr lang="tr-TR" sz="3500" b="1" dirty="0">
                <a:effectLst/>
                <a:latin typeface="Informal Roman" panose="030604020304060B0204" pitchFamily="66" charset="0"/>
                <a:ea typeface="Calibri" panose="020F0502020204030204" pitchFamily="34" charset="0"/>
                <a:cs typeface="Times New Roman" panose="02020603050405020304" pitchFamily="18" charset="0"/>
              </a:rPr>
              <a:t>FİZİKSEL</a:t>
            </a:r>
          </a:p>
          <a:p>
            <a:pPr>
              <a:lnSpc>
                <a:spcPct val="107000"/>
              </a:lnSpc>
              <a:spcAft>
                <a:spcPts val="8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Sizi tanımlayan en temel sınır, fiziksel derinizdir. Deri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sınırı,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iyiyi içeride kötüyü dışarıda tutar, örneğin mikropları dışarıda tutarak sizi enfeksiyondan korur.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Aynı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zamanda kollarınızı iki yana açtığınızda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vücudunuzun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çevresinde oluşan çember de sizin kişisel alanınızdır. Yabancı ya da samimi olmadığınız kişilerin bu alan içinde durması sizi rahatsız eder. </a:t>
            </a:r>
          </a:p>
          <a:p>
            <a:endParaRPr lang="tr-TR" dirty="0"/>
          </a:p>
        </p:txBody>
      </p:sp>
    </p:spTree>
    <p:extLst>
      <p:ext uri="{BB962C8B-B14F-4D97-AF65-F5344CB8AC3E}">
        <p14:creationId xmlns:p14="http://schemas.microsoft.com/office/powerpoint/2010/main" val="269849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ADMIN\Desktop\personal-space-600x465.jpg"/>
          <p:cNvPicPr>
            <a:picLocks noGrp="1" noChangeAspect="1" noChangeArrowheads="1"/>
          </p:cNvPicPr>
          <p:nvPr>
            <p:ph idx="1"/>
          </p:nvPr>
        </p:nvPicPr>
        <p:blipFill>
          <a:blip r:embed="rId2"/>
          <a:stretch>
            <a:fillRect/>
          </a:stretch>
        </p:blipFill>
        <p:spPr bwMode="auto">
          <a:xfrm>
            <a:off x="1998919" y="1846263"/>
            <a:ext cx="5190612" cy="4022725"/>
          </a:xfrm>
          <a:prstGeom prst="rect">
            <a:avLst/>
          </a:prstGeom>
          <a:noFill/>
        </p:spPr>
      </p:pic>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4" name="Rectangle 3083">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3086" name="Rectangle 3085">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3088" name="Straight Connector 3087">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2DCD7961-1613-0BA5-F811-C2F852F2F1BE}"/>
              </a:ext>
            </a:extLst>
          </p:cNvPr>
          <p:cNvSpPr>
            <a:spLocks noGrp="1"/>
          </p:cNvSpPr>
          <p:nvPr>
            <p:ph sz="half" idx="1"/>
          </p:nvPr>
        </p:nvSpPr>
        <p:spPr>
          <a:xfrm>
            <a:off x="822959" y="1268760"/>
            <a:ext cx="4841240" cy="4968552"/>
          </a:xfrm>
        </p:spPr>
        <p:txBody>
          <a:bodyPr vert="horz" lIns="0" tIns="45720" rIns="0" bIns="45720" rtlCol="0">
            <a:normAutofit lnSpcReduction="10000"/>
          </a:bodyPr>
          <a:lstStyle/>
          <a:p>
            <a:pPr marL="0" indent="0">
              <a:spcAft>
                <a:spcPts val="800"/>
              </a:spcAft>
              <a:buNone/>
            </a:pPr>
            <a:r>
              <a:rPr lang="en-US" sz="3500" b="1" dirty="0" smtClean="0">
                <a:effectLst/>
                <a:latin typeface="Informal Roman" panose="030604020304060B0204" pitchFamily="66" charset="0"/>
                <a:cs typeface="Times New Roman" panose="02020603050405020304" pitchFamily="18" charset="0"/>
              </a:rPr>
              <a:t>SÖZ</a:t>
            </a:r>
            <a:r>
              <a:rPr lang="tr-TR" sz="3500" b="1" dirty="0" smtClean="0">
                <a:latin typeface="Informal Roman" panose="030604020304060B0204" pitchFamily="66" charset="0"/>
                <a:cs typeface="Times New Roman" panose="02020603050405020304" pitchFamily="18" charset="0"/>
              </a:rPr>
              <a:t>EL</a:t>
            </a:r>
            <a:endParaRPr lang="en-US" sz="3500" b="1" dirty="0">
              <a:effectLst/>
              <a:latin typeface="Informal Roman" panose="030604020304060B0204" pitchFamily="66" charset="0"/>
              <a:cs typeface="Times New Roman" panose="02020603050405020304" pitchFamily="18" charset="0"/>
            </a:endParaRPr>
          </a:p>
          <a:p>
            <a:pPr>
              <a:spcAft>
                <a:spcPts val="800"/>
              </a:spcAft>
            </a:pPr>
            <a:r>
              <a:rPr lang="en-US" sz="2200" dirty="0" err="1">
                <a:effectLst/>
                <a:latin typeface="Times New Roman" panose="02020603050405020304" pitchFamily="18" charset="0"/>
                <a:cs typeface="Times New Roman" panose="02020603050405020304" pitchFamily="18" charset="0"/>
              </a:rPr>
              <a:t>Fiziksel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dünyada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sınırlar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görünürdür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soyut</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dünyada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sınırlar</a:t>
            </a:r>
            <a:r>
              <a:rPr lang="en-US" sz="2200" dirty="0">
                <a:effectLst/>
                <a:latin typeface="Times New Roman" panose="02020603050405020304" pitchFamily="18" charset="0"/>
                <a:cs typeface="Times New Roman" panose="02020603050405020304" pitchFamily="18" charset="0"/>
              </a:rPr>
              <a:t> </a:t>
            </a:r>
            <a:r>
              <a:rPr lang="en-US" sz="2200" dirty="0" err="1" smtClean="0">
                <a:effectLst/>
                <a:latin typeface="Times New Roman" panose="02020603050405020304" pitchFamily="18" charset="0"/>
                <a:cs typeface="Times New Roman" panose="02020603050405020304" pitchFamily="18" charset="0"/>
              </a:rPr>
              <a:t>görünmez</a:t>
            </a:r>
            <a:r>
              <a:rPr lang="tr-TR" sz="2200" dirty="0" smtClean="0">
                <a:effectLst/>
                <a:latin typeface="Times New Roman" panose="02020603050405020304" pitchFamily="18" charset="0"/>
                <a:cs typeface="Times New Roman" panose="02020603050405020304" pitchFamily="18" charset="0"/>
              </a:rPr>
              <a:t>.</a:t>
            </a:r>
            <a:r>
              <a:rPr lang="en-US" sz="2200" dirty="0" smtClean="0">
                <a:effectLst/>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a:t>
            </a:r>
            <a:r>
              <a:rPr lang="en-US" sz="2200" dirty="0" err="1" smtClean="0">
                <a:effectLst/>
                <a:latin typeface="Times New Roman" panose="02020603050405020304" pitchFamily="18" charset="0"/>
                <a:cs typeface="Times New Roman" panose="02020603050405020304" pitchFamily="18" charset="0"/>
              </a:rPr>
              <a:t>iz</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sözlerinizle</a:t>
            </a:r>
            <a:r>
              <a:rPr lang="en-US" sz="2200" dirty="0">
                <a:effectLst/>
                <a:latin typeface="Times New Roman" panose="02020603050405020304" pitchFamily="18" charset="0"/>
                <a:cs typeface="Times New Roman" panose="02020603050405020304" pitchFamily="18" charset="0"/>
              </a:rPr>
              <a:t> </a:t>
            </a:r>
            <a:r>
              <a:rPr lang="en-US" sz="2200" dirty="0" err="1" smtClean="0">
                <a:effectLst/>
                <a:latin typeface="Times New Roman" panose="02020603050405020304" pitchFamily="18" charset="0"/>
                <a:cs typeface="Times New Roman" panose="02020603050405020304" pitchFamily="18" charset="0"/>
              </a:rPr>
              <a:t>koruma</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sağlayan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tahta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perdeler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oluşturabilirsiniz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Kendinizi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ifade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etmek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istediğiniz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zamanlar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olabileceği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gibi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konuşmak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istemediğiniz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konular</a:t>
            </a:r>
            <a:r>
              <a:rPr lang="en-US" sz="2200" dirty="0">
                <a:effectLst/>
                <a:latin typeface="Times New Roman" panose="02020603050405020304" pitchFamily="18" charset="0"/>
                <a:cs typeface="Times New Roman" panose="02020603050405020304" pitchFamily="18" charset="0"/>
              </a:rPr>
              <a:t> da </a:t>
            </a:r>
            <a:r>
              <a:rPr lang="en-US" sz="2200" dirty="0" err="1">
                <a:effectLst/>
                <a:latin typeface="Times New Roman" panose="02020603050405020304" pitchFamily="18" charset="0"/>
                <a:cs typeface="Times New Roman" panose="02020603050405020304" pitchFamily="18" charset="0"/>
              </a:rPr>
              <a:t>olabilir</a:t>
            </a:r>
            <a:r>
              <a:rPr lang="en-US" sz="2200" dirty="0">
                <a:effectLst/>
                <a:latin typeface="Times New Roman" panose="02020603050405020304" pitchFamily="18" charset="0"/>
                <a:cs typeface="Times New Roman" panose="02020603050405020304" pitchFamily="18" charset="0"/>
              </a:rPr>
              <a:t>. </a:t>
            </a:r>
          </a:p>
          <a:p>
            <a:pPr>
              <a:spcAft>
                <a:spcPts val="800"/>
              </a:spcAft>
            </a:pPr>
            <a:r>
              <a:rPr lang="en-US" sz="2200" dirty="0">
                <a:effectLst/>
                <a:latin typeface="Times New Roman" panose="02020603050405020304" pitchFamily="18" charset="0"/>
                <a:cs typeface="Times New Roman" panose="02020603050405020304" pitchFamily="18" charset="0"/>
              </a:rPr>
              <a:t>En </a:t>
            </a:r>
            <a:r>
              <a:rPr lang="en-US" sz="2200" dirty="0" err="1">
                <a:effectLst/>
                <a:latin typeface="Times New Roman" panose="02020603050405020304" pitchFamily="18" charset="0"/>
                <a:cs typeface="Times New Roman" panose="02020603050405020304" pitchFamily="18" charset="0"/>
              </a:rPr>
              <a:t>temel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belirleyici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sözcük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nedir</a:t>
            </a:r>
            <a:r>
              <a:rPr lang="en-US" sz="2200" dirty="0">
                <a:effectLst/>
                <a:latin typeface="Times New Roman" panose="02020603050405020304" pitchFamily="18" charset="0"/>
                <a:cs typeface="Times New Roman" panose="02020603050405020304" pitchFamily="18" charset="0"/>
              </a:rPr>
              <a:t>? </a:t>
            </a:r>
            <a:endParaRPr lang="tr-TR" sz="2200" dirty="0" smtClean="0">
              <a:effectLst/>
              <a:latin typeface="Times New Roman" panose="02020603050405020304" pitchFamily="18" charset="0"/>
              <a:cs typeface="Times New Roman" panose="02020603050405020304" pitchFamily="18" charset="0"/>
            </a:endParaRPr>
          </a:p>
          <a:p>
            <a:pPr>
              <a:spcAft>
                <a:spcPts val="800"/>
              </a:spcAft>
            </a:pPr>
            <a:r>
              <a:rPr lang="en-US" sz="2200" dirty="0" err="1" smtClean="0">
                <a:effectLst/>
                <a:latin typeface="Times New Roman" panose="02020603050405020304" pitchFamily="18" charset="0"/>
                <a:cs typeface="Times New Roman" panose="02020603050405020304" pitchFamily="18" charset="0"/>
              </a:rPr>
              <a:t>En</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temel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belirleyici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kelime</a:t>
            </a:r>
            <a:r>
              <a:rPr lang="en-US" sz="2200" dirty="0">
                <a:effectLst/>
                <a:latin typeface="Times New Roman" panose="02020603050405020304" pitchFamily="18" charset="0"/>
                <a:cs typeface="Times New Roman" panose="02020603050405020304" pitchFamily="18" charset="0"/>
              </a:rPr>
              <a:t> </a:t>
            </a:r>
            <a:r>
              <a:rPr lang="tr-TR" sz="2200" dirty="0" smtClean="0">
                <a:effectLst/>
                <a:latin typeface="Times New Roman" panose="02020603050405020304" pitchFamily="18" charset="0"/>
                <a:cs typeface="Times New Roman" panose="02020603050405020304" pitchFamily="18" charset="0"/>
              </a:rPr>
              <a:t>‘</a:t>
            </a:r>
            <a:r>
              <a:rPr lang="en-US" sz="2200" dirty="0" err="1" smtClean="0">
                <a:effectLst/>
                <a:latin typeface="Times New Roman" panose="02020603050405020304" pitchFamily="18" charset="0"/>
                <a:cs typeface="Times New Roman" panose="02020603050405020304" pitchFamily="18" charset="0"/>
              </a:rPr>
              <a:t>HAYIR’dır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Diğerlerine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sizin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onlardan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farklı</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varolduğunuzu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ve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kendi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denetiminizde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bildirir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Hayır”ınızı</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açıkça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ifade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etmeniz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gerekir</a:t>
            </a:r>
            <a:r>
              <a:rPr lang="en-US" sz="2200" dirty="0" smtClean="0">
                <a:effectLst/>
                <a:latin typeface="Times New Roman" panose="02020603050405020304" pitchFamily="18" charset="0"/>
                <a:cs typeface="Times New Roman" panose="02020603050405020304" pitchFamily="18" charset="0"/>
              </a:rPr>
              <a:t>..</a:t>
            </a:r>
            <a:endParaRPr lang="en-US" sz="2200" dirty="0">
              <a:effectLst/>
              <a:latin typeface="Times New Roman" panose="02020603050405020304" pitchFamily="18" charset="0"/>
              <a:cs typeface="Times New Roman" panose="02020603050405020304" pitchFamily="18" charset="0"/>
            </a:endParaRPr>
          </a:p>
          <a:p>
            <a:endParaRPr lang="en-US" sz="1700" dirty="0"/>
          </a:p>
        </p:txBody>
      </p:sp>
      <p:pic>
        <p:nvPicPr>
          <p:cNvPr id="3074" name="Picture 2" descr="erkek ve kadın, konuşma, resimleme yapma, kadin, talk, aşk, çocuk png thumbnail">
            <a:extLst>
              <a:ext uri="{FF2B5EF4-FFF2-40B4-BE49-F238E27FC236}">
                <a16:creationId xmlns:a16="http://schemas.microsoft.com/office/drawing/2014/main" id="{DD6CD2B9-A92D-1C7D-B08A-FEDAC2D8EA3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15427" y="2476158"/>
            <a:ext cx="2351332" cy="2351332"/>
          </a:xfrm>
          <a:prstGeom prst="rect">
            <a:avLst/>
          </a:prstGeom>
          <a:solidFill>
            <a:srgbClr val="FFFFFF"/>
          </a:solidFill>
          <a:extLst/>
        </p:spPr>
      </p:pic>
    </p:spTree>
    <p:extLst>
      <p:ext uri="{BB962C8B-B14F-4D97-AF65-F5344CB8AC3E}">
        <p14:creationId xmlns:p14="http://schemas.microsoft.com/office/powerpoint/2010/main" val="196683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8" name="Rectangle 4107">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10" name="Rectangle 4109">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4112" name="Straight Connector 4111">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14" name="Rectangle 4113">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erkek takım elbise ceket holding kupa ve smartphone illüstrasyon, insan çoklu görev işadamı yönetimi proje yöneticisi, düşünen adam, şirket, insanlar png thumbnail">
            <a:extLst>
              <a:ext uri="{FF2B5EF4-FFF2-40B4-BE49-F238E27FC236}">
                <a16:creationId xmlns:a16="http://schemas.microsoft.com/office/drawing/2014/main" id="{A2401C36-F101-9028-5C24-A1E9EE2043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5499" y="1796791"/>
            <a:ext cx="3000986" cy="3000986"/>
          </a:xfrm>
          <a:prstGeom prst="rect">
            <a:avLst/>
          </a:prstGeom>
          <a:solidFill>
            <a:srgbClr val="FFFFFF"/>
          </a:solidFill>
          <a:extLst/>
        </p:spPr>
      </p:pic>
      <p:cxnSp>
        <p:nvCxnSpPr>
          <p:cNvPr id="4116" name="Straight Connector 4115">
            <a:extLst>
              <a:ext uri="{FF2B5EF4-FFF2-40B4-BE49-F238E27FC236}">
                <a16:creationId xmlns:a16="http://schemas.microsoft.com/office/drawing/2014/main" id="{9020DCC9-F851-4562-BB20-1AB3C51BFD0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1E15127C-EFB6-EBFC-BC03-0C9156C1C4C3}"/>
              </a:ext>
            </a:extLst>
          </p:cNvPr>
          <p:cNvSpPr>
            <a:spLocks noGrp="1"/>
          </p:cNvSpPr>
          <p:nvPr>
            <p:ph sz="half" idx="1"/>
          </p:nvPr>
        </p:nvSpPr>
        <p:spPr>
          <a:xfrm>
            <a:off x="3731076" y="2198914"/>
            <a:ext cx="4931230" cy="3670180"/>
          </a:xfrm>
        </p:spPr>
        <p:txBody>
          <a:bodyPr vert="horz" lIns="0" tIns="45720" rIns="0" bIns="45720" rtlCol="0">
            <a:normAutofit/>
          </a:bodyPr>
          <a:lstStyle/>
          <a:p>
            <a:pPr>
              <a:spcAft>
                <a:spcPts val="800"/>
              </a:spcAft>
            </a:pPr>
            <a:r>
              <a:rPr lang="en-US" sz="3200" b="1" dirty="0" smtClean="0">
                <a:effectLst/>
                <a:latin typeface="Informal Roman" panose="030604020304060B0204" pitchFamily="66" charset="0"/>
              </a:rPr>
              <a:t>ZAMAN</a:t>
            </a:r>
            <a:endParaRPr lang="en-US" sz="3200" b="1" dirty="0">
              <a:effectLst/>
              <a:latin typeface="Informal Roman" panose="030604020304060B0204" pitchFamily="66" charset="0"/>
            </a:endParaRPr>
          </a:p>
          <a:p>
            <a:pPr>
              <a:spcAft>
                <a:spcPts val="800"/>
              </a:spcAft>
            </a:pPr>
            <a:r>
              <a:rPr lang="en-US" sz="2200" dirty="0" err="1">
                <a:effectLst/>
              </a:rPr>
              <a:t>Zamanı</a:t>
            </a:r>
            <a:r>
              <a:rPr lang="en-US" sz="2200" dirty="0">
                <a:effectLst/>
              </a:rPr>
              <a:t> </a:t>
            </a:r>
            <a:r>
              <a:rPr lang="tr-TR" sz="2200" dirty="0" smtClean="0"/>
              <a:t>doğru </a:t>
            </a:r>
            <a:r>
              <a:rPr lang="en-US" sz="2200" dirty="0" err="1" smtClean="0">
                <a:effectLst/>
              </a:rPr>
              <a:t>kullanmak</a:t>
            </a:r>
            <a:r>
              <a:rPr lang="en-US" sz="2200" dirty="0" smtClean="0">
                <a:effectLst/>
              </a:rPr>
              <a:t> </a:t>
            </a:r>
            <a:r>
              <a:rPr lang="en-US" sz="2200" dirty="0" err="1">
                <a:effectLst/>
              </a:rPr>
              <a:t>herkesin</a:t>
            </a:r>
            <a:r>
              <a:rPr lang="en-US" sz="2200" dirty="0">
                <a:effectLst/>
              </a:rPr>
              <a:t> </a:t>
            </a:r>
            <a:r>
              <a:rPr lang="en-US" sz="2200" dirty="0" err="1">
                <a:effectLst/>
              </a:rPr>
              <a:t>kendisinin</a:t>
            </a:r>
            <a:r>
              <a:rPr lang="en-US" sz="2200" dirty="0">
                <a:effectLst/>
              </a:rPr>
              <a:t> </a:t>
            </a:r>
            <a:r>
              <a:rPr lang="en-US" sz="2200" dirty="0" err="1">
                <a:effectLst/>
              </a:rPr>
              <a:t>alacağı</a:t>
            </a:r>
            <a:r>
              <a:rPr lang="en-US" sz="2200" dirty="0">
                <a:effectLst/>
              </a:rPr>
              <a:t> </a:t>
            </a:r>
            <a:r>
              <a:rPr lang="en-US" sz="2200" dirty="0" err="1">
                <a:effectLst/>
              </a:rPr>
              <a:t>bir</a:t>
            </a:r>
            <a:r>
              <a:rPr lang="en-US" sz="2200" dirty="0">
                <a:effectLst/>
              </a:rPr>
              <a:t> </a:t>
            </a:r>
            <a:r>
              <a:rPr lang="en-US" sz="2200" dirty="0" err="1">
                <a:effectLst/>
              </a:rPr>
              <a:t>karadır</a:t>
            </a:r>
            <a:r>
              <a:rPr lang="en-US" sz="2200" dirty="0">
                <a:effectLst/>
              </a:rPr>
              <a:t>. Bir </a:t>
            </a:r>
            <a:r>
              <a:rPr lang="en-US" sz="2200" dirty="0" err="1">
                <a:effectLst/>
              </a:rPr>
              <a:t>kişiye</a:t>
            </a:r>
            <a:r>
              <a:rPr lang="en-US" sz="2200" dirty="0">
                <a:effectLst/>
              </a:rPr>
              <a:t>, </a:t>
            </a:r>
            <a:r>
              <a:rPr lang="en-US" sz="2200" dirty="0" err="1">
                <a:effectLst/>
              </a:rPr>
              <a:t>kendimize</a:t>
            </a:r>
            <a:r>
              <a:rPr lang="en-US" sz="2200" dirty="0">
                <a:effectLst/>
              </a:rPr>
              <a:t> </a:t>
            </a:r>
            <a:r>
              <a:rPr lang="en-US" sz="2200" dirty="0" err="1">
                <a:effectLst/>
              </a:rPr>
              <a:t>ya</a:t>
            </a:r>
            <a:r>
              <a:rPr lang="en-US" sz="2200" dirty="0">
                <a:effectLst/>
              </a:rPr>
              <a:t> da </a:t>
            </a:r>
            <a:r>
              <a:rPr lang="en-US" sz="2200" dirty="0" err="1">
                <a:effectLst/>
              </a:rPr>
              <a:t>bir</a:t>
            </a:r>
            <a:r>
              <a:rPr lang="en-US" sz="2200" dirty="0">
                <a:effectLst/>
              </a:rPr>
              <a:t> </a:t>
            </a:r>
            <a:r>
              <a:rPr lang="en-US" sz="2200" dirty="0" err="1">
                <a:effectLst/>
              </a:rPr>
              <a:t>işe</a:t>
            </a:r>
            <a:r>
              <a:rPr lang="en-US" sz="2200" dirty="0">
                <a:effectLst/>
              </a:rPr>
              <a:t> </a:t>
            </a:r>
            <a:r>
              <a:rPr lang="en-US" sz="2200" dirty="0" err="1">
                <a:effectLst/>
              </a:rPr>
              <a:t>ayıracağımız</a:t>
            </a:r>
            <a:r>
              <a:rPr lang="en-US" sz="2200" dirty="0">
                <a:effectLst/>
              </a:rPr>
              <a:t> </a:t>
            </a:r>
            <a:r>
              <a:rPr lang="en-US" sz="2200" dirty="0" err="1">
                <a:effectLst/>
              </a:rPr>
              <a:t>vakti</a:t>
            </a:r>
            <a:r>
              <a:rPr lang="en-US" sz="2200" dirty="0">
                <a:effectLst/>
              </a:rPr>
              <a:t> biz </a:t>
            </a:r>
            <a:r>
              <a:rPr lang="en-US" sz="2200" dirty="0" err="1">
                <a:effectLst/>
              </a:rPr>
              <a:t>belirleriz</a:t>
            </a:r>
            <a:r>
              <a:rPr lang="en-US" sz="2200" dirty="0">
                <a:effectLst/>
              </a:rPr>
              <a:t>. Bir </a:t>
            </a:r>
            <a:r>
              <a:rPr lang="en-US" sz="2200" dirty="0" err="1">
                <a:effectLst/>
              </a:rPr>
              <a:t>kişiye</a:t>
            </a:r>
            <a:r>
              <a:rPr lang="en-US" sz="2200" dirty="0">
                <a:effectLst/>
              </a:rPr>
              <a:t> </a:t>
            </a:r>
            <a:r>
              <a:rPr lang="en-US" sz="2200" dirty="0" err="1">
                <a:effectLst/>
              </a:rPr>
              <a:t>ya</a:t>
            </a:r>
            <a:r>
              <a:rPr lang="en-US" sz="2200" dirty="0">
                <a:effectLst/>
              </a:rPr>
              <a:t> da </a:t>
            </a:r>
            <a:r>
              <a:rPr lang="en-US" sz="2200" dirty="0" err="1">
                <a:effectLst/>
              </a:rPr>
              <a:t>bir</a:t>
            </a:r>
            <a:r>
              <a:rPr lang="en-US" sz="2200" dirty="0">
                <a:effectLst/>
              </a:rPr>
              <a:t> </a:t>
            </a:r>
            <a:r>
              <a:rPr lang="en-US" sz="2200" dirty="0" err="1">
                <a:effectLst/>
              </a:rPr>
              <a:t>projeye</a:t>
            </a:r>
            <a:r>
              <a:rPr lang="en-US" sz="2200" dirty="0">
                <a:effectLst/>
              </a:rPr>
              <a:t> </a:t>
            </a:r>
            <a:r>
              <a:rPr lang="en-US" sz="2200" dirty="0" err="1">
                <a:effectLst/>
              </a:rPr>
              <a:t>daha</a:t>
            </a:r>
            <a:r>
              <a:rPr lang="en-US" sz="2200" dirty="0">
                <a:effectLst/>
              </a:rPr>
              <a:t> </a:t>
            </a:r>
            <a:r>
              <a:rPr lang="en-US" sz="2200" dirty="0" err="1">
                <a:effectLst/>
              </a:rPr>
              <a:t>fazla</a:t>
            </a:r>
            <a:r>
              <a:rPr lang="en-US" sz="2200" dirty="0">
                <a:effectLst/>
              </a:rPr>
              <a:t> </a:t>
            </a:r>
            <a:r>
              <a:rPr lang="en-US" sz="2200" dirty="0" err="1">
                <a:effectLst/>
              </a:rPr>
              <a:t>vakit</a:t>
            </a:r>
            <a:r>
              <a:rPr lang="en-US" sz="2200" dirty="0">
                <a:effectLst/>
              </a:rPr>
              <a:t> </a:t>
            </a:r>
            <a:r>
              <a:rPr lang="en-US" sz="2200" dirty="0" err="1">
                <a:effectLst/>
              </a:rPr>
              <a:t>ayırmak</a:t>
            </a:r>
            <a:r>
              <a:rPr lang="en-US" sz="2200" dirty="0">
                <a:effectLst/>
              </a:rPr>
              <a:t> </a:t>
            </a:r>
            <a:r>
              <a:rPr lang="en-US" sz="2200" dirty="0" err="1">
                <a:effectLst/>
              </a:rPr>
              <a:t>istememek</a:t>
            </a:r>
            <a:r>
              <a:rPr lang="en-US" sz="2200" dirty="0">
                <a:effectLst/>
              </a:rPr>
              <a:t> </a:t>
            </a:r>
            <a:r>
              <a:rPr lang="en-US" sz="2200" dirty="0" err="1" smtClean="0">
                <a:effectLst/>
              </a:rPr>
              <a:t>yaşamımızın</a:t>
            </a:r>
            <a:r>
              <a:rPr lang="en-US" sz="2200" dirty="0" smtClean="0">
                <a:effectLst/>
              </a:rPr>
              <a:t> </a:t>
            </a:r>
            <a:r>
              <a:rPr lang="en-US" sz="2200" dirty="0" err="1">
                <a:effectLst/>
              </a:rPr>
              <a:t>yönünü</a:t>
            </a:r>
            <a:r>
              <a:rPr lang="en-US" sz="2200" dirty="0">
                <a:effectLst/>
              </a:rPr>
              <a:t> </a:t>
            </a:r>
            <a:r>
              <a:rPr lang="tr-TR" sz="2200" dirty="0" smtClean="0">
                <a:effectLst/>
              </a:rPr>
              <a:t>belirlemenin </a:t>
            </a:r>
            <a:r>
              <a:rPr lang="en-US" sz="2200" dirty="0" err="1" smtClean="0">
                <a:effectLst/>
              </a:rPr>
              <a:t>bir</a:t>
            </a:r>
            <a:r>
              <a:rPr lang="en-US" sz="2200" dirty="0" smtClean="0">
                <a:effectLst/>
              </a:rPr>
              <a:t> </a:t>
            </a:r>
            <a:r>
              <a:rPr lang="en-US" sz="2200" dirty="0" err="1">
                <a:effectLst/>
              </a:rPr>
              <a:t>yolu</a:t>
            </a:r>
            <a:r>
              <a:rPr lang="en-US" sz="2200" dirty="0">
                <a:effectLst/>
              </a:rPr>
              <a:t> </a:t>
            </a:r>
            <a:r>
              <a:rPr lang="en-US" sz="2200" dirty="0" err="1">
                <a:effectLst/>
              </a:rPr>
              <a:t>olabilir</a:t>
            </a:r>
            <a:r>
              <a:rPr lang="en-US" sz="2200" dirty="0">
                <a:effectLst/>
              </a:rPr>
              <a:t>. </a:t>
            </a:r>
            <a:r>
              <a:rPr lang="en-US" sz="2200" dirty="0" err="1">
                <a:effectLst/>
              </a:rPr>
              <a:t>Bazen</a:t>
            </a:r>
            <a:r>
              <a:rPr lang="en-US" sz="2200" dirty="0">
                <a:effectLst/>
              </a:rPr>
              <a:t> </a:t>
            </a:r>
            <a:r>
              <a:rPr lang="en-US" sz="2200" dirty="0" err="1">
                <a:effectLst/>
              </a:rPr>
              <a:t>sürekli</a:t>
            </a:r>
            <a:r>
              <a:rPr lang="en-US" sz="2200" dirty="0">
                <a:effectLst/>
              </a:rPr>
              <a:t> </a:t>
            </a:r>
            <a:r>
              <a:rPr lang="en-US" sz="2200" dirty="0" err="1">
                <a:effectLst/>
              </a:rPr>
              <a:t>görüştüğümüz</a:t>
            </a:r>
            <a:r>
              <a:rPr lang="en-US" sz="2200" dirty="0">
                <a:effectLst/>
              </a:rPr>
              <a:t> </a:t>
            </a:r>
            <a:r>
              <a:rPr lang="en-US" sz="2200" dirty="0" err="1">
                <a:effectLst/>
              </a:rPr>
              <a:t>bir</a:t>
            </a:r>
            <a:r>
              <a:rPr lang="en-US" sz="2200" dirty="0">
                <a:effectLst/>
              </a:rPr>
              <a:t> </a:t>
            </a:r>
            <a:r>
              <a:rPr lang="en-US" sz="2200" dirty="0" err="1">
                <a:effectLst/>
              </a:rPr>
              <a:t>kişiden</a:t>
            </a:r>
            <a:r>
              <a:rPr lang="en-US" sz="2200" dirty="0">
                <a:effectLst/>
              </a:rPr>
              <a:t> </a:t>
            </a:r>
            <a:r>
              <a:rPr lang="en-US" sz="2200" dirty="0" err="1">
                <a:effectLst/>
              </a:rPr>
              <a:t>ayrı</a:t>
            </a:r>
            <a:r>
              <a:rPr lang="en-US" sz="2200" dirty="0">
                <a:effectLst/>
              </a:rPr>
              <a:t> zaman </a:t>
            </a:r>
            <a:r>
              <a:rPr lang="en-US" sz="2200" dirty="0" err="1">
                <a:effectLst/>
              </a:rPr>
              <a:t>geçirmek</a:t>
            </a:r>
            <a:r>
              <a:rPr lang="en-US" sz="2200" dirty="0">
                <a:effectLst/>
              </a:rPr>
              <a:t> </a:t>
            </a:r>
            <a:r>
              <a:rPr lang="en-US" sz="2200" dirty="0" err="1">
                <a:effectLst/>
              </a:rPr>
              <a:t>iyileştirici</a:t>
            </a:r>
            <a:r>
              <a:rPr lang="en-US" sz="2200" dirty="0">
                <a:effectLst/>
              </a:rPr>
              <a:t> bile </a:t>
            </a:r>
            <a:r>
              <a:rPr lang="en-US" sz="2200" dirty="0" err="1">
                <a:effectLst/>
              </a:rPr>
              <a:t>olabilir</a:t>
            </a:r>
            <a:r>
              <a:rPr lang="en-US" sz="2200" dirty="0">
                <a:effectLst/>
              </a:rPr>
              <a:t>. </a:t>
            </a:r>
          </a:p>
          <a:p>
            <a:endParaRPr lang="en-US" dirty="0"/>
          </a:p>
        </p:txBody>
      </p:sp>
      <p:sp>
        <p:nvSpPr>
          <p:cNvPr id="4118" name="Rectangle 4117">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120" name="Rectangle 4119">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Tree>
    <p:extLst>
      <p:ext uri="{BB962C8B-B14F-4D97-AF65-F5344CB8AC3E}">
        <p14:creationId xmlns:p14="http://schemas.microsoft.com/office/powerpoint/2010/main" val="2225512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6632"/>
            <a:ext cx="8640960" cy="4525963"/>
          </a:xfrm>
        </p:spPr>
        <p:txBody>
          <a:bodyPr/>
          <a:lstStyle/>
          <a:p>
            <a:endParaRPr lang="tr-TR" sz="2400" b="1" dirty="0">
              <a:solidFill>
                <a:srgbClr val="7030A0"/>
              </a:solidFill>
              <a:latin typeface="Informal Roman" panose="030604020304060B0204" pitchFamily="66" charset="0"/>
            </a:endParaRPr>
          </a:p>
          <a:p>
            <a:r>
              <a:rPr lang="tr-TR" sz="2400" b="1" dirty="0">
                <a:solidFill>
                  <a:srgbClr val="7030A0"/>
                </a:solidFill>
                <a:latin typeface="Informal Roman" panose="030604020304060B0204" pitchFamily="66" charset="0"/>
              </a:rPr>
              <a:t>SOSYAL MEDYA VE İNTERNET KONTROLLÜ KULLANILMALIDIR!</a:t>
            </a:r>
          </a:p>
          <a:p>
            <a:endParaRPr lang="tr-TR" dirty="0"/>
          </a:p>
        </p:txBody>
      </p:sp>
      <p:pic>
        <p:nvPicPr>
          <p:cNvPr id="70659" name="Picture 3" descr="C:\Users\ADMIN\Desktop\images (12).jpg"/>
          <p:cNvPicPr>
            <a:picLocks noChangeAspect="1" noChangeArrowheads="1"/>
          </p:cNvPicPr>
          <p:nvPr/>
        </p:nvPicPr>
        <p:blipFill>
          <a:blip r:embed="rId2"/>
          <a:srcRect/>
          <a:stretch>
            <a:fillRect/>
          </a:stretch>
        </p:blipFill>
        <p:spPr bwMode="auto">
          <a:xfrm>
            <a:off x="0" y="1285860"/>
            <a:ext cx="9144000" cy="55721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diamond(in)">
                                      <p:cBhvr>
                                        <p:cTn id="7" dur="2000"/>
                                        <p:tgtEl>
                                          <p:spTgt spid="7065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F44DC23-6277-6347-0BBC-5238163CB16C}"/>
              </a:ext>
            </a:extLst>
          </p:cNvPr>
          <p:cNvSpPr>
            <a:spLocks noGrp="1"/>
          </p:cNvSpPr>
          <p:nvPr>
            <p:ph sz="half" idx="1"/>
          </p:nvPr>
        </p:nvSpPr>
        <p:spPr>
          <a:xfrm>
            <a:off x="611560" y="1772816"/>
            <a:ext cx="4608512" cy="4464496"/>
          </a:xfrm>
        </p:spPr>
        <p:txBody>
          <a:bodyPr>
            <a:normAutofit fontScale="77500" lnSpcReduction="20000"/>
          </a:bodyPr>
          <a:lstStyle/>
          <a:p>
            <a:pPr>
              <a:lnSpc>
                <a:spcPct val="90000"/>
              </a:lnSpc>
              <a:spcAft>
                <a:spcPts val="800"/>
              </a:spcAft>
            </a:pPr>
            <a:r>
              <a:rPr lang="tr-TR" sz="3800" b="1" dirty="0">
                <a:effectLst/>
                <a:latin typeface="Informal Roman" panose="030604020304060B0204" pitchFamily="66" charset="0"/>
                <a:cs typeface="Times New Roman" panose="02020603050405020304" pitchFamily="18" charset="0"/>
              </a:rPr>
              <a:t>DUYGUSAL</a:t>
            </a:r>
          </a:p>
          <a:p>
            <a:pPr>
              <a:lnSpc>
                <a:spcPct val="90000"/>
              </a:lnSpc>
              <a:spcAft>
                <a:spcPts val="800"/>
              </a:spcAft>
            </a:pPr>
            <a:r>
              <a:rPr lang="tr-TR" sz="2300" dirty="0">
                <a:effectLst/>
                <a:latin typeface="Times New Roman" panose="02020603050405020304" pitchFamily="18" charset="0"/>
                <a:cs typeface="Times New Roman" panose="02020603050405020304" pitchFamily="18" charset="0"/>
              </a:rPr>
              <a:t>Duygusal sınırlar, bize kendi duygu ve düşüncelerimize sahip olma, duygularımızın eleştirilmesine ve yok sayılmasına izin vermeme hakkını tanır. Bu sınırlar duygularınızı çevremizdeki diğer insanların duygularından ayırır ve onların ne hissettiğinden sorumlu olmadığımızı, yalnızca kendi duygularımızdan sorumlu olduğumuzu gösterir. </a:t>
            </a:r>
          </a:p>
          <a:p>
            <a:pPr>
              <a:lnSpc>
                <a:spcPct val="90000"/>
              </a:lnSpc>
              <a:spcAft>
                <a:spcPts val="800"/>
              </a:spcAft>
            </a:pPr>
            <a:r>
              <a:rPr lang="tr-TR" sz="2300" dirty="0">
                <a:effectLst/>
                <a:latin typeface="Times New Roman" panose="02020603050405020304" pitchFamily="18" charset="0"/>
                <a:cs typeface="Times New Roman" panose="02020603050405020304" pitchFamily="18" charset="0"/>
              </a:rPr>
              <a:t>Duygusal sınırlar aynı zamanda, ilişkideki yakınlık </a:t>
            </a:r>
            <a:r>
              <a:rPr lang="tr-TR" sz="2300" dirty="0" smtClean="0">
                <a:effectLst/>
                <a:latin typeface="Times New Roman" panose="02020603050405020304" pitchFamily="18" charset="0"/>
                <a:cs typeface="Times New Roman" panose="02020603050405020304" pitchFamily="18" charset="0"/>
              </a:rPr>
              <a:t>düzeyi </a:t>
            </a:r>
            <a:r>
              <a:rPr lang="tr-TR" sz="2300" dirty="0">
                <a:effectLst/>
                <a:latin typeface="Times New Roman" panose="02020603050405020304" pitchFamily="18" charset="0"/>
                <a:cs typeface="Times New Roman" panose="02020603050405020304" pitchFamily="18" charset="0"/>
              </a:rPr>
              <a:t>için uygun olmayan kişisel bilgileri paylaşmadan, birbirimizin hislerine saygı göstererek duygusal güvenlik alanı oluşturmamıza izin verir. Örneğin </a:t>
            </a:r>
            <a:r>
              <a:rPr lang="tr-TR" sz="2300" dirty="0" smtClean="0">
                <a:effectLst/>
                <a:latin typeface="Times New Roman" panose="02020603050405020304" pitchFamily="18" charset="0"/>
                <a:cs typeface="Times New Roman" panose="02020603050405020304" pitchFamily="18" charset="0"/>
              </a:rPr>
              <a:t>“</a:t>
            </a:r>
            <a:r>
              <a:rPr lang="tr-TR" sz="2300" dirty="0" smtClean="0">
                <a:latin typeface="Times New Roman" panose="02020603050405020304" pitchFamily="18" charset="0"/>
                <a:cs typeface="Times New Roman" panose="02020603050405020304" pitchFamily="18" charset="0"/>
              </a:rPr>
              <a:t>Benden izinsiz sosyal medyada fotoğrafımı paylaştığında kendimi senin yanında güvende hissetmiyorum</a:t>
            </a:r>
            <a:r>
              <a:rPr lang="tr-TR" sz="2300" dirty="0" smtClean="0">
                <a:effectLst/>
                <a:latin typeface="Times New Roman" panose="02020603050405020304" pitchFamily="18" charset="0"/>
                <a:cs typeface="Times New Roman" panose="02020603050405020304" pitchFamily="18" charset="0"/>
              </a:rPr>
              <a:t>.” </a:t>
            </a:r>
            <a:r>
              <a:rPr lang="tr-TR" sz="2300" dirty="0">
                <a:effectLst/>
                <a:latin typeface="Times New Roman" panose="02020603050405020304" pitchFamily="18" charset="0"/>
                <a:cs typeface="Times New Roman" panose="02020603050405020304" pitchFamily="18" charset="0"/>
              </a:rPr>
              <a:t>gibi ifadelerle duygularımızı ifade edebilmek duygusal sınırları koruyabildiğimizi gösterir</a:t>
            </a:r>
            <a:r>
              <a:rPr lang="tr-TR" sz="2300" dirty="0">
                <a:effectLst/>
              </a:rPr>
              <a:t>.</a:t>
            </a:r>
          </a:p>
          <a:p>
            <a:pPr>
              <a:lnSpc>
                <a:spcPct val="90000"/>
              </a:lnSpc>
            </a:pPr>
            <a:endParaRPr lang="tr-TR" sz="1400" dirty="0"/>
          </a:p>
        </p:txBody>
      </p:sp>
      <p:pic>
        <p:nvPicPr>
          <p:cNvPr id="5124" name="Picture 4" descr="Beyin Ve Kalp Öldü Aşk Psikolojisi Duygu, Beyin, metin, insanlar png thumbnail">
            <a:extLst>
              <a:ext uri="{FF2B5EF4-FFF2-40B4-BE49-F238E27FC236}">
                <a16:creationId xmlns:a16="http://schemas.microsoft.com/office/drawing/2014/main" id="{7ADD8CBB-BDE4-C2C1-DF87-7EF3936BA6E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92080" y="1988840"/>
            <a:ext cx="3318520" cy="3318520"/>
          </a:xfrm>
          <a:prstGeom prst="rect">
            <a:avLst/>
          </a:prstGeom>
          <a:solidFill>
            <a:srgbClr val="FFFFFF"/>
          </a:solidFill>
          <a:extLst/>
        </p:spPr>
      </p:pic>
    </p:spTree>
    <p:extLst>
      <p:ext uri="{BB962C8B-B14F-4D97-AF65-F5344CB8AC3E}">
        <p14:creationId xmlns:p14="http://schemas.microsoft.com/office/powerpoint/2010/main" val="1568962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DF17B9-BD63-1697-22E8-C8A61CB6F349}"/>
              </a:ext>
            </a:extLst>
          </p:cNvPr>
          <p:cNvSpPr>
            <a:spLocks noGrp="1"/>
          </p:cNvSpPr>
          <p:nvPr>
            <p:ph sz="half" idx="1"/>
          </p:nvPr>
        </p:nvSpPr>
        <p:spPr>
          <a:xfrm>
            <a:off x="822960" y="1340768"/>
            <a:ext cx="3703320" cy="4528326"/>
          </a:xfrm>
        </p:spPr>
        <p:txBody>
          <a:bodyPr>
            <a:normAutofit fontScale="92500" lnSpcReduction="20000"/>
          </a:bodyPr>
          <a:lstStyle/>
          <a:p>
            <a:pPr>
              <a:lnSpc>
                <a:spcPct val="90000"/>
              </a:lnSpc>
              <a:spcAft>
                <a:spcPts val="800"/>
              </a:spcAft>
            </a:pPr>
            <a:r>
              <a:rPr lang="tr-TR" sz="3500" b="1" dirty="0">
                <a:effectLst/>
                <a:latin typeface="Informal Roman" panose="030604020304060B0204" pitchFamily="66" charset="0"/>
              </a:rPr>
              <a:t>MENTAL</a:t>
            </a:r>
          </a:p>
          <a:p>
            <a:pPr>
              <a:lnSpc>
                <a:spcPct val="90000"/>
              </a:lnSpc>
              <a:spcAft>
                <a:spcPts val="800"/>
              </a:spcAft>
            </a:pPr>
            <a:r>
              <a:rPr lang="tr-TR" dirty="0" err="1">
                <a:effectLst/>
                <a:latin typeface="Times New Roman" panose="02020603050405020304" pitchFamily="18" charset="0"/>
                <a:cs typeface="Times New Roman" panose="02020603050405020304" pitchFamily="18" charset="0"/>
              </a:rPr>
              <a:t>Mental</a:t>
            </a:r>
            <a:r>
              <a:rPr lang="tr-TR" dirty="0">
                <a:effectLst/>
                <a:latin typeface="Times New Roman" panose="02020603050405020304" pitchFamily="18" charset="0"/>
                <a:cs typeface="Times New Roman" panose="02020603050405020304" pitchFamily="18" charset="0"/>
              </a:rPr>
              <a:t> sınırlar;  düşünce değer ve fikirleri içerir. Hepimizin kendi fikirlerimize, değerlerimize ve düşüncelerimize sahip olma özgürlüğümüz vardır. İnançlar da bu kategorinin içine girer. Bu bize istediğimiz şeye inanma, dilediğimiz gibi ibadet edebilme özgürlüğünü verirken manevi ve dini inançlarımızı uygulama haklarımızı korumamızı sağlar</a:t>
            </a:r>
            <a:r>
              <a:rPr lang="tr-TR" dirty="0" smtClean="0">
                <a:effectLst/>
                <a:latin typeface="Times New Roman" panose="02020603050405020304" pitchFamily="18" charset="0"/>
                <a:cs typeface="Times New Roman" panose="02020603050405020304" pitchFamily="18" charset="0"/>
              </a:rPr>
              <a:t>.</a:t>
            </a:r>
          </a:p>
          <a:p>
            <a:pPr>
              <a:lnSpc>
                <a:spcPct val="90000"/>
              </a:lnSpc>
              <a:spcAft>
                <a:spcPts val="800"/>
              </a:spcAft>
            </a:pPr>
            <a:r>
              <a:rPr lang="tr-TR" dirty="0" smtClean="0">
                <a:effectLst/>
                <a:latin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cs typeface="Times New Roman" panose="02020603050405020304" pitchFamily="18" charset="0"/>
              </a:rPr>
              <a:t>“Senin gibi düşünmesem de inancına saygı duyuyorum” demek hem kendi fikir ve inançlarına sahip çıktığını hem de karşısındaki kişinin sınırlarını ihlal etmediğini gösterir. </a:t>
            </a:r>
          </a:p>
          <a:p>
            <a:pPr>
              <a:lnSpc>
                <a:spcPct val="90000"/>
              </a:lnSpc>
            </a:pPr>
            <a:endParaRPr lang="tr-TR" sz="1600" dirty="0"/>
          </a:p>
        </p:txBody>
      </p:sp>
      <p:pic>
        <p:nvPicPr>
          <p:cNvPr id="4" name="Picture 2" descr="Grafik tasarım İletişim, iletişim, metin, el png thumbnail">
            <a:extLst>
              <a:ext uri="{FF2B5EF4-FFF2-40B4-BE49-F238E27FC236}">
                <a16:creationId xmlns:a16="http://schemas.microsoft.com/office/drawing/2014/main" id="{2ED1E0A9-6DFE-3982-813C-DA98FE8E47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2623030"/>
            <a:ext cx="4038600" cy="3028950"/>
          </a:xfrm>
          <a:prstGeom prst="rect">
            <a:avLst/>
          </a:prstGeom>
          <a:solidFill>
            <a:srgbClr val="FFFFFF"/>
          </a:solidFill>
          <a:extLst/>
        </p:spPr>
      </p:pic>
    </p:spTree>
    <p:extLst>
      <p:ext uri="{BB962C8B-B14F-4D97-AF65-F5344CB8AC3E}">
        <p14:creationId xmlns:p14="http://schemas.microsoft.com/office/powerpoint/2010/main" val="4026108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0" name="Rectangle 7179">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7182" name="Rectangle 7181">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7184" name="Straight Connector 7183">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FBE7B86F-3456-598A-3C4D-6727E65D9432}"/>
              </a:ext>
            </a:extLst>
          </p:cNvPr>
          <p:cNvSpPr>
            <a:spLocks noGrp="1"/>
          </p:cNvSpPr>
          <p:nvPr>
            <p:ph sz="half" idx="1"/>
          </p:nvPr>
        </p:nvSpPr>
        <p:spPr>
          <a:xfrm>
            <a:off x="822959" y="1845734"/>
            <a:ext cx="4841240" cy="4023360"/>
          </a:xfrm>
        </p:spPr>
        <p:txBody>
          <a:bodyPr vert="horz" lIns="0" tIns="45720" rIns="0" bIns="45720" rtlCol="0">
            <a:normAutofit lnSpcReduction="10000"/>
          </a:bodyPr>
          <a:lstStyle/>
          <a:p>
            <a:pPr>
              <a:spcAft>
                <a:spcPts val="800"/>
              </a:spcAft>
            </a:pPr>
            <a:r>
              <a:rPr lang="en-US" sz="3200" b="1" dirty="0" smtClean="0">
                <a:effectLst/>
                <a:latin typeface="Informal Roman" panose="030604020304060B0204" pitchFamily="66" charset="0"/>
              </a:rPr>
              <a:t>MADDİ</a:t>
            </a:r>
            <a:r>
              <a:rPr lang="tr-TR" sz="3200" b="1" dirty="0" smtClean="0">
                <a:effectLst/>
                <a:latin typeface="Informal Roman" panose="030604020304060B0204" pitchFamily="66" charset="0"/>
              </a:rPr>
              <a:t> SINIRLAR</a:t>
            </a:r>
            <a:endParaRPr lang="en-US" sz="3200" b="1" dirty="0">
              <a:effectLst/>
              <a:latin typeface="Informal Roman" panose="030604020304060B0204" pitchFamily="66" charset="0"/>
            </a:endParaRPr>
          </a:p>
          <a:p>
            <a:pPr>
              <a:spcAft>
                <a:spcPts val="800"/>
              </a:spcAft>
            </a:pPr>
            <a:r>
              <a:rPr lang="en-US" dirty="0">
                <a:effectLst/>
                <a:latin typeface="Times New Roman" panose="02020603050405020304" pitchFamily="18" charset="0"/>
                <a:cs typeface="Times New Roman" panose="02020603050405020304" pitchFamily="18" charset="0"/>
              </a:rPr>
              <a:t>Mali </a:t>
            </a:r>
            <a:r>
              <a:rPr lang="en-US" dirty="0" err="1">
                <a:effectLst/>
                <a:latin typeface="Times New Roman" panose="02020603050405020304" pitchFamily="18" charset="0"/>
                <a:cs typeface="Times New Roman" panose="02020603050405020304" pitchFamily="18" charset="0"/>
              </a:rPr>
              <a:t>kaynaklarımızı</a:t>
            </a:r>
            <a:r>
              <a:rPr lang="en-US" dirty="0">
                <a:effectLst/>
                <a:latin typeface="Times New Roman" panose="02020603050405020304" pitchFamily="18" charset="0"/>
                <a:cs typeface="Times New Roman" panose="02020603050405020304" pitchFamily="18" charset="0"/>
              </a:rPr>
              <a:t>, mal </a:t>
            </a:r>
            <a:r>
              <a:rPr lang="en-US" dirty="0" err="1">
                <a:effectLst/>
                <a:latin typeface="Times New Roman" panose="02020603050405020304" pitchFamily="18" charset="0"/>
                <a:cs typeface="Times New Roman" panose="02020603050405020304" pitchFamily="18" charset="0"/>
              </a:rPr>
              <a:t>varlığımızı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paramızı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istediğimiz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gibi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harcama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hakkını</a:t>
            </a:r>
            <a:r>
              <a:rPr lang="en-US" dirty="0">
                <a:effectLst/>
                <a:latin typeface="Times New Roman" panose="02020603050405020304" pitchFamily="18" charset="0"/>
                <a:cs typeface="Times New Roman" panose="02020603050405020304" pitchFamily="18" charset="0"/>
              </a:rPr>
              <a:t> bize </a:t>
            </a:r>
            <a:r>
              <a:rPr lang="en-US" dirty="0" err="1">
                <a:effectLst/>
                <a:latin typeface="Times New Roman" panose="02020603050405020304" pitchFamily="18" charset="0"/>
                <a:cs typeface="Times New Roman" panose="02020603050405020304" pitchFamily="18" charset="0"/>
              </a:rPr>
              <a:t>tanır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Ayrıca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mali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varlıklarımızı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paramızı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kimlerle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paylaşıp</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paylaşmayacağımızın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kararının</a:t>
            </a:r>
            <a:r>
              <a:rPr lang="en-US" dirty="0">
                <a:effectLst/>
                <a:latin typeface="Times New Roman" panose="02020603050405020304" pitchFamily="18" charset="0"/>
                <a:cs typeface="Times New Roman" panose="02020603050405020304" pitchFamily="18" charset="0"/>
              </a:rPr>
              <a:t> da </a:t>
            </a:r>
            <a:r>
              <a:rPr lang="en-US" dirty="0" err="1">
                <a:effectLst/>
                <a:latin typeface="Times New Roman" panose="02020603050405020304" pitchFamily="18" charset="0"/>
                <a:cs typeface="Times New Roman" panose="02020603050405020304" pitchFamily="18" charset="0"/>
              </a:rPr>
              <a:t>bizde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olduğunu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gösterir</a:t>
            </a:r>
            <a:r>
              <a:rPr lang="en-US" dirty="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a:spcAft>
                <a:spcPts val="800"/>
              </a:spcAft>
            </a:pPr>
            <a:r>
              <a:rPr lang="en-US" dirty="0" err="1" smtClean="0">
                <a:effectLst/>
                <a:latin typeface="Times New Roman" panose="02020603050405020304" pitchFamily="18" charset="0"/>
                <a:cs typeface="Times New Roman" panose="02020603050405020304" pitchFamily="18" charset="0"/>
              </a:rPr>
              <a:t>Örneğin</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gereken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durumlarda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Lütfen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bana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sormadan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çantamı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ödünç</a:t>
            </a:r>
            <a:r>
              <a:rPr lang="en-US" dirty="0">
                <a:effectLst/>
                <a:latin typeface="Times New Roman" panose="02020603050405020304" pitchFamily="18" charset="0"/>
                <a:cs typeface="Times New Roman" panose="02020603050405020304" pitchFamily="18" charset="0"/>
              </a:rPr>
              <a:t> alma.” </a:t>
            </a:r>
            <a:r>
              <a:rPr lang="en-US" dirty="0" err="1">
                <a:effectLst/>
                <a:latin typeface="Times New Roman" panose="02020603050405020304" pitchFamily="18" charset="0"/>
                <a:cs typeface="Times New Roman" panose="02020603050405020304" pitchFamily="18" charset="0"/>
              </a:rPr>
              <a:t>Bugün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öğle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yemeğimi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evden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getirdim</a:t>
            </a:r>
            <a:r>
              <a:rPr lang="en-US" dirty="0">
                <a:effectLst/>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kantinden almayacağım</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sıralar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harcamalarıma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dikkat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ediyorum</a:t>
            </a:r>
            <a:r>
              <a:rPr lang="en-US" dirty="0">
                <a:effectLst/>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t>
            </a:r>
            <a:r>
              <a:rPr lang="en-US" dirty="0" err="1" smtClean="0">
                <a:effectLst/>
                <a:latin typeface="Times New Roman" panose="02020603050405020304" pitchFamily="18" charset="0"/>
                <a:cs typeface="Times New Roman" panose="02020603050405020304" pitchFamily="18" charset="0"/>
              </a:rPr>
              <a:t>ibi</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ifadelerle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maddi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sınırların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varlığını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çevremizdekilere</a:t>
            </a:r>
            <a:r>
              <a:rPr lang="en-US" dirty="0">
                <a:effectLst/>
                <a:latin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cs typeface="Times New Roman" panose="02020603050405020304" pitchFamily="18" charset="0"/>
              </a:rPr>
              <a:t>göste</a:t>
            </a:r>
            <a:r>
              <a:rPr lang="tr-TR" dirty="0" err="1" smtClean="0">
                <a:latin typeface="Times New Roman" panose="02020603050405020304" pitchFamily="18" charset="0"/>
                <a:cs typeface="Times New Roman" panose="02020603050405020304" pitchFamily="18" charset="0"/>
              </a:rPr>
              <a:t>rebiliriz</a:t>
            </a:r>
            <a:r>
              <a:rPr lang="en-US" dirty="0" smtClean="0">
                <a:effectLst/>
                <a:latin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cs typeface="Times New Roman" panose="02020603050405020304" pitchFamily="18" charset="0"/>
            </a:endParaRPr>
          </a:p>
          <a:p>
            <a:endParaRPr lang="en-US" dirty="0"/>
          </a:p>
        </p:txBody>
      </p:sp>
      <p:pic>
        <p:nvPicPr>
          <p:cNvPr id="7170" name="Picture 2" descr="Ekonomi Ekonomi Ekonomik kalkınma Mal Yatırımları, Frances Ha, tasarruf, yatırım png thumbnail">
            <a:extLst>
              <a:ext uri="{FF2B5EF4-FFF2-40B4-BE49-F238E27FC236}">
                <a16:creationId xmlns:a16="http://schemas.microsoft.com/office/drawing/2014/main" id="{D504CAFD-771D-7020-2A15-E5017A1E1F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15427" y="2942370"/>
            <a:ext cx="2351332" cy="1418907"/>
          </a:xfrm>
          <a:prstGeom prst="rect">
            <a:avLst/>
          </a:prstGeom>
          <a:solidFill>
            <a:srgbClr val="FFFFFF"/>
          </a:solidFill>
          <a:extLst/>
        </p:spPr>
      </p:pic>
    </p:spTree>
    <p:extLst>
      <p:ext uri="{BB962C8B-B14F-4D97-AF65-F5344CB8AC3E}">
        <p14:creationId xmlns:p14="http://schemas.microsoft.com/office/powerpoint/2010/main" val="2188280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4" name="Rectangle 8203">
            <a:extLst>
              <a:ext uri="{FF2B5EF4-FFF2-40B4-BE49-F238E27FC236}">
                <a16:creationId xmlns:a16="http://schemas.microsoft.com/office/drawing/2014/main" id="{7D379150-F6B4-45C8-BE10-6B278AD400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06" name="Rectangle 8205">
            <a:extLst>
              <a:ext uri="{FF2B5EF4-FFF2-40B4-BE49-F238E27FC236}">
                <a16:creationId xmlns:a16="http://schemas.microsoft.com/office/drawing/2014/main" id="{5FFCF544-A370-4A5D-A95F-CA6E0E7191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cxnSp>
        <p:nvCxnSpPr>
          <p:cNvPr id="8208" name="Straight Connector 8207">
            <a:extLst>
              <a:ext uri="{FF2B5EF4-FFF2-40B4-BE49-F238E27FC236}">
                <a16:creationId xmlns:a16="http://schemas.microsoft.com/office/drawing/2014/main" id="{6EEB3B97-A638-498B-8083-54191CE71E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210" name="Rectangle 8209">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Duygu, duygu empati bilgisayar simgeleri, Aşk, Çeşitli png thumbnail">
            <a:extLst>
              <a:ext uri="{FF2B5EF4-FFF2-40B4-BE49-F238E27FC236}">
                <a16:creationId xmlns:a16="http://schemas.microsoft.com/office/drawing/2014/main" id="{AAA540E6-E91F-1A0F-9668-592F6B6D04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5499" y="1749362"/>
            <a:ext cx="3000986" cy="3095844"/>
          </a:xfrm>
          <a:prstGeom prst="rect">
            <a:avLst/>
          </a:prstGeom>
          <a:solidFill>
            <a:srgbClr val="FFFFFF"/>
          </a:solidFill>
          <a:extLst/>
        </p:spPr>
      </p:pic>
      <p:cxnSp>
        <p:nvCxnSpPr>
          <p:cNvPr id="8212" name="Straight Connector 8211">
            <a:extLst>
              <a:ext uri="{FF2B5EF4-FFF2-40B4-BE49-F238E27FC236}">
                <a16:creationId xmlns:a16="http://schemas.microsoft.com/office/drawing/2014/main" id="{9020DCC9-F851-4562-BB20-1AB3C51BFD0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98525DFB-62BE-B668-3E3F-33C2FCA52042}"/>
              </a:ext>
            </a:extLst>
          </p:cNvPr>
          <p:cNvSpPr>
            <a:spLocks noGrp="1"/>
          </p:cNvSpPr>
          <p:nvPr>
            <p:ph sz="half" idx="1"/>
          </p:nvPr>
        </p:nvSpPr>
        <p:spPr>
          <a:xfrm>
            <a:off x="3731076" y="1749362"/>
            <a:ext cx="4931230" cy="4119732"/>
          </a:xfrm>
        </p:spPr>
        <p:txBody>
          <a:bodyPr vert="horz" lIns="0" tIns="45720" rIns="0" bIns="45720" rtlCol="0">
            <a:normAutofit fontScale="92500" lnSpcReduction="10000"/>
          </a:bodyPr>
          <a:lstStyle/>
          <a:p>
            <a:r>
              <a:rPr lang="en-US" sz="3200" b="1" dirty="0" smtClean="0">
                <a:effectLst/>
                <a:latin typeface="Informal Roman" panose="030604020304060B0204" pitchFamily="66" charset="0"/>
              </a:rPr>
              <a:t>İÇSEL</a:t>
            </a:r>
            <a:r>
              <a:rPr lang="tr-TR" sz="3200" b="1" dirty="0" smtClean="0">
                <a:effectLst/>
                <a:latin typeface="Informal Roman" panose="030604020304060B0204" pitchFamily="66" charset="0"/>
              </a:rPr>
              <a:t> SINIRLAR</a:t>
            </a:r>
            <a:endParaRPr lang="en-US" sz="3200" b="1" dirty="0">
              <a:effectLst/>
              <a:latin typeface="Informal Roman" panose="030604020304060B0204" pitchFamily="66" charset="0"/>
            </a:endParaRPr>
          </a:p>
          <a:p>
            <a:r>
              <a:rPr lang="tr-TR" dirty="0" smtClean="0">
                <a:latin typeface="Times New Roman" panose="02020603050405020304" pitchFamily="18" charset="0"/>
                <a:cs typeface="Times New Roman" panose="02020603050405020304" pitchFamily="18" charset="0"/>
              </a:rPr>
              <a:t>İçsel sınırlar</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sizi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başkalarını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kendinizden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koruyan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sınırdır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Duygularınız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duygulardan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dolayı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yaptığınız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eylemler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arasında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ya</a:t>
            </a:r>
            <a:r>
              <a:rPr lang="en-US" dirty="0">
                <a:effectLst/>
                <a:latin typeface="Times New Roman" panose="02020603050405020304" pitchFamily="18" charset="0"/>
                <a:cs typeface="Times New Roman" panose="02020603050405020304" pitchFamily="18" charset="0"/>
              </a:rPr>
              <a:t> da </a:t>
            </a:r>
            <a:r>
              <a:rPr lang="en-US" dirty="0" err="1">
                <a:effectLst/>
                <a:latin typeface="Times New Roman" panose="02020603050405020304" pitchFamily="18" charset="0"/>
                <a:cs typeface="Times New Roman" panose="02020603050405020304" pitchFamily="18" charset="0"/>
              </a:rPr>
              <a:t>deyim</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yerindeyse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tepkileriniz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tepkileriniz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arasında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bir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filtre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görevi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görür</a:t>
            </a:r>
            <a:r>
              <a:rPr lang="en-US" dirty="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r>
              <a:rPr lang="en-US" dirty="0" smtClean="0">
                <a:effectLst/>
                <a:latin typeface="Times New Roman" panose="02020603050405020304" pitchFamily="18" charset="0"/>
                <a:cs typeface="Times New Roman" panose="02020603050405020304" pitchFamily="18" charset="0"/>
              </a:rPr>
              <a:t>Bu </a:t>
            </a:r>
            <a:r>
              <a:rPr lang="en-US" dirty="0" err="1">
                <a:effectLst/>
                <a:latin typeface="Times New Roman" panose="02020603050405020304" pitchFamily="18" charset="0"/>
                <a:cs typeface="Times New Roman" panose="02020603050405020304" pitchFamily="18" charset="0"/>
              </a:rPr>
              <a:t>sınır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güçlü</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duygularınızı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öfke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acı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heyecan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sevdalanma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ayırmanıza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bunları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ifade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edip</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etmeyeceğinize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nasıl</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ifade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edeceğinize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veya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bunlara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göre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hareket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edeceğinize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karar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vermenize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yardımcı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olur</a:t>
            </a:r>
            <a:r>
              <a:rPr lang="en-US" dirty="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r>
              <a:rPr lang="en-US" dirty="0" err="1" smtClean="0">
                <a:effectLst/>
                <a:latin typeface="Times New Roman" panose="02020603050405020304" pitchFamily="18" charset="0"/>
                <a:cs typeface="Times New Roman" panose="02020603050405020304" pitchFamily="18" charset="0"/>
              </a:rPr>
              <a:t>İç</a:t>
            </a:r>
            <a:r>
              <a:rPr lang="tr-TR" dirty="0" smtClean="0">
                <a:effectLst/>
                <a:latin typeface="Times New Roman" panose="02020603050405020304" pitchFamily="18" charset="0"/>
                <a:cs typeface="Times New Roman" panose="02020603050405020304" pitchFamily="18" charset="0"/>
              </a:rPr>
              <a:t>sel</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sınırlar</a:t>
            </a:r>
            <a:r>
              <a:rPr lang="en-US" dirty="0">
                <a:effectLst/>
                <a:latin typeface="Times New Roman" panose="02020603050405020304" pitchFamily="18" charset="0"/>
                <a:cs typeface="Times New Roman" panose="02020603050405020304" pitchFamily="18" charset="0"/>
              </a:rPr>
              <a:t> size </a:t>
            </a:r>
            <a:r>
              <a:rPr lang="en-US" dirty="0" err="1">
                <a:effectLst/>
                <a:latin typeface="Times New Roman" panose="02020603050405020304" pitchFamily="18" charset="0"/>
                <a:cs typeface="Times New Roman" panose="02020603050405020304" pitchFamily="18" charset="0"/>
              </a:rPr>
              <a:t>dürtü</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kontrolü</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sağlar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Aşırı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tepki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vermenizi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engellerler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kasıtlı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olarak</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yanıt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vermenize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izin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verirler</a:t>
            </a:r>
            <a:r>
              <a:rPr lang="en-US" dirty="0">
                <a:effectLst/>
                <a:latin typeface="Times New Roman" panose="02020603050405020304" pitchFamily="18" charset="0"/>
                <a:cs typeface="Times New Roman" panose="02020603050405020304" pitchFamily="18" charset="0"/>
              </a:rPr>
              <a:t>.</a:t>
            </a:r>
          </a:p>
          <a:p>
            <a:endParaRPr lang="en-US" sz="1700" dirty="0"/>
          </a:p>
        </p:txBody>
      </p:sp>
      <p:sp>
        <p:nvSpPr>
          <p:cNvPr id="8214" name="Rectangle 8213">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8216" name="Rectangle 8215">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Tree>
    <p:extLst>
      <p:ext uri="{BB962C8B-B14F-4D97-AF65-F5344CB8AC3E}">
        <p14:creationId xmlns:p14="http://schemas.microsoft.com/office/powerpoint/2010/main" val="12397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990D0034-F768-41E7-85D4-F38C4DE8577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C4F7E42D-8B5A-4FC8-81CD-9E60171F7FA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3" name="İçerik Yer Tutucusu 2">
            <a:extLst>
              <a:ext uri="{FF2B5EF4-FFF2-40B4-BE49-F238E27FC236}">
                <a16:creationId xmlns:a16="http://schemas.microsoft.com/office/drawing/2014/main" id="{198C1816-4354-C658-7D2C-020A4EC4C00F}"/>
              </a:ext>
            </a:extLst>
          </p:cNvPr>
          <p:cNvSpPr>
            <a:spLocks noGrp="1"/>
          </p:cNvSpPr>
          <p:nvPr>
            <p:ph idx="1"/>
          </p:nvPr>
        </p:nvSpPr>
        <p:spPr>
          <a:xfrm>
            <a:off x="369277" y="1568772"/>
            <a:ext cx="2313633" cy="3335519"/>
          </a:xfrm>
        </p:spPr>
        <p:txBody>
          <a:bodyPr>
            <a:normAutofit/>
          </a:bodyPr>
          <a:lstStyle/>
          <a:p>
            <a:endParaRPr lang="tr-TR" sz="1300" dirty="0">
              <a:solidFill>
                <a:srgbClr val="FFFFFF"/>
              </a:solidFill>
              <a:latin typeface="Informal Roman" panose="030604020304060B0204" pitchFamily="66" charset="0"/>
              <a:ea typeface="STZhongsong" panose="020B0503020204020204" pitchFamily="2" charset="-122"/>
            </a:endParaRPr>
          </a:p>
          <a:p>
            <a:pPr marL="0" indent="0">
              <a:buNone/>
            </a:pPr>
            <a:r>
              <a:rPr lang="tr-TR" sz="1300" dirty="0">
                <a:solidFill>
                  <a:srgbClr val="FFFFFF"/>
                </a:solidFill>
                <a:latin typeface="Informal Roman" panose="030604020304060B0204" pitchFamily="66" charset="0"/>
                <a:ea typeface="STZhongsong" panose="020B0503020204020204" pitchFamily="2" charset="-122"/>
              </a:rPr>
              <a:t>   </a:t>
            </a:r>
            <a:r>
              <a:rPr lang="tr-TR" sz="4400" b="1" dirty="0">
                <a:solidFill>
                  <a:srgbClr val="FFFF00"/>
                </a:solidFill>
                <a:latin typeface="Informal Roman" panose="030604020304060B0204" pitchFamily="66" charset="0"/>
                <a:ea typeface="STZhongsong" panose="020B0503020204020204" pitchFamily="2" charset="-122"/>
              </a:rPr>
              <a:t>SINIRLAR VE BİREY     OLMAK</a:t>
            </a:r>
            <a:endParaRPr lang="tr-TR" sz="4400" b="1" dirty="0">
              <a:solidFill>
                <a:srgbClr val="FFFF00"/>
              </a:solidFill>
              <a:latin typeface="Informal Roman" panose="030604020304060B0204" pitchFamily="66" charset="0"/>
            </a:endParaRPr>
          </a:p>
        </p:txBody>
      </p:sp>
      <p:pic>
        <p:nvPicPr>
          <p:cNvPr id="17" name="Picture 4" descr="Çok sayıda siyah şemsiyenin arasında tek bir sarı şemsiye">
            <a:extLst>
              <a:ext uri="{FF2B5EF4-FFF2-40B4-BE49-F238E27FC236}">
                <a16:creationId xmlns:a16="http://schemas.microsoft.com/office/drawing/2014/main" id="{D1DC7BA0-2B87-2B9F-1A90-6746D6BBB938}"/>
              </a:ext>
            </a:extLst>
          </p:cNvPr>
          <p:cNvPicPr>
            <a:picLocks noChangeAspect="1"/>
          </p:cNvPicPr>
          <p:nvPr/>
        </p:nvPicPr>
        <p:blipFill rotWithShape="1">
          <a:blip r:embed="rId3"/>
          <a:srcRect l="43701" r="6402"/>
          <a:stretch/>
        </p:blipFill>
        <p:spPr>
          <a:xfrm>
            <a:off x="3056282" y="10"/>
            <a:ext cx="6083454" cy="6857990"/>
          </a:xfrm>
          <a:prstGeom prst="rect">
            <a:avLst/>
          </a:prstGeom>
        </p:spPr>
      </p:pic>
      <p:sp>
        <p:nvSpPr>
          <p:cNvPr id="18" name="Rectangle 12">
            <a:extLst>
              <a:ext uri="{FF2B5EF4-FFF2-40B4-BE49-F238E27FC236}">
                <a16:creationId xmlns:a16="http://schemas.microsoft.com/office/drawing/2014/main" id="{8C04651D-B9F4-4935-A02D-364153FBDF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Tree>
    <p:extLst>
      <p:ext uri="{BB962C8B-B14F-4D97-AF65-F5344CB8AC3E}">
        <p14:creationId xmlns:p14="http://schemas.microsoft.com/office/powerpoint/2010/main" val="271932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142984"/>
            <a:ext cx="8229600" cy="4389120"/>
          </a:xfrm>
        </p:spPr>
        <p:txBody>
          <a:bodyPr/>
          <a:lstStyle/>
          <a:p>
            <a:pPr>
              <a:buFont typeface="Wingdings" pitchFamily="2" charset="2"/>
              <a:buChar char="Ø"/>
            </a:pPr>
            <a:r>
              <a:rPr lang="tr-TR" dirty="0"/>
              <a:t>İSTEMEDİĞİNİZ HER KONUDA HAYIR DEMEYİ BİLİN</a:t>
            </a:r>
          </a:p>
        </p:txBody>
      </p:sp>
      <p:pic>
        <p:nvPicPr>
          <p:cNvPr id="64514" name="Picture 2" descr="C:\Users\ADMIN\Desktop\indir (7).jpg"/>
          <p:cNvPicPr>
            <a:picLocks noChangeAspect="1" noChangeArrowheads="1"/>
          </p:cNvPicPr>
          <p:nvPr/>
        </p:nvPicPr>
        <p:blipFill>
          <a:blip r:embed="rId2"/>
          <a:srcRect/>
          <a:stretch>
            <a:fillRect/>
          </a:stretch>
        </p:blipFill>
        <p:spPr bwMode="auto">
          <a:xfrm>
            <a:off x="1403648" y="1772816"/>
            <a:ext cx="6100434" cy="42637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64514"/>
                                        </p:tgtEl>
                                        <p:attrNameLst>
                                          <p:attrName>style.visibility</p:attrName>
                                        </p:attrNameLst>
                                      </p:cBhvr>
                                      <p:to>
                                        <p:strVal val="visible"/>
                                      </p:to>
                                    </p:set>
                                    <p:animEffect transition="in" filter="diamond(in)">
                                      <p:cBhvr>
                                        <p:cTn id="11" dur="2000"/>
                                        <p:tgtEl>
                                          <p:spTgt spid="64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56CFEA3-5AA2-E652-1D47-26FA910A71DF}"/>
              </a:ext>
            </a:extLst>
          </p:cNvPr>
          <p:cNvSpPr>
            <a:spLocks noGrp="1"/>
          </p:cNvSpPr>
          <p:nvPr>
            <p:ph type="title"/>
          </p:nvPr>
        </p:nvSpPr>
        <p:spPr>
          <a:xfrm>
            <a:off x="3886200" y="634946"/>
            <a:ext cx="4776107" cy="1450757"/>
          </a:xfrm>
        </p:spPr>
        <p:txBody>
          <a:bodyPr>
            <a:normAutofit/>
          </a:bodyPr>
          <a:lstStyle/>
          <a:p>
            <a:r>
              <a:rPr lang="tr-TR" sz="3400" dirty="0" smtClean="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Sınırlarımızı </a:t>
            </a:r>
            <a:r>
              <a:rPr lang="tr-TR" sz="3400" dirty="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Belirlerken;</a:t>
            </a:r>
            <a:r>
              <a:rPr lang="tr-TR" sz="3400" dirty="0">
                <a:effectLst/>
                <a:latin typeface="Calibri" panose="020F0502020204030204" pitchFamily="34" charset="0"/>
                <a:ea typeface="Calibri" panose="020F0502020204030204" pitchFamily="34" charset="0"/>
                <a:cs typeface="Times New Roman" panose="02020603050405020304" pitchFamily="18" charset="0"/>
              </a:rPr>
              <a:t/>
            </a:r>
            <a:br>
              <a:rPr lang="tr-TR" sz="3400" dirty="0">
                <a:effectLst/>
                <a:latin typeface="Calibri" panose="020F0502020204030204" pitchFamily="34" charset="0"/>
                <a:ea typeface="Calibri" panose="020F0502020204030204" pitchFamily="34" charset="0"/>
                <a:cs typeface="Times New Roman" panose="02020603050405020304" pitchFamily="18" charset="0"/>
              </a:rPr>
            </a:br>
            <a:endParaRPr lang="tr-TR" sz="3400" dirty="0"/>
          </a:p>
        </p:txBody>
      </p:sp>
      <p:pic>
        <p:nvPicPr>
          <p:cNvPr id="5" name="Picture 4" descr="Sarı arka plan üzerinde ünlem işareti">
            <a:extLst>
              <a:ext uri="{FF2B5EF4-FFF2-40B4-BE49-F238E27FC236}">
                <a16:creationId xmlns:a16="http://schemas.microsoft.com/office/drawing/2014/main" id="{654F21FC-87C6-D1AB-544F-85B7E884A440}"/>
              </a:ext>
            </a:extLst>
          </p:cNvPr>
          <p:cNvPicPr>
            <a:picLocks noChangeAspect="1"/>
          </p:cNvPicPr>
          <p:nvPr/>
        </p:nvPicPr>
        <p:blipFill rotWithShape="1">
          <a:blip r:embed="rId2"/>
          <a:srcRect l="37406" r="24486" b="-2"/>
          <a:stretch/>
        </p:blipFill>
        <p:spPr>
          <a:xfrm>
            <a:off x="20" y="-12128"/>
            <a:ext cx="3490702"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65712" y="2085703"/>
            <a:ext cx="4628015"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C3C5DE74-F587-CFAA-E1CD-FB5D4EDC824C}"/>
              </a:ext>
            </a:extLst>
          </p:cNvPr>
          <p:cNvSpPr>
            <a:spLocks noGrp="1"/>
          </p:cNvSpPr>
          <p:nvPr>
            <p:ph idx="1"/>
          </p:nvPr>
        </p:nvSpPr>
        <p:spPr>
          <a:xfrm>
            <a:off x="3886200" y="2198914"/>
            <a:ext cx="4776107" cy="3670180"/>
          </a:xfrm>
        </p:spPr>
        <p:txBody>
          <a:bodyPr>
            <a:normAutofit fontScale="92500" lnSpcReduction="10000"/>
          </a:bodyPr>
          <a:lstStyle/>
          <a:p>
            <a:pPr>
              <a:spcAft>
                <a:spcPts val="800"/>
              </a:spcAf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Kendimizi </a:t>
            </a:r>
            <a:r>
              <a:rPr lang="tr-TR" dirty="0">
                <a:effectLst/>
                <a:latin typeface="Times New Roman" panose="02020603050405020304" pitchFamily="18" charset="0"/>
                <a:ea typeface="Calibri" panose="020F0502020204030204" pitchFamily="34" charset="0"/>
                <a:cs typeface="Times New Roman" panose="02020603050405020304" pitchFamily="18" charset="0"/>
              </a:rPr>
              <a:t>iyi tanımak, </a:t>
            </a:r>
            <a:r>
              <a:rPr lang="tr-TR" dirty="0" smtClean="0">
                <a:latin typeface="Times New Roman" panose="02020603050405020304" pitchFamily="18" charset="0"/>
                <a:ea typeface="Calibri" panose="020F0502020204030204" pitchFamily="34" charset="0"/>
                <a:cs typeface="Times New Roman" panose="02020603050405020304" pitchFamily="18" charset="0"/>
              </a:rPr>
              <a:t>duygu ve düşüncelerimizi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göz önünde bulundurmak, </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İletişimde açık </a:t>
            </a:r>
            <a:r>
              <a:rPr lang="tr-TR" dirty="0">
                <a:effectLst/>
                <a:latin typeface="Times New Roman" panose="02020603050405020304" pitchFamily="18" charset="0"/>
                <a:ea typeface="Calibri" panose="020F0502020204030204" pitchFamily="34" charset="0"/>
                <a:cs typeface="Times New Roman" panose="02020603050405020304" pitchFamily="18" charset="0"/>
              </a:rPr>
              <a:t>ve anlaşılır bir dil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kullanmak</a:t>
            </a:r>
            <a:r>
              <a:rPr lang="tr-TR" dirty="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s</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es tonumuza </a:t>
            </a:r>
            <a:r>
              <a:rPr lang="tr-TR" dirty="0">
                <a:effectLst/>
                <a:latin typeface="Times New Roman" panose="02020603050405020304" pitchFamily="18" charset="0"/>
                <a:ea typeface="Calibri" panose="020F0502020204030204" pitchFamily="34" charset="0"/>
                <a:cs typeface="Times New Roman" panose="02020603050405020304" pitchFamily="18" charset="0"/>
              </a:rPr>
              <a:t>dikkat etmek,</a:t>
            </a:r>
          </a:p>
          <a:p>
            <a:pPr lvl="0">
              <a:lnSpc>
                <a:spcPct val="107000"/>
              </a:lnSpc>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Karşımızdaki kişiye hangi davranışından dolayı rahatsız olduğumuzu uygun bir dille belirtmek,</a:t>
            </a:r>
          </a:p>
          <a:p>
            <a:pPr lvl="0">
              <a:lnSpc>
                <a:spcPct val="107000"/>
              </a:lnSpc>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Kendi </a:t>
            </a:r>
            <a:r>
              <a:rPr lang="tr-TR" dirty="0">
                <a:latin typeface="Times New Roman" panose="02020603050405020304" pitchFamily="18" charset="0"/>
                <a:ea typeface="Calibri" panose="020F0502020204030204" pitchFamily="34" charset="0"/>
                <a:cs typeface="Times New Roman" panose="02020603050405020304" pitchFamily="18" charset="0"/>
              </a:rPr>
              <a:t>davranışlarımız ve söylemlerimizde de tutarlı </a:t>
            </a:r>
            <a:r>
              <a:rPr lang="tr-TR" dirty="0" smtClean="0">
                <a:latin typeface="Times New Roman" panose="02020603050405020304" pitchFamily="18" charset="0"/>
                <a:ea typeface="Calibri" panose="020F0502020204030204" pitchFamily="34" charset="0"/>
                <a:cs typeface="Times New Roman" panose="02020603050405020304" pitchFamily="18" charset="0"/>
              </a:rPr>
              <a:t>olmak.</a:t>
            </a:r>
          </a:p>
          <a:p>
            <a:pPr marL="0" lvl="0" indent="0">
              <a:lnSpc>
                <a:spcPct val="107000"/>
              </a:lnSpc>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gerekir.</a:t>
            </a:r>
            <a:endParaRPr lang="tr-TR" dirty="0"/>
          </a:p>
        </p:txBody>
      </p:sp>
    </p:spTree>
    <p:extLst>
      <p:ext uri="{BB962C8B-B14F-4D97-AF65-F5344CB8AC3E}">
        <p14:creationId xmlns:p14="http://schemas.microsoft.com/office/powerpoint/2010/main" val="388238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0C580E-CC4F-EE15-B316-C6EFF431C117}"/>
              </a:ext>
            </a:extLst>
          </p:cNvPr>
          <p:cNvSpPr>
            <a:spLocks noGrp="1"/>
          </p:cNvSpPr>
          <p:nvPr>
            <p:ph type="title"/>
          </p:nvPr>
        </p:nvSpPr>
        <p:spPr/>
        <p:txBody>
          <a:bodyPr/>
          <a:lstStyle/>
          <a:p>
            <a:r>
              <a:rPr lang="tr-TR" sz="2800" dirty="0">
                <a:solidFill>
                  <a:schemeClr val="accent1"/>
                </a:solidFill>
                <a:effectLst/>
                <a:latin typeface="Informal Roman" panose="030604020304060B0204" pitchFamily="66" charset="0"/>
                <a:ea typeface="Calibri" panose="020F0502020204030204" pitchFamily="34" charset="0"/>
                <a:cs typeface="Times New Roman" panose="02020603050405020304" pitchFamily="18" charset="0"/>
              </a:rPr>
              <a:t>SINIRLARI KORUMANIN FAYDALARI</a:t>
            </a:r>
            <a:r>
              <a:rPr lang="tr-TR" sz="1800" dirty="0">
                <a:effectLst/>
                <a:latin typeface="Calibri" panose="020F0502020204030204" pitchFamily="34" charset="0"/>
                <a:ea typeface="Calibri" panose="020F0502020204030204" pitchFamily="34" charset="0"/>
                <a:cs typeface="Times New Roman" panose="02020603050405020304" pitchFamily="18" charset="0"/>
              </a:rPr>
              <a:t/>
            </a:r>
            <a:br>
              <a:rPr lang="tr-TR" sz="1800" dirty="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EABD477-ED9E-11BB-7684-28788E67BB25}"/>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Toplumsal yaşama uyumlu olabilmeyi, özgür ve başkalarının sınırlarını bilerek özgürlüklerine saygılı olmayı sağlar.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Benlik algısı, benlik saygısı ve öz disiplin gelişir.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Bedensel, ruhsal, bilişsel ve toplumsal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gelişimi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destekler;  kişiyi “birey” yapar.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Güven ortamı sağlar.</a:t>
            </a:r>
          </a:p>
          <a:p>
            <a:endParaRPr lang="tr-TR" dirty="0"/>
          </a:p>
        </p:txBody>
      </p:sp>
    </p:spTree>
    <p:extLst>
      <p:ext uri="{BB962C8B-B14F-4D97-AF65-F5344CB8AC3E}">
        <p14:creationId xmlns:p14="http://schemas.microsoft.com/office/powerpoint/2010/main" val="2860201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CB6BDA-7F1B-77A7-B732-0C15CF95C496}"/>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Kişiler arası iletişimi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güçlendirir </a:t>
            </a:r>
            <a:endParaRPr lang="tr-TR" sz="2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Kişiye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davranışlarından sorumlu olduğunu öğretir.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Zaman yönetimi becerisi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kazandırır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Riskli davranışlara </a:t>
            </a:r>
            <a:r>
              <a:rPr lang="tr-TR" sz="2200" smtClean="0">
                <a:effectLst/>
                <a:latin typeface="Times New Roman" panose="02020603050405020304" pitchFamily="18" charset="0"/>
                <a:ea typeface="Calibri" panose="020F0502020204030204" pitchFamily="34" charset="0"/>
                <a:cs typeface="Times New Roman" panose="02020603050405020304" pitchFamily="18" charset="0"/>
              </a:rPr>
              <a:t>karşı korunmayı sağlar.</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61208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23A968-CB6C-15C6-9A60-08728C661018}"/>
              </a:ext>
            </a:extLst>
          </p:cNvPr>
          <p:cNvSpPr>
            <a:spLocks noGrp="1"/>
          </p:cNvSpPr>
          <p:nvPr>
            <p:ph idx="1"/>
          </p:nvPr>
        </p:nvSpPr>
        <p:spPr/>
        <p:txBody>
          <a:bodyPr>
            <a:normAutofit/>
          </a:bodyPr>
          <a:lstStyle/>
          <a:p>
            <a:pPr marL="0" indent="0">
              <a:buNone/>
            </a:pPr>
            <a:r>
              <a:rPr lang="tr-TR" sz="4000" dirty="0">
                <a:solidFill>
                  <a:srgbClr val="7030A0"/>
                </a:solidFill>
                <a:latin typeface="Informal Roman" panose="030604020304060B0204" pitchFamily="66" charset="0"/>
              </a:rPr>
              <a:t>DİNLEDİĞİNİZ İÇİN </a:t>
            </a:r>
          </a:p>
          <a:p>
            <a:pPr marL="0" indent="0">
              <a:buNone/>
            </a:pPr>
            <a:r>
              <a:rPr lang="tr-TR" sz="4000" dirty="0">
                <a:solidFill>
                  <a:srgbClr val="7030A0"/>
                </a:solidFill>
                <a:latin typeface="Informal Roman" panose="030604020304060B0204" pitchFamily="66" charset="0"/>
              </a:rPr>
              <a:t>          TEŞEKKÜR </a:t>
            </a:r>
            <a:r>
              <a:rPr lang="tr-TR" sz="4000" dirty="0" smtClean="0">
                <a:solidFill>
                  <a:srgbClr val="7030A0"/>
                </a:solidFill>
                <a:latin typeface="Informal Roman" panose="030604020304060B0204" pitchFamily="66" charset="0"/>
              </a:rPr>
              <a:t>EDERİZ</a:t>
            </a:r>
          </a:p>
          <a:p>
            <a:pPr marL="0" indent="0">
              <a:buNone/>
            </a:pPr>
            <a:endParaRPr lang="tr-TR" sz="4000" dirty="0">
              <a:solidFill>
                <a:srgbClr val="7030A0"/>
              </a:solidFill>
              <a:latin typeface="Informal Roman" panose="030604020304060B0204" pitchFamily="66" charset="0"/>
            </a:endParaRPr>
          </a:p>
          <a:p>
            <a:pPr marL="0" indent="0">
              <a:buNone/>
            </a:pPr>
            <a:endParaRPr lang="tr-TR" sz="4000" dirty="0" smtClean="0">
              <a:solidFill>
                <a:srgbClr val="7030A0"/>
              </a:solidFill>
              <a:latin typeface="Informal Roman" panose="030604020304060B0204" pitchFamily="66" charset="0"/>
            </a:endParaRPr>
          </a:p>
          <a:p>
            <a:pPr marL="0" indent="0">
              <a:buNone/>
            </a:pPr>
            <a:endParaRPr lang="tr-TR" sz="4000" dirty="0">
              <a:solidFill>
                <a:srgbClr val="7030A0"/>
              </a:solidFill>
              <a:latin typeface="Informal Roman" panose="030604020304060B0204" pitchFamily="66" charset="0"/>
            </a:endParaRPr>
          </a:p>
          <a:p>
            <a:pPr marL="0" indent="0">
              <a:buNone/>
            </a:pPr>
            <a:endParaRPr lang="tr-TR" sz="4000" dirty="0">
              <a:solidFill>
                <a:srgbClr val="7030A0"/>
              </a:solidFill>
              <a:latin typeface="Informal Roman" panose="030604020304060B0204" pitchFamily="66" charset="0"/>
            </a:endParaRPr>
          </a:p>
        </p:txBody>
      </p:sp>
    </p:spTree>
    <p:extLst>
      <p:ext uri="{BB962C8B-B14F-4D97-AF65-F5344CB8AC3E}">
        <p14:creationId xmlns:p14="http://schemas.microsoft.com/office/powerpoint/2010/main" val="82282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akcpacks ile iki kız ve üç erkek, Okul Öğrenci Öğretmeni, öğrenci, çocuk, insanlar png thumbnail">
            <a:extLst>
              <a:ext uri="{FF2B5EF4-FFF2-40B4-BE49-F238E27FC236}">
                <a16:creationId xmlns:a16="http://schemas.microsoft.com/office/drawing/2014/main" id="{F45C6446-0E42-7440-1486-4190F77E36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871947" y="909136"/>
            <a:ext cx="7400106" cy="503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236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60" y="2028553"/>
            <a:ext cx="7043758" cy="4525963"/>
          </a:xfrm>
        </p:spPr>
        <p:txBody>
          <a:bodyPr>
            <a:normAutofit/>
          </a:bodyPr>
          <a:lstStyle/>
          <a:p>
            <a:pPr algn="just"/>
            <a:r>
              <a:rPr lang="tr-TR" sz="2800" dirty="0">
                <a:latin typeface="Times New Roman" panose="02020603050405020304" pitchFamily="18" charset="0"/>
                <a:cs typeface="Times New Roman" panose="02020603050405020304" pitchFamily="18" charset="0"/>
              </a:rPr>
              <a:t>Birey, hayatının kontrolünün elinde olduğunu hissetmeye ihtiyaç duyar. Bu da sınırlarla mümkündür.</a:t>
            </a:r>
          </a:p>
          <a:p>
            <a:r>
              <a:rPr lang="tr-TR" sz="2800" dirty="0" smtClean="0">
                <a:latin typeface="Times New Roman" panose="02020603050405020304" pitchFamily="18" charset="0"/>
                <a:cs typeface="Times New Roman" panose="02020603050405020304" pitchFamily="18" charset="0"/>
              </a:rPr>
              <a:t>Sınırlar birey için neyin ‘ben’ </a:t>
            </a:r>
            <a:r>
              <a:rPr lang="tr-TR" sz="2800" dirty="0">
                <a:latin typeface="Times New Roman" panose="02020603050405020304" pitchFamily="18" charset="0"/>
                <a:cs typeface="Times New Roman" panose="02020603050405020304" pitchFamily="18" charset="0"/>
              </a:rPr>
              <a:t>olduğunu ve neyin </a:t>
            </a:r>
            <a:r>
              <a:rPr lang="tr-TR" sz="2800" dirty="0" smtClean="0">
                <a:latin typeface="Times New Roman" panose="02020603050405020304" pitchFamily="18" charset="0"/>
                <a:cs typeface="Times New Roman" panose="02020603050405020304" pitchFamily="18" charset="0"/>
              </a:rPr>
              <a:t>‘ben’ </a:t>
            </a:r>
            <a:r>
              <a:rPr lang="tr-TR" sz="2800" dirty="0">
                <a:latin typeface="Times New Roman" panose="02020603050405020304" pitchFamily="18" charset="0"/>
                <a:cs typeface="Times New Roman" panose="02020603050405020304" pitchFamily="18" charset="0"/>
              </a:rPr>
              <a:t>olmadığını tanımlar, </a:t>
            </a:r>
            <a:r>
              <a:rPr lang="tr-TR" sz="2800" dirty="0" smtClean="0">
                <a:latin typeface="Times New Roman" panose="02020603050405020304" pitchFamily="18" charset="0"/>
                <a:cs typeface="Times New Roman" panose="02020603050405020304" pitchFamily="18" charset="0"/>
              </a:rPr>
              <a:t>ruhun korunmasında </a:t>
            </a:r>
            <a:r>
              <a:rPr lang="tr-TR" sz="2800" dirty="0">
                <a:latin typeface="Times New Roman" panose="02020603050405020304" pitchFamily="18" charset="0"/>
                <a:cs typeface="Times New Roman" panose="02020603050405020304" pitchFamily="18" charset="0"/>
              </a:rPr>
              <a:t>yardımcı olur.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85852" y="404664"/>
            <a:ext cx="6400800" cy="2205168"/>
          </a:xfrm>
        </p:spPr>
        <p:txBody>
          <a:bodyPr>
            <a:noAutofit/>
          </a:bodyPr>
          <a:lstStyle/>
          <a:p>
            <a:r>
              <a:rPr lang="tr-TR" sz="2800" cap="none" dirty="0">
                <a:solidFill>
                  <a:schemeClr val="tx1"/>
                </a:solidFill>
                <a:latin typeface="Times New Roman" panose="02020603050405020304" pitchFamily="18" charset="0"/>
                <a:cs typeface="Times New Roman" panose="02020603050405020304" pitchFamily="18" charset="0"/>
              </a:rPr>
              <a:t>Her insanın kişilik özelliklerine, yaşam şekline, yetiştiği ve yaşadığı kültüre göre değişen kişisel sınırları vardır. </a:t>
            </a:r>
            <a:endParaRPr lang="tr-TR" sz="2800" cap="none" dirty="0" smtClean="0">
              <a:solidFill>
                <a:schemeClr val="tx1"/>
              </a:solidFill>
              <a:latin typeface="Times New Roman" panose="02020603050405020304" pitchFamily="18" charset="0"/>
              <a:cs typeface="Times New Roman" panose="02020603050405020304" pitchFamily="18" charset="0"/>
            </a:endParaRPr>
          </a:p>
          <a:p>
            <a:r>
              <a:rPr lang="tr-TR" sz="2800" cap="none" dirty="0" smtClean="0">
                <a:solidFill>
                  <a:schemeClr val="tx1"/>
                </a:solidFill>
                <a:latin typeface="Times New Roman" panose="02020603050405020304" pitchFamily="18" charset="0"/>
                <a:cs typeface="Times New Roman" panose="02020603050405020304" pitchFamily="18" charset="0"/>
              </a:rPr>
              <a:t>Bu </a:t>
            </a:r>
            <a:r>
              <a:rPr lang="tr-TR" sz="2800" cap="none" dirty="0">
                <a:solidFill>
                  <a:schemeClr val="tx1"/>
                </a:solidFill>
                <a:latin typeface="Times New Roman" panose="02020603050405020304" pitchFamily="18" charset="0"/>
                <a:cs typeface="Times New Roman" panose="02020603050405020304" pitchFamily="18" charset="0"/>
              </a:rPr>
              <a:t>sınırlar </a:t>
            </a:r>
            <a:r>
              <a:rPr lang="tr-TR" sz="2800" cap="none" dirty="0" smtClean="0">
                <a:solidFill>
                  <a:schemeClr val="tx1"/>
                </a:solidFill>
                <a:latin typeface="Times New Roman" panose="02020603050405020304" pitchFamily="18" charset="0"/>
                <a:cs typeface="Times New Roman" panose="02020603050405020304" pitchFamily="18" charset="0"/>
              </a:rPr>
              <a:t>kişinin karşısındaki </a:t>
            </a:r>
            <a:r>
              <a:rPr lang="tr-TR" sz="2800" cap="none" dirty="0">
                <a:solidFill>
                  <a:schemeClr val="tx1"/>
                </a:solidFill>
                <a:latin typeface="Times New Roman" panose="02020603050405020304" pitchFamily="18" charset="0"/>
                <a:cs typeface="Times New Roman" panose="02020603050405020304" pitchFamily="18" charset="0"/>
              </a:rPr>
              <a:t>insana göre farklı yerlere çizilebilir. </a:t>
            </a:r>
            <a:endParaRPr lang="tr-TR" sz="2800" cap="none" dirty="0" smtClean="0">
              <a:solidFill>
                <a:schemeClr val="tx1"/>
              </a:solidFill>
              <a:latin typeface="Times New Roman" panose="02020603050405020304" pitchFamily="18" charset="0"/>
              <a:cs typeface="Times New Roman" panose="02020603050405020304" pitchFamily="18" charset="0"/>
            </a:endParaRPr>
          </a:p>
          <a:p>
            <a:r>
              <a:rPr lang="tr-TR" sz="2800" cap="none" dirty="0" smtClean="0">
                <a:solidFill>
                  <a:schemeClr val="tx1"/>
                </a:solidFill>
                <a:latin typeface="Times New Roman" panose="02020603050405020304" pitchFamily="18" charset="0"/>
                <a:cs typeface="Times New Roman" panose="02020603050405020304" pitchFamily="18" charset="0"/>
              </a:rPr>
              <a:t>Ailemiz</a:t>
            </a:r>
            <a:r>
              <a:rPr lang="tr-TR" sz="2800" cap="none" dirty="0">
                <a:solidFill>
                  <a:schemeClr val="tx1"/>
                </a:solidFill>
                <a:latin typeface="Times New Roman" panose="02020603050405020304" pitchFamily="18" charset="0"/>
                <a:cs typeface="Times New Roman" panose="02020603050405020304" pitchFamily="18" charset="0"/>
              </a:rPr>
              <a:t>, arkadaşlarımız için daha silik </a:t>
            </a:r>
            <a:r>
              <a:rPr lang="tr-TR" sz="2800" cap="none" dirty="0" smtClean="0">
                <a:solidFill>
                  <a:schemeClr val="tx1"/>
                </a:solidFill>
                <a:latin typeface="Times New Roman" panose="02020603050405020304" pitchFamily="18" charset="0"/>
                <a:cs typeface="Times New Roman" panose="02020603050405020304" pitchFamily="18" charset="0"/>
              </a:rPr>
              <a:t>olabilirken; </a:t>
            </a:r>
            <a:r>
              <a:rPr lang="tr-TR" sz="2800" cap="none" dirty="0">
                <a:solidFill>
                  <a:schemeClr val="tx1"/>
                </a:solidFill>
                <a:latin typeface="Times New Roman" panose="02020603050405020304" pitchFamily="18" charset="0"/>
                <a:cs typeface="Times New Roman" panose="02020603050405020304" pitchFamily="18" charset="0"/>
              </a:rPr>
              <a:t>başkalarına daha kalın sınırlar koyabiliriz. </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9394" name="Picture 2" descr="C:\Users\ADMIN\Desktop\indir (3).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sz="2800" dirty="0">
                <a:latin typeface="Times New Roman" panose="02020603050405020304" pitchFamily="18" charset="0"/>
                <a:cs typeface="Times New Roman" panose="02020603050405020304" pitchFamily="18" charset="0"/>
              </a:rPr>
              <a:t>Karşımızdaki </a:t>
            </a:r>
            <a:r>
              <a:rPr lang="tr-TR" sz="2800" dirty="0" smtClean="0">
                <a:latin typeface="Times New Roman" panose="02020603050405020304" pitchFamily="18" charset="0"/>
                <a:cs typeface="Times New Roman" panose="02020603050405020304" pitchFamily="18" charset="0"/>
              </a:rPr>
              <a:t>kişinin, bizim </a:t>
            </a:r>
            <a:r>
              <a:rPr lang="tr-TR" sz="2800" dirty="0">
                <a:latin typeface="Times New Roman" panose="02020603050405020304" pitchFamily="18" charset="0"/>
                <a:cs typeface="Times New Roman" panose="02020603050405020304" pitchFamily="18" charset="0"/>
              </a:rPr>
              <a:t>onun için koyduğumuz sınırı geçmesi bizi rahatsız eder. Çünkü dokunulmasını istemediğimiz, paylaşmaktan hoşlanmadığımız taraflarımız vardır. </a:t>
            </a:r>
          </a:p>
          <a:p>
            <a:r>
              <a:rPr lang="tr-TR" sz="2800" dirty="0">
                <a:latin typeface="Times New Roman" panose="02020603050405020304" pitchFamily="18" charset="0"/>
                <a:cs typeface="Times New Roman" panose="02020603050405020304" pitchFamily="18" charset="0"/>
              </a:rPr>
              <a:t>Karşımızdaki insanın bizim sınırlarımıza saygı göstermesi bize değer verdiğini gösterir. </a:t>
            </a:r>
          </a:p>
          <a:p>
            <a:r>
              <a:rPr lang="tr-TR" sz="2800" dirty="0">
                <a:latin typeface="Times New Roman" panose="02020603050405020304" pitchFamily="18" charset="0"/>
                <a:cs typeface="Times New Roman" panose="02020603050405020304" pitchFamily="18" charset="0"/>
              </a:rPr>
              <a:t>Aynı zamanda başkalarının sınırlarına saygılı olabilmek, kişinin başkalarını anlama, değerlendirebilme, uyum sağlayabilme gibi özelliklere sahip olduğunun da göstergesidir</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2959" y="1845734"/>
            <a:ext cx="4841240" cy="4023360"/>
          </a:xfrm>
        </p:spPr>
        <p:txBody>
          <a:bodyPr>
            <a:normAutofit/>
          </a:bodyPr>
          <a:lstStyle/>
          <a:p>
            <a:r>
              <a:rPr lang="tr-TR" sz="2400" dirty="0">
                <a:latin typeface="Times New Roman" panose="02020603050405020304" pitchFamily="18" charset="0"/>
                <a:cs typeface="Times New Roman" panose="02020603050405020304" pitchFamily="18" charset="0"/>
              </a:rPr>
              <a:t>Sınırlar bazen somuttur. Yani evimiz, odamız, telefonumuz, </a:t>
            </a:r>
            <a:r>
              <a:rPr lang="tr-TR" sz="2400" dirty="0" smtClean="0">
                <a:latin typeface="Times New Roman" panose="02020603050405020304" pitchFamily="18" charset="0"/>
                <a:cs typeface="Times New Roman" panose="02020603050405020304" pitchFamily="18" charset="0"/>
              </a:rPr>
              <a:t>mesajlarımız </a:t>
            </a:r>
            <a:r>
              <a:rPr lang="tr-TR" sz="2400" dirty="0">
                <a:latin typeface="Times New Roman" panose="02020603050405020304" pitchFamily="18" charset="0"/>
                <a:cs typeface="Times New Roman" panose="02020603050405020304" pitchFamily="18" charset="0"/>
              </a:rPr>
              <a:t>gibi. </a:t>
            </a:r>
          </a:p>
          <a:p>
            <a:r>
              <a:rPr lang="tr-TR" sz="2400" dirty="0">
                <a:latin typeface="Times New Roman" panose="02020603050405020304" pitchFamily="18" charset="0"/>
                <a:cs typeface="Times New Roman" panose="02020603050405020304" pitchFamily="18" charset="0"/>
              </a:rPr>
              <a:t>Sınırlar somut olduğunda uyum daha fazladır. Birinin evine istenmeden girmenin, </a:t>
            </a:r>
            <a:r>
              <a:rPr lang="tr-TR" sz="2400" dirty="0" smtClean="0">
                <a:latin typeface="Times New Roman" panose="02020603050405020304" pitchFamily="18" charset="0"/>
                <a:cs typeface="Times New Roman" panose="02020603050405020304" pitchFamily="18" charset="0"/>
              </a:rPr>
              <a:t>mesajını, notlarını </a:t>
            </a:r>
            <a:r>
              <a:rPr lang="tr-TR" sz="2400" dirty="0">
                <a:latin typeface="Times New Roman" panose="02020603050405020304" pitchFamily="18" charset="0"/>
                <a:cs typeface="Times New Roman" panose="02020603050405020304" pitchFamily="18" charset="0"/>
              </a:rPr>
              <a:t>izinsiz okumanın, telefonunu karıştırmanın uygunsuz, terbiyesiz, ahlaksız hatta yasalara karşı bir davranış olduğunu çoğunluk kabul </a:t>
            </a:r>
            <a:r>
              <a:rPr lang="tr-TR" sz="2400" dirty="0" smtClean="0">
                <a:latin typeface="Times New Roman" panose="02020603050405020304" pitchFamily="18" charset="0"/>
                <a:cs typeface="Times New Roman" panose="02020603050405020304" pitchFamily="18" charset="0"/>
              </a:rPr>
              <a:t>eder.</a:t>
            </a:r>
            <a:endParaRPr lang="tr-TR" sz="2400" dirty="0">
              <a:latin typeface="Times New Roman" panose="02020603050405020304" pitchFamily="18" charset="0"/>
              <a:cs typeface="Times New Roman" panose="02020603050405020304" pitchFamily="18" charset="0"/>
            </a:endParaRPr>
          </a:p>
          <a:p>
            <a:endParaRPr lang="tr-TR" dirty="0"/>
          </a:p>
          <a:p>
            <a:endParaRPr lang="tr-TR" dirty="0"/>
          </a:p>
        </p:txBody>
      </p:sp>
      <p:pic>
        <p:nvPicPr>
          <p:cNvPr id="9218" name="Picture 2" descr="Logo Ev Ev, ev, açı, bina png thumbnail">
            <a:extLst>
              <a:ext uri="{FF2B5EF4-FFF2-40B4-BE49-F238E27FC236}">
                <a16:creationId xmlns:a16="http://schemas.microsoft.com/office/drawing/2014/main" id="{3A722AA5-A1F6-ECC9-7149-BB8E8922D2C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00191" y="2760922"/>
            <a:ext cx="2066567" cy="20665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C33BF9DD-8A45-4EEE-B231-0A14D322E5F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Çubuk Şekil İtme, insanlar, çöp adamlar png thumbnail">
            <a:extLst>
              <a:ext uri="{FF2B5EF4-FFF2-40B4-BE49-F238E27FC236}">
                <a16:creationId xmlns:a16="http://schemas.microsoft.com/office/drawing/2014/main" id="{DDD362A6-B183-6073-6627-D4FA1E3BDE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5499" y="1115533"/>
            <a:ext cx="3000986" cy="4363502"/>
          </a:xfrm>
          <a:prstGeom prst="rect">
            <a:avLst/>
          </a:prstGeom>
          <a:noFill/>
          <a:extLst>
            <a:ext uri="{909E8E84-426E-40DD-AFC4-6F175D3DCCD1}">
              <a14:hiddenFill xmlns:a14="http://schemas.microsoft.com/office/drawing/2010/main">
                <a:solidFill>
                  <a:srgbClr val="FFFFFF"/>
                </a:solidFill>
              </a14:hiddenFill>
            </a:ext>
          </a:extLst>
        </p:spPr>
      </p:pic>
      <p:cxnSp>
        <p:nvCxnSpPr>
          <p:cNvPr id="10249" name="Straight Connector 10248">
            <a:extLst>
              <a:ext uri="{FF2B5EF4-FFF2-40B4-BE49-F238E27FC236}">
                <a16:creationId xmlns:a16="http://schemas.microsoft.com/office/drawing/2014/main" id="{9020DCC9-F851-4562-BB20-1AB3C51BFD0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2 İçerik Yer Tutucusu"/>
          <p:cNvSpPr>
            <a:spLocks noGrp="1"/>
          </p:cNvSpPr>
          <p:nvPr>
            <p:ph idx="1"/>
          </p:nvPr>
        </p:nvSpPr>
        <p:spPr>
          <a:xfrm>
            <a:off x="3731076" y="2198914"/>
            <a:ext cx="4931230" cy="3670180"/>
          </a:xfrm>
        </p:spPr>
        <p:txBody>
          <a:bodyPr>
            <a:normAutofit/>
          </a:bodyPr>
          <a:lstStyle/>
          <a:p>
            <a:r>
              <a:rPr lang="tr-TR" dirty="0">
                <a:latin typeface="Times New Roman" panose="02020603050405020304" pitchFamily="18" charset="0"/>
                <a:cs typeface="Times New Roman" panose="02020603050405020304" pitchFamily="18" charset="0"/>
              </a:rPr>
              <a:t> Bazen ise soyuttur. </a:t>
            </a:r>
          </a:p>
          <a:p>
            <a:r>
              <a:rPr lang="tr-TR" dirty="0" smtClean="0">
                <a:latin typeface="Times New Roman" panose="02020603050405020304" pitchFamily="18" charset="0"/>
                <a:cs typeface="Times New Roman" panose="02020603050405020304" pitchFamily="18" charset="0"/>
              </a:rPr>
              <a:t>Birini, </a:t>
            </a:r>
            <a:r>
              <a:rPr lang="tr-TR" dirty="0">
                <a:latin typeface="Times New Roman" panose="02020603050405020304" pitchFamily="18" charset="0"/>
                <a:cs typeface="Times New Roman" panose="02020603050405020304" pitchFamily="18" charset="0"/>
              </a:rPr>
              <a:t>istemediği halde </a:t>
            </a:r>
            <a:r>
              <a:rPr lang="tr-TR" dirty="0" smtClean="0">
                <a:latin typeface="Times New Roman" panose="02020603050405020304" pitchFamily="18" charset="0"/>
                <a:cs typeface="Times New Roman" panose="02020603050405020304" pitchFamily="18" charset="0"/>
              </a:rPr>
              <a:t>kendi ilişkileri</a:t>
            </a:r>
            <a:r>
              <a:rPr lang="tr-TR" dirty="0">
                <a:latin typeface="Times New Roman" panose="02020603050405020304" pitchFamily="18" charset="0"/>
                <a:cs typeface="Times New Roman" panose="02020603050405020304" pitchFamily="18" charset="0"/>
              </a:rPr>
              <a:t>, işi gibi konularda konuşmaya </a:t>
            </a:r>
            <a:r>
              <a:rPr lang="tr-TR" dirty="0" smtClean="0">
                <a:latin typeface="Times New Roman" panose="02020603050405020304" pitchFamily="18" charset="0"/>
                <a:cs typeface="Times New Roman" panose="02020603050405020304" pitchFamily="18" charset="0"/>
              </a:rPr>
              <a:t>zorlamak, onu </a:t>
            </a:r>
            <a:r>
              <a:rPr lang="tr-TR" dirty="0">
                <a:latin typeface="Times New Roman" panose="02020603050405020304" pitchFamily="18" charset="0"/>
                <a:cs typeface="Times New Roman" panose="02020603050405020304" pitchFamily="18" charset="0"/>
              </a:rPr>
              <a:t>istemediği halde bir yere </a:t>
            </a:r>
            <a:r>
              <a:rPr lang="tr-TR" dirty="0" smtClean="0">
                <a:latin typeface="Times New Roman" panose="02020603050405020304" pitchFamily="18" charset="0"/>
                <a:cs typeface="Times New Roman" panose="02020603050405020304" pitchFamily="18" charset="0"/>
              </a:rPr>
              <a:t>götürmek, bir </a:t>
            </a:r>
            <a:r>
              <a:rPr lang="tr-TR" dirty="0">
                <a:latin typeface="Times New Roman" panose="02020603050405020304" pitchFamily="18" charset="0"/>
                <a:cs typeface="Times New Roman" panose="02020603050405020304" pitchFamily="18" charset="0"/>
              </a:rPr>
              <a:t>şey aldırmak için ısrar etmek, yapmak istemediği halde bizim davranışlarımıza izin vermesini, hoş görmesini, kabullenmesini beklemek ve bunun için diretmek </a:t>
            </a:r>
            <a:r>
              <a:rPr lang="tr-TR" dirty="0" smtClean="0">
                <a:latin typeface="Times New Roman" panose="02020603050405020304" pitchFamily="18" charset="0"/>
                <a:cs typeface="Times New Roman" panose="02020603050405020304" pitchFamily="18" charset="0"/>
              </a:rPr>
              <a:t>bireyin kişisel sınırlarını ihlal etmek anlamına geleceği gibi, sosyal ilişkide de sıkıntılar yaşanmasına sebep olabilir. </a:t>
            </a:r>
            <a:endParaRPr lang="tr-TR" dirty="0">
              <a:latin typeface="Times New Roman" panose="02020603050405020304" pitchFamily="18" charset="0"/>
              <a:cs typeface="Times New Roman" panose="02020603050405020304" pitchFamily="18" charset="0"/>
            </a:endParaRPr>
          </a:p>
        </p:txBody>
      </p:sp>
      <p:sp>
        <p:nvSpPr>
          <p:cNvPr id="10251" name="Rectangle 10250">
            <a:extLst>
              <a:ext uri="{FF2B5EF4-FFF2-40B4-BE49-F238E27FC236}">
                <a16:creationId xmlns:a16="http://schemas.microsoft.com/office/drawing/2014/main" id="{D5FBCAC9-BD8B-4F3B-AD74-EF37D42113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0253" name="Rectangle 10252">
            <a:extLst>
              <a:ext uri="{FF2B5EF4-FFF2-40B4-BE49-F238E27FC236}">
                <a16:creationId xmlns:a16="http://schemas.microsoft.com/office/drawing/2014/main" id="{9556C5A8-AD7E-4CE7-87BE-9EA3B5E178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Tree>
  </p:cSld>
  <p:clrMapOvr>
    <a:masterClrMapping/>
  </p:clrMapOvr>
  <p:transition>
    <p:pull dir="ld"/>
  </p:transition>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456</TotalTime>
  <Words>920</Words>
  <Application>Microsoft Office PowerPoint</Application>
  <PresentationFormat>Ekran Gösterisi (4:3)</PresentationFormat>
  <Paragraphs>66</Paragraphs>
  <Slides>24</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24</vt:i4>
      </vt:variant>
    </vt:vector>
  </HeadingPairs>
  <TitlesOfParts>
    <vt:vector size="32" baseType="lpstr">
      <vt:lpstr>Algerian</vt:lpstr>
      <vt:lpstr>Calibri</vt:lpstr>
      <vt:lpstr>Calibri Light</vt:lpstr>
      <vt:lpstr>Informal Roman</vt:lpstr>
      <vt:lpstr>STZhongsong</vt:lpstr>
      <vt:lpstr>Times New Roman</vt:lpstr>
      <vt:lpstr>Wingdings</vt:lpstr>
      <vt:lpstr>Geçmişe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SINIRLAR</vt:lpstr>
      <vt:lpstr>SINIRLARIN 7 TÜRÜ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Sınırlarımızı Belirlerken; </vt:lpstr>
      <vt:lpstr>SINIRLARI KORUMANIN FAYDALARI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USER</cp:lastModifiedBy>
  <cp:revision>78</cp:revision>
  <dcterms:created xsi:type="dcterms:W3CDTF">2017-12-26T10:49:24Z</dcterms:created>
  <dcterms:modified xsi:type="dcterms:W3CDTF">2024-01-16T06:19:38Z</dcterms:modified>
</cp:coreProperties>
</file>