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0" r:id="rId16"/>
    <p:sldId id="272" r:id="rId17"/>
    <p:sldId id="273" r:id="rId18"/>
    <p:sldId id="274" r:id="rId19"/>
    <p:sldId id="275" r:id="rId20"/>
    <p:sldId id="276" r:id="rId21"/>
    <p:sldId id="277" r:id="rId22"/>
    <p:sldId id="283" r:id="rId23"/>
    <p:sldId id="278" r:id="rId24"/>
    <p:sldId id="279" r:id="rId25"/>
    <p:sldId id="284" r:id="rId26"/>
    <p:sldId id="280" r:id="rId27"/>
    <p:sldId id="281" r:id="rId28"/>
    <p:sldId id="285" r:id="rId29"/>
    <p:sldId id="282"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E9CB48-FFDA-4873-AF38-68F3D07B8B05}" type="datetimeFigureOut">
              <a:rPr lang="tr-TR" smtClean="0"/>
              <a:t>19.01.2024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16B1A4-95E0-4A81-BA8C-AF61FA51FB94}" type="slidenum">
              <a:rPr lang="tr-TR" smtClean="0"/>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6850E787-B8DE-49BD-9C0C-ED29C3C6A63A}" type="slidenum">
              <a:rPr lang="tr-TR" smtClean="0"/>
              <a:t>5</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Dikdörtgen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ikdörtgen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Başlık 7"/>
          <p:cNvSpPr>
            <a:spLocks noGrp="1"/>
          </p:cNvSpPr>
          <p:nvPr>
            <p:ph type="ctrTitle" hasCustomPrompt="1"/>
          </p:nvPr>
        </p:nvSpPr>
        <p:spPr>
          <a:xfrm>
            <a:off x="2362200" y="4038600"/>
            <a:ext cx="6477000" cy="1828800"/>
          </a:xfrm>
        </p:spPr>
        <p:txBody>
          <a:bodyPr anchor="b"/>
          <a:lstStyle>
            <a:lvl1pPr>
              <a:defRPr cap="all" baseline="0"/>
            </a:lvl1pPr>
          </a:lstStyle>
          <a:p>
            <a:r>
              <a:rPr kumimoji="0" lang="tr-TR" smtClean="0"/>
              <a:t>Asıl başlık stili için tıklatın</a:t>
            </a:r>
            <a:endParaRPr kumimoji="0" lang="en-US"/>
          </a:p>
        </p:txBody>
      </p:sp>
      <p:sp>
        <p:nvSpPr>
          <p:cNvPr id="9" name="Alt Başlık 8"/>
          <p:cNvSpPr>
            <a:spLocks noGrp="1"/>
          </p:cNvSpPr>
          <p:nvPr>
            <p:ph type="subTitle" idx="1" hasCustomPrompt="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Veri Yer Tutucusu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9EE185A-E526-4068-AEC2-53F9B92EDD0A}" type="datetimeFigureOut">
              <a:rPr lang="tr-TR" smtClean="0"/>
              <a:t>19.01.2024</a:t>
            </a:fld>
            <a:endParaRPr lang="tr-TR"/>
          </a:p>
        </p:txBody>
      </p:sp>
      <p:sp>
        <p:nvSpPr>
          <p:cNvPr id="17" name="Altbilgi Yer Tutucusu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tr-TR"/>
          </a:p>
        </p:txBody>
      </p:sp>
      <p:sp>
        <p:nvSpPr>
          <p:cNvPr id="29" name="Slayt Numarası Yer Tutucusu 28"/>
          <p:cNvSpPr>
            <a:spLocks noGrp="1"/>
          </p:cNvSpPr>
          <p:nvPr>
            <p:ph type="sldNum" sz="quarter" idx="12"/>
          </p:nvPr>
        </p:nvSpPr>
        <p:spPr>
          <a:xfrm>
            <a:off x="8001000" y="228600"/>
            <a:ext cx="838200" cy="381000"/>
          </a:xfrm>
        </p:spPr>
        <p:txBody>
          <a:bodyPr/>
          <a:lstStyle>
            <a:lvl1pPr>
              <a:defRPr>
                <a:solidFill>
                  <a:schemeClr val="tx2"/>
                </a:solidFill>
              </a:defRPr>
            </a:lvl1pPr>
          </a:lstStyle>
          <a:p>
            <a:fld id="{4B238B08-FA09-4DFF-BDDE-057C6CE54413}"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kumimoji="0" lang="tr-TR" smtClean="0"/>
              <a:t>Asıl başlık stili için tıklatın</a:t>
            </a:r>
            <a:endParaRPr kumimoji="0" lang="en-US"/>
          </a:p>
        </p:txBody>
      </p:sp>
      <p:sp>
        <p:nvSpPr>
          <p:cNvPr id="3" name="Dikey Metin Yer Tutucusu 2"/>
          <p:cNvSpPr>
            <a:spLocks noGrp="1"/>
          </p:cNvSpPr>
          <p:nvPr>
            <p:ph type="body" orient="vert" idx="1" hasCustomPrompt="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p>
            <a:fld id="{C9EE185A-E526-4068-AEC2-53F9B92EDD0A}" type="datetimeFigureOut">
              <a:rPr lang="tr-TR" smtClean="0"/>
              <a:t>19.01.2024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4B238B08-FA09-4DFF-BDDE-057C6CE54413}"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Dikey Başlık 1"/>
          <p:cNvSpPr>
            <a:spLocks noGrp="1"/>
          </p:cNvSpPr>
          <p:nvPr>
            <p:ph type="title" orient="vert" hasCustomPrompt="1"/>
          </p:nvPr>
        </p:nvSpPr>
        <p:spPr>
          <a:xfrm>
            <a:off x="6553200" y="609600"/>
            <a:ext cx="2057400" cy="5516563"/>
          </a:xfrm>
        </p:spPr>
        <p:txBody>
          <a:bodyPr vert="eaVert"/>
          <a:lstStyle/>
          <a:p>
            <a:r>
              <a:rPr kumimoji="0" lang="tr-TR" smtClean="0"/>
              <a:t>Asıl başlık stili için tıklatın</a:t>
            </a:r>
            <a:endParaRPr kumimoji="0" lang="en-US"/>
          </a:p>
        </p:txBody>
      </p:sp>
      <p:sp>
        <p:nvSpPr>
          <p:cNvPr id="3" name="Dikey Metin Yer Tutucusu 2"/>
          <p:cNvSpPr>
            <a:spLocks noGrp="1"/>
          </p:cNvSpPr>
          <p:nvPr>
            <p:ph type="body" orient="vert" idx="1" hasCustomPrompt="1"/>
          </p:nvPr>
        </p:nvSpPr>
        <p:spPr>
          <a:xfrm>
            <a:off x="457200" y="609600"/>
            <a:ext cx="55626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a:xfrm>
            <a:off x="6553200" y="6248402"/>
            <a:ext cx="2209800" cy="365125"/>
          </a:xfrm>
        </p:spPr>
        <p:txBody>
          <a:bodyPr/>
          <a:lstStyle/>
          <a:p>
            <a:fld id="{C9EE185A-E526-4068-AEC2-53F9B92EDD0A}" type="datetimeFigureOut">
              <a:rPr lang="tr-TR" smtClean="0"/>
              <a:t>19.01.2024</a:t>
            </a:fld>
            <a:endParaRPr lang="tr-TR"/>
          </a:p>
        </p:txBody>
      </p:sp>
      <p:sp>
        <p:nvSpPr>
          <p:cNvPr id="5" name="Altbilgi Yer Tutucusu 4"/>
          <p:cNvSpPr>
            <a:spLocks noGrp="1"/>
          </p:cNvSpPr>
          <p:nvPr>
            <p:ph type="ftr" sz="quarter" idx="11"/>
          </p:nvPr>
        </p:nvSpPr>
        <p:spPr>
          <a:xfrm>
            <a:off x="457201" y="6248207"/>
            <a:ext cx="5573483" cy="365125"/>
          </a:xfrm>
        </p:spPr>
        <p:txBody>
          <a:bodyPr/>
          <a:lstStyle/>
          <a:p>
            <a:endParaRPr lang="tr-TR"/>
          </a:p>
        </p:txBody>
      </p:sp>
      <p:sp>
        <p:nvSpPr>
          <p:cNvPr id="7" name="Dikdörtgen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Dikdörtgen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Dikdörtgen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ayt Numarası Yer Tutucusu 5"/>
          <p:cNvSpPr>
            <a:spLocks noGrp="1"/>
          </p:cNvSpPr>
          <p:nvPr>
            <p:ph type="sldNum" sz="quarter" idx="12"/>
          </p:nvPr>
        </p:nvSpPr>
        <p:spPr>
          <a:xfrm rot="5400000">
            <a:off x="5989638" y="144462"/>
            <a:ext cx="533400" cy="244476"/>
          </a:xfrm>
        </p:spPr>
        <p:txBody>
          <a:bodyPr/>
          <a:lstStyle/>
          <a:p>
            <a:fld id="{4B238B08-FA09-4DFF-BDDE-057C6CE54413}"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612648" y="228600"/>
            <a:ext cx="8153400" cy="990600"/>
          </a:xfrm>
        </p:spPr>
        <p:txBody>
          <a:bodyPr/>
          <a:lstStyle/>
          <a:p>
            <a:r>
              <a:rPr kumimoji="0" lang="tr-TR" smtClean="0"/>
              <a:t>Asıl başlık stili için tıklatın</a:t>
            </a:r>
            <a:endParaRPr kumimoji="0" lang="en-US"/>
          </a:p>
        </p:txBody>
      </p:sp>
      <p:sp>
        <p:nvSpPr>
          <p:cNvPr id="4" name="Veri Yer Tutucusu 3"/>
          <p:cNvSpPr>
            <a:spLocks noGrp="1"/>
          </p:cNvSpPr>
          <p:nvPr>
            <p:ph type="dt" sz="half" idx="10"/>
          </p:nvPr>
        </p:nvSpPr>
        <p:spPr/>
        <p:txBody>
          <a:bodyPr/>
          <a:lstStyle/>
          <a:p>
            <a:fld id="{C9EE185A-E526-4068-AEC2-53F9B92EDD0A}" type="datetimeFigureOut">
              <a:rPr lang="tr-TR" smtClean="0"/>
              <a:t>19.01.2024</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lvl1pPr>
              <a:defRPr>
                <a:solidFill>
                  <a:srgbClr val="FFFFFF"/>
                </a:solidFill>
              </a:defRPr>
            </a:lvl1pPr>
          </a:lstStyle>
          <a:p>
            <a:fld id="{4B238B08-FA09-4DFF-BDDE-057C6CE54413}" type="slidenum">
              <a:rPr lang="tr-TR" smtClean="0"/>
              <a:t>‹#›</a:t>
            </a:fld>
            <a:endParaRPr lang="tr-TR"/>
          </a:p>
        </p:txBody>
      </p:sp>
      <p:sp>
        <p:nvSpPr>
          <p:cNvPr id="8" name="İçerik Yer Tutucusu 7"/>
          <p:cNvSpPr>
            <a:spLocks noGrp="1"/>
          </p:cNvSpPr>
          <p:nvPr>
            <p:ph sz="quarter" idx="1" hasCustomPrompt="1"/>
          </p:nvPr>
        </p:nvSpPr>
        <p:spPr>
          <a:xfrm>
            <a:off x="612648" y="1600200"/>
            <a:ext cx="81534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Metin Yer Tutucusu 2"/>
          <p:cNvSpPr>
            <a:spLocks noGrp="1"/>
          </p:cNvSpPr>
          <p:nvPr>
            <p:ph type="body" idx="1" hasCustomPrompt="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Dikdörtgen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hasCustomPrompt="1"/>
          </p:nvPr>
        </p:nvSpPr>
        <p:spPr>
          <a:xfrm>
            <a:off x="1371600" y="1600200"/>
            <a:ext cx="762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Veri Yer Tutucusu 11"/>
          <p:cNvSpPr>
            <a:spLocks noGrp="1"/>
          </p:cNvSpPr>
          <p:nvPr>
            <p:ph type="dt" sz="half" idx="10"/>
          </p:nvPr>
        </p:nvSpPr>
        <p:spPr/>
        <p:txBody>
          <a:bodyPr/>
          <a:lstStyle/>
          <a:p>
            <a:fld id="{C9EE185A-E526-4068-AEC2-53F9B92EDD0A}" type="datetimeFigureOut">
              <a:rPr lang="tr-TR" smtClean="0"/>
              <a:t>19.01.2024</a:t>
            </a:fld>
            <a:endParaRPr lang="tr-TR"/>
          </a:p>
        </p:txBody>
      </p:sp>
      <p:sp>
        <p:nvSpPr>
          <p:cNvPr id="13" name="Slayt Numarası Yer Tutucusu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B238B08-FA09-4DFF-BDDE-057C6CE54413}" type="slidenum">
              <a:rPr lang="tr-TR" smtClean="0"/>
              <a:t>‹#›</a:t>
            </a:fld>
            <a:endParaRPr lang="tr-TR"/>
          </a:p>
        </p:txBody>
      </p:sp>
      <p:sp>
        <p:nvSpPr>
          <p:cNvPr id="14" name="Altbilgi Yer Tutucusu 13"/>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kumimoji="0" lang="tr-TR" smtClean="0"/>
              <a:t>Asıl başlık stili için tıklatın</a:t>
            </a:r>
            <a:endParaRPr kumimoji="0" lang="en-US"/>
          </a:p>
        </p:txBody>
      </p:sp>
      <p:sp>
        <p:nvSpPr>
          <p:cNvPr id="9" name="İçerik Yer Tutucusu 8"/>
          <p:cNvSpPr>
            <a:spLocks noGrp="1"/>
          </p:cNvSpPr>
          <p:nvPr>
            <p:ph sz="quarter" idx="1" hasCustomPrompt="1"/>
          </p:nvPr>
        </p:nvSpPr>
        <p:spPr>
          <a:xfrm>
            <a:off x="609600"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İçerik Yer Tutucusu 10"/>
          <p:cNvSpPr>
            <a:spLocks noGrp="1"/>
          </p:cNvSpPr>
          <p:nvPr>
            <p:ph sz="quarter" idx="2" hasCustomPrompt="1"/>
          </p:nvPr>
        </p:nvSpPr>
        <p:spPr>
          <a:xfrm>
            <a:off x="4844901" y="1589567"/>
            <a:ext cx="38862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Veri Yer Tutucusu 7"/>
          <p:cNvSpPr>
            <a:spLocks noGrp="1"/>
          </p:cNvSpPr>
          <p:nvPr>
            <p:ph type="dt" sz="half" idx="15"/>
          </p:nvPr>
        </p:nvSpPr>
        <p:spPr/>
        <p:txBody>
          <a:bodyPr rtlCol="0"/>
          <a:lstStyle/>
          <a:p>
            <a:fld id="{C9EE185A-E526-4068-AEC2-53F9B92EDD0A}" type="datetimeFigureOut">
              <a:rPr lang="tr-TR" smtClean="0"/>
              <a:t>19.01.2024</a:t>
            </a:fld>
            <a:endParaRPr lang="tr-TR"/>
          </a:p>
        </p:txBody>
      </p:sp>
      <p:sp>
        <p:nvSpPr>
          <p:cNvPr id="10" name="Slayt Numarası Yer Tutucusu 9"/>
          <p:cNvSpPr>
            <a:spLocks noGrp="1"/>
          </p:cNvSpPr>
          <p:nvPr>
            <p:ph type="sldNum" sz="quarter" idx="16"/>
          </p:nvPr>
        </p:nvSpPr>
        <p:spPr/>
        <p:txBody>
          <a:bodyPr rtlCol="0"/>
          <a:lstStyle/>
          <a:p>
            <a:fld id="{4B238B08-FA09-4DFF-BDDE-057C6CE54413}" type="slidenum">
              <a:rPr lang="tr-TR" smtClean="0"/>
              <a:t>‹#›</a:t>
            </a:fld>
            <a:endParaRPr lang="tr-TR"/>
          </a:p>
        </p:txBody>
      </p:sp>
      <p:sp>
        <p:nvSpPr>
          <p:cNvPr id="12" name="Altbilgi Yer Tutucusu 11"/>
          <p:cNvSpPr>
            <a:spLocks noGrp="1"/>
          </p:cNvSpPr>
          <p:nvPr>
            <p:ph type="ftr" sz="quarter" idx="17"/>
          </p:nvPr>
        </p:nvSpPr>
        <p:spPr/>
        <p:txBody>
          <a:bodyPr rtlCol="0"/>
          <a:lstStyle/>
          <a:p>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533400" y="273050"/>
            <a:ext cx="8153400" cy="869950"/>
          </a:xfrm>
        </p:spPr>
        <p:txBody>
          <a:bodyPr anchor="ctr"/>
          <a:lstStyle>
            <a:lvl1pPr>
              <a:defRPr/>
            </a:lvl1pPr>
          </a:lstStyle>
          <a:p>
            <a:r>
              <a:rPr kumimoji="0" lang="tr-TR" smtClean="0"/>
              <a:t>Asıl başlık stili için tıklatın</a:t>
            </a:r>
            <a:endParaRPr kumimoji="0" lang="en-US"/>
          </a:p>
        </p:txBody>
      </p:sp>
      <p:sp>
        <p:nvSpPr>
          <p:cNvPr id="11" name="İçerik Yer Tutucusu 10"/>
          <p:cNvSpPr>
            <a:spLocks noGrp="1"/>
          </p:cNvSpPr>
          <p:nvPr>
            <p:ph sz="quarter" idx="2" hasCustomPrompt="1"/>
          </p:nvPr>
        </p:nvSpPr>
        <p:spPr>
          <a:xfrm>
            <a:off x="609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İçerik Yer Tutucusu 12"/>
          <p:cNvSpPr>
            <a:spLocks noGrp="1"/>
          </p:cNvSpPr>
          <p:nvPr>
            <p:ph sz="quarter" idx="4" hasCustomPrompt="1"/>
          </p:nvPr>
        </p:nvSpPr>
        <p:spPr>
          <a:xfrm>
            <a:off x="4800600" y="2438400"/>
            <a:ext cx="38862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Veri Yer Tutucusu 9"/>
          <p:cNvSpPr>
            <a:spLocks noGrp="1"/>
          </p:cNvSpPr>
          <p:nvPr>
            <p:ph type="dt" sz="half" idx="15"/>
          </p:nvPr>
        </p:nvSpPr>
        <p:spPr/>
        <p:txBody>
          <a:bodyPr rtlCol="0"/>
          <a:lstStyle/>
          <a:p>
            <a:fld id="{C9EE185A-E526-4068-AEC2-53F9B92EDD0A}" type="datetimeFigureOut">
              <a:rPr lang="tr-TR" smtClean="0"/>
              <a:t>19.01.2024</a:t>
            </a:fld>
            <a:endParaRPr lang="tr-TR"/>
          </a:p>
        </p:txBody>
      </p:sp>
      <p:sp>
        <p:nvSpPr>
          <p:cNvPr id="12" name="Slayt Numarası Yer Tutucusu 11"/>
          <p:cNvSpPr>
            <a:spLocks noGrp="1"/>
          </p:cNvSpPr>
          <p:nvPr>
            <p:ph type="sldNum" sz="quarter" idx="16"/>
          </p:nvPr>
        </p:nvSpPr>
        <p:spPr/>
        <p:txBody>
          <a:bodyPr rtlCol="0"/>
          <a:lstStyle/>
          <a:p>
            <a:fld id="{4B238B08-FA09-4DFF-BDDE-057C6CE54413}" type="slidenum">
              <a:rPr lang="tr-TR" smtClean="0"/>
              <a:t>‹#›</a:t>
            </a:fld>
            <a:endParaRPr lang="tr-TR"/>
          </a:p>
        </p:txBody>
      </p:sp>
      <p:sp>
        <p:nvSpPr>
          <p:cNvPr id="14" name="Altbilgi Yer Tutucusu 13"/>
          <p:cNvSpPr>
            <a:spLocks noGrp="1"/>
          </p:cNvSpPr>
          <p:nvPr>
            <p:ph type="ftr" sz="quarter" idx="17"/>
          </p:nvPr>
        </p:nvSpPr>
        <p:spPr/>
        <p:txBody>
          <a:bodyPr rtlCol="0"/>
          <a:lstStyle/>
          <a:p>
            <a:endParaRPr lang="tr-TR"/>
          </a:p>
        </p:txBody>
      </p:sp>
      <p:sp>
        <p:nvSpPr>
          <p:cNvPr id="16" name="Metin Yer Tutucusu 15"/>
          <p:cNvSpPr>
            <a:spLocks noGrp="1"/>
          </p:cNvSpPr>
          <p:nvPr>
            <p:ph type="body" sz="quarter" idx="1" hasCustomPrompt="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Metin Yer Tutucusu 14"/>
          <p:cNvSpPr>
            <a:spLocks noGrp="1"/>
          </p:cNvSpPr>
          <p:nvPr>
            <p:ph type="body" sz="quarter" idx="3" hasCustomPrompt="1"/>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hasCustomPrompt="1"/>
          </p:nvPr>
        </p:nvSpPr>
        <p:spPr/>
        <p:txBody>
          <a:bodyPr/>
          <a:lstStyle/>
          <a:p>
            <a:r>
              <a:rPr kumimoji="0" lang="tr-TR" smtClean="0"/>
              <a:t>Asıl başlık stili için tıklatın</a:t>
            </a:r>
            <a:endParaRPr kumimoji="0" lang="en-US"/>
          </a:p>
        </p:txBody>
      </p:sp>
      <p:sp>
        <p:nvSpPr>
          <p:cNvPr id="3" name="Veri Yer Tutucusu 2"/>
          <p:cNvSpPr>
            <a:spLocks noGrp="1"/>
          </p:cNvSpPr>
          <p:nvPr>
            <p:ph type="dt" sz="half" idx="10"/>
          </p:nvPr>
        </p:nvSpPr>
        <p:spPr/>
        <p:txBody>
          <a:bodyPr/>
          <a:lstStyle/>
          <a:p>
            <a:fld id="{C9EE185A-E526-4068-AEC2-53F9B92EDD0A}" type="datetimeFigureOut">
              <a:rPr lang="tr-TR" smtClean="0"/>
              <a:t>19.01.2024</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lvl1pPr>
              <a:defRPr>
                <a:solidFill>
                  <a:srgbClr val="FFFFFF"/>
                </a:solidFill>
              </a:defRPr>
            </a:lvl1pPr>
          </a:lstStyle>
          <a:p>
            <a:fld id="{4B238B08-FA09-4DFF-BDDE-057C6CE5441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9EE185A-E526-4068-AEC2-53F9B92EDD0A}" type="datetimeFigureOut">
              <a:rPr lang="tr-TR" smtClean="0"/>
              <a:t>19.01.2024</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a:xfrm>
            <a:off x="0" y="6248400"/>
            <a:ext cx="533400" cy="381000"/>
          </a:xfrm>
        </p:spPr>
        <p:txBody>
          <a:bodyPr/>
          <a:lstStyle>
            <a:lvl1pPr>
              <a:defRPr>
                <a:solidFill>
                  <a:schemeClr val="tx2"/>
                </a:solidFill>
              </a:defRPr>
            </a:lvl1pPr>
          </a:lstStyle>
          <a:p>
            <a:fld id="{4B238B08-FA09-4DFF-BDDE-057C6CE5441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609600" y="273050"/>
            <a:ext cx="8077200" cy="869950"/>
          </a:xfrm>
        </p:spPr>
        <p:txBody>
          <a:bodyPr anchor="ctr"/>
          <a:lstStyle>
            <a:lvl1pPr algn="l">
              <a:buNone/>
              <a:defRPr sz="4400" b="0"/>
            </a:lvl1pPr>
          </a:lstStyle>
          <a:p>
            <a:r>
              <a:rPr kumimoji="0" lang="tr-TR" smtClean="0"/>
              <a:t>Asıl başlık stili için tıklatın</a:t>
            </a:r>
            <a:endParaRPr kumimoji="0" lang="en-US"/>
          </a:p>
        </p:txBody>
      </p:sp>
      <p:sp>
        <p:nvSpPr>
          <p:cNvPr id="5" name="Veri Yer Tutucusu 4"/>
          <p:cNvSpPr>
            <a:spLocks noGrp="1"/>
          </p:cNvSpPr>
          <p:nvPr>
            <p:ph type="dt" sz="half" idx="10"/>
          </p:nvPr>
        </p:nvSpPr>
        <p:spPr/>
        <p:txBody>
          <a:bodyPr/>
          <a:lstStyle/>
          <a:p>
            <a:fld id="{C9EE185A-E526-4068-AEC2-53F9B92EDD0A}" type="datetimeFigureOut">
              <a:rPr lang="tr-TR" smtClean="0"/>
              <a:t>19.01.2024</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lvl1pPr>
              <a:defRPr>
                <a:solidFill>
                  <a:srgbClr val="FFFFFF"/>
                </a:solidFill>
              </a:defRPr>
            </a:lvl1pPr>
          </a:lstStyle>
          <a:p>
            <a:fld id="{4B238B08-FA09-4DFF-BDDE-057C6CE54413}" type="slidenum">
              <a:rPr lang="tr-TR" smtClean="0"/>
              <a:t>‹#›</a:t>
            </a:fld>
            <a:endParaRPr lang="tr-TR"/>
          </a:p>
        </p:txBody>
      </p:sp>
      <p:sp>
        <p:nvSpPr>
          <p:cNvPr id="3" name="Metin Yer Tutucusu 2"/>
          <p:cNvSpPr>
            <a:spLocks noGrp="1"/>
          </p:cNvSpPr>
          <p:nvPr>
            <p:ph type="body" idx="2" hasCustomPrompt="1"/>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İçerik Yer Tutucusu 8"/>
          <p:cNvSpPr>
            <a:spLocks noGrp="1"/>
          </p:cNvSpPr>
          <p:nvPr>
            <p:ph sz="quarter" idx="1" hasCustomPrompt="1"/>
          </p:nvPr>
        </p:nvSpPr>
        <p:spPr>
          <a:xfrm>
            <a:off x="2362200" y="1752600"/>
            <a:ext cx="64008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Metin Yer Tutucusu 3"/>
          <p:cNvSpPr>
            <a:spLocks noGrp="1"/>
          </p:cNvSpPr>
          <p:nvPr>
            <p:ph type="body" sz="half" idx="2" hasCustomPrompt="1"/>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Dikdörtgen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Dikdörtgen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Başlık 1"/>
          <p:cNvSpPr>
            <a:spLocks noGrp="1"/>
          </p:cNvSpPr>
          <p:nvPr>
            <p:ph type="title" hasCustomPrompt="1"/>
          </p:nvPr>
        </p:nvSpPr>
        <p:spPr>
          <a:xfrm>
            <a:off x="1600200" y="4648200"/>
            <a:ext cx="73152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Dikdörtgen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Veri Yer Tutucusu 11"/>
          <p:cNvSpPr>
            <a:spLocks noGrp="1"/>
          </p:cNvSpPr>
          <p:nvPr>
            <p:ph type="dt" sz="half" idx="10"/>
          </p:nvPr>
        </p:nvSpPr>
        <p:spPr>
          <a:xfrm>
            <a:off x="6248400" y="6248400"/>
            <a:ext cx="2667000" cy="365125"/>
          </a:xfrm>
        </p:spPr>
        <p:txBody>
          <a:bodyPr rtlCol="0"/>
          <a:lstStyle/>
          <a:p>
            <a:fld id="{C9EE185A-E526-4068-AEC2-53F9B92EDD0A}" type="datetimeFigureOut">
              <a:rPr lang="tr-TR" smtClean="0"/>
              <a:t>19.01.2024</a:t>
            </a:fld>
            <a:endParaRPr lang="tr-TR"/>
          </a:p>
        </p:txBody>
      </p:sp>
      <p:sp>
        <p:nvSpPr>
          <p:cNvPr id="13" name="Slayt Numarası Yer Tutucusu 12"/>
          <p:cNvSpPr>
            <a:spLocks noGrp="1"/>
          </p:cNvSpPr>
          <p:nvPr>
            <p:ph type="sldNum" sz="quarter" idx="11"/>
          </p:nvPr>
        </p:nvSpPr>
        <p:spPr>
          <a:xfrm>
            <a:off x="0" y="4667249"/>
            <a:ext cx="1447800" cy="663578"/>
          </a:xfrm>
        </p:spPr>
        <p:txBody>
          <a:bodyPr rtlCol="0"/>
          <a:lstStyle>
            <a:lvl1pPr>
              <a:defRPr sz="2800"/>
            </a:lvl1pPr>
          </a:lstStyle>
          <a:p>
            <a:fld id="{4B238B08-FA09-4DFF-BDDE-057C6CE54413}" type="slidenum">
              <a:rPr lang="tr-TR" smtClean="0"/>
              <a:t>‹#›</a:t>
            </a:fld>
            <a:endParaRPr lang="tr-TR"/>
          </a:p>
        </p:txBody>
      </p:sp>
      <p:sp>
        <p:nvSpPr>
          <p:cNvPr id="14" name="Altbilgi Yer Tutucusu 13"/>
          <p:cNvSpPr>
            <a:spLocks noGrp="1"/>
          </p:cNvSpPr>
          <p:nvPr>
            <p:ph type="ftr" sz="quarter" idx="12"/>
          </p:nvPr>
        </p:nvSpPr>
        <p:spPr>
          <a:xfrm>
            <a:off x="1600200" y="6248206"/>
            <a:ext cx="4572000" cy="365125"/>
          </a:xfrm>
        </p:spPr>
        <p:txBody>
          <a:bodyPr rtlCol="0"/>
          <a:lstStyle/>
          <a:p>
            <a:endParaRPr lang="tr-TR"/>
          </a:p>
        </p:txBody>
      </p:sp>
      <p:sp>
        <p:nvSpPr>
          <p:cNvPr id="3" name="Resim Yer Tutucusu 2"/>
          <p:cNvSpPr>
            <a:spLocks noGrp="1"/>
          </p:cNvSpPr>
          <p:nvPr>
            <p:ph type="pic" idx="1" hasCustomPrompt="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Başlık Yer Tutucusu 21"/>
          <p:cNvSpPr>
            <a:spLocks noGrp="1"/>
          </p:cNvSpPr>
          <p:nvPr>
            <p:ph type="title"/>
          </p:nvPr>
        </p:nvSpPr>
        <p:spPr>
          <a:xfrm>
            <a:off x="609600" y="228600"/>
            <a:ext cx="81534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Metin Yer Tutucusu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Veri Yer Tutucusu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9EE185A-E526-4068-AEC2-53F9B92EDD0A}" type="datetimeFigureOut">
              <a:rPr lang="tr-TR" smtClean="0"/>
              <a:t>19.01.2024</a:t>
            </a:fld>
            <a:endParaRPr lang="tr-TR"/>
          </a:p>
        </p:txBody>
      </p:sp>
      <p:sp>
        <p:nvSpPr>
          <p:cNvPr id="3" name="Altbilgi Yer Tutucusu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Dikdörtgen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Dikdörtgen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Dikdörtgen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ayt Numarası Yer Tutucusu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B238B08-FA09-4DFF-BDDE-057C6CE54413}"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panose="05000000000000000000"/>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panose="05020102010507070707"/>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panose="05000000000000000000"/>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panose="05000000000000000000"/>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panose="05000000000000000000"/>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panose="05000000000000000000"/>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panose="05000000000000000000"/>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panose="05000000000000000000"/>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panose="05000000000000000000"/>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07504" y="2060848"/>
            <a:ext cx="8712968" cy="1828800"/>
          </a:xfrm>
        </p:spPr>
        <p:txBody>
          <a:bodyPr>
            <a:normAutofit fontScale="90000"/>
          </a:bodyPr>
          <a:lstStyle/>
          <a:p>
            <a:pPr algn="ctr"/>
            <a:r>
              <a:rPr lang="tr-TR" dirty="0" smtClean="0">
                <a:latin typeface="Arial Black" panose="020B0A04020102020204" pitchFamily="34" charset="0"/>
              </a:rPr>
              <a:t>AKRAN ZORBALIĞINI ÖNLEME</a:t>
            </a:r>
            <a:br>
              <a:rPr lang="tr-TR" dirty="0" smtClean="0">
                <a:latin typeface="Arial Black" panose="020B0A04020102020204" pitchFamily="34" charset="0"/>
              </a:rPr>
            </a:br>
            <a:r>
              <a:rPr lang="tr-TR" dirty="0" smtClean="0">
                <a:latin typeface="Arial Black" panose="020B0A04020102020204" pitchFamily="34" charset="0"/>
              </a:rPr>
              <a:t>VELİ EĞİTİMİ</a:t>
            </a:r>
            <a:endParaRPr lang="tr-TR" dirty="0">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chemeClr val="accent2"/>
                </a:solidFill>
                <a:latin typeface="Arial Rounded MT Bold" panose="020F0704030504030204" pitchFamily="34" charset="0"/>
              </a:rPr>
              <a:t>Siber zorbalık</a:t>
            </a:r>
          </a:p>
        </p:txBody>
      </p:sp>
      <p:sp>
        <p:nvSpPr>
          <p:cNvPr id="3" name="İçerik Yer Tutucusu 2"/>
          <p:cNvSpPr>
            <a:spLocks noGrp="1"/>
          </p:cNvSpPr>
          <p:nvPr>
            <p:ph sz="quarter" idx="1"/>
          </p:nvPr>
        </p:nvSpPr>
        <p:spPr>
          <a:xfrm>
            <a:off x="467544" y="1844824"/>
            <a:ext cx="8153400" cy="4495800"/>
          </a:xfrm>
        </p:spPr>
        <p:txBody>
          <a:bodyPr>
            <a:normAutofit fontScale="70000" lnSpcReduction="20000"/>
          </a:bodyPr>
          <a:lstStyle/>
          <a:p>
            <a:endParaRPr lang="tr-TR" dirty="0">
              <a:latin typeface="Bookman Old Style" panose="02050604050505020204" pitchFamily="18" charset="0"/>
            </a:endParaRPr>
          </a:p>
          <a:p>
            <a:pPr marL="0" indent="0">
              <a:buNone/>
            </a:pPr>
            <a:r>
              <a:rPr lang="tr-TR" dirty="0" smtClean="0">
                <a:latin typeface="Bookman Old Style" panose="02050604050505020204" pitchFamily="18" charset="0"/>
              </a:rPr>
              <a:t>Teknolojik </a:t>
            </a:r>
            <a:r>
              <a:rPr lang="tr-TR" dirty="0">
                <a:latin typeface="Bookman Old Style" panose="02050604050505020204" pitchFamily="18" charset="0"/>
              </a:rPr>
              <a:t>aletlerle (</a:t>
            </a:r>
            <a:r>
              <a:rPr lang="tr-TR" dirty="0" err="1">
                <a:latin typeface="Bookman Old Style" panose="02050604050505020204" pitchFamily="18" charset="0"/>
              </a:rPr>
              <a:t>örn</a:t>
            </a:r>
            <a:r>
              <a:rPr lang="tr-TR" dirty="0">
                <a:latin typeface="Bookman Old Style" panose="02050604050505020204" pitchFamily="18" charset="0"/>
              </a:rPr>
              <a:t>. cep telefonu, </a:t>
            </a:r>
            <a:r>
              <a:rPr lang="tr-TR" dirty="0" smtClean="0">
                <a:latin typeface="Bookman Old Style" panose="02050604050505020204" pitchFamily="18" charset="0"/>
              </a:rPr>
              <a:t/>
            </a:r>
            <a:br>
              <a:rPr lang="tr-TR" dirty="0" smtClean="0">
                <a:latin typeface="Bookman Old Style" panose="02050604050505020204" pitchFamily="18" charset="0"/>
              </a:rPr>
            </a:br>
            <a:r>
              <a:rPr lang="tr-TR" dirty="0" smtClean="0">
                <a:latin typeface="Bookman Old Style" panose="02050604050505020204" pitchFamily="18" charset="0"/>
              </a:rPr>
              <a:t>bilgisayar</a:t>
            </a:r>
            <a:r>
              <a:rPr lang="tr-TR" dirty="0">
                <a:latin typeface="Bookman Old Style" panose="02050604050505020204" pitchFamily="18" charset="0"/>
              </a:rPr>
              <a:t>) yapılan davranışlardır</a:t>
            </a:r>
            <a:r>
              <a:rPr lang="tr-TR" dirty="0" smtClean="0">
                <a:latin typeface="Bookman Old Style" panose="02050604050505020204" pitchFamily="18" charset="0"/>
              </a:rPr>
              <a:t>.</a:t>
            </a:r>
          </a:p>
          <a:p>
            <a:pPr marL="0" indent="0">
              <a:buNone/>
            </a:pPr>
            <a:endParaRPr lang="tr-TR" dirty="0">
              <a:latin typeface="Bookman Old Style" panose="02050604050505020204" pitchFamily="18" charset="0"/>
            </a:endParaRPr>
          </a:p>
          <a:p>
            <a:r>
              <a:rPr lang="tr-TR" dirty="0" smtClean="0">
                <a:latin typeface="Bookman Old Style" panose="02050604050505020204" pitchFamily="18" charset="0"/>
              </a:rPr>
              <a:t>Okul </a:t>
            </a:r>
            <a:r>
              <a:rPr lang="tr-TR" dirty="0">
                <a:latin typeface="Bookman Old Style" panose="02050604050505020204" pitchFamily="18" charset="0"/>
              </a:rPr>
              <a:t>öncesi dönemde siber zorbalık nadiren görülmektedir ancak çocuklar siber zorbalığa maruz kalabilmektedir.</a:t>
            </a:r>
          </a:p>
          <a:p>
            <a:r>
              <a:rPr lang="tr-TR" dirty="0" smtClean="0">
                <a:latin typeface="Bookman Old Style" panose="02050604050505020204" pitchFamily="18" charset="0"/>
              </a:rPr>
              <a:t>Yaşına </a:t>
            </a:r>
            <a:r>
              <a:rPr lang="tr-TR" dirty="0">
                <a:latin typeface="Bookman Old Style" panose="02050604050505020204" pitchFamily="18" charset="0"/>
              </a:rPr>
              <a:t>uygun olmayan görüntülere maruz bırakmak</a:t>
            </a:r>
          </a:p>
          <a:p>
            <a:r>
              <a:rPr lang="tr-TR" dirty="0" smtClean="0">
                <a:latin typeface="Bookman Old Style" panose="02050604050505020204" pitchFamily="18" charset="0"/>
              </a:rPr>
              <a:t>Rahatsız </a:t>
            </a:r>
            <a:r>
              <a:rPr lang="tr-TR" dirty="0">
                <a:latin typeface="Bookman Old Style" panose="02050604050505020204" pitchFamily="18" charset="0"/>
              </a:rPr>
              <a:t>edici mesajlar göndermek</a:t>
            </a:r>
          </a:p>
          <a:p>
            <a:r>
              <a:rPr lang="tr-TR" dirty="0" smtClean="0">
                <a:latin typeface="Bookman Old Style" panose="02050604050505020204" pitchFamily="18" charset="0"/>
              </a:rPr>
              <a:t>Sosyal </a:t>
            </a:r>
            <a:r>
              <a:rPr lang="tr-TR" dirty="0">
                <a:latin typeface="Bookman Old Style" panose="02050604050505020204" pitchFamily="18" charset="0"/>
              </a:rPr>
              <a:t>medya siteleri aracılığıyla rahatsız etmek</a:t>
            </a:r>
          </a:p>
          <a:p>
            <a:r>
              <a:rPr lang="tr-TR" dirty="0" smtClean="0">
                <a:latin typeface="Bookman Old Style" panose="02050604050505020204" pitchFamily="18" charset="0"/>
              </a:rPr>
              <a:t>Kişiden </a:t>
            </a:r>
            <a:r>
              <a:rPr lang="tr-TR" dirty="0">
                <a:latin typeface="Bookman Old Style" panose="02050604050505020204" pitchFamily="18" charset="0"/>
              </a:rPr>
              <a:t>habersiz sosyal medya hesabı açmak</a:t>
            </a:r>
          </a:p>
          <a:p>
            <a:r>
              <a:rPr lang="tr-TR" dirty="0" smtClean="0">
                <a:latin typeface="Bookman Old Style" panose="02050604050505020204" pitchFamily="18" charset="0"/>
              </a:rPr>
              <a:t>Fotoğraflarını </a:t>
            </a:r>
            <a:r>
              <a:rPr lang="tr-TR" dirty="0">
                <a:latin typeface="Bookman Old Style" panose="02050604050505020204" pitchFamily="18" charset="0"/>
              </a:rPr>
              <a:t>izinsiz kullanmak</a:t>
            </a:r>
          </a:p>
          <a:p>
            <a:r>
              <a:rPr lang="tr-TR" dirty="0" smtClean="0">
                <a:latin typeface="Bookman Old Style" panose="02050604050505020204" pitchFamily="18" charset="0"/>
              </a:rPr>
              <a:t>Kişiyi </a:t>
            </a:r>
            <a:r>
              <a:rPr lang="tr-TR" dirty="0">
                <a:latin typeface="Bookman Old Style" panose="02050604050505020204" pitchFamily="18" charset="0"/>
              </a:rPr>
              <a:t>kötüleyen/küçük düşüren paylaşımlarda bulunmak</a:t>
            </a:r>
          </a:p>
          <a:p>
            <a:r>
              <a:rPr lang="tr-TR" dirty="0" smtClean="0">
                <a:latin typeface="Bookman Old Style" panose="02050604050505020204" pitchFamily="18" charset="0"/>
              </a:rPr>
              <a:t>Sosyal </a:t>
            </a:r>
            <a:r>
              <a:rPr lang="tr-TR" dirty="0">
                <a:latin typeface="Bookman Old Style" panose="02050604050505020204" pitchFamily="18" charset="0"/>
              </a:rPr>
              <a:t>medya hesaplarından dışlamak</a:t>
            </a:r>
          </a:p>
          <a:p>
            <a:r>
              <a:rPr lang="tr-TR" dirty="0" smtClean="0">
                <a:latin typeface="Bookman Old Style" panose="02050604050505020204" pitchFamily="18" charset="0"/>
              </a:rPr>
              <a:t>Özel </a:t>
            </a:r>
            <a:r>
              <a:rPr lang="tr-TR" dirty="0">
                <a:latin typeface="Bookman Old Style" panose="02050604050505020204" pitchFamily="18" charset="0"/>
              </a:rPr>
              <a:t>fotoğraf ve görüşmelerini diğer kişiler ile paylaşmak </a:t>
            </a:r>
          </a:p>
          <a:p>
            <a:endParaRPr lang="tr-TR" dirty="0">
              <a:latin typeface="Bookman Old Style" panose="02050604050505020204" pitchFamily="18" charset="0"/>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628800"/>
            <a:ext cx="3258109" cy="1521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20" y="228600"/>
            <a:ext cx="9252520" cy="990600"/>
          </a:xfrm>
        </p:spPr>
        <p:txBody>
          <a:bodyPr>
            <a:noAutofit/>
          </a:bodyPr>
          <a:lstStyle/>
          <a:p>
            <a:pPr algn="ctr"/>
            <a:r>
              <a:rPr lang="tr-TR" sz="3200" b="1" dirty="0">
                <a:solidFill>
                  <a:schemeClr val="accent2">
                    <a:lumMod val="75000"/>
                  </a:schemeClr>
                </a:solidFill>
                <a:latin typeface="Arial Rounded MT Bold" panose="020F0704030504030204" pitchFamily="34" charset="0"/>
              </a:rPr>
              <a:t>Akran Zorbalığına Neden </a:t>
            </a:r>
            <a:r>
              <a:rPr lang="tr-TR" sz="3200" b="1" dirty="0" smtClean="0">
                <a:solidFill>
                  <a:schemeClr val="accent2">
                    <a:lumMod val="75000"/>
                  </a:schemeClr>
                </a:solidFill>
                <a:latin typeface="Arial Rounded MT Bold" panose="020F0704030504030204" pitchFamily="34" charset="0"/>
              </a:rPr>
              <a:t/>
            </a:r>
            <a:br>
              <a:rPr lang="tr-TR" sz="3200" b="1" dirty="0" smtClean="0">
                <a:solidFill>
                  <a:schemeClr val="accent2">
                    <a:lumMod val="75000"/>
                  </a:schemeClr>
                </a:solidFill>
                <a:latin typeface="Arial Rounded MT Bold" panose="020F0704030504030204" pitchFamily="34" charset="0"/>
              </a:rPr>
            </a:br>
            <a:r>
              <a:rPr lang="tr-TR" sz="3200" b="1" dirty="0" smtClean="0">
                <a:solidFill>
                  <a:schemeClr val="accent2">
                    <a:lumMod val="75000"/>
                  </a:schemeClr>
                </a:solidFill>
                <a:latin typeface="Arial Rounded MT Bold" panose="020F0704030504030204" pitchFamily="34" charset="0"/>
              </a:rPr>
              <a:t>Olabilecek </a:t>
            </a:r>
            <a:r>
              <a:rPr lang="tr-TR" sz="3200" b="1" dirty="0">
                <a:solidFill>
                  <a:schemeClr val="accent2">
                    <a:lumMod val="75000"/>
                  </a:schemeClr>
                </a:solidFill>
                <a:latin typeface="Arial Rounded MT Bold" panose="020F0704030504030204" pitchFamily="34" charset="0"/>
              </a:rPr>
              <a:t>Faktörler</a:t>
            </a:r>
          </a:p>
        </p:txBody>
      </p:sp>
      <p:sp>
        <p:nvSpPr>
          <p:cNvPr id="3" name="İçerik Yer Tutucusu 2"/>
          <p:cNvSpPr>
            <a:spLocks noGrp="1"/>
          </p:cNvSpPr>
          <p:nvPr>
            <p:ph sz="quarter" idx="1"/>
          </p:nvPr>
        </p:nvSpPr>
        <p:spPr/>
        <p:txBody>
          <a:bodyPr/>
          <a:lstStyle/>
          <a:p>
            <a:endParaRPr lang="tr-TR" dirty="0"/>
          </a:p>
          <a:p>
            <a:r>
              <a:rPr lang="tr-TR" sz="2400" dirty="0" smtClean="0">
                <a:latin typeface="Bookman Old Style" panose="02050604050505020204" pitchFamily="18" charset="0"/>
              </a:rPr>
              <a:t>Akran </a:t>
            </a:r>
            <a:r>
              <a:rPr lang="tr-TR" sz="2400" dirty="0">
                <a:latin typeface="Bookman Old Style" panose="02050604050505020204" pitchFamily="18" charset="0"/>
              </a:rPr>
              <a:t>zorbalığına neden olabilen bir çok faktör bulunmaktadır. Ancak hiçbir bireysel veya ailesel özellik </a:t>
            </a:r>
            <a:r>
              <a:rPr lang="tr-TR" sz="2400" b="1" dirty="0">
                <a:latin typeface="Bookman Old Style" panose="02050604050505020204" pitchFamily="18" charset="0"/>
              </a:rPr>
              <a:t>tek </a:t>
            </a:r>
            <a:r>
              <a:rPr lang="tr-TR" sz="2400" b="1" dirty="0" smtClean="0">
                <a:latin typeface="Bookman Old Style" panose="02050604050505020204" pitchFamily="18" charset="0"/>
              </a:rPr>
              <a:t>başına </a:t>
            </a:r>
            <a:r>
              <a:rPr lang="tr-TR" sz="2400" dirty="0" smtClean="0">
                <a:latin typeface="Bookman Old Style" panose="02050604050505020204" pitchFamily="18" charset="0"/>
              </a:rPr>
              <a:t>akran </a:t>
            </a:r>
            <a:r>
              <a:rPr lang="tr-TR" sz="2400" dirty="0">
                <a:latin typeface="Bookman Old Style" panose="02050604050505020204" pitchFamily="18" charset="0"/>
              </a:rPr>
              <a:t>zorbalığının nedeni değildir.</a:t>
            </a:r>
          </a:p>
          <a:p>
            <a:r>
              <a:rPr lang="tr-TR" sz="2400" dirty="0" smtClean="0">
                <a:latin typeface="Bookman Old Style" panose="02050604050505020204" pitchFamily="18" charset="0"/>
              </a:rPr>
              <a:t>Bu </a:t>
            </a:r>
            <a:r>
              <a:rPr lang="tr-TR" sz="2400" dirty="0">
                <a:latin typeface="Bookman Old Style" panose="02050604050505020204" pitchFamily="18" charset="0"/>
              </a:rPr>
              <a:t>faktörlerin incelenmesi akran zorbalığını önleme ve zorbalıkla baş etme konusunda oldukça önemlidir.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0393" y="4797152"/>
            <a:ext cx="1611086" cy="1400944"/>
          </a:xfrm>
          <a:prstGeom prst="rect">
            <a:avLst/>
          </a:prstGeom>
        </p:spPr>
      </p:pic>
      <p:pic>
        <p:nvPicPr>
          <p:cNvPr id="8" name="Resim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665899">
            <a:off x="1828327" y="5177182"/>
            <a:ext cx="1611086" cy="1400944"/>
          </a:xfrm>
          <a:prstGeom prst="rect">
            <a:avLst/>
          </a:prstGeom>
        </p:spPr>
      </p:pic>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8546027">
            <a:off x="4370901" y="4797152"/>
            <a:ext cx="1611086" cy="140094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Yuvarlatılmış Dikdörtgen 6"/>
          <p:cNvSpPr/>
          <p:nvPr/>
        </p:nvSpPr>
        <p:spPr>
          <a:xfrm>
            <a:off x="4644008" y="1654852"/>
            <a:ext cx="3888432" cy="4104456"/>
          </a:xfrm>
          <a:prstGeom prst="roundRect">
            <a:avLst/>
          </a:prstGeom>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 name="Başlık 1"/>
          <p:cNvSpPr>
            <a:spLocks noGrp="1"/>
          </p:cNvSpPr>
          <p:nvPr>
            <p:ph type="title"/>
          </p:nvPr>
        </p:nvSpPr>
        <p:spPr/>
        <p:txBody>
          <a:bodyPr>
            <a:noAutofit/>
          </a:bodyPr>
          <a:lstStyle/>
          <a:p>
            <a:r>
              <a:rPr lang="tr-TR" sz="3200" b="1" dirty="0">
                <a:solidFill>
                  <a:schemeClr val="accent2"/>
                </a:solidFill>
                <a:latin typeface="Arial Rounded MT Bold" panose="020F0704030504030204" pitchFamily="34" charset="0"/>
              </a:rPr>
              <a:t>Zorbalık yapan </a:t>
            </a:r>
            <a:r>
              <a:rPr lang="tr-TR" sz="3200" b="1" dirty="0" smtClean="0">
                <a:solidFill>
                  <a:schemeClr val="accent2"/>
                </a:solidFill>
                <a:latin typeface="Arial Rounded MT Bold" panose="020F0704030504030204" pitchFamily="34" charset="0"/>
              </a:rPr>
              <a:t>çocukların özellikleri</a:t>
            </a:r>
            <a:endParaRPr lang="tr-TR" sz="3200" b="1" dirty="0">
              <a:solidFill>
                <a:schemeClr val="accent2"/>
              </a:solidFill>
              <a:latin typeface="Arial Rounded MT Bold" panose="020F0704030504030204" pitchFamily="34" charset="0"/>
            </a:endParaRPr>
          </a:p>
        </p:txBody>
      </p:sp>
      <p:sp>
        <p:nvSpPr>
          <p:cNvPr id="6" name="Yuvarlatılmış Dikdörtgen 5"/>
          <p:cNvSpPr/>
          <p:nvPr/>
        </p:nvSpPr>
        <p:spPr>
          <a:xfrm>
            <a:off x="323528" y="1628800"/>
            <a:ext cx="3888432" cy="4104456"/>
          </a:xfrm>
          <a:prstGeom prst="roundRect">
            <a:avLst/>
          </a:prstGeom>
          <a:ln>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4" name="Metin kutusu 3"/>
          <p:cNvSpPr txBox="1"/>
          <p:nvPr/>
        </p:nvSpPr>
        <p:spPr>
          <a:xfrm>
            <a:off x="539552" y="1628800"/>
            <a:ext cx="3960440" cy="4524315"/>
          </a:xfrm>
          <a:prstGeom prst="rect">
            <a:avLst/>
          </a:prstGeom>
          <a:noFill/>
        </p:spPr>
        <p:txBody>
          <a:bodyPr wrap="square" rtlCol="0">
            <a:spAutoFit/>
          </a:bodyPr>
          <a:lstStyle/>
          <a:p>
            <a:pPr algn="ctr"/>
            <a:r>
              <a:rPr lang="tr-TR" sz="1600" b="1" dirty="0">
                <a:latin typeface="Bookman Old Style" panose="02050604050505020204" pitchFamily="18" charset="0"/>
              </a:rPr>
              <a:t>Bireysel </a:t>
            </a:r>
            <a:r>
              <a:rPr lang="tr-TR" sz="1600" b="1" dirty="0" smtClean="0">
                <a:latin typeface="Bookman Old Style" panose="02050604050505020204" pitchFamily="18" charset="0"/>
              </a:rPr>
              <a:t>özellikleri</a:t>
            </a:r>
          </a:p>
          <a:p>
            <a:endParaRPr lang="tr-TR" sz="1600" dirty="0">
              <a:latin typeface="Bookman Old Style" panose="02050604050505020204" pitchFamily="18" charset="0"/>
            </a:endParaRPr>
          </a:p>
          <a:p>
            <a:r>
              <a:rPr lang="tr-TR" sz="1600" dirty="0">
                <a:latin typeface="Bookman Old Style" panose="02050604050505020204" pitchFamily="18" charset="0"/>
              </a:rPr>
              <a:t>•Başkaları üzerinde egemenlik kurmayı sevme</a:t>
            </a:r>
          </a:p>
          <a:p>
            <a:r>
              <a:rPr lang="tr-TR" sz="1600" dirty="0">
                <a:latin typeface="Bookman Old Style" panose="02050604050505020204" pitchFamily="18" charset="0"/>
              </a:rPr>
              <a:t>•Diğerlerinin duygularına karşı duyarsız olma</a:t>
            </a:r>
          </a:p>
          <a:p>
            <a:r>
              <a:rPr lang="tr-TR" sz="1600" dirty="0">
                <a:latin typeface="Bookman Old Style" panose="02050604050505020204" pitchFamily="18" charset="0"/>
              </a:rPr>
              <a:t>•Sosyal ve duygusal becerilerde zayıflık</a:t>
            </a:r>
          </a:p>
          <a:p>
            <a:r>
              <a:rPr lang="tr-TR" sz="1600" dirty="0">
                <a:latin typeface="Bookman Old Style" panose="02050604050505020204" pitchFamily="18" charset="0"/>
              </a:rPr>
              <a:t>•Düşünmeden, tepkisel ve aceleci davranma</a:t>
            </a:r>
          </a:p>
          <a:p>
            <a:r>
              <a:rPr lang="tr-TR" sz="1600" dirty="0">
                <a:latin typeface="Bookman Old Style" panose="02050604050505020204" pitchFamily="18" charset="0"/>
              </a:rPr>
              <a:t>•Öfke kontrolü problemi yaşama</a:t>
            </a:r>
          </a:p>
          <a:p>
            <a:r>
              <a:rPr lang="tr-TR" sz="1600" dirty="0">
                <a:latin typeface="Bookman Old Style" panose="02050604050505020204" pitchFamily="18" charset="0"/>
              </a:rPr>
              <a:t>•Yetişkinlere karşı itaatsiz davranışlarda bulunma</a:t>
            </a:r>
          </a:p>
          <a:p>
            <a:r>
              <a:rPr lang="tr-TR" sz="1600" dirty="0">
                <a:latin typeface="Bookman Old Style" panose="02050604050505020204" pitchFamily="18" charset="0"/>
              </a:rPr>
              <a:t>•Okul dışındaki ortamlarda da saldırganca davranma</a:t>
            </a:r>
          </a:p>
          <a:p>
            <a:endParaRPr lang="tr-TR" sz="1600" dirty="0">
              <a:latin typeface="Bookman Old Style" panose="02050604050505020204" pitchFamily="18" charset="0"/>
            </a:endParaRPr>
          </a:p>
          <a:p>
            <a:endParaRPr lang="tr-TR" sz="1600" dirty="0">
              <a:latin typeface="Bookman Old Style" panose="02050604050505020204" pitchFamily="18" charset="0"/>
            </a:endParaRPr>
          </a:p>
          <a:p>
            <a:endParaRPr lang="tr-TR" sz="1600" dirty="0">
              <a:latin typeface="Bookman Old Style" panose="02050604050505020204" pitchFamily="18" charset="0"/>
            </a:endParaRPr>
          </a:p>
        </p:txBody>
      </p:sp>
      <p:sp>
        <p:nvSpPr>
          <p:cNvPr id="5" name="Metin kutusu 4"/>
          <p:cNvSpPr txBox="1"/>
          <p:nvPr/>
        </p:nvSpPr>
        <p:spPr>
          <a:xfrm>
            <a:off x="4788024" y="1628800"/>
            <a:ext cx="3600400" cy="4862870"/>
          </a:xfrm>
          <a:prstGeom prst="rect">
            <a:avLst/>
          </a:prstGeom>
          <a:noFill/>
        </p:spPr>
        <p:txBody>
          <a:bodyPr wrap="square" rtlCol="0">
            <a:spAutoFit/>
          </a:bodyPr>
          <a:lstStyle/>
          <a:p>
            <a:pPr algn="ctr"/>
            <a:r>
              <a:rPr lang="tr-TR" sz="1600" b="1" dirty="0">
                <a:latin typeface="Bookman Old Style" panose="02050604050505020204" pitchFamily="18" charset="0"/>
              </a:rPr>
              <a:t>Ailesel </a:t>
            </a:r>
            <a:r>
              <a:rPr lang="tr-TR" sz="1600" b="1" dirty="0" smtClean="0">
                <a:latin typeface="Bookman Old Style" panose="02050604050505020204" pitchFamily="18" charset="0"/>
              </a:rPr>
              <a:t>özellikleri</a:t>
            </a:r>
          </a:p>
          <a:p>
            <a:endParaRPr lang="tr-TR" sz="1600" dirty="0">
              <a:latin typeface="Bookman Old Style" panose="02050604050505020204" pitchFamily="18" charset="0"/>
            </a:endParaRPr>
          </a:p>
          <a:p>
            <a:r>
              <a:rPr lang="tr-TR" sz="1600" dirty="0">
                <a:latin typeface="Bookman Old Style" panose="02050604050505020204" pitchFamily="18" charset="0"/>
              </a:rPr>
              <a:t>•Anne-baba arasında çatışma </a:t>
            </a:r>
          </a:p>
          <a:p>
            <a:r>
              <a:rPr lang="tr-TR" sz="1600" dirty="0">
                <a:latin typeface="Bookman Old Style" panose="02050604050505020204" pitchFamily="18" charset="0"/>
              </a:rPr>
              <a:t>•Aile içi şiddet, fiziksel ve/veya duygusal istismar </a:t>
            </a:r>
          </a:p>
          <a:p>
            <a:r>
              <a:rPr lang="tr-TR" sz="1600" dirty="0">
                <a:latin typeface="Bookman Old Style" panose="02050604050505020204" pitchFamily="18" charset="0"/>
              </a:rPr>
              <a:t>•Anne-babanın ilgi, sevgi, yakınlık göstermemesi</a:t>
            </a:r>
          </a:p>
          <a:p>
            <a:r>
              <a:rPr lang="tr-TR" sz="1600" dirty="0">
                <a:latin typeface="Bookman Old Style" panose="02050604050505020204" pitchFamily="18" charset="0"/>
              </a:rPr>
              <a:t>•Çocuğa fiziksel ceza verilmesi</a:t>
            </a:r>
          </a:p>
          <a:p>
            <a:r>
              <a:rPr lang="tr-TR" sz="1600" dirty="0">
                <a:latin typeface="Bookman Old Style" panose="02050604050505020204" pitchFamily="18" charset="0"/>
              </a:rPr>
              <a:t>•Çocuğun saldırgan davranışlarla istediğini elde edebilmesi</a:t>
            </a:r>
          </a:p>
          <a:p>
            <a:r>
              <a:rPr lang="tr-TR" sz="1600" dirty="0">
                <a:latin typeface="Bookman Old Style" panose="02050604050505020204" pitchFamily="18" charset="0"/>
              </a:rPr>
              <a:t>•Aile içi iletişimin zayıf/kopuk olması</a:t>
            </a:r>
          </a:p>
          <a:p>
            <a:r>
              <a:rPr lang="tr-TR" sz="1600" dirty="0">
                <a:latin typeface="Bookman Old Style" panose="02050604050505020204" pitchFamily="18" charset="0"/>
              </a:rPr>
              <a:t>•Aile içinde olumsuz rol modellerinin olması </a:t>
            </a:r>
            <a:r>
              <a:rPr lang="tr-TR" sz="1600" i="1" dirty="0">
                <a:latin typeface="Bookman Old Style" panose="02050604050505020204" pitchFamily="18" charset="0"/>
              </a:rPr>
              <a:t>(</a:t>
            </a:r>
            <a:r>
              <a:rPr lang="tr-TR" sz="1600" i="1" dirty="0" err="1">
                <a:latin typeface="Bookman Old Style" panose="02050604050505020204" pitchFamily="18" charset="0"/>
              </a:rPr>
              <a:t>örn</a:t>
            </a:r>
            <a:r>
              <a:rPr lang="tr-TR" sz="1600" i="1" dirty="0">
                <a:latin typeface="Bookman Old Style" panose="02050604050505020204" pitchFamily="18" charset="0"/>
              </a:rPr>
              <a:t>. küfürlü konuşan veya şiddet uygulayan anne-babalar/kardeşler)</a:t>
            </a:r>
            <a:endParaRPr lang="tr-TR" sz="1600" dirty="0">
              <a:latin typeface="Bookman Old Style" panose="02050604050505020204" pitchFamily="18" charset="0"/>
            </a:endParaRPr>
          </a:p>
          <a:p>
            <a:endParaRPr lang="tr-TR" sz="1600" dirty="0">
              <a:latin typeface="Bookman Old Style" panose="02050604050505020204" pitchFamily="18" charset="0"/>
            </a:endParaRPr>
          </a:p>
          <a:p>
            <a:endParaRPr lang="tr-TR" sz="1600" dirty="0">
              <a:latin typeface="Bookman Old Style" panose="02050604050505020204" pitchFamily="18" charset="0"/>
            </a:endParaRPr>
          </a:p>
          <a:p>
            <a:endParaRPr lang="tr-TR" sz="1600"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755576" y="1764128"/>
            <a:ext cx="3456384" cy="4545191"/>
          </a:xfrm>
          <a:prstGeom prst="roundRect">
            <a:avLst/>
          </a:prstGeom>
          <a:ln>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 name="Başlık 1"/>
          <p:cNvSpPr>
            <a:spLocks noGrp="1"/>
          </p:cNvSpPr>
          <p:nvPr>
            <p:ph type="title"/>
          </p:nvPr>
        </p:nvSpPr>
        <p:spPr>
          <a:xfrm>
            <a:off x="539552" y="228600"/>
            <a:ext cx="8226496" cy="990600"/>
          </a:xfrm>
        </p:spPr>
        <p:txBody>
          <a:bodyPr>
            <a:noAutofit/>
          </a:bodyPr>
          <a:lstStyle/>
          <a:p>
            <a:pPr algn="ctr"/>
            <a:r>
              <a:rPr lang="tr-TR" sz="3600" dirty="0" smtClean="0">
                <a:solidFill>
                  <a:schemeClr val="accent2"/>
                </a:solidFill>
                <a:latin typeface="Arial Rounded MT Bold" panose="020F0704030504030204" pitchFamily="34" charset="0"/>
              </a:rPr>
              <a:t>Zorbalığa maruz kalan çocukların </a:t>
            </a:r>
            <a:r>
              <a:rPr lang="tr-TR" sz="3600" dirty="0">
                <a:solidFill>
                  <a:schemeClr val="accent2"/>
                </a:solidFill>
                <a:latin typeface="Arial Rounded MT Bold" panose="020F0704030504030204" pitchFamily="34" charset="0"/>
              </a:rPr>
              <a:t>özellikleri</a:t>
            </a:r>
            <a:endParaRPr lang="tr-TR" sz="3600" dirty="0"/>
          </a:p>
        </p:txBody>
      </p:sp>
      <p:sp>
        <p:nvSpPr>
          <p:cNvPr id="4" name="Metin kutusu 3"/>
          <p:cNvSpPr txBox="1"/>
          <p:nvPr/>
        </p:nvSpPr>
        <p:spPr>
          <a:xfrm>
            <a:off x="899592" y="1916832"/>
            <a:ext cx="3168352" cy="4924425"/>
          </a:xfrm>
          <a:prstGeom prst="rect">
            <a:avLst/>
          </a:prstGeom>
          <a:noFill/>
        </p:spPr>
        <p:txBody>
          <a:bodyPr wrap="square" rtlCol="0">
            <a:spAutoFit/>
          </a:bodyPr>
          <a:lstStyle/>
          <a:p>
            <a:pPr algn="ctr"/>
            <a:r>
              <a:rPr lang="tr-TR" sz="1600" b="1" dirty="0">
                <a:solidFill>
                  <a:srgbClr val="002060"/>
                </a:solidFill>
                <a:latin typeface="Bookman Old Style" panose="02050604050505020204" pitchFamily="18" charset="0"/>
              </a:rPr>
              <a:t>Bireysel </a:t>
            </a:r>
            <a:r>
              <a:rPr lang="tr-TR" sz="1600" b="1" dirty="0" smtClean="0">
                <a:solidFill>
                  <a:srgbClr val="002060"/>
                </a:solidFill>
                <a:latin typeface="Bookman Old Style" panose="02050604050505020204" pitchFamily="18" charset="0"/>
              </a:rPr>
              <a:t>özellikleri</a:t>
            </a:r>
          </a:p>
          <a:p>
            <a:endParaRPr lang="tr-TR" sz="1600" dirty="0">
              <a:latin typeface="Bookman Old Style" panose="02050604050505020204" pitchFamily="18" charset="0"/>
            </a:endParaRPr>
          </a:p>
          <a:p>
            <a:r>
              <a:rPr lang="tr-TR" sz="1600" dirty="0">
                <a:latin typeface="Bookman Old Style" panose="02050604050505020204" pitchFamily="18" charset="0"/>
              </a:rPr>
              <a:t>•Çekingen, içe kapanık, itaatkar olma</a:t>
            </a:r>
          </a:p>
          <a:p>
            <a:r>
              <a:rPr lang="tr-TR" sz="1600" dirty="0">
                <a:latin typeface="Bookman Old Style" panose="02050604050505020204" pitchFamily="18" charset="0"/>
              </a:rPr>
              <a:t>•Düşük özgüven</a:t>
            </a:r>
          </a:p>
          <a:p>
            <a:r>
              <a:rPr lang="tr-TR" sz="1600" dirty="0">
                <a:latin typeface="Bookman Old Style" panose="02050604050505020204" pitchFamily="18" charset="0"/>
              </a:rPr>
              <a:t>•Sosyal ortamlarda endişeli, kaygılı, güvensiz davranışlar sergileme</a:t>
            </a:r>
          </a:p>
          <a:p>
            <a:r>
              <a:rPr lang="tr-TR" sz="1600" dirty="0">
                <a:latin typeface="Bookman Old Style" panose="02050604050505020204" pitchFamily="18" charset="0"/>
              </a:rPr>
              <a:t>•Farklı fiziksel özelliklere sahip olma (</a:t>
            </a:r>
            <a:r>
              <a:rPr lang="tr-TR" sz="1600" dirty="0" err="1">
                <a:latin typeface="Bookman Old Style" panose="02050604050505020204" pitchFamily="18" charset="0"/>
              </a:rPr>
              <a:t>örn</a:t>
            </a:r>
            <a:r>
              <a:rPr lang="tr-TR" sz="1600" dirty="0">
                <a:latin typeface="Bookman Old Style" panose="02050604050505020204" pitchFamily="18" charset="0"/>
              </a:rPr>
              <a:t>. aşırı kısa/uzun boy, aşırı zayıf/kilolu, kekemelik, gözlük kullanma)</a:t>
            </a:r>
          </a:p>
          <a:p>
            <a:r>
              <a:rPr lang="tr-TR" sz="1600" dirty="0">
                <a:latin typeface="Bookman Old Style" panose="02050604050505020204" pitchFamily="18" charset="0"/>
              </a:rPr>
              <a:t>•Fiziksel veya zihinsel engel/farklılığa sahip olma</a:t>
            </a:r>
          </a:p>
          <a:p>
            <a:r>
              <a:rPr lang="tr-TR" sz="1600" dirty="0">
                <a:latin typeface="Bookman Old Style" panose="02050604050505020204" pitchFamily="18" charset="0"/>
              </a:rPr>
              <a:t>•Göçmen olma/etnik azınlık grubuna dahil olma</a:t>
            </a:r>
          </a:p>
          <a:p>
            <a:endParaRPr lang="tr-TR" sz="1400" dirty="0">
              <a:latin typeface="Bookman Old Style" panose="02050604050505020204" pitchFamily="18" charset="0"/>
            </a:endParaRPr>
          </a:p>
          <a:p>
            <a:endParaRPr lang="tr-TR" sz="1400" dirty="0">
              <a:latin typeface="Bookman Old Style" panose="02050604050505020204" pitchFamily="18" charset="0"/>
            </a:endParaRPr>
          </a:p>
          <a:p>
            <a:endParaRPr lang="tr-TR" sz="1400" dirty="0">
              <a:latin typeface="Bookman Old Style" panose="02050604050505020204" pitchFamily="18" charset="0"/>
            </a:endParaRPr>
          </a:p>
        </p:txBody>
      </p:sp>
      <p:sp>
        <p:nvSpPr>
          <p:cNvPr id="7" name="Yuvarlatılmış Dikdörtgen 6"/>
          <p:cNvSpPr/>
          <p:nvPr/>
        </p:nvSpPr>
        <p:spPr>
          <a:xfrm>
            <a:off x="5076056" y="1772815"/>
            <a:ext cx="3456384" cy="4536503"/>
          </a:xfrm>
          <a:prstGeom prst="roundRect">
            <a:avLst/>
          </a:prstGeom>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5" name="Metin kutusu 4"/>
          <p:cNvSpPr txBox="1"/>
          <p:nvPr/>
        </p:nvSpPr>
        <p:spPr>
          <a:xfrm>
            <a:off x="5364088" y="1927746"/>
            <a:ext cx="2880320" cy="3939540"/>
          </a:xfrm>
          <a:prstGeom prst="rect">
            <a:avLst/>
          </a:prstGeom>
          <a:noFill/>
        </p:spPr>
        <p:txBody>
          <a:bodyPr wrap="square" rtlCol="0">
            <a:spAutoFit/>
          </a:bodyPr>
          <a:lstStyle/>
          <a:p>
            <a:pPr algn="ctr"/>
            <a:r>
              <a:rPr lang="tr-TR" b="1" dirty="0" smtClean="0">
                <a:solidFill>
                  <a:srgbClr val="002060"/>
                </a:solidFill>
                <a:latin typeface="Bookman Old Style" panose="02050604050505020204" pitchFamily="18" charset="0"/>
              </a:rPr>
              <a:t>Ailesel özellikleri</a:t>
            </a:r>
          </a:p>
          <a:p>
            <a:endParaRPr lang="tr-TR" b="1" dirty="0" smtClean="0">
              <a:latin typeface="Bookman Old Style" panose="02050604050505020204" pitchFamily="18" charset="0"/>
            </a:endParaRPr>
          </a:p>
          <a:p>
            <a:r>
              <a:rPr lang="tr-TR" dirty="0" smtClean="0">
                <a:latin typeface="Bookman Old Style" panose="02050604050505020204" pitchFamily="18" charset="0"/>
              </a:rPr>
              <a:t>•</a:t>
            </a:r>
            <a:r>
              <a:rPr lang="tr-TR" dirty="0">
                <a:latin typeface="Bookman Old Style" panose="02050604050505020204" pitchFamily="18" charset="0"/>
              </a:rPr>
              <a:t>Aşırı koruyucu ve kollayıcı anne babalar</a:t>
            </a:r>
          </a:p>
          <a:p>
            <a:r>
              <a:rPr lang="tr-TR" dirty="0">
                <a:latin typeface="Bookman Old Style" panose="02050604050505020204" pitchFamily="18" charset="0"/>
              </a:rPr>
              <a:t>•Aile içi iletişimin zayıf/kopuk olması</a:t>
            </a:r>
          </a:p>
          <a:p>
            <a:r>
              <a:rPr lang="tr-TR" dirty="0">
                <a:latin typeface="Bookman Old Style" panose="02050604050505020204" pitchFamily="18" charset="0"/>
              </a:rPr>
              <a:t>•Çocuğun aile ortamında saldırgan davranışlara maruz kalması</a:t>
            </a:r>
          </a:p>
          <a:p>
            <a:endParaRPr lang="tr-TR" sz="1400" dirty="0">
              <a:latin typeface="Bookman Old Style" panose="02050604050505020204" pitchFamily="18" charset="0"/>
            </a:endParaRPr>
          </a:p>
          <a:p>
            <a:endParaRPr lang="tr-TR" sz="1400" dirty="0">
              <a:latin typeface="Bookman Old Style" panose="02050604050505020204" pitchFamily="18" charset="0"/>
            </a:endParaRPr>
          </a:p>
          <a:p>
            <a:endParaRPr lang="tr-TR" sz="1400" dirty="0">
              <a:latin typeface="Bookman Old Style" panose="02050604050505020204" pitchFamily="18" charset="0"/>
            </a:endParaRPr>
          </a:p>
          <a:p>
            <a:endParaRPr lang="tr-TR" sz="1400" dirty="0">
              <a:latin typeface="Bookman Old Style" panose="02050604050505020204" pitchFamily="18" charset="0"/>
            </a:endParaRPr>
          </a:p>
          <a:p>
            <a:endParaRPr lang="tr-TR" sz="1400"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Yuvarlatılmış Dikdörtgen 5"/>
          <p:cNvSpPr/>
          <p:nvPr/>
        </p:nvSpPr>
        <p:spPr>
          <a:xfrm>
            <a:off x="683568" y="1772816"/>
            <a:ext cx="3456384" cy="4176464"/>
          </a:xfrm>
          <a:prstGeom prst="roundRect">
            <a:avLst/>
          </a:prstGeom>
          <a:ln>
            <a:solidFill>
              <a:srgbClr val="00206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2" name="Başlık 1"/>
          <p:cNvSpPr>
            <a:spLocks noGrp="1"/>
          </p:cNvSpPr>
          <p:nvPr>
            <p:ph type="title"/>
          </p:nvPr>
        </p:nvSpPr>
        <p:spPr>
          <a:xfrm>
            <a:off x="539552" y="228600"/>
            <a:ext cx="8226496" cy="990600"/>
          </a:xfrm>
        </p:spPr>
        <p:txBody>
          <a:bodyPr>
            <a:noAutofit/>
          </a:bodyPr>
          <a:lstStyle/>
          <a:p>
            <a:pPr algn="ctr"/>
            <a:r>
              <a:rPr lang="tr-TR" sz="3200" dirty="0">
                <a:solidFill>
                  <a:schemeClr val="accent2"/>
                </a:solidFill>
                <a:latin typeface="Arial Rounded MT Bold" panose="020F0704030504030204" pitchFamily="34" charset="0"/>
              </a:rPr>
              <a:t>Hem zorbalık yapan hem zorbalığa maruz kalan </a:t>
            </a:r>
            <a:r>
              <a:rPr lang="tr-TR" sz="3200" dirty="0" smtClean="0">
                <a:solidFill>
                  <a:schemeClr val="accent2"/>
                </a:solidFill>
                <a:latin typeface="Arial Rounded MT Bold" panose="020F0704030504030204" pitchFamily="34" charset="0"/>
              </a:rPr>
              <a:t>çocukların özellikleri</a:t>
            </a:r>
            <a:endParaRPr lang="tr-TR" sz="3200" dirty="0">
              <a:solidFill>
                <a:schemeClr val="accent2"/>
              </a:solidFill>
              <a:latin typeface="Arial Rounded MT Bold" panose="020F0704030504030204" pitchFamily="34" charset="0"/>
            </a:endParaRPr>
          </a:p>
        </p:txBody>
      </p:sp>
      <p:sp>
        <p:nvSpPr>
          <p:cNvPr id="4" name="Metin kutusu 3"/>
          <p:cNvSpPr txBox="1"/>
          <p:nvPr/>
        </p:nvSpPr>
        <p:spPr>
          <a:xfrm>
            <a:off x="827584" y="1941021"/>
            <a:ext cx="3168352" cy="3631763"/>
          </a:xfrm>
          <a:prstGeom prst="rect">
            <a:avLst/>
          </a:prstGeom>
          <a:noFill/>
        </p:spPr>
        <p:txBody>
          <a:bodyPr wrap="square" rtlCol="0">
            <a:spAutoFit/>
          </a:bodyPr>
          <a:lstStyle/>
          <a:p>
            <a:pPr algn="ctr"/>
            <a:r>
              <a:rPr lang="tr-TR" b="1" dirty="0">
                <a:latin typeface="Bookman Old Style" panose="02050604050505020204" pitchFamily="18" charset="0"/>
              </a:rPr>
              <a:t>Bireysel </a:t>
            </a:r>
            <a:r>
              <a:rPr lang="tr-TR" b="1" dirty="0" smtClean="0">
                <a:latin typeface="Bookman Old Style" panose="02050604050505020204" pitchFamily="18" charset="0"/>
              </a:rPr>
              <a:t>özellikleri</a:t>
            </a:r>
          </a:p>
          <a:p>
            <a:endParaRPr lang="tr-TR" sz="1400" dirty="0">
              <a:latin typeface="Bookman Old Style" panose="02050604050505020204" pitchFamily="18" charset="0"/>
            </a:endParaRPr>
          </a:p>
          <a:p>
            <a:endParaRPr lang="tr-TR" sz="1600" dirty="0">
              <a:latin typeface="Bookman Old Style" panose="02050604050505020204" pitchFamily="18" charset="0"/>
            </a:endParaRPr>
          </a:p>
          <a:p>
            <a:r>
              <a:rPr lang="tr-TR" sz="1600" dirty="0">
                <a:latin typeface="Bookman Old Style" panose="02050604050505020204" pitchFamily="18" charset="0"/>
              </a:rPr>
              <a:t>•Zorbalık yapan ve zorbalığa maruz kalan grubun özelliklerini aynı anda taşıma</a:t>
            </a:r>
          </a:p>
          <a:p>
            <a:r>
              <a:rPr lang="tr-TR" sz="1600" dirty="0">
                <a:latin typeface="Bookman Old Style" panose="02050604050505020204" pitchFamily="18" charset="0"/>
              </a:rPr>
              <a:t>•Hem kaygılı hem saldırgan yapıda olma</a:t>
            </a:r>
          </a:p>
          <a:p>
            <a:r>
              <a:rPr lang="tr-TR" sz="1600" dirty="0">
                <a:latin typeface="Bookman Old Style" panose="02050604050505020204" pitchFamily="18" charset="0"/>
              </a:rPr>
              <a:t>•Arkadaşları tarafından dışlanan </a:t>
            </a:r>
          </a:p>
          <a:p>
            <a:endParaRPr lang="tr-TR" sz="1400" dirty="0"/>
          </a:p>
          <a:p>
            <a:endParaRPr lang="tr-TR" sz="1400" dirty="0"/>
          </a:p>
          <a:p>
            <a:endParaRPr lang="tr-TR" sz="1400" dirty="0">
              <a:latin typeface="Bookman Old Style" panose="02050604050505020204" pitchFamily="18" charset="0"/>
            </a:endParaRPr>
          </a:p>
          <a:p>
            <a:endParaRPr lang="tr-TR" sz="1400" dirty="0">
              <a:latin typeface="Bookman Old Style" panose="02050604050505020204" pitchFamily="18" charset="0"/>
            </a:endParaRPr>
          </a:p>
          <a:p>
            <a:endParaRPr lang="tr-TR" sz="1400" dirty="0">
              <a:latin typeface="Bookman Old Style" panose="02050604050505020204" pitchFamily="18" charset="0"/>
            </a:endParaRPr>
          </a:p>
        </p:txBody>
      </p:sp>
      <p:sp>
        <p:nvSpPr>
          <p:cNvPr id="7" name="Yuvarlatılmış Dikdörtgen 6"/>
          <p:cNvSpPr/>
          <p:nvPr/>
        </p:nvSpPr>
        <p:spPr>
          <a:xfrm>
            <a:off x="4742337" y="1772816"/>
            <a:ext cx="3456384" cy="4176464"/>
          </a:xfrm>
          <a:prstGeom prst="roundRect">
            <a:avLst/>
          </a:prstGeom>
          <a:ln>
            <a:solidFill>
              <a:srgbClr val="C0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tr-TR"/>
          </a:p>
        </p:txBody>
      </p:sp>
      <p:sp>
        <p:nvSpPr>
          <p:cNvPr id="5" name="Metin kutusu 4"/>
          <p:cNvSpPr txBox="1"/>
          <p:nvPr/>
        </p:nvSpPr>
        <p:spPr>
          <a:xfrm>
            <a:off x="5030369" y="1947582"/>
            <a:ext cx="3168352" cy="4308872"/>
          </a:xfrm>
          <a:prstGeom prst="rect">
            <a:avLst/>
          </a:prstGeom>
          <a:noFill/>
        </p:spPr>
        <p:txBody>
          <a:bodyPr wrap="square" rtlCol="0">
            <a:spAutoFit/>
          </a:bodyPr>
          <a:lstStyle/>
          <a:p>
            <a:pPr algn="ctr"/>
            <a:r>
              <a:rPr lang="tr-TR" b="1" dirty="0" smtClean="0">
                <a:latin typeface="Bookman Old Style" panose="02050604050505020204" pitchFamily="18" charset="0"/>
              </a:rPr>
              <a:t>Ailesel özellikleri</a:t>
            </a:r>
          </a:p>
          <a:p>
            <a:endParaRPr lang="tr-TR" sz="1400" dirty="0"/>
          </a:p>
          <a:p>
            <a:r>
              <a:rPr lang="tr-TR" sz="1600" dirty="0">
                <a:latin typeface="Bookman Old Style" panose="02050604050505020204" pitchFamily="18" charset="0"/>
              </a:rPr>
              <a:t>•Aile içinde şiddet ve baskıyla yetiştirilme</a:t>
            </a:r>
          </a:p>
          <a:p>
            <a:r>
              <a:rPr lang="tr-TR" sz="1600" dirty="0">
                <a:latin typeface="Bookman Old Style" panose="02050604050505020204" pitchFamily="18" charset="0"/>
              </a:rPr>
              <a:t>•Aile ortamında saldırganlığa maruz kalma</a:t>
            </a:r>
          </a:p>
          <a:p>
            <a:r>
              <a:rPr lang="tr-TR" sz="1600" dirty="0">
                <a:latin typeface="Bookman Old Style" panose="02050604050505020204" pitchFamily="18" charset="0"/>
              </a:rPr>
              <a:t>•Anne-babanın ilgisiz davranması</a:t>
            </a:r>
          </a:p>
          <a:p>
            <a:r>
              <a:rPr lang="tr-TR" sz="1600" dirty="0">
                <a:latin typeface="Bookman Old Style" panose="02050604050505020204" pitchFamily="18" charset="0"/>
              </a:rPr>
              <a:t>•Anne-babanın tutarsız disiplin yöntemleri uygulaması</a:t>
            </a:r>
          </a:p>
          <a:p>
            <a:endParaRPr lang="tr-TR" sz="1400" dirty="0"/>
          </a:p>
          <a:p>
            <a:endParaRPr lang="tr-TR" sz="1400" dirty="0"/>
          </a:p>
          <a:p>
            <a:endParaRPr lang="tr-TR" sz="1400" dirty="0">
              <a:latin typeface="Bookman Old Style" panose="02050604050505020204" pitchFamily="18" charset="0"/>
            </a:endParaRPr>
          </a:p>
          <a:p>
            <a:endParaRPr lang="tr-TR" sz="1400" dirty="0">
              <a:latin typeface="Bookman Old Style" panose="02050604050505020204" pitchFamily="18" charset="0"/>
            </a:endParaRPr>
          </a:p>
          <a:p>
            <a:endParaRPr lang="tr-TR" sz="1400" dirty="0">
              <a:latin typeface="Bookman Old Style" panose="02050604050505020204" pitchFamily="18" charset="0"/>
            </a:endParaRPr>
          </a:p>
          <a:p>
            <a:endParaRPr lang="tr-TR" sz="1400" dirty="0">
              <a:latin typeface="Bookman Old Style" panose="02050604050505020204" pitchFamily="18" charset="0"/>
            </a:endParaRPr>
          </a:p>
          <a:p>
            <a:endParaRPr lang="tr-TR" sz="1400" dirty="0">
              <a:latin typeface="Bookman Old Style" panose="020506040505050202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4000" b="1" dirty="0">
                <a:solidFill>
                  <a:schemeClr val="accent2"/>
                </a:solidFill>
                <a:latin typeface="Arial Rounded MT Bold" panose="020F0704030504030204" pitchFamily="34" charset="0"/>
              </a:rPr>
              <a:t>Akran Zorbalığının Sonuçları</a:t>
            </a:r>
          </a:p>
        </p:txBody>
      </p:sp>
      <p:sp>
        <p:nvSpPr>
          <p:cNvPr id="3" name="İçerik Yer Tutucusu 2"/>
          <p:cNvSpPr>
            <a:spLocks noGrp="1"/>
          </p:cNvSpPr>
          <p:nvPr>
            <p:ph sz="quarter" idx="1"/>
          </p:nvPr>
        </p:nvSpPr>
        <p:spPr/>
        <p:txBody>
          <a:bodyPr/>
          <a:lstStyle/>
          <a:p>
            <a:endParaRPr lang="tr-TR" dirty="0"/>
          </a:p>
          <a:p>
            <a:r>
              <a:rPr lang="tr-TR" sz="2000" dirty="0" smtClean="0">
                <a:latin typeface="Bookman Old Style" panose="02050604050505020204" pitchFamily="18" charset="0"/>
              </a:rPr>
              <a:t>Akran </a:t>
            </a:r>
            <a:r>
              <a:rPr lang="tr-TR" sz="2000" dirty="0">
                <a:latin typeface="Bookman Old Style" panose="02050604050505020204" pitchFamily="18" charset="0"/>
              </a:rPr>
              <a:t>zorbalığı, bu olaya dahil olan bütün çocukları olumsuz yönde etkilemektedir</a:t>
            </a:r>
            <a:r>
              <a:rPr lang="tr-TR" sz="2000" dirty="0" smtClean="0">
                <a:latin typeface="Bookman Old Style" panose="02050604050505020204" pitchFamily="18" charset="0"/>
              </a:rPr>
              <a:t>.</a:t>
            </a:r>
            <a:endParaRPr lang="tr-TR" sz="2000" dirty="0">
              <a:latin typeface="Bookman Old Style" panose="02050604050505020204" pitchFamily="18" charset="0"/>
            </a:endParaRPr>
          </a:p>
          <a:p>
            <a:r>
              <a:rPr lang="tr-TR" sz="2000" dirty="0" smtClean="0">
                <a:latin typeface="Bookman Old Style" panose="02050604050505020204" pitchFamily="18" charset="0"/>
              </a:rPr>
              <a:t>Çocukların </a:t>
            </a:r>
            <a:r>
              <a:rPr lang="tr-TR" sz="2000" dirty="0">
                <a:latin typeface="Bookman Old Style" panose="02050604050505020204" pitchFamily="18" charset="0"/>
              </a:rPr>
              <a:t>fiziksel, psikolojik ve sosyal açıdan etkilendikleri görülmektedir.</a:t>
            </a:r>
          </a:p>
          <a:p>
            <a:r>
              <a:rPr lang="tr-TR" sz="2000" dirty="0" smtClean="0">
                <a:latin typeface="Bookman Old Style" panose="02050604050505020204" pitchFamily="18" charset="0"/>
              </a:rPr>
              <a:t>Bu </a:t>
            </a:r>
            <a:r>
              <a:rPr lang="tr-TR" sz="2000" dirty="0">
                <a:latin typeface="Bookman Old Style" panose="02050604050505020204" pitchFamily="18" charset="0"/>
              </a:rPr>
              <a:t>olumsuz etkiler hem kısa hem de uzun süreli olabilmektedir.</a:t>
            </a:r>
          </a:p>
          <a:p>
            <a:endParaRPr lang="tr-TR"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4340047"/>
            <a:ext cx="5087466" cy="2543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b="1" dirty="0">
                <a:solidFill>
                  <a:schemeClr val="accent2"/>
                </a:solidFill>
                <a:latin typeface="Arial Rounded MT Bold" panose="020F0704030504030204" pitchFamily="34" charset="0"/>
              </a:rPr>
              <a:t>Zorbalık yapan çocuklar için </a:t>
            </a:r>
          </a:p>
        </p:txBody>
      </p:sp>
      <p:sp>
        <p:nvSpPr>
          <p:cNvPr id="3" name="İçerik Yer Tutucusu 2"/>
          <p:cNvSpPr>
            <a:spLocks noGrp="1"/>
          </p:cNvSpPr>
          <p:nvPr>
            <p:ph sz="quarter" idx="1"/>
          </p:nvPr>
        </p:nvSpPr>
        <p:spPr>
          <a:xfrm>
            <a:off x="611560" y="1268760"/>
            <a:ext cx="8153400" cy="4495800"/>
          </a:xfrm>
        </p:spPr>
        <p:txBody>
          <a:bodyPr>
            <a:normAutofit/>
          </a:bodyPr>
          <a:lstStyle/>
          <a:p>
            <a:endParaRPr lang="tr-TR" sz="2000" dirty="0">
              <a:latin typeface="Bookman Old Style" panose="02050604050505020204" pitchFamily="18" charset="0"/>
            </a:endParaRPr>
          </a:p>
          <a:p>
            <a:r>
              <a:rPr lang="tr-TR" sz="2000" dirty="0" smtClean="0">
                <a:latin typeface="Bookman Old Style" panose="02050604050505020204" pitchFamily="18" charset="0"/>
              </a:rPr>
              <a:t>Okula </a:t>
            </a:r>
            <a:r>
              <a:rPr lang="tr-TR" sz="2000" dirty="0">
                <a:latin typeface="Bookman Old Style" panose="02050604050505020204" pitchFamily="18" charset="0"/>
              </a:rPr>
              <a:t>uyumda güçlük</a:t>
            </a:r>
          </a:p>
          <a:p>
            <a:r>
              <a:rPr lang="tr-TR" sz="2000" dirty="0" smtClean="0">
                <a:latin typeface="Bookman Old Style" panose="02050604050505020204" pitchFamily="18" charset="0"/>
              </a:rPr>
              <a:t>Dışlanma</a:t>
            </a:r>
            <a:r>
              <a:rPr lang="tr-TR" sz="2000" dirty="0">
                <a:latin typeface="Bookman Old Style" panose="02050604050505020204" pitchFamily="18" charset="0"/>
              </a:rPr>
              <a:t>, yalnız kalma, sevilmeme</a:t>
            </a:r>
          </a:p>
          <a:p>
            <a:r>
              <a:rPr lang="tr-TR" sz="2000" dirty="0" smtClean="0">
                <a:latin typeface="Bookman Old Style" panose="02050604050505020204" pitchFamily="18" charset="0"/>
              </a:rPr>
              <a:t>Arkadaşlık </a:t>
            </a:r>
            <a:r>
              <a:rPr lang="tr-TR" sz="2000" dirty="0">
                <a:latin typeface="Bookman Old Style" panose="02050604050505020204" pitchFamily="18" charset="0"/>
              </a:rPr>
              <a:t>ilişkilerinde zorluklar</a:t>
            </a:r>
          </a:p>
          <a:p>
            <a:r>
              <a:rPr lang="tr-TR" sz="2000" dirty="0" smtClean="0">
                <a:latin typeface="Bookman Old Style" panose="02050604050505020204" pitchFamily="18" charset="0"/>
              </a:rPr>
              <a:t>Saldırgan </a:t>
            </a:r>
            <a:r>
              <a:rPr lang="tr-TR" sz="2000" dirty="0">
                <a:latin typeface="Bookman Old Style" panose="02050604050505020204" pitchFamily="18" charset="0"/>
              </a:rPr>
              <a:t>davranışların sürmesi </a:t>
            </a:r>
          </a:p>
          <a:p>
            <a:r>
              <a:rPr lang="tr-TR" sz="2000" dirty="0" smtClean="0">
                <a:latin typeface="Bookman Old Style" panose="02050604050505020204" pitchFamily="18" charset="0"/>
              </a:rPr>
              <a:t>Arkadaşlık </a:t>
            </a:r>
            <a:r>
              <a:rPr lang="tr-TR" sz="2000" dirty="0">
                <a:latin typeface="Bookman Old Style" panose="02050604050505020204" pitchFamily="18" charset="0"/>
              </a:rPr>
              <a:t>ilişkilerinde problemler</a:t>
            </a:r>
          </a:p>
          <a:p>
            <a:r>
              <a:rPr lang="sv-SE" sz="2000" dirty="0" smtClean="0">
                <a:latin typeface="Bookman Old Style" panose="02050604050505020204" pitchFamily="18" charset="0"/>
              </a:rPr>
              <a:t>Erken </a:t>
            </a:r>
            <a:r>
              <a:rPr lang="sv-SE" sz="2000" dirty="0">
                <a:latin typeface="Bookman Old Style" panose="02050604050505020204" pitchFamily="18" charset="0"/>
              </a:rPr>
              <a:t>yaşlarda sigara, alkol ve madde kullanma riski</a:t>
            </a:r>
          </a:p>
          <a:p>
            <a:r>
              <a:rPr lang="tr-TR" sz="2000" dirty="0" smtClean="0">
                <a:latin typeface="Bookman Old Style" panose="02050604050505020204" pitchFamily="18" charset="0"/>
              </a:rPr>
              <a:t>Problemli </a:t>
            </a:r>
            <a:r>
              <a:rPr lang="tr-TR" sz="2000" dirty="0">
                <a:latin typeface="Bookman Old Style" panose="02050604050505020204" pitchFamily="18" charset="0"/>
              </a:rPr>
              <a:t>davranışlarda (</a:t>
            </a:r>
            <a:r>
              <a:rPr lang="tr-TR" sz="2000" dirty="0" err="1">
                <a:latin typeface="Bookman Old Style" panose="02050604050505020204" pitchFamily="18" charset="0"/>
              </a:rPr>
              <a:t>örn</a:t>
            </a:r>
            <a:r>
              <a:rPr lang="tr-TR" sz="2000" dirty="0">
                <a:latin typeface="Bookman Old Style" panose="02050604050505020204" pitchFamily="18" charset="0"/>
              </a:rPr>
              <a:t>. suça yönelik) bulunma</a:t>
            </a:r>
          </a:p>
          <a:p>
            <a:endParaRPr lang="tr-TR"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1700808"/>
            <a:ext cx="1966073" cy="1966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4509120"/>
            <a:ext cx="2880320" cy="2110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600" b="1" dirty="0">
                <a:solidFill>
                  <a:schemeClr val="accent2"/>
                </a:solidFill>
                <a:latin typeface="Arial Rounded MT Bold" panose="020F0704030504030204" pitchFamily="34" charset="0"/>
              </a:rPr>
              <a:t>Zorbalığa maruz kalan çocuklar için</a:t>
            </a:r>
          </a:p>
        </p:txBody>
      </p:sp>
      <p:sp>
        <p:nvSpPr>
          <p:cNvPr id="3" name="İçerik Yer Tutucusu 2"/>
          <p:cNvSpPr>
            <a:spLocks noGrp="1"/>
          </p:cNvSpPr>
          <p:nvPr>
            <p:ph sz="quarter" idx="1"/>
          </p:nvPr>
        </p:nvSpPr>
        <p:spPr/>
        <p:txBody>
          <a:bodyPr>
            <a:normAutofit fontScale="40000" lnSpcReduction="20000"/>
          </a:bodyPr>
          <a:lstStyle/>
          <a:p>
            <a:endParaRPr lang="tr-TR" sz="1800" dirty="0">
              <a:solidFill>
                <a:srgbClr val="000000"/>
              </a:solidFill>
              <a:latin typeface="Bookman Old Style" panose="02050604050505020204" pitchFamily="18" charset="0"/>
            </a:endParaRPr>
          </a:p>
          <a:p>
            <a:r>
              <a:rPr lang="tr-TR" sz="4000" dirty="0" smtClean="0">
                <a:solidFill>
                  <a:srgbClr val="000000"/>
                </a:solidFill>
                <a:latin typeface="Bookman Old Style" panose="02050604050505020204" pitchFamily="18" charset="0"/>
              </a:rPr>
              <a:t>Üzüntü</a:t>
            </a:r>
            <a:r>
              <a:rPr lang="tr-TR" sz="4000" dirty="0">
                <a:solidFill>
                  <a:srgbClr val="000000"/>
                </a:solidFill>
                <a:latin typeface="Bookman Old Style" panose="02050604050505020204" pitchFamily="18" charset="0"/>
              </a:rPr>
              <a:t>, mutsuzluk, kızgınlık, yalnızlık</a:t>
            </a:r>
          </a:p>
          <a:p>
            <a:r>
              <a:rPr lang="tr-TR" sz="4000" dirty="0" smtClean="0">
                <a:solidFill>
                  <a:srgbClr val="000000"/>
                </a:solidFill>
                <a:latin typeface="Bookman Old Style" panose="02050604050505020204" pitchFamily="18" charset="0"/>
              </a:rPr>
              <a:t>Düşük </a:t>
            </a:r>
            <a:r>
              <a:rPr lang="tr-TR" sz="4000" dirty="0">
                <a:solidFill>
                  <a:srgbClr val="000000"/>
                </a:solidFill>
                <a:latin typeface="Bookman Old Style" panose="02050604050505020204" pitchFamily="18" charset="0"/>
              </a:rPr>
              <a:t>özgüven</a:t>
            </a:r>
          </a:p>
          <a:p>
            <a:r>
              <a:rPr lang="tr-TR" sz="4000" dirty="0" smtClean="0">
                <a:solidFill>
                  <a:srgbClr val="000000"/>
                </a:solidFill>
                <a:latin typeface="Bookman Old Style" panose="02050604050505020204" pitchFamily="18" charset="0"/>
              </a:rPr>
              <a:t>Fiziksel </a:t>
            </a:r>
            <a:r>
              <a:rPr lang="tr-TR" sz="4000" dirty="0">
                <a:solidFill>
                  <a:srgbClr val="000000"/>
                </a:solidFill>
                <a:latin typeface="Bookman Old Style" panose="02050604050505020204" pitchFamily="18" charset="0"/>
              </a:rPr>
              <a:t>belirtiler (baş ağrısı, karın ağrısı, mide bulantısı)</a:t>
            </a:r>
          </a:p>
          <a:p>
            <a:r>
              <a:rPr lang="tr-TR" sz="4000" dirty="0" smtClean="0">
                <a:solidFill>
                  <a:srgbClr val="000000"/>
                </a:solidFill>
                <a:latin typeface="Bookman Old Style" panose="02050604050505020204" pitchFamily="18" charset="0"/>
              </a:rPr>
              <a:t>Uyku </a:t>
            </a:r>
            <a:r>
              <a:rPr lang="tr-TR" sz="4000" dirty="0">
                <a:solidFill>
                  <a:srgbClr val="000000"/>
                </a:solidFill>
                <a:latin typeface="Bookman Old Style" panose="02050604050505020204" pitchFamily="18" charset="0"/>
              </a:rPr>
              <a:t>sorunları (korkulu rüyalar, kabuslar)</a:t>
            </a:r>
          </a:p>
          <a:p>
            <a:r>
              <a:rPr lang="tr-TR" sz="4000" dirty="0" smtClean="0">
                <a:solidFill>
                  <a:srgbClr val="000000"/>
                </a:solidFill>
                <a:latin typeface="Bookman Old Style" panose="02050604050505020204" pitchFamily="18" charset="0"/>
              </a:rPr>
              <a:t>Gece </a:t>
            </a:r>
            <a:r>
              <a:rPr lang="tr-TR" sz="4000" dirty="0">
                <a:solidFill>
                  <a:srgbClr val="000000"/>
                </a:solidFill>
                <a:latin typeface="Bookman Old Style" panose="02050604050505020204" pitchFamily="18" charset="0"/>
              </a:rPr>
              <a:t>altını ıslatma</a:t>
            </a:r>
          </a:p>
          <a:p>
            <a:r>
              <a:rPr lang="tr-TR" sz="4000" dirty="0" smtClean="0">
                <a:solidFill>
                  <a:srgbClr val="000000"/>
                </a:solidFill>
                <a:latin typeface="Bookman Old Style" panose="02050604050505020204" pitchFamily="18" charset="0"/>
              </a:rPr>
              <a:t>Okula </a:t>
            </a:r>
            <a:r>
              <a:rPr lang="tr-TR" sz="4000" dirty="0">
                <a:solidFill>
                  <a:srgbClr val="000000"/>
                </a:solidFill>
                <a:latin typeface="Bookman Old Style" panose="02050604050505020204" pitchFamily="18" charset="0"/>
              </a:rPr>
              <a:t>bağlılıkta azalma</a:t>
            </a:r>
          </a:p>
          <a:p>
            <a:r>
              <a:rPr lang="tr-TR" sz="4000" dirty="0" smtClean="0">
                <a:solidFill>
                  <a:srgbClr val="000000"/>
                </a:solidFill>
                <a:latin typeface="Bookman Old Style" panose="02050604050505020204" pitchFamily="18" charset="0"/>
              </a:rPr>
              <a:t>Okulda </a:t>
            </a:r>
            <a:r>
              <a:rPr lang="tr-TR" sz="4000" dirty="0">
                <a:solidFill>
                  <a:srgbClr val="000000"/>
                </a:solidFill>
                <a:latin typeface="Bookman Old Style" panose="02050604050505020204" pitchFamily="18" charset="0"/>
              </a:rPr>
              <a:t>güvende hissetmeme, okula gitmek istememe</a:t>
            </a:r>
          </a:p>
          <a:p>
            <a:r>
              <a:rPr lang="tr-TR" sz="4000" dirty="0" smtClean="0">
                <a:solidFill>
                  <a:srgbClr val="000000"/>
                </a:solidFill>
                <a:latin typeface="Bookman Old Style" panose="02050604050505020204" pitchFamily="18" charset="0"/>
              </a:rPr>
              <a:t>Etkinliklere </a:t>
            </a:r>
            <a:r>
              <a:rPr lang="tr-TR" sz="4000" dirty="0">
                <a:solidFill>
                  <a:srgbClr val="000000"/>
                </a:solidFill>
                <a:latin typeface="Bookman Old Style" panose="02050604050505020204" pitchFamily="18" charset="0"/>
              </a:rPr>
              <a:t>katılmak istememe, yarıda bırakma</a:t>
            </a:r>
          </a:p>
          <a:p>
            <a:r>
              <a:rPr lang="tr-TR" sz="4000" dirty="0" smtClean="0">
                <a:solidFill>
                  <a:srgbClr val="000000"/>
                </a:solidFill>
                <a:latin typeface="Bookman Old Style" panose="02050604050505020204" pitchFamily="18" charset="0"/>
              </a:rPr>
              <a:t>Sosyal </a:t>
            </a:r>
            <a:r>
              <a:rPr lang="tr-TR" sz="4000" dirty="0">
                <a:solidFill>
                  <a:srgbClr val="000000"/>
                </a:solidFill>
                <a:latin typeface="Bookman Old Style" panose="02050604050505020204" pitchFamily="18" charset="0"/>
              </a:rPr>
              <a:t>uyumda </a:t>
            </a:r>
            <a:r>
              <a:rPr lang="tr-TR" sz="4000" dirty="0" smtClean="0">
                <a:solidFill>
                  <a:srgbClr val="000000"/>
                </a:solidFill>
                <a:latin typeface="Bookman Old Style" panose="02050604050505020204" pitchFamily="18" charset="0"/>
              </a:rPr>
              <a:t>güçlük</a:t>
            </a:r>
          </a:p>
          <a:p>
            <a:r>
              <a:rPr lang="tr-TR" sz="4000" dirty="0" smtClean="0">
                <a:solidFill>
                  <a:srgbClr val="000000"/>
                </a:solidFill>
                <a:latin typeface="Bookman Old Style" panose="02050604050505020204" pitchFamily="18" charset="0"/>
              </a:rPr>
              <a:t>Üzüntü</a:t>
            </a:r>
            <a:r>
              <a:rPr lang="tr-TR" sz="4000" dirty="0">
                <a:solidFill>
                  <a:srgbClr val="000000"/>
                </a:solidFill>
                <a:latin typeface="Bookman Old Style" panose="02050604050505020204" pitchFamily="18" charset="0"/>
              </a:rPr>
              <a:t>, mutsuzluk, kızgınlık, yalnızlık</a:t>
            </a:r>
          </a:p>
          <a:p>
            <a:r>
              <a:rPr lang="tr-TR" sz="4000" dirty="0" smtClean="0">
                <a:solidFill>
                  <a:srgbClr val="000000"/>
                </a:solidFill>
                <a:latin typeface="Bookman Old Style" panose="02050604050505020204" pitchFamily="18" charset="0"/>
              </a:rPr>
              <a:t>Düşük </a:t>
            </a:r>
            <a:r>
              <a:rPr lang="tr-TR" sz="4000" dirty="0">
                <a:solidFill>
                  <a:srgbClr val="000000"/>
                </a:solidFill>
                <a:latin typeface="Bookman Old Style" panose="02050604050505020204" pitchFamily="18" charset="0"/>
              </a:rPr>
              <a:t>özgüven ve benlik saygısı</a:t>
            </a:r>
          </a:p>
          <a:p>
            <a:r>
              <a:rPr lang="tr-TR" sz="4000" dirty="0" smtClean="0">
                <a:solidFill>
                  <a:srgbClr val="000000"/>
                </a:solidFill>
                <a:latin typeface="Bookman Old Style" panose="02050604050505020204" pitchFamily="18" charset="0"/>
              </a:rPr>
              <a:t>Depresyon </a:t>
            </a:r>
            <a:r>
              <a:rPr lang="tr-TR" sz="4000" dirty="0">
                <a:solidFill>
                  <a:srgbClr val="000000"/>
                </a:solidFill>
                <a:latin typeface="Bookman Old Style" panose="02050604050505020204" pitchFamily="18" charset="0"/>
              </a:rPr>
              <a:t>ve kaygı bozuklukları </a:t>
            </a:r>
          </a:p>
          <a:p>
            <a:r>
              <a:rPr lang="tr-TR" sz="4000" dirty="0" smtClean="0">
                <a:solidFill>
                  <a:srgbClr val="000000"/>
                </a:solidFill>
                <a:latin typeface="Bookman Old Style" panose="02050604050505020204" pitchFamily="18" charset="0"/>
              </a:rPr>
              <a:t>Sosyal </a:t>
            </a:r>
            <a:r>
              <a:rPr lang="tr-TR" sz="4000" dirty="0">
                <a:solidFill>
                  <a:srgbClr val="000000"/>
                </a:solidFill>
                <a:latin typeface="Bookman Old Style" panose="02050604050505020204" pitchFamily="18" charset="0"/>
              </a:rPr>
              <a:t>ilişkilerde problemler</a:t>
            </a:r>
          </a:p>
          <a:p>
            <a:r>
              <a:rPr lang="tr-TR" sz="4000" dirty="0" smtClean="0">
                <a:solidFill>
                  <a:srgbClr val="000000"/>
                </a:solidFill>
                <a:latin typeface="Bookman Old Style" panose="02050604050505020204" pitchFamily="18" charset="0"/>
              </a:rPr>
              <a:t>Akademik </a:t>
            </a:r>
            <a:r>
              <a:rPr lang="tr-TR" sz="4000" dirty="0">
                <a:solidFill>
                  <a:srgbClr val="000000"/>
                </a:solidFill>
                <a:latin typeface="Bookman Old Style" panose="02050604050505020204" pitchFamily="18" charset="0"/>
              </a:rPr>
              <a:t>başarıda </a:t>
            </a:r>
            <a:r>
              <a:rPr lang="tr-TR" sz="4000" dirty="0" smtClean="0">
                <a:solidFill>
                  <a:srgbClr val="000000"/>
                </a:solidFill>
                <a:latin typeface="Bookman Old Style" panose="02050604050505020204" pitchFamily="18" charset="0"/>
              </a:rPr>
              <a:t>düşme</a:t>
            </a:r>
            <a:endParaRPr lang="tr-TR" sz="4000" dirty="0">
              <a:solidFill>
                <a:srgbClr val="000000"/>
              </a:solidFill>
              <a:latin typeface="Bookman Old Style" panose="02050604050505020204"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4814887"/>
            <a:ext cx="3633787"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b="1" dirty="0">
                <a:solidFill>
                  <a:schemeClr val="accent2"/>
                </a:solidFill>
                <a:latin typeface="Arial Rounded MT Bold" panose="020F0704030504030204" pitchFamily="34" charset="0"/>
              </a:rPr>
              <a:t>Hem zorbalık yapan hem zorbalığa maruz kalan çocuklar için</a:t>
            </a:r>
          </a:p>
        </p:txBody>
      </p:sp>
      <p:sp>
        <p:nvSpPr>
          <p:cNvPr id="3" name="İçerik Yer Tutucusu 2"/>
          <p:cNvSpPr>
            <a:spLocks noGrp="1"/>
          </p:cNvSpPr>
          <p:nvPr>
            <p:ph sz="quarter" idx="1"/>
          </p:nvPr>
        </p:nvSpPr>
        <p:spPr>
          <a:xfrm>
            <a:off x="639316" y="1268760"/>
            <a:ext cx="8153400" cy="4495800"/>
          </a:xfrm>
        </p:spPr>
        <p:txBody>
          <a:bodyPr/>
          <a:lstStyle/>
          <a:p>
            <a:pPr algn="ctr"/>
            <a:endParaRPr lang="tr-TR" dirty="0"/>
          </a:p>
          <a:p>
            <a:pPr algn="ctr"/>
            <a:r>
              <a:rPr lang="tr-TR" sz="2000" dirty="0" smtClean="0">
                <a:latin typeface="Bookman Old Style" panose="02050604050505020204" pitchFamily="18" charset="0"/>
              </a:rPr>
              <a:t>Yüksek </a:t>
            </a:r>
            <a:r>
              <a:rPr lang="tr-TR" sz="2000" dirty="0">
                <a:latin typeface="Bookman Old Style" panose="02050604050505020204" pitchFamily="18" charset="0"/>
              </a:rPr>
              <a:t>düzeyde saldırgan problemler</a:t>
            </a:r>
          </a:p>
          <a:p>
            <a:pPr algn="ctr"/>
            <a:r>
              <a:rPr lang="tr-TR" sz="2000" dirty="0" smtClean="0">
                <a:latin typeface="Bookman Old Style" panose="02050604050505020204" pitchFamily="18" charset="0"/>
              </a:rPr>
              <a:t>Depresyon </a:t>
            </a:r>
            <a:r>
              <a:rPr lang="tr-TR" sz="2000" dirty="0">
                <a:latin typeface="Bookman Old Style" panose="02050604050505020204" pitchFamily="18" charset="0"/>
              </a:rPr>
              <a:t>ve kaygı bozuklukları</a:t>
            </a:r>
          </a:p>
          <a:p>
            <a:pPr algn="ctr"/>
            <a:r>
              <a:rPr lang="tr-TR" sz="2000" dirty="0" smtClean="0">
                <a:latin typeface="Bookman Old Style" panose="02050604050505020204" pitchFamily="18" charset="0"/>
              </a:rPr>
              <a:t>Duygusal </a:t>
            </a:r>
            <a:r>
              <a:rPr lang="tr-TR" sz="2000" dirty="0">
                <a:latin typeface="Bookman Old Style" panose="02050604050505020204" pitchFamily="18" charset="0"/>
              </a:rPr>
              <a:t>stres</a:t>
            </a:r>
          </a:p>
          <a:p>
            <a:pPr algn="ctr"/>
            <a:r>
              <a:rPr lang="tr-TR" sz="2000" dirty="0" smtClean="0">
                <a:latin typeface="Bookman Old Style" panose="02050604050505020204" pitchFamily="18" charset="0"/>
              </a:rPr>
              <a:t>Düşük </a:t>
            </a:r>
            <a:r>
              <a:rPr lang="tr-TR" sz="2000" dirty="0">
                <a:latin typeface="Bookman Old Style" panose="02050604050505020204" pitchFamily="18" charset="0"/>
              </a:rPr>
              <a:t>benlik saygısı</a:t>
            </a:r>
          </a:p>
          <a:p>
            <a:pPr algn="ctr"/>
            <a:r>
              <a:rPr lang="tr-TR" sz="2000" dirty="0" smtClean="0">
                <a:latin typeface="Bookman Old Style" panose="02050604050505020204" pitchFamily="18" charset="0"/>
              </a:rPr>
              <a:t>Sosyal </a:t>
            </a:r>
            <a:r>
              <a:rPr lang="tr-TR" sz="2000" dirty="0">
                <a:latin typeface="Bookman Old Style" panose="02050604050505020204" pitchFamily="18" charset="0"/>
              </a:rPr>
              <a:t>ilişkilerde problemler </a:t>
            </a:r>
          </a:p>
          <a:p>
            <a:pPr algn="ctr"/>
            <a:r>
              <a:rPr lang="tr-TR" sz="2000" dirty="0" smtClean="0">
                <a:latin typeface="Bookman Old Style" panose="02050604050505020204" pitchFamily="18" charset="0"/>
              </a:rPr>
              <a:t>Dışlanma</a:t>
            </a:r>
            <a:endParaRPr lang="tr-TR" sz="2000" dirty="0">
              <a:latin typeface="Bookman Old Style" panose="02050604050505020204" pitchFamily="18" charset="0"/>
            </a:endParaRPr>
          </a:p>
          <a:p>
            <a:pPr algn="ctr"/>
            <a:endParaRPr lang="tr-TR" dirty="0"/>
          </a:p>
          <a:p>
            <a:pPr algn="ctr"/>
            <a:endParaRPr lang="tr-TR" dirty="0"/>
          </a:p>
          <a:p>
            <a:pPr algn="ctr"/>
            <a:endParaRPr lang="tr-TR"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221088"/>
            <a:ext cx="4231817" cy="23736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solidFill>
                  <a:schemeClr val="accent2"/>
                </a:solidFill>
                <a:latin typeface="Arial Rounded MT Bold" panose="020F0704030504030204" pitchFamily="34" charset="0"/>
              </a:rPr>
              <a:t>Akran Zorbalığını Nasıl </a:t>
            </a:r>
            <a:r>
              <a:rPr lang="tr-TR" sz="3200" b="1" dirty="0" smtClean="0">
                <a:solidFill>
                  <a:schemeClr val="accent2"/>
                </a:solidFill>
                <a:latin typeface="Arial Rounded MT Bold" panose="020F0704030504030204" pitchFamily="34" charset="0"/>
              </a:rPr>
              <a:t>Anlarsınız?</a:t>
            </a:r>
            <a:endParaRPr lang="tr-TR" sz="3200" b="1" dirty="0">
              <a:solidFill>
                <a:schemeClr val="accent2"/>
              </a:solidFill>
              <a:latin typeface="Arial Rounded MT Bold" panose="020F0704030504030204" pitchFamily="34" charset="0"/>
            </a:endParaRPr>
          </a:p>
        </p:txBody>
      </p:sp>
      <p:sp>
        <p:nvSpPr>
          <p:cNvPr id="3" name="İçerik Yer Tutucusu 2"/>
          <p:cNvSpPr>
            <a:spLocks noGrp="1"/>
          </p:cNvSpPr>
          <p:nvPr>
            <p:ph sz="quarter" idx="1"/>
          </p:nvPr>
        </p:nvSpPr>
        <p:spPr/>
        <p:txBody>
          <a:bodyPr>
            <a:normAutofit/>
          </a:bodyPr>
          <a:lstStyle/>
          <a:p>
            <a:pPr marL="0" indent="0">
              <a:buNone/>
            </a:pPr>
            <a:endParaRPr lang="tr-TR" dirty="0"/>
          </a:p>
          <a:p>
            <a:r>
              <a:rPr lang="tr-TR" sz="2400" dirty="0" smtClean="0">
                <a:latin typeface="Bookman Old Style" panose="02050604050505020204" pitchFamily="18" charset="0"/>
              </a:rPr>
              <a:t>Çocuklar </a:t>
            </a:r>
            <a:r>
              <a:rPr lang="tr-TR" sz="2400" dirty="0">
                <a:latin typeface="Bookman Old Style" panose="02050604050505020204" pitchFamily="18" charset="0"/>
              </a:rPr>
              <a:t>zorbalık yaptıklarını veya zorbalığa maruz kaldıklarını yetişkinlere doğrudan anlatmayabilirler.</a:t>
            </a:r>
          </a:p>
          <a:p>
            <a:r>
              <a:rPr lang="tr-TR" sz="2400" dirty="0" smtClean="0">
                <a:latin typeface="Bookman Old Style" panose="02050604050505020204" pitchFamily="18" charset="0"/>
              </a:rPr>
              <a:t>Bununla </a:t>
            </a:r>
            <a:r>
              <a:rPr lang="tr-TR" sz="2400" dirty="0">
                <a:latin typeface="Bookman Old Style" panose="02050604050505020204" pitchFamily="18" charset="0"/>
              </a:rPr>
              <a:t>birlikte, çocukları yakından gözlemlediğimizde, bazı işaretler akran zorbalığı durumları hakkında bizlere bilgi verebilir.</a:t>
            </a:r>
          </a:p>
          <a:p>
            <a:r>
              <a:rPr lang="tr-TR" sz="2400" dirty="0" smtClean="0">
                <a:latin typeface="Bookman Old Style" panose="02050604050505020204" pitchFamily="18" charset="0"/>
              </a:rPr>
              <a:t>Bu </a:t>
            </a:r>
            <a:r>
              <a:rPr lang="tr-TR" sz="2400" dirty="0">
                <a:latin typeface="Bookman Old Style" panose="02050604050505020204" pitchFamily="18" charset="0"/>
              </a:rPr>
              <a:t>işaretler, zorbalık dışındaki nedenlerden de kaynaklanıyor olabilir ancak mutlaka önemsenmeli ve takip edilmelidir.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6296" y="1484784"/>
            <a:ext cx="2040912" cy="2232248"/>
          </a:xfrm>
          <a:prstGeom prst="rect">
            <a:avLst/>
          </a:prstGeom>
        </p:spPr>
      </p:pic>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536" y="-387424"/>
            <a:ext cx="2040912" cy="223224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28600"/>
            <a:ext cx="9252520" cy="990600"/>
          </a:xfrm>
        </p:spPr>
        <p:txBody>
          <a:bodyPr>
            <a:noAutofit/>
          </a:bodyPr>
          <a:lstStyle/>
          <a:p>
            <a:pPr algn="ctr"/>
            <a:r>
              <a:rPr lang="tr-TR" sz="4800" b="1" dirty="0" smtClean="0">
                <a:solidFill>
                  <a:schemeClr val="accent2">
                    <a:lumMod val="75000"/>
                  </a:schemeClr>
                </a:solidFill>
                <a:latin typeface="Arial Rounded MT Bold" panose="020F0704030504030204" pitchFamily="34" charset="0"/>
              </a:rPr>
              <a:t>AKRAN ZORBALIĞI NEDİR?</a:t>
            </a:r>
            <a:endParaRPr lang="tr-TR" sz="4800" b="1" dirty="0">
              <a:solidFill>
                <a:schemeClr val="accent2">
                  <a:lumMod val="75000"/>
                </a:schemeClr>
              </a:solidFill>
              <a:latin typeface="Arial Rounded MT Bold" panose="020F0704030504030204" pitchFamily="34" charset="0"/>
            </a:endParaRPr>
          </a:p>
        </p:txBody>
      </p:sp>
      <p:sp>
        <p:nvSpPr>
          <p:cNvPr id="3" name="İçerik Yer Tutucusu 2"/>
          <p:cNvSpPr>
            <a:spLocks noGrp="1"/>
          </p:cNvSpPr>
          <p:nvPr>
            <p:ph sz="quarter" idx="1"/>
          </p:nvPr>
        </p:nvSpPr>
        <p:spPr/>
        <p:txBody>
          <a:bodyPr>
            <a:normAutofit/>
          </a:bodyPr>
          <a:lstStyle/>
          <a:p>
            <a:endParaRPr lang="tr-TR" sz="2000" dirty="0"/>
          </a:p>
          <a:p>
            <a:r>
              <a:rPr lang="tr-TR" sz="2000" b="1" dirty="0">
                <a:latin typeface="Bookman Old Style" panose="02050604050505020204" pitchFamily="18" charset="0"/>
              </a:rPr>
              <a:t>Akran zorbalığı</a:t>
            </a:r>
            <a:r>
              <a:rPr lang="tr-TR" sz="2000" dirty="0">
                <a:latin typeface="Bookman Old Style" panose="02050604050505020204" pitchFamily="18" charset="0"/>
              </a:rPr>
              <a:t>, okullarda bir ya da birkaç çocuğun bir başka çocuğa karşı yaptığı saldırgan davranışlar olarak tanımlanmaktadır.</a:t>
            </a:r>
          </a:p>
          <a:p>
            <a:r>
              <a:rPr lang="tr-TR" sz="2000" dirty="0" smtClean="0">
                <a:latin typeface="Bookman Old Style" panose="02050604050505020204" pitchFamily="18" charset="0"/>
              </a:rPr>
              <a:t>Bir </a:t>
            </a:r>
            <a:r>
              <a:rPr lang="tr-TR" sz="2000" dirty="0">
                <a:latin typeface="Bookman Old Style" panose="02050604050505020204" pitchFamily="18" charset="0"/>
              </a:rPr>
              <a:t>davranışın akran zorbalığı olarak tanımlanması için </a:t>
            </a:r>
            <a:r>
              <a:rPr lang="tr-TR" sz="2000" b="1" dirty="0">
                <a:latin typeface="Bookman Old Style" panose="02050604050505020204" pitchFamily="18" charset="0"/>
              </a:rPr>
              <a:t>üç temel özellik </a:t>
            </a:r>
            <a:r>
              <a:rPr lang="tr-TR" sz="2000" dirty="0">
                <a:latin typeface="Bookman Old Style" panose="02050604050505020204" pitchFamily="18" charset="0"/>
              </a:rPr>
              <a:t>gerekmektedir:</a:t>
            </a:r>
          </a:p>
          <a:p>
            <a:r>
              <a:rPr lang="tr-TR" sz="2000" dirty="0">
                <a:latin typeface="Bookman Old Style" panose="02050604050505020204" pitchFamily="18" charset="0"/>
              </a:rPr>
              <a:t>1-Davranışın </a:t>
            </a:r>
            <a:r>
              <a:rPr lang="tr-TR" sz="2000" b="1" dirty="0">
                <a:latin typeface="Bookman Old Style" panose="02050604050505020204" pitchFamily="18" charset="0"/>
              </a:rPr>
              <a:t>zarar verme niyetiyle kasıtlı </a:t>
            </a:r>
            <a:r>
              <a:rPr lang="tr-TR" sz="2000" dirty="0">
                <a:latin typeface="Bookman Old Style" panose="02050604050505020204" pitchFamily="18" charset="0"/>
              </a:rPr>
              <a:t>olarak yapılması </a:t>
            </a:r>
          </a:p>
          <a:p>
            <a:r>
              <a:rPr lang="tr-TR" sz="2000" dirty="0">
                <a:latin typeface="Bookman Old Style" panose="02050604050505020204" pitchFamily="18" charset="0"/>
              </a:rPr>
              <a:t>2-Davranışın </a:t>
            </a:r>
            <a:r>
              <a:rPr lang="tr-TR" sz="2000" b="1" dirty="0">
                <a:latin typeface="Bookman Old Style" panose="02050604050505020204" pitchFamily="18" charset="0"/>
              </a:rPr>
              <a:t>tekrarlaması ve sürekli </a:t>
            </a:r>
            <a:r>
              <a:rPr lang="tr-TR" sz="2000" dirty="0">
                <a:latin typeface="Bookman Old Style" panose="02050604050505020204" pitchFamily="18" charset="0"/>
              </a:rPr>
              <a:t>olması</a:t>
            </a:r>
          </a:p>
          <a:p>
            <a:r>
              <a:rPr lang="tr-TR" sz="2000" dirty="0" smtClean="0">
                <a:latin typeface="Bookman Old Style" panose="02050604050505020204" pitchFamily="18" charset="0"/>
              </a:rPr>
              <a:t>3-Çocuklar arasında </a:t>
            </a:r>
            <a:r>
              <a:rPr lang="tr-TR" sz="2000" b="1" dirty="0" smtClean="0">
                <a:latin typeface="Bookman Old Style" panose="02050604050505020204" pitchFamily="18" charset="0"/>
              </a:rPr>
              <a:t>güç dengesizliği</a:t>
            </a:r>
            <a:r>
              <a:rPr lang="tr-TR" sz="2000" dirty="0" smtClean="0">
                <a:latin typeface="Bookman Old Style" panose="02050604050505020204" pitchFamily="18" charset="0"/>
              </a:rPr>
              <a:t>nin olması (</a:t>
            </a:r>
            <a:r>
              <a:rPr lang="tr-TR" sz="2000" i="1" dirty="0" smtClean="0">
                <a:latin typeface="Bookman Old Style" panose="02050604050505020204" pitchFamily="18" charset="0"/>
              </a:rPr>
              <a:t>fiziksel, zihinsel, sosyal </a:t>
            </a:r>
            <a:r>
              <a:rPr lang="tr-TR" sz="2000" dirty="0" smtClean="0">
                <a:latin typeface="Bookman Old Style" panose="02050604050505020204" pitchFamily="18" charset="0"/>
              </a:rPr>
              <a:t>ve </a:t>
            </a:r>
            <a:r>
              <a:rPr lang="tr-TR" sz="2000" i="1" dirty="0" smtClean="0">
                <a:latin typeface="Bookman Old Style" panose="02050604050505020204" pitchFamily="18" charset="0"/>
              </a:rPr>
              <a:t>yaş </a:t>
            </a:r>
            <a:r>
              <a:rPr lang="tr-TR" sz="2000" dirty="0" smtClean="0">
                <a:latin typeface="Bookman Old Style" panose="02050604050505020204" pitchFamily="18" charset="0"/>
              </a:rPr>
              <a:t>gibi)</a:t>
            </a:r>
            <a:endParaRPr lang="tr-TR" sz="2000" dirty="0">
              <a:latin typeface="Bookman Old Style" panose="020506040505050202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232" y="4950996"/>
            <a:ext cx="2016224" cy="1889455"/>
          </a:xfrm>
          <a:prstGeom prst="rect">
            <a:avLst/>
          </a:prstGeom>
        </p:spPr>
      </p:pic>
      <p:pic>
        <p:nvPicPr>
          <p:cNvPr id="1026" name="Picture 2" descr="Siber Zorbalık Nedir? 12 Adımda Siber Zorbalığı Önleyin - Abdulkadir Özb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80" y="5135382"/>
            <a:ext cx="2592288" cy="1729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a:solidFill>
                  <a:schemeClr val="accent2"/>
                </a:solidFill>
                <a:latin typeface="Arial Rounded MT Bold" panose="020F0704030504030204" pitchFamily="34" charset="0"/>
              </a:rPr>
              <a:t>Akran Zorbalığını Nasıl Anlarsınız?</a:t>
            </a:r>
            <a:endParaRPr lang="tr-TR" sz="3200" dirty="0"/>
          </a:p>
        </p:txBody>
      </p:sp>
      <p:sp>
        <p:nvSpPr>
          <p:cNvPr id="3" name="İçerik Yer Tutucusu 2"/>
          <p:cNvSpPr>
            <a:spLocks noGrp="1"/>
          </p:cNvSpPr>
          <p:nvPr>
            <p:ph sz="quarter" idx="1"/>
          </p:nvPr>
        </p:nvSpPr>
        <p:spPr/>
        <p:txBody>
          <a:bodyPr>
            <a:normAutofit lnSpcReduction="10000"/>
          </a:bodyPr>
          <a:lstStyle/>
          <a:p>
            <a:endParaRPr lang="tr-TR" sz="2200" dirty="0">
              <a:latin typeface="Bookman Old Style" panose="02050604050505020204" pitchFamily="18" charset="0"/>
            </a:endParaRPr>
          </a:p>
          <a:p>
            <a:r>
              <a:rPr lang="tr-TR" sz="2200" dirty="0" smtClean="0">
                <a:latin typeface="Bookman Old Style" panose="02050604050505020204" pitchFamily="18" charset="0"/>
              </a:rPr>
              <a:t>Farklı </a:t>
            </a:r>
            <a:r>
              <a:rPr lang="tr-TR" sz="2200" dirty="0">
                <a:latin typeface="Bookman Old Style" panose="02050604050505020204" pitchFamily="18" charset="0"/>
              </a:rPr>
              <a:t>ortamlarda saldırgan davranışlar gösterme (</a:t>
            </a:r>
            <a:r>
              <a:rPr lang="tr-TR" sz="2200" dirty="0" err="1">
                <a:latin typeface="Bookman Old Style" panose="02050604050505020204" pitchFamily="18" charset="0"/>
              </a:rPr>
              <a:t>örn</a:t>
            </a:r>
            <a:r>
              <a:rPr lang="tr-TR" sz="2200" dirty="0">
                <a:latin typeface="Bookman Old Style" panose="02050604050505020204" pitchFamily="18" charset="0"/>
              </a:rPr>
              <a:t>. ev, mahalle)</a:t>
            </a:r>
          </a:p>
          <a:p>
            <a:r>
              <a:rPr lang="tr-TR" sz="2200" dirty="0" smtClean="0">
                <a:latin typeface="Bookman Old Style" panose="02050604050505020204" pitchFamily="18" charset="0"/>
              </a:rPr>
              <a:t>Düşünmeden</a:t>
            </a:r>
            <a:r>
              <a:rPr lang="tr-TR" sz="2200" dirty="0">
                <a:latin typeface="Bookman Old Style" panose="02050604050505020204" pitchFamily="18" charset="0"/>
              </a:rPr>
              <a:t>, ani davranma</a:t>
            </a:r>
          </a:p>
          <a:p>
            <a:r>
              <a:rPr lang="tr-TR" sz="2200" dirty="0" smtClean="0">
                <a:latin typeface="Bookman Old Style" panose="02050604050505020204" pitchFamily="18" charset="0"/>
              </a:rPr>
              <a:t>Çabuk </a:t>
            </a:r>
            <a:r>
              <a:rPr lang="tr-TR" sz="2200" dirty="0">
                <a:latin typeface="Bookman Old Style" panose="02050604050505020204" pitchFamily="18" charset="0"/>
              </a:rPr>
              <a:t>öfkelenme</a:t>
            </a:r>
          </a:p>
          <a:p>
            <a:r>
              <a:rPr lang="tr-TR" sz="2200" dirty="0" smtClean="0">
                <a:latin typeface="Bookman Old Style" panose="02050604050505020204" pitchFamily="18" charset="0"/>
              </a:rPr>
              <a:t>Kuralları </a:t>
            </a:r>
            <a:r>
              <a:rPr lang="tr-TR" sz="2200" dirty="0">
                <a:latin typeface="Bookman Old Style" panose="02050604050505020204" pitchFamily="18" charset="0"/>
              </a:rPr>
              <a:t>dinleme ve uymada zorluk yaşama</a:t>
            </a:r>
          </a:p>
          <a:p>
            <a:r>
              <a:rPr lang="tr-TR" sz="2200" dirty="0" smtClean="0">
                <a:latin typeface="Bookman Old Style" panose="02050604050505020204" pitchFamily="18" charset="0"/>
              </a:rPr>
              <a:t>Öğretmen </a:t>
            </a:r>
            <a:r>
              <a:rPr lang="tr-TR" sz="2200" dirty="0">
                <a:latin typeface="Bookman Old Style" panose="02050604050505020204" pitchFamily="18" charset="0"/>
              </a:rPr>
              <a:t>ve ebeveynlerine sıklıkla karşı gelme</a:t>
            </a:r>
          </a:p>
          <a:p>
            <a:r>
              <a:rPr lang="tr-TR" sz="2200" dirty="0" smtClean="0">
                <a:latin typeface="Bookman Old Style" panose="02050604050505020204" pitchFamily="18" charset="0"/>
              </a:rPr>
              <a:t>Akranlarına </a:t>
            </a:r>
            <a:r>
              <a:rPr lang="tr-TR" sz="2200" dirty="0">
                <a:latin typeface="Bookman Old Style" panose="02050604050505020204" pitchFamily="18" charset="0"/>
              </a:rPr>
              <a:t>hükmetmeye, boyun eğdirmeye çalışma</a:t>
            </a:r>
          </a:p>
          <a:p>
            <a:r>
              <a:rPr lang="tr-TR" sz="2200" dirty="0" smtClean="0">
                <a:latin typeface="Bookman Old Style" panose="02050604050505020204" pitchFamily="18" charset="0"/>
              </a:rPr>
              <a:t>Başkalarının </a:t>
            </a:r>
            <a:r>
              <a:rPr lang="tr-TR" sz="2200" dirty="0">
                <a:latin typeface="Bookman Old Style" panose="02050604050505020204" pitchFamily="18" charset="0"/>
              </a:rPr>
              <a:t>duygularına duyarlı olmama (empati kurmakta zorlanma)</a:t>
            </a:r>
          </a:p>
          <a:p>
            <a:r>
              <a:rPr lang="tr-TR" sz="2200" dirty="0" smtClean="0">
                <a:latin typeface="Bookman Old Style" panose="02050604050505020204" pitchFamily="18" charset="0"/>
              </a:rPr>
              <a:t>Sizin </a:t>
            </a:r>
            <a:r>
              <a:rPr lang="tr-TR" sz="2200" dirty="0">
                <a:latin typeface="Bookman Old Style" panose="02050604050505020204" pitchFamily="18" charset="0"/>
              </a:rPr>
              <a:t>almadığınız bir eşyaya birden bire sahip olma (kalem, çanta, kitap)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851" y="-243408"/>
            <a:ext cx="2040912" cy="2232248"/>
          </a:xfrm>
          <a:prstGeom prst="rect">
            <a:avLst/>
          </a:prstGeom>
        </p:spPr>
      </p:pic>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544" y="476672"/>
            <a:ext cx="2040912" cy="223224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solidFill>
                  <a:schemeClr val="accent2"/>
                </a:solidFill>
                <a:latin typeface="Arial Rounded MT Bold" panose="020F0704030504030204" pitchFamily="34" charset="0"/>
              </a:rPr>
              <a:t>Çocuğunuz Zorbalık Yapıyorsa Neler Yapabilirsiniz? </a:t>
            </a:r>
          </a:p>
        </p:txBody>
      </p:sp>
      <p:sp>
        <p:nvSpPr>
          <p:cNvPr id="3" name="İçerik Yer Tutucusu 2"/>
          <p:cNvSpPr>
            <a:spLocks noGrp="1"/>
          </p:cNvSpPr>
          <p:nvPr>
            <p:ph sz="quarter" idx="1"/>
          </p:nvPr>
        </p:nvSpPr>
        <p:spPr/>
        <p:txBody>
          <a:bodyPr>
            <a:noAutofit/>
          </a:bodyPr>
          <a:lstStyle/>
          <a:p>
            <a:r>
              <a:rPr lang="tr-TR" sz="2000" dirty="0">
                <a:latin typeface="Bookman Old Style" panose="02050604050505020204" pitchFamily="18" charset="0"/>
              </a:rPr>
              <a:t>Çocuğunuzla zorbalık hakkında konuşun</a:t>
            </a:r>
            <a:r>
              <a:rPr lang="tr-TR" sz="2000" dirty="0" smtClean="0">
                <a:latin typeface="Bookman Old Style" panose="02050604050505020204" pitchFamily="18" charset="0"/>
              </a:rPr>
              <a:t>.</a:t>
            </a:r>
            <a:endParaRPr lang="tr-TR" sz="2000" dirty="0">
              <a:latin typeface="Bookman Old Style" panose="02050604050505020204" pitchFamily="18" charset="0"/>
            </a:endParaRPr>
          </a:p>
          <a:p>
            <a:r>
              <a:rPr lang="tr-TR" sz="2000" dirty="0" smtClean="0">
                <a:latin typeface="Bookman Old Style" panose="02050604050505020204" pitchFamily="18" charset="0"/>
              </a:rPr>
              <a:t>Oyun </a:t>
            </a:r>
            <a:r>
              <a:rPr lang="tr-TR" sz="2000" dirty="0">
                <a:latin typeface="Bookman Old Style" panose="02050604050505020204" pitchFamily="18" charset="0"/>
              </a:rPr>
              <a:t>oynamak/şakalaşmak ile zorbaca davranmak arasındaki farkı anlatın. </a:t>
            </a:r>
          </a:p>
          <a:p>
            <a:r>
              <a:rPr lang="tr-TR" sz="2000" dirty="0" smtClean="0">
                <a:latin typeface="Bookman Old Style" panose="02050604050505020204" pitchFamily="18" charset="0"/>
              </a:rPr>
              <a:t>Zorbalığın </a:t>
            </a:r>
            <a:r>
              <a:rPr lang="tr-TR" sz="2000" dirty="0">
                <a:latin typeface="Bookman Old Style" panose="02050604050505020204" pitchFamily="18" charset="0"/>
              </a:rPr>
              <a:t>neden kötü bir şey olduğunu basit bir dille aktarın. </a:t>
            </a:r>
            <a:endParaRPr lang="tr-TR" sz="2000" dirty="0" smtClean="0">
              <a:latin typeface="Bookman Old Style" panose="02050604050505020204" pitchFamily="18" charset="0"/>
            </a:endParaRPr>
          </a:p>
          <a:p>
            <a:r>
              <a:rPr lang="tr-TR" sz="2000" dirty="0">
                <a:latin typeface="Bookman Old Style" panose="02050604050505020204" pitchFamily="18" charset="0"/>
              </a:rPr>
              <a:t>Zorbalık davranışlarına onay vermediğinizi belirtin</a:t>
            </a:r>
            <a:r>
              <a:rPr lang="tr-TR" sz="2000" dirty="0" smtClean="0">
                <a:latin typeface="Bookman Old Style" panose="02050604050505020204" pitchFamily="18" charset="0"/>
              </a:rPr>
              <a:t>.</a:t>
            </a:r>
            <a:endParaRPr lang="tr-TR" sz="2000" dirty="0">
              <a:latin typeface="Bookman Old Style" panose="02050604050505020204" pitchFamily="18" charset="0"/>
            </a:endParaRPr>
          </a:p>
          <a:p>
            <a:r>
              <a:rPr lang="tr-TR" sz="2000" dirty="0" smtClean="0">
                <a:latin typeface="Bookman Old Style" panose="02050604050505020204" pitchFamily="18" charset="0"/>
              </a:rPr>
              <a:t>Çocuğunuza </a:t>
            </a:r>
            <a:r>
              <a:rPr lang="tr-TR" sz="2000" dirty="0">
                <a:latin typeface="Bookman Old Style" panose="02050604050505020204" pitchFamily="18" charset="0"/>
              </a:rPr>
              <a:t>hangi davranışlarının zorbaca olduğunu aktarın, anlamasına yardımcı olun</a:t>
            </a:r>
            <a:r>
              <a:rPr lang="tr-TR" sz="2000" dirty="0" smtClean="0">
                <a:latin typeface="Bookman Old Style" panose="02050604050505020204" pitchFamily="18" charset="0"/>
              </a:rPr>
              <a:t>.</a:t>
            </a:r>
            <a:endParaRPr lang="tr-TR" sz="2000" dirty="0">
              <a:latin typeface="Bookman Old Style" panose="02050604050505020204" pitchFamily="18" charset="0"/>
            </a:endParaRPr>
          </a:p>
        </p:txBody>
      </p:sp>
      <p:pic>
        <p:nvPicPr>
          <p:cNvPr id="13314" name="Picture 2" descr="unlem | EMRAH ÇE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360047"/>
            <a:ext cx="2527563" cy="25202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solidFill>
                  <a:schemeClr val="accent2"/>
                </a:solidFill>
                <a:latin typeface="Arial Rounded MT Bold" panose="020F0704030504030204" pitchFamily="34" charset="0"/>
              </a:rPr>
              <a:t>Çocuğunuz </a:t>
            </a:r>
            <a:r>
              <a:rPr lang="tr-TR" sz="3200" b="1" dirty="0">
                <a:solidFill>
                  <a:srgbClr val="002060"/>
                </a:solidFill>
                <a:latin typeface="Arial Rounded MT Bold" panose="020F0704030504030204" pitchFamily="34" charset="0"/>
              </a:rPr>
              <a:t>Zorbalık Yapıyorsa </a:t>
            </a:r>
            <a:r>
              <a:rPr lang="tr-TR" sz="3200" b="1" dirty="0">
                <a:solidFill>
                  <a:schemeClr val="accent2"/>
                </a:solidFill>
                <a:latin typeface="Arial Rounded MT Bold" panose="020F0704030504030204" pitchFamily="34" charset="0"/>
              </a:rPr>
              <a:t>Neler Yapabilirsiniz? </a:t>
            </a:r>
            <a:endParaRPr lang="tr-TR" sz="3200" b="1" dirty="0"/>
          </a:p>
        </p:txBody>
      </p:sp>
      <p:sp>
        <p:nvSpPr>
          <p:cNvPr id="3" name="İçerik Yer Tutucusu 2"/>
          <p:cNvSpPr>
            <a:spLocks noGrp="1"/>
          </p:cNvSpPr>
          <p:nvPr>
            <p:ph sz="quarter" idx="1"/>
          </p:nvPr>
        </p:nvSpPr>
        <p:spPr/>
        <p:txBody>
          <a:bodyPr>
            <a:noAutofit/>
          </a:bodyPr>
          <a:lstStyle/>
          <a:p>
            <a:r>
              <a:rPr lang="tr-TR" sz="2000" dirty="0">
                <a:latin typeface="Bookman Old Style" panose="02050604050505020204" pitchFamily="18" charset="0"/>
              </a:rPr>
              <a:t>Bu zorbalık davranışlarını neden gösterdiğini anlamaya çalışın. Bu davranışlar yerine hangi davranışları yapabileceğini anlatın.</a:t>
            </a:r>
          </a:p>
          <a:p>
            <a:r>
              <a:rPr lang="tr-TR" sz="2000" dirty="0">
                <a:latin typeface="Bookman Old Style" panose="02050604050505020204" pitchFamily="18" charset="0"/>
              </a:rPr>
              <a:t>Kesinlikle fiziksel ceza vermeyin.</a:t>
            </a:r>
          </a:p>
          <a:p>
            <a:r>
              <a:rPr lang="tr-TR" sz="2000" dirty="0">
                <a:latin typeface="Bookman Old Style" panose="02050604050505020204" pitchFamily="18" charset="0"/>
              </a:rPr>
              <a:t>Çocuğunuzu sosyal ve duygusal beceriler (paylaşma, yardım etme, duyguların ifade edilmesi) konusunda destekleyin.</a:t>
            </a:r>
          </a:p>
          <a:p>
            <a:r>
              <a:rPr lang="tr-TR" sz="2000" dirty="0">
                <a:latin typeface="Bookman Old Style" panose="02050604050505020204" pitchFamily="18" charset="0"/>
              </a:rPr>
              <a:t>Okul ile mutlaka temasa geçin.</a:t>
            </a:r>
          </a:p>
          <a:p>
            <a:r>
              <a:rPr lang="tr-TR" sz="2000" dirty="0">
                <a:latin typeface="Bookman Old Style" panose="02050604050505020204" pitchFamily="18" charset="0"/>
              </a:rPr>
              <a:t>Psikolojik danışman/rehber öğretmen ve öğretmeniyle işbirliği kurun. </a:t>
            </a:r>
          </a:p>
          <a:p>
            <a:r>
              <a:rPr lang="tr-TR" sz="2000" dirty="0">
                <a:latin typeface="Bookman Old Style" panose="02050604050505020204" pitchFamily="18" charset="0"/>
              </a:rPr>
              <a:t>Gerektiği zaman uzman desteği almaktan çekinmeyin.</a:t>
            </a:r>
          </a:p>
          <a:p>
            <a:endParaRPr lang="tr-TR" sz="2000" dirty="0">
              <a:latin typeface="Bookman Old Style" panose="02050604050505020204" pitchFamily="18" charset="0"/>
            </a:endParaRPr>
          </a:p>
        </p:txBody>
      </p:sp>
      <p:pic>
        <p:nvPicPr>
          <p:cNvPr id="4" name="Picture 2" descr="unlem | EMRAH ÇEL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318" y="5157192"/>
            <a:ext cx="1583682" cy="15791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solidFill>
                  <a:schemeClr val="accent2"/>
                </a:solidFill>
                <a:latin typeface="Arial Rounded MT Bold" panose="020F0704030504030204" pitchFamily="34" charset="0"/>
              </a:rPr>
              <a:t>Çocuğunuzun </a:t>
            </a:r>
            <a:r>
              <a:rPr lang="tr-TR" sz="3200" b="1" dirty="0">
                <a:solidFill>
                  <a:srgbClr val="002060"/>
                </a:solidFill>
                <a:latin typeface="Arial Rounded MT Bold" panose="020F0704030504030204" pitchFamily="34" charset="0"/>
              </a:rPr>
              <a:t>Zorbalığa Maruz Kaldığını </a:t>
            </a:r>
            <a:r>
              <a:rPr lang="tr-TR" sz="3200" b="1" dirty="0">
                <a:solidFill>
                  <a:schemeClr val="accent2"/>
                </a:solidFill>
                <a:latin typeface="Arial Rounded MT Bold" panose="020F0704030504030204" pitchFamily="34" charset="0"/>
              </a:rPr>
              <a:t>Nasıl Anlarsınız?</a:t>
            </a:r>
          </a:p>
        </p:txBody>
      </p:sp>
      <p:sp>
        <p:nvSpPr>
          <p:cNvPr id="3" name="İçerik Yer Tutucusu 2"/>
          <p:cNvSpPr>
            <a:spLocks noGrp="1"/>
          </p:cNvSpPr>
          <p:nvPr>
            <p:ph sz="quarter" idx="1"/>
          </p:nvPr>
        </p:nvSpPr>
        <p:spPr>
          <a:xfrm>
            <a:off x="612648" y="1600200"/>
            <a:ext cx="8153400" cy="4997152"/>
          </a:xfrm>
        </p:spPr>
        <p:txBody>
          <a:bodyPr>
            <a:normAutofit fontScale="40000" lnSpcReduction="20000"/>
          </a:bodyPr>
          <a:lstStyle/>
          <a:p>
            <a:endParaRPr lang="tr-TR" dirty="0">
              <a:latin typeface="Bookman Old Style" panose="02050604050505020204" pitchFamily="18" charset="0"/>
            </a:endParaRPr>
          </a:p>
          <a:p>
            <a:r>
              <a:rPr lang="tr-TR" sz="4500" dirty="0" smtClean="0">
                <a:latin typeface="Bookman Old Style" panose="02050604050505020204" pitchFamily="18" charset="0"/>
              </a:rPr>
              <a:t>Vücudunda </a:t>
            </a:r>
            <a:r>
              <a:rPr lang="tr-TR" sz="4500" dirty="0">
                <a:latin typeface="Bookman Old Style" panose="02050604050505020204" pitchFamily="18" charset="0"/>
              </a:rPr>
              <a:t>morluk, çizik, yara vb. belirtiler </a:t>
            </a:r>
          </a:p>
          <a:p>
            <a:r>
              <a:rPr lang="tr-TR" sz="4500" dirty="0" smtClean="0">
                <a:latin typeface="Bookman Old Style" panose="02050604050505020204" pitchFamily="18" charset="0"/>
              </a:rPr>
              <a:t>Okuldan </a:t>
            </a:r>
            <a:r>
              <a:rPr lang="tr-TR" sz="4500" dirty="0">
                <a:latin typeface="Bookman Old Style" panose="02050604050505020204" pitchFamily="18" charset="0"/>
              </a:rPr>
              <a:t>kıyafetleri yırtılmış, dağılmış, kirli olarak dönme</a:t>
            </a:r>
          </a:p>
          <a:p>
            <a:r>
              <a:rPr lang="tr-TR" sz="4500" dirty="0" smtClean="0">
                <a:latin typeface="Bookman Old Style" panose="02050604050505020204" pitchFamily="18" charset="0"/>
              </a:rPr>
              <a:t>Normalde </a:t>
            </a:r>
            <a:r>
              <a:rPr lang="tr-TR" sz="4500" dirty="0">
                <a:latin typeface="Bookman Old Style" panose="02050604050505020204" pitchFamily="18" charset="0"/>
              </a:rPr>
              <a:t>okulu sevmesine rağmen okula gitmek istememe, okula gideceği günlerde sabahları huysuzluk etme</a:t>
            </a:r>
          </a:p>
          <a:p>
            <a:r>
              <a:rPr lang="tr-TR" sz="4500" dirty="0" smtClean="0">
                <a:latin typeface="Bookman Old Style" panose="02050604050505020204" pitchFamily="18" charset="0"/>
              </a:rPr>
              <a:t>Okul </a:t>
            </a:r>
            <a:r>
              <a:rPr lang="tr-TR" sz="4500" dirty="0">
                <a:latin typeface="Bookman Old Style" panose="02050604050505020204" pitchFamily="18" charset="0"/>
              </a:rPr>
              <a:t>servisine binmek istememe</a:t>
            </a:r>
          </a:p>
          <a:p>
            <a:r>
              <a:rPr lang="tr-TR" sz="4500" dirty="0" smtClean="0">
                <a:latin typeface="Bookman Old Style" panose="02050604050505020204" pitchFamily="18" charset="0"/>
              </a:rPr>
              <a:t>Sık </a:t>
            </a:r>
            <a:r>
              <a:rPr lang="tr-TR" sz="4500" dirty="0">
                <a:latin typeface="Bookman Old Style" panose="02050604050505020204" pitchFamily="18" charset="0"/>
              </a:rPr>
              <a:t>sık baş ağrısı, karın ağrısı, iştah kaybı gibi fiziksel problemlerden şikayet etme</a:t>
            </a:r>
          </a:p>
          <a:p>
            <a:r>
              <a:rPr lang="tr-TR" sz="4500" dirty="0" smtClean="0">
                <a:latin typeface="Bookman Old Style" panose="02050604050505020204" pitchFamily="18" charset="0"/>
              </a:rPr>
              <a:t>Altını </a:t>
            </a:r>
            <a:r>
              <a:rPr lang="tr-TR" sz="4500" dirty="0">
                <a:latin typeface="Bookman Old Style" panose="02050604050505020204" pitchFamily="18" charset="0"/>
              </a:rPr>
              <a:t>ıslatma, tırnak yeme</a:t>
            </a:r>
          </a:p>
          <a:p>
            <a:r>
              <a:rPr lang="tr-TR" sz="4500" dirty="0" smtClean="0">
                <a:latin typeface="Bookman Old Style" panose="02050604050505020204" pitchFamily="18" charset="0"/>
              </a:rPr>
              <a:t>Eski </a:t>
            </a:r>
            <a:r>
              <a:rPr lang="tr-TR" sz="4500" dirty="0">
                <a:latin typeface="Bookman Old Style" panose="02050604050505020204" pitchFamily="18" charset="0"/>
              </a:rPr>
              <a:t>neşesini kaybetmiş olma, içe kapanma, ağlama </a:t>
            </a:r>
          </a:p>
          <a:p>
            <a:r>
              <a:rPr lang="tr-TR" sz="4500" dirty="0" smtClean="0">
                <a:latin typeface="Bookman Old Style" panose="02050604050505020204" pitchFamily="18" charset="0"/>
              </a:rPr>
              <a:t>Uykuya </a:t>
            </a:r>
            <a:r>
              <a:rPr lang="tr-TR" sz="4500" dirty="0">
                <a:latin typeface="Bookman Old Style" panose="02050604050505020204" pitchFamily="18" charset="0"/>
              </a:rPr>
              <a:t>dalmakta güçlük yaşama, kabuslar görme</a:t>
            </a:r>
          </a:p>
          <a:p>
            <a:r>
              <a:rPr lang="tr-TR" sz="4500" dirty="0" smtClean="0">
                <a:latin typeface="Bookman Old Style" panose="02050604050505020204" pitchFamily="18" charset="0"/>
              </a:rPr>
              <a:t>Her </a:t>
            </a:r>
            <a:r>
              <a:rPr lang="tr-TR" sz="4500" dirty="0">
                <a:latin typeface="Bookman Old Style" panose="02050604050505020204" pitchFamily="18" charset="0"/>
              </a:rPr>
              <a:t>an kötü bir şey olacakmış gibi endişeli ve tedirgin davranma</a:t>
            </a:r>
          </a:p>
          <a:p>
            <a:r>
              <a:rPr lang="tr-TR" sz="4500" dirty="0" smtClean="0">
                <a:latin typeface="Bookman Old Style" panose="02050604050505020204" pitchFamily="18" charset="0"/>
              </a:rPr>
              <a:t>Çabuk </a:t>
            </a:r>
            <a:r>
              <a:rPr lang="tr-TR" sz="4500" dirty="0">
                <a:latin typeface="Bookman Old Style" panose="02050604050505020204" pitchFamily="18" charset="0"/>
              </a:rPr>
              <a:t>öfkelenme, tepkisel davranma</a:t>
            </a:r>
          </a:p>
          <a:p>
            <a:r>
              <a:rPr lang="tr-TR" sz="4500" dirty="0" smtClean="0">
                <a:latin typeface="Bookman Old Style" panose="02050604050505020204" pitchFamily="18" charset="0"/>
              </a:rPr>
              <a:t>Kendi </a:t>
            </a:r>
            <a:r>
              <a:rPr lang="tr-TR" sz="4500" dirty="0">
                <a:latin typeface="Bookman Old Style" panose="02050604050505020204" pitchFamily="18" charset="0"/>
              </a:rPr>
              <a:t>oyunlarında, zorbalıkla ilişkili senaryolar üretme</a:t>
            </a:r>
          </a:p>
          <a:p>
            <a:r>
              <a:rPr lang="tr-TR" sz="4500" dirty="0" smtClean="0">
                <a:latin typeface="Bookman Old Style" panose="02050604050505020204" pitchFamily="18" charset="0"/>
              </a:rPr>
              <a:t>Konuşma </a:t>
            </a:r>
            <a:r>
              <a:rPr lang="tr-TR" sz="4500" dirty="0">
                <a:latin typeface="Bookman Old Style" panose="02050604050505020204" pitchFamily="18" charset="0"/>
              </a:rPr>
              <a:t>geriliği, kekeleme</a:t>
            </a:r>
          </a:p>
          <a:p>
            <a:r>
              <a:rPr lang="tr-TR" sz="4500" dirty="0" smtClean="0">
                <a:latin typeface="Bookman Old Style" panose="02050604050505020204" pitchFamily="18" charset="0"/>
              </a:rPr>
              <a:t>Tikler</a:t>
            </a:r>
            <a:endParaRPr lang="tr-TR" sz="4500" dirty="0">
              <a:latin typeface="Bookman Old Style" panose="02050604050505020204" pitchFamily="18" charset="0"/>
            </a:endParaRPr>
          </a:p>
          <a:p>
            <a:r>
              <a:rPr lang="tr-TR" sz="4500" dirty="0" smtClean="0">
                <a:latin typeface="Bookman Old Style" panose="02050604050505020204" pitchFamily="18" charset="0"/>
              </a:rPr>
              <a:t>Bir </a:t>
            </a:r>
            <a:r>
              <a:rPr lang="tr-TR" sz="4500" dirty="0">
                <a:latin typeface="Bookman Old Style" panose="02050604050505020204" pitchFamily="18" charset="0"/>
              </a:rPr>
              <a:t>oyuncağa/nesneye fazlasıyla bağlanma</a:t>
            </a:r>
          </a:p>
          <a:p>
            <a:endParaRPr lang="tr-TR" dirty="0">
              <a:latin typeface="Bookman Old Style" panose="02050604050505020204" pitchFamily="18" charset="0"/>
            </a:endParaRPr>
          </a:p>
        </p:txBody>
      </p:sp>
      <p:pic>
        <p:nvPicPr>
          <p:cNvPr id="143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920" b="6731"/>
          <a:stretch>
            <a:fillRect/>
          </a:stretch>
        </p:blipFill>
        <p:spPr bwMode="auto">
          <a:xfrm>
            <a:off x="7504386" y="2996952"/>
            <a:ext cx="1639614" cy="1679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b="1" dirty="0">
                <a:solidFill>
                  <a:schemeClr val="accent2"/>
                </a:solidFill>
                <a:latin typeface="Arial Rounded MT Bold" panose="020F0704030504030204" pitchFamily="34" charset="0"/>
              </a:rPr>
              <a:t>Çocuğunuz </a:t>
            </a:r>
            <a:r>
              <a:rPr lang="tr-TR" sz="2800" b="1" dirty="0">
                <a:solidFill>
                  <a:srgbClr val="002060"/>
                </a:solidFill>
                <a:latin typeface="Arial Rounded MT Bold" panose="020F0704030504030204" pitchFamily="34" charset="0"/>
              </a:rPr>
              <a:t>Zorbalığa Maruz Kalıyorsa </a:t>
            </a:r>
            <a:r>
              <a:rPr lang="tr-TR" sz="2800" b="1" dirty="0">
                <a:solidFill>
                  <a:schemeClr val="accent2"/>
                </a:solidFill>
                <a:latin typeface="Arial Rounded MT Bold" panose="020F0704030504030204" pitchFamily="34" charset="0"/>
              </a:rPr>
              <a:t>Neler Yapabilirsiniz?</a:t>
            </a:r>
            <a:endParaRPr lang="tr-TR" sz="2800" dirty="0">
              <a:solidFill>
                <a:schemeClr val="accent2"/>
              </a:solidFill>
              <a:latin typeface="Arial Rounded MT Bold" panose="020F0704030504030204" pitchFamily="34" charset="0"/>
            </a:endParaRPr>
          </a:p>
        </p:txBody>
      </p:sp>
      <p:sp>
        <p:nvSpPr>
          <p:cNvPr id="3" name="İçerik Yer Tutucusu 2"/>
          <p:cNvSpPr>
            <a:spLocks noGrp="1"/>
          </p:cNvSpPr>
          <p:nvPr>
            <p:ph sz="quarter" idx="1"/>
          </p:nvPr>
        </p:nvSpPr>
        <p:spPr>
          <a:xfrm>
            <a:off x="612648" y="1600200"/>
            <a:ext cx="7451740" cy="4495800"/>
          </a:xfrm>
        </p:spPr>
        <p:txBody>
          <a:bodyPr>
            <a:noAutofit/>
          </a:bodyPr>
          <a:lstStyle/>
          <a:p>
            <a:pPr marL="0" indent="0">
              <a:buNone/>
            </a:pPr>
            <a:endParaRPr lang="tr-TR" sz="2000" dirty="0">
              <a:latin typeface="Bookman Old Style" panose="02050604050505020204" pitchFamily="18" charset="0"/>
            </a:endParaRPr>
          </a:p>
          <a:p>
            <a:r>
              <a:rPr lang="tr-TR" sz="2000" dirty="0" smtClean="0">
                <a:latin typeface="Bookman Old Style" panose="02050604050505020204" pitchFamily="18" charset="0"/>
              </a:rPr>
              <a:t>Çocuğunuzla </a:t>
            </a:r>
            <a:r>
              <a:rPr lang="tr-TR" sz="2000" dirty="0">
                <a:latin typeface="Bookman Old Style" panose="02050604050505020204" pitchFamily="18" charset="0"/>
              </a:rPr>
              <a:t>neler yaşadığı konusunda konuşun.</a:t>
            </a:r>
          </a:p>
          <a:p>
            <a:r>
              <a:rPr lang="tr-TR" sz="2000" dirty="0" smtClean="0">
                <a:latin typeface="Bookman Old Style" panose="02050604050505020204" pitchFamily="18" charset="0"/>
              </a:rPr>
              <a:t>Zorbalığa </a:t>
            </a:r>
            <a:r>
              <a:rPr lang="tr-TR" sz="2000" dirty="0">
                <a:latin typeface="Bookman Old Style" panose="02050604050505020204" pitchFamily="18" charset="0"/>
              </a:rPr>
              <a:t>uğramanın onun bir hatası olmadığını açık bir şekilde ifade edin</a:t>
            </a:r>
            <a:r>
              <a:rPr lang="tr-TR" sz="2000" dirty="0" smtClean="0">
                <a:latin typeface="Bookman Old Style" panose="02050604050505020204" pitchFamily="18" charset="0"/>
              </a:rPr>
              <a:t>.</a:t>
            </a:r>
          </a:p>
          <a:p>
            <a:r>
              <a:rPr lang="tr-TR" sz="2000" dirty="0">
                <a:latin typeface="Bookman Old Style" panose="02050604050505020204" pitchFamily="18" charset="0"/>
              </a:rPr>
              <a:t>Zorbalıkla baş edebilmesi için ona yardımcı olun. </a:t>
            </a:r>
          </a:p>
          <a:p>
            <a:r>
              <a:rPr lang="tr-TR" sz="2000" dirty="0">
                <a:latin typeface="Bookman Old Style" panose="02050604050505020204" pitchFamily="18" charset="0"/>
              </a:rPr>
              <a:t>Çocuğunuzla böyle bir durumda okulda kimden ve ne şekilde yardım isteyebileceğini konuşun. Gerekirse evde provalar yapın.</a:t>
            </a:r>
          </a:p>
          <a:p>
            <a:r>
              <a:rPr lang="tr-TR" sz="2000" dirty="0" smtClean="0">
                <a:latin typeface="Bookman Old Style" panose="02050604050505020204" pitchFamily="18" charset="0"/>
              </a:rPr>
              <a:t>Çocuğunuzu </a:t>
            </a:r>
            <a:r>
              <a:rPr lang="tr-TR" sz="2000" dirty="0">
                <a:latin typeface="Bookman Old Style" panose="02050604050505020204" pitchFamily="18" charset="0"/>
              </a:rPr>
              <a:t>sosyal ve duygusal beceriler konusunda destekleyin</a:t>
            </a:r>
            <a:r>
              <a:rPr lang="tr-TR" sz="2000" dirty="0" smtClean="0">
                <a:latin typeface="Bookman Old Style" panose="02050604050505020204" pitchFamily="18" charset="0"/>
              </a:rPr>
              <a:t>.</a:t>
            </a:r>
            <a:endParaRPr lang="tr-TR" sz="2000" dirty="0">
              <a:latin typeface="Bookman Old Style" panose="02050604050505020204" pitchFamily="18" charset="0"/>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4883374"/>
            <a:ext cx="1512168" cy="1967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157192"/>
            <a:ext cx="1346528" cy="1681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2800" b="1" dirty="0">
                <a:solidFill>
                  <a:schemeClr val="accent2"/>
                </a:solidFill>
                <a:latin typeface="Arial Rounded MT Bold" panose="020F0704030504030204" pitchFamily="34" charset="0"/>
              </a:rPr>
              <a:t>Çocuğunuz </a:t>
            </a:r>
            <a:r>
              <a:rPr lang="tr-TR" sz="2800" b="1" dirty="0">
                <a:solidFill>
                  <a:srgbClr val="002060"/>
                </a:solidFill>
                <a:latin typeface="Arial Rounded MT Bold" panose="020F0704030504030204" pitchFamily="34" charset="0"/>
              </a:rPr>
              <a:t>Zorbalığa Maruz Kalıyorsa </a:t>
            </a:r>
            <a:r>
              <a:rPr lang="tr-TR" sz="2800" b="1" dirty="0">
                <a:solidFill>
                  <a:schemeClr val="accent2"/>
                </a:solidFill>
                <a:latin typeface="Arial Rounded MT Bold" panose="020F0704030504030204" pitchFamily="34" charset="0"/>
              </a:rPr>
              <a:t>Neler Yapabilirsiniz?</a:t>
            </a:r>
            <a:endParaRPr lang="tr-TR" sz="2800"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2320" y="4661603"/>
            <a:ext cx="1512168" cy="2196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615" t="12876" r="14333" b="7681"/>
          <a:stretch>
            <a:fillRect/>
          </a:stretch>
        </p:blipFill>
        <p:spPr bwMode="auto">
          <a:xfrm>
            <a:off x="611560" y="4661603"/>
            <a:ext cx="2042115" cy="216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İçerik Yer Tutucusu 2"/>
          <p:cNvSpPr>
            <a:spLocks noGrp="1"/>
          </p:cNvSpPr>
          <p:nvPr>
            <p:ph sz="quarter" idx="1"/>
          </p:nvPr>
        </p:nvSpPr>
        <p:spPr/>
        <p:txBody>
          <a:bodyPr>
            <a:normAutofit/>
          </a:bodyPr>
          <a:lstStyle/>
          <a:p>
            <a:r>
              <a:rPr lang="tr-TR" sz="2000" dirty="0">
                <a:latin typeface="Bookman Old Style" panose="02050604050505020204" pitchFamily="18" charset="0"/>
              </a:rPr>
              <a:t>Yeni arkadaşlıklar kurması ve sağlıklı sosyal ilişkiler sürdürebilmesi için gerekli becerileri kazanmasını sağlayın. Bu konuda kitaplardan faydalanabilirsiniz. </a:t>
            </a:r>
          </a:p>
          <a:p>
            <a:r>
              <a:rPr lang="tr-TR" sz="2000" dirty="0">
                <a:latin typeface="Bookman Old Style" panose="02050604050505020204" pitchFamily="18" charset="0"/>
              </a:rPr>
              <a:t>Çocuğunuzun özgüvenini yeniden kazanması için çaba gösterin, olumlu özelliklerini vurgulayın.</a:t>
            </a:r>
          </a:p>
          <a:p>
            <a:r>
              <a:rPr lang="tr-TR" sz="2000" dirty="0">
                <a:latin typeface="Bookman Old Style" panose="02050604050505020204" pitchFamily="18" charset="0"/>
              </a:rPr>
              <a:t>Okul ile mutlaka temasa geçin.</a:t>
            </a:r>
          </a:p>
          <a:p>
            <a:r>
              <a:rPr lang="tr-TR" sz="2000" dirty="0">
                <a:latin typeface="Bookman Old Style" panose="02050604050505020204" pitchFamily="18" charset="0"/>
              </a:rPr>
              <a:t>Psikolojik danışman/rehber öğretmen ve öğretmeniyle işbirliği kurun. </a:t>
            </a:r>
          </a:p>
          <a:p>
            <a:r>
              <a:rPr lang="tr-TR" sz="2000" dirty="0">
                <a:latin typeface="Bookman Old Style" panose="02050604050505020204" pitchFamily="18" charset="0"/>
              </a:rPr>
              <a:t>Gerektiği zaman uzman desteği almaktan çekinmeyin.</a:t>
            </a:r>
          </a:p>
          <a:p>
            <a:endParaRPr lang="tr-TR"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pPr algn="ctr"/>
            <a:r>
              <a:rPr lang="tr-TR" sz="3200" b="1" dirty="0">
                <a:solidFill>
                  <a:schemeClr val="accent2"/>
                </a:solidFill>
                <a:latin typeface="Arial Rounded MT Bold" panose="020F0704030504030204" pitchFamily="34" charset="0"/>
              </a:rPr>
              <a:t>Çocuğunuz </a:t>
            </a:r>
            <a:r>
              <a:rPr lang="tr-TR" sz="3200" b="1" dirty="0">
                <a:solidFill>
                  <a:srgbClr val="002060"/>
                </a:solidFill>
                <a:latin typeface="Arial Rounded MT Bold" panose="020F0704030504030204" pitchFamily="34" charset="0"/>
              </a:rPr>
              <a:t>Zorbalığa Tanıklık Ediyorsa </a:t>
            </a:r>
            <a:r>
              <a:rPr lang="tr-TR" sz="3200" b="1" dirty="0">
                <a:solidFill>
                  <a:schemeClr val="accent2"/>
                </a:solidFill>
                <a:latin typeface="Arial Rounded MT Bold" panose="020F0704030504030204" pitchFamily="34" charset="0"/>
              </a:rPr>
              <a:t>Neler Yapabilirsiniz? </a:t>
            </a:r>
            <a:endParaRPr lang="tr-TR" sz="3200" dirty="0">
              <a:solidFill>
                <a:schemeClr val="accent2"/>
              </a:solidFill>
              <a:latin typeface="Arial Rounded MT Bold" panose="020F0704030504030204" pitchFamily="34" charset="0"/>
            </a:endParaRPr>
          </a:p>
        </p:txBody>
      </p:sp>
      <p:sp>
        <p:nvSpPr>
          <p:cNvPr id="3" name="İçerik Yer Tutucusu 2"/>
          <p:cNvSpPr>
            <a:spLocks noGrp="1"/>
          </p:cNvSpPr>
          <p:nvPr>
            <p:ph sz="quarter" idx="1"/>
          </p:nvPr>
        </p:nvSpPr>
        <p:spPr/>
        <p:txBody>
          <a:bodyPr>
            <a:noAutofit/>
          </a:bodyPr>
          <a:lstStyle/>
          <a:p>
            <a:r>
              <a:rPr lang="tr-TR" sz="2000" dirty="0">
                <a:latin typeface="Bookman Old Style" panose="02050604050505020204" pitchFamily="18" charset="0"/>
              </a:rPr>
              <a:t>Çocuğunuzla konuşun ve onu dinleyin. </a:t>
            </a:r>
          </a:p>
          <a:p>
            <a:r>
              <a:rPr lang="tr-TR" sz="2000" dirty="0" smtClean="0">
                <a:latin typeface="Bookman Old Style" panose="02050604050505020204" pitchFamily="18" charset="0"/>
              </a:rPr>
              <a:t>Çocuğunuza </a:t>
            </a:r>
            <a:r>
              <a:rPr lang="tr-TR" sz="2000" i="1" dirty="0">
                <a:latin typeface="Bookman Old Style" panose="02050604050505020204" pitchFamily="18" charset="0"/>
              </a:rPr>
              <a:t>zorbalığa tanık olmanın </a:t>
            </a:r>
            <a:r>
              <a:rPr lang="tr-TR" sz="2000" dirty="0">
                <a:latin typeface="Bookman Old Style" panose="02050604050505020204" pitchFamily="18" charset="0"/>
              </a:rPr>
              <a:t>ona neler hissettirdiğini sorun, bu duygular üzerinde konuşun</a:t>
            </a:r>
            <a:r>
              <a:rPr lang="tr-TR" sz="2000" dirty="0" smtClean="0">
                <a:latin typeface="Bookman Old Style" panose="02050604050505020204" pitchFamily="18" charset="0"/>
              </a:rPr>
              <a:t>.</a:t>
            </a:r>
          </a:p>
          <a:p>
            <a:r>
              <a:rPr lang="tr-TR" sz="2000" dirty="0">
                <a:latin typeface="Bookman Old Style" panose="02050604050505020204" pitchFamily="18" charset="0"/>
              </a:rPr>
              <a:t>Neler yapabileceği konusunda çocuğunuza destek olmaya çalışın</a:t>
            </a:r>
            <a:r>
              <a:rPr lang="tr-TR" sz="2000" dirty="0" smtClean="0">
                <a:latin typeface="Bookman Old Style" panose="02050604050505020204" pitchFamily="18" charset="0"/>
              </a:rPr>
              <a:t>.</a:t>
            </a:r>
            <a:endParaRPr lang="tr-TR" sz="2000" dirty="0">
              <a:latin typeface="Bookman Old Style" panose="02050604050505020204" pitchFamily="18" charset="0"/>
            </a:endParaRPr>
          </a:p>
          <a:p>
            <a:r>
              <a:rPr lang="tr-TR" sz="2000" dirty="0">
                <a:latin typeface="Bookman Old Style" panose="02050604050505020204" pitchFamily="18" charset="0"/>
              </a:rPr>
              <a:t>Zorbalık yapan arkadaşlarını desteklememesi gerektiğini aktarın</a:t>
            </a:r>
            <a:r>
              <a:rPr lang="tr-TR" sz="2000" dirty="0" smtClean="0">
                <a:latin typeface="Bookman Old Style" panose="02050604050505020204" pitchFamily="18" charset="0"/>
              </a:rPr>
              <a:t>.</a:t>
            </a:r>
            <a:endParaRPr lang="tr-TR" sz="2000" dirty="0">
              <a:latin typeface="Bookman Old Style" panose="02050604050505020204" pitchFamily="18" charset="0"/>
            </a:endParaRPr>
          </a:p>
          <a:p>
            <a:r>
              <a:rPr lang="tr-TR" sz="2000" dirty="0" smtClean="0">
                <a:latin typeface="Bookman Old Style" panose="02050604050505020204" pitchFamily="18" charset="0"/>
              </a:rPr>
              <a:t>Okul </a:t>
            </a:r>
            <a:r>
              <a:rPr lang="tr-TR" sz="2000" dirty="0">
                <a:latin typeface="Bookman Old Style" panose="02050604050505020204" pitchFamily="18" charset="0"/>
              </a:rPr>
              <a:t>ile mutlaka temasa geçin, bu olayı okul yönetimiyle paylaşın.</a:t>
            </a:r>
          </a:p>
          <a:p>
            <a:endParaRPr lang="tr-TR" sz="2000" dirty="0">
              <a:latin typeface="Bookman Old Style" panose="02050604050505020204" pitchFamily="18" charset="0"/>
            </a:endParaRPr>
          </a:p>
          <a:p>
            <a:endParaRPr lang="tr-TR" sz="2000" dirty="0">
              <a:latin typeface="Bookman Old Style" panose="02050604050505020204" pitchFamily="18" charset="0"/>
            </a:endParaRPr>
          </a:p>
        </p:txBody>
      </p:sp>
      <p:pic>
        <p:nvPicPr>
          <p:cNvPr id="1741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061"/>
          <a:stretch>
            <a:fillRect/>
          </a:stretch>
        </p:blipFill>
        <p:spPr bwMode="auto">
          <a:xfrm>
            <a:off x="5652120" y="4581128"/>
            <a:ext cx="2476500" cy="227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5573"/>
          <a:stretch>
            <a:fillRect/>
          </a:stretch>
        </p:blipFill>
        <p:spPr bwMode="auto">
          <a:xfrm>
            <a:off x="1619671" y="4744929"/>
            <a:ext cx="2262767" cy="2136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solidFill>
                  <a:schemeClr val="accent2"/>
                </a:solidFill>
                <a:latin typeface="Arial Rounded MT Bold" panose="020F0704030504030204" pitchFamily="34" charset="0"/>
              </a:rPr>
              <a:t>Anne-Babalara Genel Öneriler</a:t>
            </a:r>
          </a:p>
        </p:txBody>
      </p:sp>
      <p:sp>
        <p:nvSpPr>
          <p:cNvPr id="3" name="İçerik Yer Tutucusu 2"/>
          <p:cNvSpPr>
            <a:spLocks noGrp="1"/>
          </p:cNvSpPr>
          <p:nvPr>
            <p:ph sz="quarter" idx="1"/>
          </p:nvPr>
        </p:nvSpPr>
        <p:spPr/>
        <p:txBody>
          <a:bodyPr>
            <a:normAutofit fontScale="82500" lnSpcReduction="20000"/>
          </a:bodyPr>
          <a:lstStyle/>
          <a:p>
            <a:pPr marL="0" indent="0">
              <a:buNone/>
            </a:pPr>
            <a:endParaRPr lang="tr-TR" dirty="0">
              <a:latin typeface="Bookman Old Style" panose="02050604050505020204" pitchFamily="18" charset="0"/>
            </a:endParaRPr>
          </a:p>
          <a:p>
            <a:r>
              <a:rPr lang="tr-TR" dirty="0">
                <a:latin typeface="Bookman Old Style" panose="02050604050505020204" pitchFamily="18" charset="0"/>
              </a:rPr>
              <a:t>Zorbalığa maruz kalan çocukların; aileler ve öğretmenler tarafından fark edilmesi, zorbalığın önlenmesi açısından çok önemlidir.</a:t>
            </a:r>
          </a:p>
          <a:p>
            <a:r>
              <a:rPr lang="tr-TR" dirty="0">
                <a:latin typeface="Bookman Old Style" panose="02050604050505020204" pitchFamily="18" charset="0"/>
              </a:rPr>
              <a:t>Aileler çocuklarının diğer </a:t>
            </a:r>
            <a:r>
              <a:rPr lang="tr-TR" dirty="0" smtClean="0">
                <a:latin typeface="Bookman Old Style" panose="02050604050505020204" pitchFamily="18" charset="0"/>
              </a:rPr>
              <a:t>arkadaşlarının </a:t>
            </a:r>
            <a:r>
              <a:rPr lang="tr-TR" dirty="0">
                <a:latin typeface="Bookman Old Style" panose="02050604050505020204" pitchFamily="18" charset="0"/>
              </a:rPr>
              <a:t>yanında popüler olması </a:t>
            </a:r>
            <a:r>
              <a:rPr lang="tr-TR" dirty="0" smtClean="0">
                <a:latin typeface="Bookman Old Style" panose="02050604050505020204" pitchFamily="18" charset="0"/>
              </a:rPr>
              <a:t>yönündeki arzularını</a:t>
            </a:r>
            <a:r>
              <a:rPr lang="tr-TR" dirty="0">
                <a:latin typeface="Bookman Old Style" panose="02050604050505020204" pitchFamily="18" charset="0"/>
              </a:rPr>
              <a:t>, çocuklarına yansıtmaktan kaçınmalıdır. </a:t>
            </a:r>
          </a:p>
          <a:p>
            <a:r>
              <a:rPr lang="tr-TR" dirty="0">
                <a:latin typeface="Bookman Old Style" panose="02050604050505020204" pitchFamily="18" charset="0"/>
              </a:rPr>
              <a:t>Aileler çocuklarına daha çok zaman ayırmalı, zorbalık </a:t>
            </a:r>
            <a:r>
              <a:rPr lang="tr-TR" dirty="0" smtClean="0">
                <a:latin typeface="Bookman Old Style" panose="02050604050505020204" pitchFamily="18" charset="0"/>
              </a:rPr>
              <a:t>davranışlarına karşı </a:t>
            </a:r>
            <a:r>
              <a:rPr lang="tr-TR" dirty="0">
                <a:latin typeface="Bookman Old Style" panose="02050604050505020204" pitchFamily="18" charset="0"/>
              </a:rPr>
              <a:t>daha </a:t>
            </a:r>
            <a:r>
              <a:rPr lang="tr-TR" dirty="0" smtClean="0">
                <a:latin typeface="Bookman Old Style" panose="02050604050505020204" pitchFamily="18" charset="0"/>
              </a:rPr>
              <a:t>dikkatli ve ilgili olmalıdır</a:t>
            </a:r>
            <a:r>
              <a:rPr lang="tr-TR" dirty="0">
                <a:latin typeface="Bookman Old Style" panose="02050604050505020204" pitchFamily="18" charset="0"/>
              </a:rPr>
              <a:t>. </a:t>
            </a:r>
          </a:p>
          <a:p>
            <a:r>
              <a:rPr lang="tr-TR" dirty="0">
                <a:latin typeface="Bookman Old Style" panose="02050604050505020204" pitchFamily="18" charset="0"/>
              </a:rPr>
              <a:t>Ailelerin </a:t>
            </a:r>
            <a:r>
              <a:rPr lang="tr-TR" dirty="0" smtClean="0">
                <a:latin typeface="Bookman Old Style" panose="02050604050505020204" pitchFamily="18" charset="0"/>
              </a:rPr>
              <a:t>belli zaman dilimleri içerisinde </a:t>
            </a:r>
            <a:r>
              <a:rPr lang="tr-TR" dirty="0">
                <a:latin typeface="Bookman Old Style" panose="02050604050505020204" pitchFamily="18" charset="0"/>
              </a:rPr>
              <a:t>çocuklarını üzen veya kızdıran </a:t>
            </a:r>
            <a:r>
              <a:rPr lang="tr-TR" dirty="0" smtClean="0">
                <a:latin typeface="Bookman Old Style" panose="02050604050505020204" pitchFamily="18" charset="0"/>
              </a:rPr>
              <a:t>arkadaşları </a:t>
            </a:r>
            <a:r>
              <a:rPr lang="tr-TR" dirty="0">
                <a:latin typeface="Bookman Old Style" panose="02050604050505020204" pitchFamily="18" charset="0"/>
              </a:rPr>
              <a:t>olup olmadığını kontrol etmeleri; </a:t>
            </a:r>
            <a:r>
              <a:rPr lang="tr-TR" dirty="0" smtClean="0">
                <a:latin typeface="Bookman Old Style" panose="02050604050505020204" pitchFamily="18" charset="0"/>
              </a:rPr>
              <a:t>çocuklarının zorbalığa </a:t>
            </a:r>
            <a:r>
              <a:rPr lang="tr-TR" dirty="0">
                <a:latin typeface="Bookman Old Style" panose="02050604050505020204" pitchFamily="18" charset="0"/>
              </a:rPr>
              <a:t>kurban veya zorba olarak katılmasını önlemede faydalı olacaktır.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b="1" dirty="0">
                <a:solidFill>
                  <a:schemeClr val="accent2"/>
                </a:solidFill>
                <a:latin typeface="Arial Rounded MT Bold" panose="020F0704030504030204" pitchFamily="34" charset="0"/>
              </a:rPr>
              <a:t>Anne-Babalara Genel Öneriler</a:t>
            </a:r>
            <a:endParaRPr lang="tr-TR" dirty="0"/>
          </a:p>
        </p:txBody>
      </p:sp>
      <p:sp>
        <p:nvSpPr>
          <p:cNvPr id="3" name="İçerik Yer Tutucusu 2"/>
          <p:cNvSpPr>
            <a:spLocks noGrp="1"/>
          </p:cNvSpPr>
          <p:nvPr>
            <p:ph sz="quarter" idx="1"/>
          </p:nvPr>
        </p:nvSpPr>
        <p:spPr/>
        <p:txBody>
          <a:bodyPr>
            <a:normAutofit fontScale="77500" lnSpcReduction="20000"/>
          </a:bodyPr>
          <a:lstStyle/>
          <a:p>
            <a:r>
              <a:rPr lang="tr-TR" dirty="0">
                <a:latin typeface="Bookman Old Style" panose="02050604050505020204" pitchFamily="18" charset="0"/>
              </a:rPr>
              <a:t>Çocuğu zorbalığa karışan ailenin öncelikle çocuğunu dikkatle dinlemeli, çocuğuna nasıl yardım edebileceği üzerinde düşünmeli, okul ile iş birliği yapmalı ve olanak varsa okul dışı uzmanlardan da destek alarak çözüm üretmede işbirliğine açık olmalıdır.</a:t>
            </a:r>
          </a:p>
          <a:p>
            <a:r>
              <a:rPr lang="tr-TR" dirty="0">
                <a:latin typeface="Bookman Old Style" panose="02050604050505020204" pitchFamily="18" charset="0"/>
              </a:rPr>
              <a:t>Zorba ve zorbalık kurbanı olan öğrenci aileleri, çocukları ile empati kurmalı ve durumu tartışmak yerine çocuklarının duygularını ve hissettiklerini anlamaya çalışmalıdır. </a:t>
            </a:r>
          </a:p>
          <a:p>
            <a:r>
              <a:rPr lang="tr-TR" dirty="0">
                <a:latin typeface="Bookman Old Style" panose="02050604050505020204" pitchFamily="18" charset="0"/>
              </a:rPr>
              <a:t>Ailelerin, başka ebeveynlerle ve öğretmenlerle konuşarak ortak çözüm yolları belirlemeye çalışması yararlı olacaktır. Çözüm için aile çocuğunu zorlamamalı çocuğun hazır olduğundan emin olduğunda bu çözüme başvurmalıdır.  </a:t>
            </a:r>
          </a:p>
          <a:p>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755576" y="4725144"/>
            <a:ext cx="7848872" cy="576064"/>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tr-TR"/>
          </a:p>
        </p:txBody>
      </p:sp>
      <p:sp>
        <p:nvSpPr>
          <p:cNvPr id="3" name="İçerik Yer Tutucusu 2"/>
          <p:cNvSpPr>
            <a:spLocks noGrp="1"/>
          </p:cNvSpPr>
          <p:nvPr>
            <p:ph sz="quarter" idx="1"/>
          </p:nvPr>
        </p:nvSpPr>
        <p:spPr/>
        <p:txBody>
          <a:bodyPr>
            <a:normAutofit/>
          </a:bodyPr>
          <a:lstStyle/>
          <a:p>
            <a:endParaRPr lang="tr-TR" dirty="0"/>
          </a:p>
          <a:p>
            <a:endParaRPr lang="tr-TR" dirty="0"/>
          </a:p>
          <a:p>
            <a:endParaRPr lang="tr-TR" dirty="0">
              <a:solidFill>
                <a:srgbClr val="C00000"/>
              </a:solidFill>
            </a:endParaRPr>
          </a:p>
          <a:p>
            <a:pPr marL="0" indent="0" algn="ctr">
              <a:buNone/>
            </a:pPr>
            <a:r>
              <a:rPr lang="tr-TR" sz="3200" dirty="0" smtClean="0">
                <a:solidFill>
                  <a:srgbClr val="C00000"/>
                </a:solidFill>
                <a:latin typeface="Arial Rounded MT Bold" panose="020F0704030504030204" pitchFamily="34" charset="0"/>
              </a:rPr>
              <a:t>Dinlediğiniz için teşekkür ederiz.</a:t>
            </a:r>
            <a:endParaRPr lang="tr-TR" sz="3200" dirty="0">
              <a:solidFill>
                <a:srgbClr val="C00000"/>
              </a:solidFill>
              <a:latin typeface="Arial Rounded MT Bold" panose="020F0704030504030204" pitchFamily="34" charset="0"/>
            </a:endParaRPr>
          </a:p>
          <a:p>
            <a:pPr marL="0" indent="0" algn="ctr">
              <a:buNone/>
            </a:pPr>
            <a:endParaRPr lang="tr-TR" dirty="0">
              <a:latin typeface="Arial Rounded MT Bold" panose="020F0704030504030204" pitchFamily="34" charset="0"/>
            </a:endParaRPr>
          </a:p>
          <a:p>
            <a:endParaRPr lang="tr-TR" dirty="0">
              <a:latin typeface="Arial Rounded MT Bold" panose="020F07040305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245" y="260648"/>
            <a:ext cx="9144000" cy="990600"/>
          </a:xfrm>
        </p:spPr>
        <p:txBody>
          <a:bodyPr>
            <a:normAutofit fontScale="90000"/>
          </a:bodyPr>
          <a:lstStyle/>
          <a:p>
            <a:pPr algn="ctr"/>
            <a:r>
              <a:rPr lang="tr-TR" b="1" dirty="0" smtClean="0">
                <a:solidFill>
                  <a:schemeClr val="accent2">
                    <a:lumMod val="75000"/>
                  </a:schemeClr>
                </a:solidFill>
                <a:latin typeface="Arial Rounded MT Bold" panose="020F0704030504030204" pitchFamily="34" charset="0"/>
              </a:rPr>
              <a:t>AKRAN ZORBALIĞININ YAYGINLIĞI</a:t>
            </a:r>
            <a:endParaRPr lang="tr-TR" b="1" dirty="0">
              <a:solidFill>
                <a:schemeClr val="accent2">
                  <a:lumMod val="75000"/>
                </a:schemeClr>
              </a:solidFill>
              <a:latin typeface="Arial Rounded MT Bold" panose="020F0704030504030204" pitchFamily="34" charset="0"/>
            </a:endParaRPr>
          </a:p>
        </p:txBody>
      </p:sp>
      <p:sp>
        <p:nvSpPr>
          <p:cNvPr id="3" name="İçerik Yer Tutucusu 2"/>
          <p:cNvSpPr>
            <a:spLocks noGrp="1"/>
          </p:cNvSpPr>
          <p:nvPr>
            <p:ph sz="quarter" idx="1"/>
          </p:nvPr>
        </p:nvSpPr>
        <p:spPr>
          <a:xfrm>
            <a:off x="144016" y="1556792"/>
            <a:ext cx="8892480" cy="4179168"/>
          </a:xfrm>
        </p:spPr>
        <p:txBody>
          <a:bodyPr>
            <a:normAutofit/>
          </a:bodyPr>
          <a:lstStyle/>
          <a:p>
            <a:r>
              <a:rPr lang="tr-TR" sz="2000" dirty="0" smtClean="0">
                <a:latin typeface="Bookman Old Style" panose="02050604050505020204" pitchFamily="18" charset="0"/>
              </a:rPr>
              <a:t>Akran </a:t>
            </a:r>
            <a:r>
              <a:rPr lang="tr-TR" sz="2000" dirty="0">
                <a:latin typeface="Bookman Old Style" panose="02050604050505020204" pitchFamily="18" charset="0"/>
              </a:rPr>
              <a:t>zorbalığı okul öncesi dönemden itibaren gözlemlenmektedir.</a:t>
            </a:r>
          </a:p>
          <a:p>
            <a:r>
              <a:rPr lang="tr-TR" sz="2000" dirty="0" smtClean="0">
                <a:latin typeface="Bookman Old Style" panose="02050604050505020204" pitchFamily="18" charset="0"/>
              </a:rPr>
              <a:t>Eğitimin </a:t>
            </a:r>
            <a:r>
              <a:rPr lang="tr-TR" sz="2000" dirty="0">
                <a:latin typeface="Bookman Old Style" panose="02050604050505020204" pitchFamily="18" charset="0"/>
              </a:rPr>
              <a:t>her kademesinde yaygındır.</a:t>
            </a:r>
          </a:p>
          <a:p>
            <a:r>
              <a:rPr lang="tr-TR" sz="2000" dirty="0" smtClean="0">
                <a:latin typeface="Bookman Old Style" panose="02050604050505020204" pitchFamily="18" charset="0"/>
              </a:rPr>
              <a:t>Araştırmalar </a:t>
            </a:r>
            <a:r>
              <a:rPr lang="tr-TR" sz="2000" dirty="0">
                <a:latin typeface="Bookman Old Style" panose="02050604050505020204" pitchFamily="18" charset="0"/>
              </a:rPr>
              <a:t>akran zorbalığının ilkokulun sonlarına doğru arttığını, ortaokulda en üst seviyeye ulaştığını ve lisenin sonlarında ise azaldığını göstermektedir</a:t>
            </a:r>
            <a:r>
              <a:rPr lang="tr-TR" sz="2000" dirty="0" smtClean="0">
                <a:latin typeface="Bookman Old Style" panose="02050604050505020204" pitchFamily="18" charset="0"/>
              </a:rPr>
              <a:t>.</a:t>
            </a:r>
          </a:p>
          <a:p>
            <a:endParaRPr lang="tr-TR" sz="2400" dirty="0" smtClean="0">
              <a:latin typeface="Bookman Old Style" panose="02050604050505020204" pitchFamily="18" charset="0"/>
            </a:endParaRPr>
          </a:p>
          <a:p>
            <a:endParaRPr lang="tr-TR" sz="2400" dirty="0" smtClean="0">
              <a:latin typeface="Bookman Old Style" panose="02050604050505020204" pitchFamily="18" charset="0"/>
            </a:endParaRPr>
          </a:p>
          <a:p>
            <a:endParaRPr lang="tr-TR" sz="2400" dirty="0">
              <a:latin typeface="Bookman Old Style" panose="02050604050505020204" pitchFamily="18" charset="0"/>
            </a:endParaRPr>
          </a:p>
        </p:txBody>
      </p:sp>
      <p:sp>
        <p:nvSpPr>
          <p:cNvPr id="5" name="Başlık 1"/>
          <p:cNvSpPr txBox="1"/>
          <p:nvPr/>
        </p:nvSpPr>
        <p:spPr>
          <a:xfrm>
            <a:off x="0" y="3212976"/>
            <a:ext cx="91440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tr-TR" sz="2400" b="1" dirty="0" smtClean="0">
                <a:solidFill>
                  <a:schemeClr val="accent2">
                    <a:lumMod val="75000"/>
                  </a:schemeClr>
                </a:solidFill>
                <a:latin typeface="Arial Rounded MT Bold" panose="020F0704030504030204" pitchFamily="34" charset="0"/>
              </a:rPr>
              <a:t>Okul Öncesinde Akran Zorbalığının Yaygınlığı</a:t>
            </a:r>
            <a:endParaRPr lang="tr-TR" sz="2400" b="1" dirty="0">
              <a:solidFill>
                <a:schemeClr val="accent2">
                  <a:lumMod val="75000"/>
                </a:schemeClr>
              </a:solidFill>
              <a:latin typeface="Arial Rounded MT Bold" panose="020F0704030504030204" pitchFamily="34" charset="0"/>
            </a:endParaRPr>
          </a:p>
        </p:txBody>
      </p:sp>
      <p:sp>
        <p:nvSpPr>
          <p:cNvPr id="4" name="Metin kutusu 3"/>
          <p:cNvSpPr txBox="1"/>
          <p:nvPr/>
        </p:nvSpPr>
        <p:spPr>
          <a:xfrm>
            <a:off x="323528" y="3931116"/>
            <a:ext cx="8640960" cy="1015663"/>
          </a:xfrm>
          <a:prstGeom prst="rect">
            <a:avLst/>
          </a:prstGeom>
          <a:noFill/>
        </p:spPr>
        <p:txBody>
          <a:bodyPr wrap="square" rtlCol="0">
            <a:spAutoFit/>
          </a:bodyPr>
          <a:lstStyle/>
          <a:p>
            <a:pPr marL="342900" indent="-342900">
              <a:buClr>
                <a:schemeClr val="accent2"/>
              </a:buClr>
              <a:buFont typeface="Wingdings" panose="05000000000000000000" pitchFamily="2" charset="2"/>
              <a:buChar char="q"/>
            </a:pPr>
            <a:r>
              <a:rPr lang="tr-TR" sz="2000" dirty="0" smtClean="0">
                <a:latin typeface="Bookman Old Style" panose="02050604050505020204" pitchFamily="18" charset="0"/>
              </a:rPr>
              <a:t>Akran zorbalığı yapan çocukların: %7 -%25</a:t>
            </a:r>
          </a:p>
          <a:p>
            <a:pPr marL="342900" indent="-342900">
              <a:buClr>
                <a:schemeClr val="accent2"/>
              </a:buClr>
              <a:buFont typeface="Wingdings" panose="05000000000000000000" pitchFamily="2" charset="2"/>
              <a:buChar char="q"/>
            </a:pPr>
            <a:r>
              <a:rPr lang="tr-TR" sz="2000" dirty="0" smtClean="0">
                <a:latin typeface="Bookman Old Style" panose="02050604050505020204" pitchFamily="18" charset="0"/>
              </a:rPr>
              <a:t>Akran zorbalığına maruz kalan çocukların: %6 -%22 oranında olduğu görülmektedir.</a:t>
            </a:r>
            <a:endParaRPr lang="tr-TR" sz="2000" dirty="0">
              <a:latin typeface="Bookman Old Style" panose="020506040505050202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5936" y="4797152"/>
            <a:ext cx="4248472" cy="193055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lgn="ctr"/>
            <a:r>
              <a:rPr lang="tr-TR" sz="3600" dirty="0" smtClean="0">
                <a:solidFill>
                  <a:schemeClr val="accent2">
                    <a:lumMod val="75000"/>
                  </a:schemeClr>
                </a:solidFill>
                <a:latin typeface="Arial Rounded MT Bold" panose="020F0704030504030204" pitchFamily="34" charset="0"/>
              </a:rPr>
              <a:t>Zorbalık sistemi üyeleri</a:t>
            </a:r>
            <a:endParaRPr lang="tr-TR" sz="3600" dirty="0">
              <a:solidFill>
                <a:schemeClr val="accent2">
                  <a:lumMod val="75000"/>
                </a:schemeClr>
              </a:solidFill>
              <a:latin typeface="Arial Rounded MT Bold" panose="020F0704030504030204" pitchFamily="34" charset="0"/>
            </a:endParaRPr>
          </a:p>
        </p:txBody>
      </p:sp>
      <p:sp>
        <p:nvSpPr>
          <p:cNvPr id="3" name="İçerik Yer Tutucusu 2"/>
          <p:cNvSpPr>
            <a:spLocks noGrp="1"/>
          </p:cNvSpPr>
          <p:nvPr>
            <p:ph sz="quarter" idx="1"/>
          </p:nvPr>
        </p:nvSpPr>
        <p:spPr/>
        <p:txBody>
          <a:bodyPr>
            <a:normAutofit/>
          </a:bodyPr>
          <a:lstStyle/>
          <a:p>
            <a:pPr marL="0" indent="0">
              <a:buNone/>
            </a:pPr>
            <a:r>
              <a:rPr lang="tr-TR" sz="2000" dirty="0">
                <a:latin typeface="Bookman Old Style" panose="02050604050505020204" pitchFamily="18" charset="0"/>
              </a:rPr>
              <a:t>Zorbalık sürecinde genel itibariyle zorbalığı uygulayanlar olan “</a:t>
            </a:r>
            <a:r>
              <a:rPr lang="tr-TR" sz="2000" i="1" dirty="0">
                <a:solidFill>
                  <a:srgbClr val="C00000"/>
                </a:solidFill>
                <a:latin typeface="Bookman Old Style" panose="02050604050505020204" pitchFamily="18" charset="0"/>
              </a:rPr>
              <a:t>zorbalar</a:t>
            </a:r>
            <a:r>
              <a:rPr lang="tr-TR" sz="2000" dirty="0">
                <a:latin typeface="Bookman Old Style" panose="02050604050505020204" pitchFamily="18" charset="0"/>
              </a:rPr>
              <a:t>” ve zorbalığa çeşitli nedenlerden dolayı maruz kalan “</a:t>
            </a:r>
            <a:r>
              <a:rPr lang="tr-TR" sz="2000" i="1" dirty="0">
                <a:solidFill>
                  <a:srgbClr val="C00000"/>
                </a:solidFill>
                <a:latin typeface="Bookman Old Style" panose="02050604050505020204" pitchFamily="18" charset="0"/>
              </a:rPr>
              <a:t>mağdurlar</a:t>
            </a:r>
            <a:r>
              <a:rPr lang="tr-TR" sz="2000" dirty="0">
                <a:latin typeface="Bookman Old Style" panose="02050604050505020204" pitchFamily="18" charset="0"/>
              </a:rPr>
              <a:t>” olmak üzere iki taraf bulunmasına karşın,</a:t>
            </a:r>
          </a:p>
          <a:p>
            <a:r>
              <a:rPr lang="tr-TR" sz="2000" dirty="0" smtClean="0">
                <a:latin typeface="Bookman Old Style" panose="02050604050505020204" pitchFamily="18" charset="0"/>
              </a:rPr>
              <a:t>Zorba-mağdurlar</a:t>
            </a:r>
            <a:r>
              <a:rPr lang="tr-TR" sz="2000" dirty="0">
                <a:latin typeface="Bookman Old Style" panose="02050604050505020204" pitchFamily="18" charset="0"/>
              </a:rPr>
              <a:t>, </a:t>
            </a:r>
          </a:p>
          <a:p>
            <a:r>
              <a:rPr lang="tr-TR" sz="2000" dirty="0">
                <a:latin typeface="Bookman Old Style" panose="02050604050505020204" pitchFamily="18" charset="0"/>
              </a:rPr>
              <a:t>Tanık olanlar, </a:t>
            </a:r>
          </a:p>
          <a:p>
            <a:r>
              <a:rPr lang="tr-TR" sz="2000" dirty="0">
                <a:latin typeface="Bookman Old Style" panose="02050604050505020204" pitchFamily="18" charset="0"/>
              </a:rPr>
              <a:t>Destekleyenler, </a:t>
            </a:r>
          </a:p>
          <a:p>
            <a:r>
              <a:rPr lang="tr-TR" sz="2000" dirty="0" smtClean="0">
                <a:latin typeface="Bookman Old Style" panose="02050604050505020204" pitchFamily="18" charset="0"/>
              </a:rPr>
              <a:t>Savunucular,</a:t>
            </a:r>
            <a:endParaRPr lang="tr-TR" sz="2000" dirty="0">
              <a:latin typeface="Bookman Old Style" panose="02050604050505020204" pitchFamily="18" charset="0"/>
            </a:endParaRPr>
          </a:p>
          <a:p>
            <a:r>
              <a:rPr lang="tr-TR" sz="2000" dirty="0" smtClean="0">
                <a:latin typeface="Bookman Old Style" panose="02050604050505020204" pitchFamily="18" charset="0"/>
              </a:rPr>
              <a:t>Karışmayanlar.</a:t>
            </a:r>
            <a:endParaRPr lang="tr-TR" sz="2000" dirty="0">
              <a:latin typeface="Bookman Old Style" panose="02050604050505020204" pitchFamily="18" charset="0"/>
            </a:endParaRPr>
          </a:p>
          <a:p>
            <a:pPr marL="0" indent="0">
              <a:buNone/>
            </a:pPr>
            <a:r>
              <a:rPr lang="tr-TR" sz="2400" i="1" dirty="0">
                <a:latin typeface="Bookman Old Style" panose="02050604050505020204" pitchFamily="18" charset="0"/>
              </a:rPr>
              <a:t>	</a:t>
            </a:r>
            <a:endParaRPr lang="tr-TR" sz="2400" dirty="0">
              <a:latin typeface="Bookman Old Style" panose="02050604050505020204" pitchFamily="18" charset="0"/>
            </a:endParaRPr>
          </a:p>
          <a:p>
            <a:endParaRPr lang="tr-TR" dirty="0"/>
          </a:p>
        </p:txBody>
      </p:sp>
      <p:sp>
        <p:nvSpPr>
          <p:cNvPr id="4" name="AutoShape 2" descr="Akran Zorbalığ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tr-T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8337" y="4983043"/>
            <a:ext cx="3833001" cy="1867438"/>
          </a:xfrm>
          <a:prstGeom prst="rect">
            <a:avLst/>
          </a:prstGeom>
          <a:ln>
            <a:noFill/>
          </a:ln>
          <a:effectLst>
            <a:softEdge rad="112500"/>
          </a:effec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667" y="4725144"/>
            <a:ext cx="2596344" cy="1730896"/>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294152" y="611031"/>
            <a:ext cx="2552089" cy="4932288"/>
          </a:xfrm>
        </p:spPr>
        <p:txBody>
          <a:bodyPr>
            <a:noAutofit/>
          </a:bodyPr>
          <a:lstStyle/>
          <a:p>
            <a:pPr marL="0" indent="0" algn="ctr">
              <a:buNone/>
            </a:pPr>
            <a:r>
              <a:rPr lang="tr-TR" sz="1600" b="1" dirty="0">
                <a:solidFill>
                  <a:schemeClr val="accent2">
                    <a:lumMod val="75000"/>
                  </a:schemeClr>
                </a:solidFill>
                <a:latin typeface="Bookman Old Style" panose="02050604050505020204" pitchFamily="18" charset="0"/>
              </a:rPr>
              <a:t>Zorba</a:t>
            </a:r>
          </a:p>
          <a:p>
            <a:pPr marL="0" indent="0" algn="ctr">
              <a:spcBef>
                <a:spcPts val="0"/>
              </a:spcBef>
              <a:buNone/>
            </a:pPr>
            <a:r>
              <a:rPr lang="tr-TR" sz="1600" dirty="0">
                <a:latin typeface="Bookman Old Style" panose="02050604050505020204" pitchFamily="18" charset="0"/>
              </a:rPr>
              <a:t>Kabadayı olmak, lider rolü oynamak</a:t>
            </a:r>
          </a:p>
          <a:p>
            <a:pPr marL="0" indent="0" algn="ctr">
              <a:buNone/>
            </a:pPr>
            <a:endParaRPr lang="tr-TR" sz="1600" b="1" dirty="0">
              <a:solidFill>
                <a:schemeClr val="accent1">
                  <a:lumMod val="60000"/>
                  <a:lumOff val="40000"/>
                </a:schemeClr>
              </a:solidFill>
              <a:latin typeface="Bookman Old Style" panose="02050604050505020204" pitchFamily="18" charset="0"/>
            </a:endParaRPr>
          </a:p>
          <a:p>
            <a:pPr marL="0" indent="0" algn="ctr">
              <a:buNone/>
            </a:pPr>
            <a:r>
              <a:rPr lang="tr-TR" sz="1600" b="1" dirty="0" smtClean="0">
                <a:solidFill>
                  <a:schemeClr val="accent2">
                    <a:lumMod val="75000"/>
                  </a:schemeClr>
                </a:solidFill>
                <a:latin typeface="Bookman Old Style" panose="02050604050505020204" pitchFamily="18" charset="0"/>
              </a:rPr>
              <a:t>Zorbanın </a:t>
            </a:r>
            <a:r>
              <a:rPr lang="tr-TR" sz="1600" b="1" dirty="0">
                <a:solidFill>
                  <a:schemeClr val="accent2">
                    <a:lumMod val="75000"/>
                  </a:schemeClr>
                </a:solidFill>
                <a:latin typeface="Bookman Old Style" panose="02050604050505020204" pitchFamily="18" charset="0"/>
              </a:rPr>
              <a:t>Takipçileri</a:t>
            </a:r>
          </a:p>
          <a:p>
            <a:pPr marL="0" indent="0" algn="ctr">
              <a:spcBef>
                <a:spcPts val="0"/>
              </a:spcBef>
              <a:buNone/>
            </a:pPr>
            <a:r>
              <a:rPr lang="tr-TR" sz="1600" dirty="0">
                <a:latin typeface="Bookman Old Style" panose="02050604050505020204" pitchFamily="18" charset="0"/>
              </a:rPr>
              <a:t>Zorbalığa aktif olarak katılır ancak genellikle başlatmaz ve liderlik yapmaz</a:t>
            </a:r>
          </a:p>
          <a:p>
            <a:pPr marL="0" indent="0" algn="ctr">
              <a:buNone/>
            </a:pPr>
            <a:endParaRPr lang="tr-TR" sz="1600" b="1" dirty="0">
              <a:solidFill>
                <a:schemeClr val="accent1">
                  <a:lumMod val="60000"/>
                  <a:lumOff val="40000"/>
                </a:schemeClr>
              </a:solidFill>
              <a:latin typeface="Bookman Old Style" panose="02050604050505020204" pitchFamily="18" charset="0"/>
            </a:endParaRPr>
          </a:p>
          <a:p>
            <a:pPr marL="0" indent="0" algn="ctr">
              <a:buNone/>
            </a:pPr>
            <a:r>
              <a:rPr lang="tr-TR" sz="1600" b="1" dirty="0">
                <a:solidFill>
                  <a:schemeClr val="accent2">
                    <a:lumMod val="75000"/>
                  </a:schemeClr>
                </a:solidFill>
                <a:latin typeface="Bookman Old Style" panose="02050604050505020204" pitchFamily="18" charset="0"/>
              </a:rPr>
              <a:t>Zorbalığın Destekçileri veya Pasif Zorbalar</a:t>
            </a:r>
          </a:p>
          <a:p>
            <a:pPr marL="0" indent="0" algn="ctr">
              <a:spcBef>
                <a:spcPts val="0"/>
              </a:spcBef>
              <a:buNone/>
            </a:pPr>
            <a:r>
              <a:rPr lang="tr-TR" sz="1600" dirty="0">
                <a:latin typeface="Bookman Old Style" panose="02050604050505020204" pitchFamily="18" charset="0"/>
              </a:rPr>
              <a:t>Aktif ve açık bir şekilde zorbalığı destekler.  Ama katılmazlar.</a:t>
            </a:r>
          </a:p>
        </p:txBody>
      </p:sp>
      <p:sp>
        <p:nvSpPr>
          <p:cNvPr id="4" name="Dikdörtgen 3"/>
          <p:cNvSpPr/>
          <p:nvPr/>
        </p:nvSpPr>
        <p:spPr>
          <a:xfrm>
            <a:off x="6286386" y="332656"/>
            <a:ext cx="2462078" cy="5262979"/>
          </a:xfrm>
          <a:prstGeom prst="rect">
            <a:avLst/>
          </a:prstGeom>
        </p:spPr>
        <p:txBody>
          <a:bodyPr wrap="square">
            <a:spAutoFit/>
          </a:bodyPr>
          <a:lstStyle/>
          <a:p>
            <a:pPr algn="ctr"/>
            <a:endParaRPr lang="tr-TR" sz="1600" b="1" dirty="0">
              <a:solidFill>
                <a:schemeClr val="accent2">
                  <a:lumMod val="75000"/>
                </a:schemeClr>
              </a:solidFill>
            </a:endParaRPr>
          </a:p>
          <a:p>
            <a:pPr algn="ctr"/>
            <a:r>
              <a:rPr lang="tr-TR" sz="1600" b="1" dirty="0">
                <a:solidFill>
                  <a:schemeClr val="accent2">
                    <a:lumMod val="75000"/>
                  </a:schemeClr>
                </a:solidFill>
                <a:latin typeface="Bookman Old Style" panose="02050604050505020204" pitchFamily="18" charset="0"/>
              </a:rPr>
              <a:t>Savunucular</a:t>
            </a:r>
          </a:p>
          <a:p>
            <a:pPr algn="ctr"/>
            <a:r>
              <a:rPr lang="tr-TR" sz="1600" dirty="0">
                <a:latin typeface="Bookman Old Style" panose="02050604050505020204" pitchFamily="18" charset="0"/>
              </a:rPr>
              <a:t>Zorbalığa uğrayan öğrencilere yardım etmeye çalışırlar.</a:t>
            </a:r>
          </a:p>
          <a:p>
            <a:pPr algn="ctr"/>
            <a:endParaRPr lang="tr-TR" sz="1600" dirty="0">
              <a:latin typeface="Bookman Old Style" panose="02050604050505020204" pitchFamily="18" charset="0"/>
            </a:endParaRPr>
          </a:p>
          <a:p>
            <a:pPr algn="ctr"/>
            <a:r>
              <a:rPr lang="tr-TR" sz="1600" b="1" dirty="0">
                <a:solidFill>
                  <a:schemeClr val="accent2">
                    <a:lumMod val="75000"/>
                  </a:schemeClr>
                </a:solidFill>
                <a:latin typeface="Bookman Old Style" panose="02050604050505020204" pitchFamily="18" charset="0"/>
              </a:rPr>
              <a:t>Olası Savunucular</a:t>
            </a:r>
          </a:p>
          <a:p>
            <a:pPr algn="ctr"/>
            <a:r>
              <a:rPr lang="tr-TR" sz="1600" dirty="0">
                <a:latin typeface="Bookman Old Style" panose="02050604050505020204" pitchFamily="18" charset="0"/>
              </a:rPr>
              <a:t>Bu öğrenciler zorbalıktan hoşlanmazlar ve zorbalığa uğrayan öğrenciye yardım etmeleri gerektiğini düşünürler. Ancak hiçbir şey yapmazlar </a:t>
            </a:r>
          </a:p>
          <a:p>
            <a:pPr algn="ctr"/>
            <a:endParaRPr lang="tr-TR" sz="1600" dirty="0">
              <a:latin typeface="Bookman Old Style" panose="02050604050505020204" pitchFamily="18" charset="0"/>
            </a:endParaRPr>
          </a:p>
          <a:p>
            <a:pPr algn="ctr"/>
            <a:r>
              <a:rPr lang="tr-TR" sz="1600" b="1" dirty="0">
                <a:solidFill>
                  <a:schemeClr val="accent2">
                    <a:lumMod val="75000"/>
                  </a:schemeClr>
                </a:solidFill>
                <a:latin typeface="Bookman Old Style" panose="02050604050505020204" pitchFamily="18" charset="0"/>
              </a:rPr>
              <a:t>Ayrılmış İzleyiciler</a:t>
            </a:r>
          </a:p>
          <a:p>
            <a:pPr algn="ctr"/>
            <a:r>
              <a:rPr lang="tr-TR" sz="1600" dirty="0">
                <a:latin typeface="Bookman Old Style" panose="02050604050505020204" pitchFamily="18" charset="0"/>
              </a:rPr>
              <a:t>Bu öğrenciler her iki yönde de ve bir tavır almazlar</a:t>
            </a:r>
          </a:p>
          <a:p>
            <a:pPr algn="ctr"/>
            <a:r>
              <a:rPr lang="tr-TR" sz="1600" dirty="0">
                <a:latin typeface="Bookman Old Style" panose="02050604050505020204" pitchFamily="18" charset="0"/>
              </a:rPr>
              <a:t>( “beni ilgilendirmez ”)</a:t>
            </a:r>
          </a:p>
        </p:txBody>
      </p:sp>
      <p:sp>
        <p:nvSpPr>
          <p:cNvPr id="6" name="İçerik Yer Tutucusu 2"/>
          <p:cNvSpPr txBox="1"/>
          <p:nvPr/>
        </p:nvSpPr>
        <p:spPr>
          <a:xfrm>
            <a:off x="2803610" y="5543319"/>
            <a:ext cx="3406098" cy="1038507"/>
          </a:xfrm>
          <a:prstGeom prst="rect">
            <a:avLst/>
          </a:prstGeom>
        </p:spPr>
        <p:txBody>
          <a:bodyPr vert="horz" lIns="91440" tIns="45720" rIns="91440" bIns="45720" rtlCol="0" anchor="ctr">
            <a:noAutofit/>
          </a:bodyPr>
          <a:lstStyle>
            <a:lvl1pPr marL="306070" indent="-30607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1"/>
                </a:solidFill>
                <a:latin typeface="+mn-lt"/>
                <a:ea typeface="+mn-ea"/>
                <a:cs typeface="+mn-cs"/>
              </a:defRPr>
            </a:lvl1pPr>
            <a:lvl2pPr marL="629920" indent="-30607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1"/>
                </a:solidFill>
                <a:latin typeface="+mn-lt"/>
                <a:ea typeface="+mn-ea"/>
                <a:cs typeface="+mn-cs"/>
              </a:defRPr>
            </a:lvl2pPr>
            <a:lvl3pPr marL="899795" indent="-269875"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1"/>
                </a:solidFill>
                <a:latin typeface="+mn-lt"/>
                <a:ea typeface="+mn-ea"/>
                <a:cs typeface="+mn-cs"/>
              </a:defRPr>
            </a:lvl3pPr>
            <a:lvl4pPr marL="1242060" indent="-234315"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4pPr>
            <a:lvl5pPr marL="1602105" indent="-234315"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1"/>
                </a:solidFill>
                <a:latin typeface="+mn-lt"/>
                <a:ea typeface="+mn-ea"/>
                <a:cs typeface="+mn-cs"/>
              </a:defRPr>
            </a:lvl5pPr>
            <a:lvl6pPr marL="189992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27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49999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799715"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spcAft>
                <a:spcPts val="0"/>
              </a:spcAft>
              <a:buNone/>
            </a:pPr>
            <a:r>
              <a:rPr lang="tr-TR" sz="1600" b="1" dirty="0">
                <a:solidFill>
                  <a:schemeClr val="accent2">
                    <a:lumMod val="75000"/>
                  </a:schemeClr>
                </a:solidFill>
                <a:latin typeface="Bookman Old Style" panose="02050604050505020204" pitchFamily="18" charset="0"/>
              </a:rPr>
              <a:t>Pasif Destekçiler/Muhtemel Zorbalar </a:t>
            </a:r>
          </a:p>
          <a:p>
            <a:pPr marL="0" indent="0" algn="ctr">
              <a:spcBef>
                <a:spcPts val="0"/>
              </a:spcBef>
              <a:buNone/>
            </a:pPr>
            <a:r>
              <a:rPr lang="tr-TR" sz="1600" dirty="0">
                <a:latin typeface="Bookman Old Style" panose="02050604050505020204" pitchFamily="18" charset="0"/>
              </a:rPr>
              <a:t>Zorbalıktan hoşnut ancak dıştan destek vermiyorlar</a:t>
            </a:r>
          </a:p>
        </p:txBody>
      </p:sp>
      <p:pic>
        <p:nvPicPr>
          <p:cNvPr id="7" name="Picture 2" descr="C:\Users\Dr.Yasin\Desktop\BPS-Primary-image-201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20" t="15706" r="4459" b="19467"/>
          <a:stretch>
            <a:fillRect/>
          </a:stretch>
        </p:blipFill>
        <p:spPr bwMode="auto">
          <a:xfrm>
            <a:off x="2880288" y="332656"/>
            <a:ext cx="3329420" cy="5210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solidFill>
                  <a:schemeClr val="accent2">
                    <a:lumMod val="75000"/>
                  </a:schemeClr>
                </a:solidFill>
                <a:latin typeface="Arial Rounded MT Bold" panose="020F0704030504030204" pitchFamily="34" charset="0"/>
              </a:rPr>
              <a:t>AKRAN ZORBALIĞI TÜRLERİ</a:t>
            </a:r>
            <a:endParaRPr lang="tr-TR" b="1" dirty="0">
              <a:solidFill>
                <a:schemeClr val="accent2">
                  <a:lumMod val="75000"/>
                </a:schemeClr>
              </a:solidFill>
              <a:latin typeface="Arial Rounded MT Bold" panose="020F0704030504030204" pitchFamily="34" charset="0"/>
            </a:endParaRPr>
          </a:p>
        </p:txBody>
      </p:sp>
      <p:sp>
        <p:nvSpPr>
          <p:cNvPr id="3" name="İçerik Yer Tutucusu 2"/>
          <p:cNvSpPr>
            <a:spLocks noGrp="1"/>
          </p:cNvSpPr>
          <p:nvPr>
            <p:ph sz="quarter" idx="1"/>
          </p:nvPr>
        </p:nvSpPr>
        <p:spPr/>
        <p:txBody>
          <a:bodyPr>
            <a:normAutofit fontScale="92500"/>
          </a:bodyPr>
          <a:lstStyle/>
          <a:p>
            <a:pPr algn="ctr"/>
            <a:r>
              <a:rPr lang="tr-TR" sz="3200" dirty="0" smtClean="0">
                <a:latin typeface="Arial Rounded MT Bold" panose="020F0704030504030204" pitchFamily="34" charset="0"/>
              </a:rPr>
              <a:t>Fiziksel Zorbalık</a:t>
            </a:r>
            <a:endParaRPr lang="tr-TR" sz="3200" dirty="0">
              <a:latin typeface="Arial Rounded MT Bold" panose="020F0704030504030204" pitchFamily="34" charset="0"/>
            </a:endParaRPr>
          </a:p>
          <a:p>
            <a:pPr algn="ctr"/>
            <a:r>
              <a:rPr lang="tr-TR" sz="3200" dirty="0" smtClean="0">
                <a:latin typeface="Arial Rounded MT Bold" panose="020F0704030504030204" pitchFamily="34" charset="0"/>
              </a:rPr>
              <a:t>Sözel </a:t>
            </a:r>
            <a:r>
              <a:rPr lang="tr-TR" sz="3200" dirty="0">
                <a:latin typeface="Arial Rounded MT Bold" panose="020F0704030504030204" pitchFamily="34" charset="0"/>
              </a:rPr>
              <a:t>Zorbalık</a:t>
            </a:r>
          </a:p>
          <a:p>
            <a:pPr algn="ctr"/>
            <a:r>
              <a:rPr lang="tr-TR" sz="3200" dirty="0">
                <a:latin typeface="Arial Rounded MT Bold" panose="020F0704030504030204" pitchFamily="34" charset="0"/>
              </a:rPr>
              <a:t>Sosyal Zorbalık</a:t>
            </a:r>
          </a:p>
          <a:p>
            <a:pPr algn="ctr"/>
            <a:r>
              <a:rPr lang="tr-TR" sz="3200" dirty="0">
                <a:latin typeface="Arial Rounded MT Bold" panose="020F0704030504030204" pitchFamily="34" charset="0"/>
              </a:rPr>
              <a:t>Sanal (Siber</a:t>
            </a:r>
            <a:r>
              <a:rPr lang="tr-TR" sz="3200" dirty="0" smtClean="0">
                <a:latin typeface="Arial Rounded MT Bold" panose="020F0704030504030204" pitchFamily="34" charset="0"/>
              </a:rPr>
              <a:t>) Zorbalık</a:t>
            </a:r>
          </a:p>
          <a:p>
            <a:endParaRPr lang="tr-TR" sz="3200" dirty="0"/>
          </a:p>
          <a:p>
            <a:r>
              <a:rPr lang="tr-TR" sz="2200" dirty="0" smtClean="0">
                <a:latin typeface="Bookman Old Style" panose="02050604050505020204" pitchFamily="18" charset="0"/>
              </a:rPr>
              <a:t>Okul </a:t>
            </a:r>
            <a:r>
              <a:rPr lang="tr-TR" sz="2200" dirty="0">
                <a:latin typeface="Bookman Old Style" panose="02050604050505020204" pitchFamily="18" charset="0"/>
              </a:rPr>
              <a:t>öncesi dönemde çocukların </a:t>
            </a:r>
            <a:r>
              <a:rPr lang="tr-TR" sz="2200" b="1" dirty="0">
                <a:solidFill>
                  <a:srgbClr val="C00000"/>
                </a:solidFill>
                <a:latin typeface="Bookman Old Style" panose="02050604050505020204" pitchFamily="18" charset="0"/>
              </a:rPr>
              <a:t>fiziksel ve sözel zorbalık </a:t>
            </a:r>
            <a:r>
              <a:rPr lang="tr-TR" sz="2200" dirty="0">
                <a:latin typeface="Bookman Old Style" panose="02050604050505020204" pitchFamily="18" charset="0"/>
              </a:rPr>
              <a:t>davranışlarını daha sık kullandıkları görülmektedir. </a:t>
            </a:r>
          </a:p>
          <a:p>
            <a:r>
              <a:rPr lang="tr-TR" sz="2200" dirty="0" smtClean="0">
                <a:latin typeface="Bookman Old Style" panose="02050604050505020204" pitchFamily="18" charset="0"/>
              </a:rPr>
              <a:t>Bununla </a:t>
            </a:r>
            <a:r>
              <a:rPr lang="tr-TR" sz="2200" dirty="0">
                <a:latin typeface="Bookman Old Style" panose="02050604050505020204" pitchFamily="18" charset="0"/>
              </a:rPr>
              <a:t>birlikte, arkadaşlığı bitirmekle tehdit etme, oyundan dışlama, hakkında kötü söylentiler yayma gibi davranışlar da görülmektedir. </a:t>
            </a:r>
          </a:p>
          <a:p>
            <a:endParaRPr lang="en-US" sz="3200" dirty="0">
              <a:latin typeface="Arial Rounded MT Bold" panose="020F0704030504030204" pitchFamily="34" charset="0"/>
            </a:endParaRPr>
          </a:p>
          <a:p>
            <a:endParaRPr lang="tr-T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188640"/>
            <a:ext cx="8153400" cy="990600"/>
          </a:xfrm>
        </p:spPr>
        <p:txBody>
          <a:bodyPr>
            <a:normAutofit fontScale="90000"/>
          </a:bodyPr>
          <a:lstStyle/>
          <a:p>
            <a:pPr algn="ctr"/>
            <a:r>
              <a:rPr lang="tr-TR" dirty="0"/>
              <a:t/>
            </a:r>
            <a:br>
              <a:rPr lang="tr-TR" dirty="0"/>
            </a:br>
            <a:r>
              <a:rPr lang="tr-TR" b="1" dirty="0">
                <a:solidFill>
                  <a:schemeClr val="accent2"/>
                </a:solidFill>
                <a:latin typeface="Arial Rounded MT Bold" panose="020F0704030504030204" pitchFamily="34" charset="0"/>
              </a:rPr>
              <a:t>Fiziksel Zorbalık</a:t>
            </a:r>
          </a:p>
        </p:txBody>
      </p:sp>
      <p:sp>
        <p:nvSpPr>
          <p:cNvPr id="3" name="İçerik Yer Tutucusu 2"/>
          <p:cNvSpPr>
            <a:spLocks noGrp="1"/>
          </p:cNvSpPr>
          <p:nvPr>
            <p:ph sz="quarter" idx="1"/>
          </p:nvPr>
        </p:nvSpPr>
        <p:spPr/>
        <p:txBody>
          <a:bodyPr>
            <a:normAutofit fontScale="62500" lnSpcReduction="20000"/>
          </a:bodyPr>
          <a:lstStyle/>
          <a:p>
            <a:pPr marL="0" indent="0">
              <a:buNone/>
            </a:pPr>
            <a:r>
              <a:rPr lang="tr-TR" dirty="0" smtClean="0">
                <a:latin typeface="Bookman Old Style" panose="02050604050505020204" pitchFamily="18" charset="0"/>
              </a:rPr>
              <a:t>Çocuğa </a:t>
            </a:r>
            <a:r>
              <a:rPr lang="tr-TR" dirty="0">
                <a:latin typeface="Bookman Old Style" panose="02050604050505020204" pitchFamily="18" charset="0"/>
              </a:rPr>
              <a:t>yönelik doğrudan fiziksel güç uygulanmasıdır. </a:t>
            </a:r>
          </a:p>
          <a:p>
            <a:endParaRPr lang="tr-TR" dirty="0">
              <a:latin typeface="Bookman Old Style" panose="02050604050505020204" pitchFamily="18" charset="0"/>
            </a:endParaRPr>
          </a:p>
          <a:p>
            <a:r>
              <a:rPr lang="tr-TR" dirty="0" smtClean="0">
                <a:latin typeface="Bookman Old Style" panose="02050604050505020204" pitchFamily="18" charset="0"/>
              </a:rPr>
              <a:t>Vurmak</a:t>
            </a:r>
            <a:endParaRPr lang="tr-TR" dirty="0">
              <a:latin typeface="Bookman Old Style" panose="02050604050505020204" pitchFamily="18" charset="0"/>
            </a:endParaRPr>
          </a:p>
          <a:p>
            <a:r>
              <a:rPr lang="tr-TR" dirty="0" smtClean="0">
                <a:latin typeface="Bookman Old Style" panose="02050604050505020204" pitchFamily="18" charset="0"/>
              </a:rPr>
              <a:t>İtmek</a:t>
            </a:r>
            <a:endParaRPr lang="tr-TR" dirty="0">
              <a:latin typeface="Bookman Old Style" panose="02050604050505020204" pitchFamily="18" charset="0"/>
            </a:endParaRPr>
          </a:p>
          <a:p>
            <a:r>
              <a:rPr lang="tr-TR" dirty="0" smtClean="0">
                <a:latin typeface="Bookman Old Style" panose="02050604050505020204" pitchFamily="18" charset="0"/>
              </a:rPr>
              <a:t>Tükürmek</a:t>
            </a:r>
            <a:endParaRPr lang="tr-TR" dirty="0">
              <a:latin typeface="Bookman Old Style" panose="02050604050505020204" pitchFamily="18" charset="0"/>
            </a:endParaRPr>
          </a:p>
          <a:p>
            <a:r>
              <a:rPr lang="tr-TR" dirty="0" smtClean="0">
                <a:latin typeface="Bookman Old Style" panose="02050604050505020204" pitchFamily="18" charset="0"/>
              </a:rPr>
              <a:t>Tekme </a:t>
            </a:r>
            <a:r>
              <a:rPr lang="tr-TR" dirty="0">
                <a:latin typeface="Bookman Old Style" panose="02050604050505020204" pitchFamily="18" charset="0"/>
              </a:rPr>
              <a:t>atmak </a:t>
            </a:r>
          </a:p>
          <a:p>
            <a:r>
              <a:rPr lang="tr-TR" dirty="0" smtClean="0">
                <a:latin typeface="Bookman Old Style" panose="02050604050505020204" pitchFamily="18" charset="0"/>
              </a:rPr>
              <a:t>Çelme </a:t>
            </a:r>
            <a:r>
              <a:rPr lang="tr-TR" dirty="0">
                <a:latin typeface="Bookman Old Style" panose="02050604050505020204" pitchFamily="18" charset="0"/>
              </a:rPr>
              <a:t>takmak </a:t>
            </a:r>
          </a:p>
          <a:p>
            <a:r>
              <a:rPr lang="tr-TR" dirty="0" smtClean="0">
                <a:latin typeface="Bookman Old Style" panose="02050604050505020204" pitchFamily="18" charset="0"/>
              </a:rPr>
              <a:t>Saçını çekmek</a:t>
            </a:r>
            <a:endParaRPr lang="tr-TR" dirty="0">
              <a:latin typeface="Bookman Old Style" panose="02050604050505020204" pitchFamily="18" charset="0"/>
            </a:endParaRPr>
          </a:p>
          <a:p>
            <a:r>
              <a:rPr lang="tr-TR" dirty="0" smtClean="0">
                <a:latin typeface="Bookman Old Style" panose="02050604050505020204" pitchFamily="18" charset="0"/>
              </a:rPr>
              <a:t>Isırmak</a:t>
            </a:r>
            <a:endParaRPr lang="tr-TR" dirty="0">
              <a:latin typeface="Bookman Old Style" panose="02050604050505020204" pitchFamily="18" charset="0"/>
            </a:endParaRPr>
          </a:p>
          <a:p>
            <a:r>
              <a:rPr lang="tr-TR" dirty="0" smtClean="0">
                <a:latin typeface="Bookman Old Style" panose="02050604050505020204" pitchFamily="18" charset="0"/>
              </a:rPr>
              <a:t>Eşyalarına </a:t>
            </a:r>
            <a:r>
              <a:rPr lang="tr-TR" dirty="0">
                <a:latin typeface="Bookman Old Style" panose="02050604050505020204" pitchFamily="18" charset="0"/>
              </a:rPr>
              <a:t>zarar vermek</a:t>
            </a:r>
          </a:p>
          <a:p>
            <a:r>
              <a:rPr lang="tr-TR" dirty="0" smtClean="0">
                <a:latin typeface="Bookman Old Style" panose="02050604050505020204" pitchFamily="18" charset="0"/>
              </a:rPr>
              <a:t>Oyuncak </a:t>
            </a:r>
            <a:r>
              <a:rPr lang="tr-TR" dirty="0">
                <a:latin typeface="Bookman Old Style" panose="02050604050505020204" pitchFamily="18" charset="0"/>
              </a:rPr>
              <a:t>ile vurmak</a:t>
            </a:r>
          </a:p>
          <a:p>
            <a:r>
              <a:rPr lang="tr-TR" dirty="0" smtClean="0">
                <a:latin typeface="Bookman Old Style" panose="02050604050505020204" pitchFamily="18" charset="0"/>
              </a:rPr>
              <a:t>Oyuncaklarını </a:t>
            </a:r>
            <a:r>
              <a:rPr lang="tr-TR" dirty="0">
                <a:latin typeface="Bookman Old Style" panose="02050604050505020204" pitchFamily="18" charset="0"/>
              </a:rPr>
              <a:t>kırmak</a:t>
            </a:r>
          </a:p>
          <a:p>
            <a:r>
              <a:rPr lang="tr-TR" dirty="0" smtClean="0">
                <a:latin typeface="Bookman Old Style" panose="02050604050505020204" pitchFamily="18" charset="0"/>
              </a:rPr>
              <a:t>Oyuncak </a:t>
            </a:r>
            <a:r>
              <a:rPr lang="tr-TR" dirty="0">
                <a:latin typeface="Bookman Old Style" panose="02050604050505020204" pitchFamily="18" charset="0"/>
              </a:rPr>
              <a:t>atmak</a:t>
            </a:r>
          </a:p>
          <a:p>
            <a:r>
              <a:rPr lang="tr-TR" dirty="0" smtClean="0">
                <a:latin typeface="Bookman Old Style" panose="02050604050505020204" pitchFamily="18" charset="0"/>
              </a:rPr>
              <a:t>Yaptığı </a:t>
            </a:r>
            <a:r>
              <a:rPr lang="tr-TR" dirty="0">
                <a:latin typeface="Bookman Old Style" panose="02050604050505020204" pitchFamily="18" charset="0"/>
              </a:rPr>
              <a:t>resmi/etkinliği yırtmak</a:t>
            </a:r>
          </a:p>
          <a:p>
            <a:endParaRPr lang="tr-TR" dirty="0">
              <a:latin typeface="Bookman Old Style" panose="02050604050505020204" pitchFamily="18" charset="0"/>
            </a:endParaRP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159055"/>
            <a:ext cx="2851443" cy="471108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b="1" dirty="0">
                <a:solidFill>
                  <a:schemeClr val="accent2"/>
                </a:solidFill>
                <a:latin typeface="Arial Rounded MT Bold" panose="020F0704030504030204" pitchFamily="34" charset="0"/>
              </a:rPr>
              <a:t>Sözel Zorbalık</a:t>
            </a:r>
          </a:p>
        </p:txBody>
      </p:sp>
      <p:sp>
        <p:nvSpPr>
          <p:cNvPr id="3" name="İçerik Yer Tutucusu 2"/>
          <p:cNvSpPr>
            <a:spLocks noGrp="1"/>
          </p:cNvSpPr>
          <p:nvPr>
            <p:ph sz="quarter" idx="1"/>
          </p:nvPr>
        </p:nvSpPr>
        <p:spPr/>
        <p:txBody>
          <a:bodyPr>
            <a:normAutofit/>
          </a:bodyPr>
          <a:lstStyle/>
          <a:p>
            <a:endParaRPr lang="tr-TR" dirty="0">
              <a:latin typeface="Bookman Old Style" panose="02050604050505020204" pitchFamily="18" charset="0"/>
            </a:endParaRPr>
          </a:p>
          <a:p>
            <a:pPr marL="0" indent="0">
              <a:buNone/>
            </a:pPr>
            <a:r>
              <a:rPr lang="tr-TR" dirty="0" smtClean="0">
                <a:latin typeface="Bookman Old Style" panose="02050604050505020204" pitchFamily="18" charset="0"/>
              </a:rPr>
              <a:t>Çocuğa </a:t>
            </a:r>
            <a:r>
              <a:rPr lang="tr-TR" dirty="0">
                <a:latin typeface="Bookman Old Style" panose="02050604050505020204" pitchFamily="18" charset="0"/>
              </a:rPr>
              <a:t>yönelik olumsuz sözel ifadelerin kullanılmasıdır. </a:t>
            </a:r>
            <a:endParaRPr lang="tr-TR" dirty="0" smtClean="0">
              <a:latin typeface="Bookman Old Style" panose="02050604050505020204" pitchFamily="18" charset="0"/>
            </a:endParaRPr>
          </a:p>
          <a:p>
            <a:pPr marL="0" indent="0">
              <a:buNone/>
            </a:pPr>
            <a:endParaRPr lang="tr-TR" dirty="0">
              <a:latin typeface="Bookman Old Style" panose="02050604050505020204" pitchFamily="18" charset="0"/>
            </a:endParaRPr>
          </a:p>
          <a:p>
            <a:r>
              <a:rPr lang="tr-TR" dirty="0" smtClean="0">
                <a:latin typeface="Bookman Old Style" panose="02050604050505020204" pitchFamily="18" charset="0"/>
              </a:rPr>
              <a:t>İsim/lakap </a:t>
            </a:r>
            <a:r>
              <a:rPr lang="tr-TR" dirty="0">
                <a:latin typeface="Bookman Old Style" panose="02050604050505020204" pitchFamily="18" charset="0"/>
              </a:rPr>
              <a:t>takmak</a:t>
            </a:r>
          </a:p>
          <a:p>
            <a:r>
              <a:rPr lang="tr-TR" dirty="0" smtClean="0">
                <a:latin typeface="Bookman Old Style" panose="02050604050505020204" pitchFamily="18" charset="0"/>
              </a:rPr>
              <a:t>Küfürlü </a:t>
            </a:r>
            <a:r>
              <a:rPr lang="tr-TR" dirty="0">
                <a:latin typeface="Bookman Old Style" panose="02050604050505020204" pitchFamily="18" charset="0"/>
              </a:rPr>
              <a:t>konuşmak</a:t>
            </a:r>
          </a:p>
          <a:p>
            <a:r>
              <a:rPr lang="tr-TR" dirty="0" smtClean="0">
                <a:latin typeface="Bookman Old Style" panose="02050604050505020204" pitchFamily="18" charset="0"/>
              </a:rPr>
              <a:t>Bağırmak</a:t>
            </a:r>
            <a:r>
              <a:rPr lang="tr-TR" dirty="0">
                <a:latin typeface="Bookman Old Style" panose="02050604050505020204" pitchFamily="18" charset="0"/>
              </a:rPr>
              <a:t>, çığlık atmak</a:t>
            </a:r>
          </a:p>
          <a:p>
            <a:r>
              <a:rPr lang="tr-TR" dirty="0" smtClean="0">
                <a:latin typeface="Bookman Old Style" panose="02050604050505020204" pitchFamily="18" charset="0"/>
              </a:rPr>
              <a:t>Alay </a:t>
            </a:r>
            <a:r>
              <a:rPr lang="tr-TR" dirty="0">
                <a:latin typeface="Bookman Old Style" panose="02050604050505020204" pitchFamily="18" charset="0"/>
              </a:rPr>
              <a:t>etmek, dalga geçmek</a:t>
            </a:r>
          </a:p>
          <a:p>
            <a:endParaRPr lang="tr-TR" dirty="0">
              <a:latin typeface="Bookman Old Style" panose="02050604050505020204" pitchFamily="18" charset="0"/>
            </a:endParaRPr>
          </a:p>
        </p:txBody>
      </p:sp>
      <p:sp>
        <p:nvSpPr>
          <p:cNvPr id="4" name="AutoShape 2" descr="https://sgdd.org.tr/wp-content/uploads/2022/04/akran_zorbalig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tr-T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3628" y="4077072"/>
            <a:ext cx="2748195"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chemeClr val="accent2"/>
                </a:solidFill>
                <a:latin typeface="Arial Rounded MT Bold" panose="020F0704030504030204" pitchFamily="34" charset="0"/>
              </a:rPr>
              <a:t>İlişkisel/Sosyal Zorbalık</a:t>
            </a:r>
          </a:p>
        </p:txBody>
      </p:sp>
      <p:sp>
        <p:nvSpPr>
          <p:cNvPr id="3" name="İçerik Yer Tutucusu 2"/>
          <p:cNvSpPr>
            <a:spLocks noGrp="1"/>
          </p:cNvSpPr>
          <p:nvPr>
            <p:ph sz="quarter" idx="1"/>
          </p:nvPr>
        </p:nvSpPr>
        <p:spPr/>
        <p:txBody>
          <a:bodyPr>
            <a:normAutofit fontScale="77500" lnSpcReduction="20000"/>
          </a:bodyPr>
          <a:lstStyle/>
          <a:p>
            <a:endParaRPr lang="tr-TR" dirty="0">
              <a:latin typeface="Bookman Old Style" panose="02050604050505020204" pitchFamily="18" charset="0"/>
            </a:endParaRPr>
          </a:p>
          <a:p>
            <a:pPr marL="0" indent="0">
              <a:buNone/>
            </a:pPr>
            <a:r>
              <a:rPr lang="tr-TR" dirty="0" smtClean="0">
                <a:latin typeface="Bookman Old Style" panose="02050604050505020204" pitchFamily="18" charset="0"/>
              </a:rPr>
              <a:t>Çocuğun </a:t>
            </a:r>
            <a:r>
              <a:rPr lang="tr-TR" dirty="0">
                <a:latin typeface="Bookman Old Style" panose="02050604050505020204" pitchFamily="18" charset="0"/>
              </a:rPr>
              <a:t>arkadaşlık/sosyal ilişkilerine zarar vermeyi hedefleyen davranışların yapılmasıdır. </a:t>
            </a:r>
          </a:p>
          <a:p>
            <a:endParaRPr lang="tr-TR" dirty="0">
              <a:latin typeface="Bookman Old Style" panose="02050604050505020204" pitchFamily="18" charset="0"/>
            </a:endParaRPr>
          </a:p>
          <a:p>
            <a:r>
              <a:rPr lang="tr-TR" dirty="0" smtClean="0">
                <a:latin typeface="Bookman Old Style" panose="02050604050505020204" pitchFamily="18" charset="0"/>
              </a:rPr>
              <a:t>Oyuna </a:t>
            </a:r>
            <a:r>
              <a:rPr lang="tr-TR" dirty="0">
                <a:latin typeface="Bookman Old Style" panose="02050604050505020204" pitchFamily="18" charset="0"/>
              </a:rPr>
              <a:t>almamak</a:t>
            </a:r>
          </a:p>
          <a:p>
            <a:r>
              <a:rPr lang="tr-TR" dirty="0" smtClean="0">
                <a:latin typeface="Bookman Old Style" panose="02050604050505020204" pitchFamily="18" charset="0"/>
              </a:rPr>
              <a:t>Yanına </a:t>
            </a:r>
            <a:r>
              <a:rPr lang="tr-TR" dirty="0">
                <a:latin typeface="Bookman Old Style" panose="02050604050505020204" pitchFamily="18" charset="0"/>
              </a:rPr>
              <a:t>oturmasını istememek</a:t>
            </a:r>
          </a:p>
          <a:p>
            <a:r>
              <a:rPr lang="tr-TR" dirty="0" smtClean="0">
                <a:latin typeface="Bookman Old Style" panose="02050604050505020204" pitchFamily="18" charset="0"/>
              </a:rPr>
              <a:t>Oyun </a:t>
            </a:r>
            <a:r>
              <a:rPr lang="tr-TR" dirty="0">
                <a:latin typeface="Bookman Old Style" panose="02050604050505020204" pitchFamily="18" charset="0"/>
              </a:rPr>
              <a:t>grubundan dışlamak</a:t>
            </a:r>
          </a:p>
          <a:p>
            <a:r>
              <a:rPr lang="tr-TR" dirty="0" smtClean="0">
                <a:latin typeface="Bookman Old Style" panose="02050604050505020204" pitchFamily="18" charset="0"/>
              </a:rPr>
              <a:t>Utandırmak</a:t>
            </a:r>
            <a:endParaRPr lang="tr-TR" dirty="0">
              <a:latin typeface="Bookman Old Style" panose="02050604050505020204" pitchFamily="18" charset="0"/>
            </a:endParaRPr>
          </a:p>
          <a:p>
            <a:r>
              <a:rPr lang="tr-TR" dirty="0" smtClean="0">
                <a:latin typeface="Bookman Old Style" panose="02050604050505020204" pitchFamily="18" charset="0"/>
              </a:rPr>
              <a:t>Taklit </a:t>
            </a:r>
            <a:r>
              <a:rPr lang="tr-TR" dirty="0">
                <a:latin typeface="Bookman Old Style" panose="02050604050505020204" pitchFamily="18" charset="0"/>
              </a:rPr>
              <a:t>etmek</a:t>
            </a:r>
          </a:p>
          <a:p>
            <a:r>
              <a:rPr lang="tr-TR" dirty="0" smtClean="0">
                <a:latin typeface="Bookman Old Style" panose="02050604050505020204" pitchFamily="18" charset="0"/>
              </a:rPr>
              <a:t>Gülmek </a:t>
            </a:r>
            <a:endParaRPr lang="tr-TR" dirty="0">
              <a:latin typeface="Bookman Old Style" panose="02050604050505020204" pitchFamily="18" charset="0"/>
            </a:endParaRPr>
          </a:p>
          <a:p>
            <a:r>
              <a:rPr lang="tr-TR" dirty="0" smtClean="0">
                <a:latin typeface="Bookman Old Style" panose="02050604050505020204" pitchFamily="18" charset="0"/>
              </a:rPr>
              <a:t>Arkadaşlığını </a:t>
            </a:r>
            <a:r>
              <a:rPr lang="tr-TR" dirty="0">
                <a:latin typeface="Bookman Old Style" panose="02050604050505020204" pitchFamily="18" charset="0"/>
              </a:rPr>
              <a:t>bitirmekle tehdit etmek</a:t>
            </a:r>
          </a:p>
          <a:p>
            <a:r>
              <a:rPr lang="tr-TR" dirty="0" smtClean="0">
                <a:latin typeface="Bookman Old Style" panose="02050604050505020204" pitchFamily="18" charset="0"/>
              </a:rPr>
              <a:t>Görmezden gelmek</a:t>
            </a:r>
            <a:endParaRPr lang="tr-TR" dirty="0">
              <a:latin typeface="Bookman Old Style" panose="020506040505050202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4536" y="2931108"/>
            <a:ext cx="3799463" cy="2134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yan">
  <a:themeElements>
    <a:clrScheme name="Medy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y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y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Median</Template>
  <TotalTime>1</TotalTime>
  <Words>1626</Words>
  <Application>Microsoft Office PowerPoint</Application>
  <PresentationFormat>Ekran Gösterisi (4:3)</PresentationFormat>
  <Paragraphs>281</Paragraphs>
  <Slides>29</Slides>
  <Notes>1</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29</vt:i4>
      </vt:variant>
    </vt:vector>
  </HeadingPairs>
  <TitlesOfParts>
    <vt:vector size="37" baseType="lpstr">
      <vt:lpstr>Arial Black</vt:lpstr>
      <vt:lpstr>Arial Rounded MT Bold</vt:lpstr>
      <vt:lpstr>Bookman Old Style</vt:lpstr>
      <vt:lpstr>Calibri</vt:lpstr>
      <vt:lpstr>Tw Cen MT</vt:lpstr>
      <vt:lpstr>Wingdings</vt:lpstr>
      <vt:lpstr>Wingdings 2</vt:lpstr>
      <vt:lpstr>Medyan</vt:lpstr>
      <vt:lpstr>AKRAN ZORBALIĞINI ÖNLEME VELİ EĞİTİMİ</vt:lpstr>
      <vt:lpstr>AKRAN ZORBALIĞI NEDİR?</vt:lpstr>
      <vt:lpstr>AKRAN ZORBALIĞININ YAYGINLIĞI</vt:lpstr>
      <vt:lpstr>Zorbalık sistemi üyeleri</vt:lpstr>
      <vt:lpstr>PowerPoint Sunusu</vt:lpstr>
      <vt:lpstr>AKRAN ZORBALIĞI TÜRLERİ</vt:lpstr>
      <vt:lpstr> Fiziksel Zorbalık</vt:lpstr>
      <vt:lpstr>Sözel Zorbalık</vt:lpstr>
      <vt:lpstr>İlişkisel/Sosyal Zorbalık</vt:lpstr>
      <vt:lpstr>Siber zorbalık</vt:lpstr>
      <vt:lpstr>Akran Zorbalığına Neden  Olabilecek Faktörler</vt:lpstr>
      <vt:lpstr>Zorbalık yapan çocukların özellikleri</vt:lpstr>
      <vt:lpstr>Zorbalığa maruz kalan çocukların özellikleri</vt:lpstr>
      <vt:lpstr>Hem zorbalık yapan hem zorbalığa maruz kalan çocukların özellikleri</vt:lpstr>
      <vt:lpstr>Akran Zorbalığının Sonuçları</vt:lpstr>
      <vt:lpstr>Zorbalık yapan çocuklar için </vt:lpstr>
      <vt:lpstr>Zorbalığa maruz kalan çocuklar için</vt:lpstr>
      <vt:lpstr>Hem zorbalık yapan hem zorbalığa maruz kalan çocuklar için</vt:lpstr>
      <vt:lpstr>Akran Zorbalığını Nasıl Anlarsınız?</vt:lpstr>
      <vt:lpstr>Akran Zorbalığını Nasıl Anlarsınız?</vt:lpstr>
      <vt:lpstr>Çocuğunuz Zorbalık Yapıyorsa Neler Yapabilirsiniz? </vt:lpstr>
      <vt:lpstr>Çocuğunuz Zorbalık Yapıyorsa Neler Yapabilirsiniz? </vt:lpstr>
      <vt:lpstr>Çocuğunuzun Zorbalığa Maruz Kaldığını Nasıl Anlarsınız?</vt:lpstr>
      <vt:lpstr>Çocuğunuz Zorbalığa Maruz Kalıyorsa Neler Yapabilirsiniz?</vt:lpstr>
      <vt:lpstr>Çocuğunuz Zorbalığa Maruz Kalıyorsa Neler Yapabilirsiniz?</vt:lpstr>
      <vt:lpstr>Çocuğunuz Zorbalığa Tanıklık Ediyorsa Neler Yapabilirsiniz? </vt:lpstr>
      <vt:lpstr>Anne-Babalara Genel Öneriler</vt:lpstr>
      <vt:lpstr>Anne-Babalara Genel Öneriler</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bilgehan durukan</dc:creator>
  <cp:lastModifiedBy>USER</cp:lastModifiedBy>
  <cp:revision>25</cp:revision>
  <dcterms:created xsi:type="dcterms:W3CDTF">2023-09-12T10:28:00Z</dcterms:created>
  <dcterms:modified xsi:type="dcterms:W3CDTF">2024-01-19T12:45:56Z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EF2615CE6FDB4F8C98959B8A7BB1E575_12</vt:lpwstr>
  </property>
  <property fmtid="{D5CDD505-2E9C-101B-9397-08002B2CF9AE}" pid="3" name="KSOProductBuildVer">
    <vt:lpwstr>2057-12.2.0.13201</vt:lpwstr>
  </property>
</Properties>
</file>