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6" r:id="rId14"/>
    <p:sldId id="285" r:id="rId15"/>
    <p:sldId id="268" r:id="rId16"/>
    <p:sldId id="269" r:id="rId17"/>
    <p:sldId id="270" r:id="rId18"/>
    <p:sldId id="271" r:id="rId19"/>
    <p:sldId id="272" r:id="rId20"/>
    <p:sldId id="273" r:id="rId21"/>
    <p:sldId id="277" r:id="rId22"/>
    <p:sldId id="274" r:id="rId23"/>
    <p:sldId id="280" r:id="rId24"/>
    <p:sldId id="278" r:id="rId25"/>
    <p:sldId id="279" r:id="rId26"/>
    <p:sldId id="281"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F91EFD8-4EF9-49C8-A5D2-79B9E4C05592}" type="datetimeFigureOut">
              <a:rPr lang="tr-TR" smtClean="0"/>
              <a:t>22.01.2024</a:t>
            </a:fld>
            <a:endParaRPr lang="tr-T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tr-T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289FDB2-A08E-497E-B957-150577CF0DFE}" type="slidenum">
              <a:rPr lang="tr-TR" smtClean="0"/>
              <a:t>‹#›</a:t>
            </a:fld>
            <a:endParaRPr lang="tr-TR"/>
          </a:p>
        </p:txBody>
      </p:sp>
    </p:spTree>
    <p:extLst>
      <p:ext uri="{BB962C8B-B14F-4D97-AF65-F5344CB8AC3E}">
        <p14:creationId xmlns:p14="http://schemas.microsoft.com/office/powerpoint/2010/main" val="313608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F91EFD8-4EF9-49C8-A5D2-79B9E4C05592}" type="datetimeFigureOut">
              <a:rPr lang="tr-TR" smtClean="0"/>
              <a:t>22.01.2024</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289FDB2-A08E-497E-B957-150577CF0DFE}" type="slidenum">
              <a:rPr lang="tr-TR" smtClean="0"/>
              <a:t>‹#›</a:t>
            </a:fld>
            <a:endParaRPr lang="tr-TR"/>
          </a:p>
        </p:txBody>
      </p:sp>
    </p:spTree>
    <p:extLst>
      <p:ext uri="{BB962C8B-B14F-4D97-AF65-F5344CB8AC3E}">
        <p14:creationId xmlns:p14="http://schemas.microsoft.com/office/powerpoint/2010/main" val="3523983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F91EFD8-4EF9-49C8-A5D2-79B9E4C05592}" type="datetimeFigureOut">
              <a:rPr lang="tr-TR" smtClean="0"/>
              <a:t>22.01.2024</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89FDB2-A08E-497E-B957-150577CF0DFE}" type="slidenum">
              <a:rPr lang="tr-TR" smtClean="0"/>
              <a:t>‹#›</a:t>
            </a:fld>
            <a:endParaRPr lang="tr-TR"/>
          </a:p>
        </p:txBody>
      </p:sp>
    </p:spTree>
    <p:extLst>
      <p:ext uri="{BB962C8B-B14F-4D97-AF65-F5344CB8AC3E}">
        <p14:creationId xmlns:p14="http://schemas.microsoft.com/office/powerpoint/2010/main" val="97677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F91EFD8-4EF9-49C8-A5D2-79B9E4C05592}" type="datetimeFigureOut">
              <a:rPr lang="tr-TR" smtClean="0"/>
              <a:t>22.01.2024</a:t>
            </a:fld>
            <a:endParaRPr lang="tr-TR"/>
          </a:p>
        </p:txBody>
      </p:sp>
      <p:sp>
        <p:nvSpPr>
          <p:cNvPr id="5" name="Footer Placeholder 4"/>
          <p:cNvSpPr>
            <a:spLocks noGrp="1"/>
          </p:cNvSpPr>
          <p:nvPr>
            <p:ph type="ftr" sz="quarter" idx="11"/>
          </p:nvPr>
        </p:nvSpPr>
        <p:spPr/>
        <p:txBody>
          <a:bodyPr/>
          <a:lstStyle/>
          <a:p>
            <a:endParaRPr lang="tr-T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89FDB2-A08E-497E-B957-150577CF0DFE}" type="slidenum">
              <a:rPr lang="tr-TR" smtClean="0"/>
              <a:t>‹#›</a:t>
            </a:fld>
            <a:endParaRPr lang="tr-TR"/>
          </a:p>
        </p:txBody>
      </p:sp>
    </p:spTree>
    <p:extLst>
      <p:ext uri="{BB962C8B-B14F-4D97-AF65-F5344CB8AC3E}">
        <p14:creationId xmlns:p14="http://schemas.microsoft.com/office/powerpoint/2010/main" val="526150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F91EFD8-4EF9-49C8-A5D2-79B9E4C05592}" type="datetimeFigureOut">
              <a:rPr lang="tr-TR" smtClean="0"/>
              <a:t>22.01.2024</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89FDB2-A08E-497E-B957-150577CF0DFE}" type="slidenum">
              <a:rPr lang="tr-TR" smtClean="0"/>
              <a:t>‹#›</a:t>
            </a:fld>
            <a:endParaRPr lang="tr-TR"/>
          </a:p>
        </p:txBody>
      </p:sp>
    </p:spTree>
    <p:extLst>
      <p:ext uri="{BB962C8B-B14F-4D97-AF65-F5344CB8AC3E}">
        <p14:creationId xmlns:p14="http://schemas.microsoft.com/office/powerpoint/2010/main" val="3418088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F91EFD8-4EF9-49C8-A5D2-79B9E4C05592}" type="datetimeFigureOut">
              <a:rPr lang="tr-TR" smtClean="0"/>
              <a:t>22.01.2024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289FDB2-A08E-497E-B957-150577CF0DFE}" type="slidenum">
              <a:rPr lang="tr-TR" smtClean="0"/>
              <a:t>‹#›</a:t>
            </a:fld>
            <a:endParaRPr lang="tr-TR"/>
          </a:p>
        </p:txBody>
      </p:sp>
    </p:spTree>
    <p:extLst>
      <p:ext uri="{BB962C8B-B14F-4D97-AF65-F5344CB8AC3E}">
        <p14:creationId xmlns:p14="http://schemas.microsoft.com/office/powerpoint/2010/main" val="395068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F91EFD8-4EF9-49C8-A5D2-79B9E4C05592}" type="datetimeFigureOut">
              <a:rPr lang="tr-TR" smtClean="0"/>
              <a:t>22.01.2024</a:t>
            </a:fld>
            <a:endParaRPr lang="tr-TR"/>
          </a:p>
        </p:txBody>
      </p:sp>
      <p:sp>
        <p:nvSpPr>
          <p:cNvPr id="8" name="Footer Placeholder 7"/>
          <p:cNvSpPr>
            <a:spLocks noGrp="1"/>
          </p:cNvSpPr>
          <p:nvPr>
            <p:ph type="ftr" sz="quarter" idx="11"/>
          </p:nvPr>
        </p:nvSpPr>
        <p:spPr>
          <a:xfrm>
            <a:off x="561111" y="6391838"/>
            <a:ext cx="3644282" cy="304801"/>
          </a:xfrm>
        </p:spPr>
        <p:txBody>
          <a:bodyPr/>
          <a:lstStyle/>
          <a:p>
            <a:endParaRPr lang="tr-TR"/>
          </a:p>
        </p:txBody>
      </p:sp>
      <p:sp>
        <p:nvSpPr>
          <p:cNvPr id="9" name="Slide Number Placeholder 8"/>
          <p:cNvSpPr>
            <a:spLocks noGrp="1"/>
          </p:cNvSpPr>
          <p:nvPr>
            <p:ph type="sldNum" sz="quarter" idx="12"/>
          </p:nvPr>
        </p:nvSpPr>
        <p:spPr/>
        <p:txBody>
          <a:bodyPr/>
          <a:lstStyle/>
          <a:p>
            <a:fld id="{5289FDB2-A08E-497E-B957-150577CF0DFE}" type="slidenum">
              <a:rPr lang="tr-TR" smtClean="0"/>
              <a:t>‹#›</a:t>
            </a:fld>
            <a:endParaRPr lang="tr-TR"/>
          </a:p>
        </p:txBody>
      </p:sp>
    </p:spTree>
    <p:extLst>
      <p:ext uri="{BB962C8B-B14F-4D97-AF65-F5344CB8AC3E}">
        <p14:creationId xmlns:p14="http://schemas.microsoft.com/office/powerpoint/2010/main" val="1986481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F91EFD8-4EF9-49C8-A5D2-79B9E4C05592}" type="datetimeFigureOut">
              <a:rPr lang="tr-TR" smtClean="0"/>
              <a:t>22.01.2024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89FDB2-A08E-497E-B957-150577CF0DFE}" type="slidenum">
              <a:rPr lang="tr-TR" smtClean="0"/>
              <a:t>‹#›</a:t>
            </a:fld>
            <a:endParaRPr lang="tr-TR"/>
          </a:p>
        </p:txBody>
      </p:sp>
    </p:spTree>
    <p:extLst>
      <p:ext uri="{BB962C8B-B14F-4D97-AF65-F5344CB8AC3E}">
        <p14:creationId xmlns:p14="http://schemas.microsoft.com/office/powerpoint/2010/main" val="1370726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F91EFD8-4EF9-49C8-A5D2-79B9E4C05592}" type="datetimeFigureOut">
              <a:rPr lang="tr-TR" smtClean="0"/>
              <a:t>22.01.2024</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89FDB2-A08E-497E-B957-150577CF0DFE}" type="slidenum">
              <a:rPr lang="tr-TR" smtClean="0"/>
              <a:t>‹#›</a:t>
            </a:fld>
            <a:endParaRPr lang="tr-TR"/>
          </a:p>
        </p:txBody>
      </p:sp>
    </p:spTree>
    <p:extLst>
      <p:ext uri="{BB962C8B-B14F-4D97-AF65-F5344CB8AC3E}">
        <p14:creationId xmlns:p14="http://schemas.microsoft.com/office/powerpoint/2010/main" val="284479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F91EFD8-4EF9-49C8-A5D2-79B9E4C05592}" type="datetimeFigureOut">
              <a:rPr lang="tr-TR" smtClean="0"/>
              <a:t>22.01.2024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89FDB2-A08E-497E-B957-150577CF0DFE}" type="slidenum">
              <a:rPr lang="tr-TR" smtClean="0"/>
              <a:t>‹#›</a:t>
            </a:fld>
            <a:endParaRPr lang="tr-TR"/>
          </a:p>
        </p:txBody>
      </p:sp>
    </p:spTree>
    <p:extLst>
      <p:ext uri="{BB962C8B-B14F-4D97-AF65-F5344CB8AC3E}">
        <p14:creationId xmlns:p14="http://schemas.microsoft.com/office/powerpoint/2010/main" val="135128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F91EFD8-4EF9-49C8-A5D2-79B9E4C05592}" type="datetimeFigureOut">
              <a:rPr lang="tr-TR" smtClean="0"/>
              <a:t>22.01.2024</a:t>
            </a:fld>
            <a:endParaRPr lang="tr-TR"/>
          </a:p>
        </p:txBody>
      </p:sp>
      <p:sp>
        <p:nvSpPr>
          <p:cNvPr id="5" name="Footer Placeholder 4"/>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89FDB2-A08E-497E-B957-150577CF0DFE}" type="slidenum">
              <a:rPr lang="tr-TR" smtClean="0"/>
              <a:t>‹#›</a:t>
            </a:fld>
            <a:endParaRPr lang="tr-TR"/>
          </a:p>
        </p:txBody>
      </p:sp>
    </p:spTree>
    <p:extLst>
      <p:ext uri="{BB962C8B-B14F-4D97-AF65-F5344CB8AC3E}">
        <p14:creationId xmlns:p14="http://schemas.microsoft.com/office/powerpoint/2010/main" val="390010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F91EFD8-4EF9-49C8-A5D2-79B9E4C05592}" type="datetimeFigureOut">
              <a:rPr lang="tr-TR" smtClean="0"/>
              <a:t>22.01.2024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289FDB2-A08E-497E-B957-150577CF0DFE}" type="slidenum">
              <a:rPr lang="tr-TR" smtClean="0"/>
              <a:t>‹#›</a:t>
            </a:fld>
            <a:endParaRPr lang="tr-TR"/>
          </a:p>
        </p:txBody>
      </p:sp>
    </p:spTree>
    <p:extLst>
      <p:ext uri="{BB962C8B-B14F-4D97-AF65-F5344CB8AC3E}">
        <p14:creationId xmlns:p14="http://schemas.microsoft.com/office/powerpoint/2010/main" val="3592273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F91EFD8-4EF9-49C8-A5D2-79B9E4C05592}" type="datetimeFigureOut">
              <a:rPr lang="tr-TR" smtClean="0"/>
              <a:t>22.01.2024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289FDB2-A08E-497E-B957-150577CF0DFE}" type="slidenum">
              <a:rPr lang="tr-TR" smtClean="0"/>
              <a:t>‹#›</a:t>
            </a:fld>
            <a:endParaRPr lang="tr-TR"/>
          </a:p>
        </p:txBody>
      </p:sp>
    </p:spTree>
    <p:extLst>
      <p:ext uri="{BB962C8B-B14F-4D97-AF65-F5344CB8AC3E}">
        <p14:creationId xmlns:p14="http://schemas.microsoft.com/office/powerpoint/2010/main" val="33295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F91EFD8-4EF9-49C8-A5D2-79B9E4C05592}" type="datetimeFigureOut">
              <a:rPr lang="tr-TR" smtClean="0"/>
              <a:t>22.01.2024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289FDB2-A08E-497E-B957-150577CF0DFE}" type="slidenum">
              <a:rPr lang="tr-TR" smtClean="0"/>
              <a:t>‹#›</a:t>
            </a:fld>
            <a:endParaRPr lang="tr-TR"/>
          </a:p>
        </p:txBody>
      </p:sp>
    </p:spTree>
    <p:extLst>
      <p:ext uri="{BB962C8B-B14F-4D97-AF65-F5344CB8AC3E}">
        <p14:creationId xmlns:p14="http://schemas.microsoft.com/office/powerpoint/2010/main" val="723639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1EFD8-4EF9-49C8-A5D2-79B9E4C05592}" type="datetimeFigureOut">
              <a:rPr lang="tr-TR" smtClean="0"/>
              <a:t>22.01.2024</a:t>
            </a:fld>
            <a:endParaRPr lang="tr-TR"/>
          </a:p>
        </p:txBody>
      </p:sp>
      <p:sp>
        <p:nvSpPr>
          <p:cNvPr id="3" name="Footer Placeholder 2"/>
          <p:cNvSpPr>
            <a:spLocks noGrp="1"/>
          </p:cNvSpPr>
          <p:nvPr>
            <p:ph type="ftr" sz="quarter" idx="11"/>
          </p:nvPr>
        </p:nvSpPr>
        <p:spPr/>
        <p:txBody>
          <a:bodyPr/>
          <a:lstStyle/>
          <a:p>
            <a:endParaRPr lang="tr-T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289FDB2-A08E-497E-B957-150577CF0DFE}" type="slidenum">
              <a:rPr lang="tr-TR" smtClean="0"/>
              <a:t>‹#›</a:t>
            </a:fld>
            <a:endParaRPr lang="tr-TR"/>
          </a:p>
        </p:txBody>
      </p:sp>
    </p:spTree>
    <p:extLst>
      <p:ext uri="{BB962C8B-B14F-4D97-AF65-F5344CB8AC3E}">
        <p14:creationId xmlns:p14="http://schemas.microsoft.com/office/powerpoint/2010/main" val="3583050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F91EFD8-4EF9-49C8-A5D2-79B9E4C05592}" type="datetimeFigureOut">
              <a:rPr lang="tr-TR" smtClean="0"/>
              <a:t>22.01.2024</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289FDB2-A08E-497E-B957-150577CF0DFE}" type="slidenum">
              <a:rPr lang="tr-TR" smtClean="0"/>
              <a:t>‹#›</a:t>
            </a:fld>
            <a:endParaRPr lang="tr-TR"/>
          </a:p>
        </p:txBody>
      </p:sp>
    </p:spTree>
    <p:extLst>
      <p:ext uri="{BB962C8B-B14F-4D97-AF65-F5344CB8AC3E}">
        <p14:creationId xmlns:p14="http://schemas.microsoft.com/office/powerpoint/2010/main" val="499878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F91EFD8-4EF9-49C8-A5D2-79B9E4C05592}" type="datetimeFigureOut">
              <a:rPr lang="tr-TR" smtClean="0"/>
              <a:t>22.01.2024</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289FDB2-A08E-497E-B957-150577CF0DFE}" type="slidenum">
              <a:rPr lang="tr-TR" smtClean="0"/>
              <a:t>‹#›</a:t>
            </a:fld>
            <a:endParaRPr lang="tr-TR"/>
          </a:p>
        </p:txBody>
      </p:sp>
    </p:spTree>
    <p:extLst>
      <p:ext uri="{BB962C8B-B14F-4D97-AF65-F5344CB8AC3E}">
        <p14:creationId xmlns:p14="http://schemas.microsoft.com/office/powerpoint/2010/main" val="1750404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F91EFD8-4EF9-49C8-A5D2-79B9E4C05592}" type="datetimeFigureOut">
              <a:rPr lang="tr-TR" smtClean="0"/>
              <a:t>22.01.2024</a:t>
            </a:fld>
            <a:endParaRPr lang="tr-T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tr-T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289FDB2-A08E-497E-B957-150577CF0DFE}" type="slidenum">
              <a:rPr lang="tr-TR" smtClean="0"/>
              <a:t>‹#›</a:t>
            </a:fld>
            <a:endParaRPr lang="tr-TR"/>
          </a:p>
        </p:txBody>
      </p:sp>
    </p:spTree>
    <p:extLst>
      <p:ext uri="{BB962C8B-B14F-4D97-AF65-F5344CB8AC3E}">
        <p14:creationId xmlns:p14="http://schemas.microsoft.com/office/powerpoint/2010/main" val="25391439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77941" y="843548"/>
            <a:ext cx="9779726" cy="1672045"/>
          </a:xfrm>
        </p:spPr>
        <p:txBody>
          <a:bodyPr/>
          <a:lstStyle/>
          <a:p>
            <a:r>
              <a:rPr lang="tr-TR" b="1" i="1" dirty="0" smtClean="0">
                <a:ln w="22225">
                  <a:solidFill>
                    <a:schemeClr val="accent2"/>
                  </a:solidFill>
                  <a:prstDash val="solid"/>
                </a:ln>
                <a:solidFill>
                  <a:schemeClr val="accent2">
                    <a:lumMod val="40000"/>
                    <a:lumOff val="60000"/>
                  </a:schemeClr>
                </a:solidFill>
                <a:latin typeface="Arial Black" panose="020B0A04020102020204" pitchFamily="34" charset="0"/>
              </a:rPr>
              <a:t>    EŞİT AĞIRLIK  </a:t>
            </a:r>
            <a:br>
              <a:rPr lang="tr-TR" b="1" i="1" dirty="0" smtClean="0">
                <a:ln w="22225">
                  <a:solidFill>
                    <a:schemeClr val="accent2"/>
                  </a:solidFill>
                  <a:prstDash val="solid"/>
                </a:ln>
                <a:solidFill>
                  <a:schemeClr val="accent2">
                    <a:lumMod val="40000"/>
                    <a:lumOff val="60000"/>
                  </a:schemeClr>
                </a:solidFill>
                <a:latin typeface="Arial Black" panose="020B0A04020102020204" pitchFamily="34" charset="0"/>
              </a:rPr>
            </a:br>
            <a:r>
              <a:rPr lang="tr-TR" b="1" i="1" dirty="0" smtClean="0">
                <a:ln w="22225">
                  <a:solidFill>
                    <a:schemeClr val="accent2"/>
                  </a:solidFill>
                  <a:prstDash val="solid"/>
                </a:ln>
                <a:solidFill>
                  <a:schemeClr val="accent2">
                    <a:lumMod val="40000"/>
                    <a:lumOff val="60000"/>
                  </a:schemeClr>
                </a:solidFill>
                <a:latin typeface="Arial Black" panose="020B0A04020102020204" pitchFamily="34" charset="0"/>
              </a:rPr>
              <a:t>MESLEK TANITIMI</a:t>
            </a:r>
            <a:endParaRPr lang="tr-TR" b="1" i="1" dirty="0">
              <a:ln w="22225">
                <a:solidFill>
                  <a:schemeClr val="accent2"/>
                </a:solidFill>
                <a:prstDash val="solid"/>
              </a:ln>
              <a:solidFill>
                <a:schemeClr val="accent2">
                  <a:lumMod val="40000"/>
                  <a:lumOff val="60000"/>
                </a:schemeClr>
              </a:solidFill>
              <a:latin typeface="Arial Black" panose="020B0A04020102020204" pitchFamily="34" charset="0"/>
            </a:endParaRPr>
          </a:p>
        </p:txBody>
      </p:sp>
      <p:pic>
        <p:nvPicPr>
          <p:cNvPr id="4" name="Resim 3"/>
          <p:cNvPicPr>
            <a:picLocks noChangeAspect="1"/>
          </p:cNvPicPr>
          <p:nvPr/>
        </p:nvPicPr>
        <p:blipFill>
          <a:blip r:embed="rId2"/>
          <a:stretch>
            <a:fillRect/>
          </a:stretch>
        </p:blipFill>
        <p:spPr>
          <a:xfrm>
            <a:off x="5712814" y="2786268"/>
            <a:ext cx="5544491" cy="3242526"/>
          </a:xfrm>
          <a:prstGeom prst="rect">
            <a:avLst/>
          </a:prstGeom>
        </p:spPr>
      </p:pic>
    </p:spTree>
    <p:extLst>
      <p:ext uri="{BB962C8B-B14F-4D97-AF65-F5344CB8AC3E}">
        <p14:creationId xmlns:p14="http://schemas.microsoft.com/office/powerpoint/2010/main" val="1979146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4766" y="3670663"/>
            <a:ext cx="6518365" cy="3043645"/>
          </a:xfrm>
        </p:spPr>
        <p:txBody>
          <a:bodyPr/>
          <a:lstStyle/>
          <a:p>
            <a:r>
              <a:rPr lang="tr-TR" sz="2000" dirty="0"/>
              <a:t>Çocuk Gelişimi Bölümü </a:t>
            </a:r>
            <a:r>
              <a:rPr lang="tr-TR" sz="2000" dirty="0" smtClean="0"/>
              <a:t>mezunları; oyun ablalığı, okul </a:t>
            </a:r>
            <a:r>
              <a:rPr lang="tr-TR" sz="2000" dirty="0"/>
              <a:t>öncesi öğretmeni (dört yıllık </a:t>
            </a:r>
            <a:r>
              <a:rPr lang="tr-TR" sz="2000" dirty="0" smtClean="0"/>
              <a:t>bölümlerde), anaokulu </a:t>
            </a:r>
            <a:r>
              <a:rPr lang="tr-TR" sz="2000" dirty="0"/>
              <a:t>eğitim </a:t>
            </a:r>
            <a:r>
              <a:rPr lang="tr-TR" sz="2000" dirty="0" smtClean="0"/>
              <a:t>personeli, özel </a:t>
            </a:r>
            <a:r>
              <a:rPr lang="tr-TR" sz="2000" dirty="0"/>
              <a:t>eğitim </a:t>
            </a:r>
            <a:r>
              <a:rPr lang="tr-TR" sz="2000" dirty="0" smtClean="0"/>
              <a:t>personeli, rehberlik </a:t>
            </a:r>
            <a:r>
              <a:rPr lang="tr-TR" sz="2000" dirty="0"/>
              <a:t>ve danışmanlık </a:t>
            </a:r>
            <a:r>
              <a:rPr lang="tr-TR" sz="2000" dirty="0" smtClean="0"/>
              <a:t>personeli olarak çalışmaktadır.</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9916" y="2873829"/>
            <a:ext cx="4610644" cy="38404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5474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b="1" dirty="0" smtClean="0">
                <a:ln w="22225">
                  <a:solidFill>
                    <a:schemeClr val="accent2"/>
                  </a:solidFill>
                  <a:prstDash val="solid"/>
                </a:ln>
                <a:solidFill>
                  <a:schemeClr val="accent2">
                    <a:lumMod val="40000"/>
                    <a:lumOff val="60000"/>
                  </a:schemeClr>
                </a:solidFill>
              </a:rPr>
              <a:t>       SINIF ÖĞRETMENLİĞİ</a:t>
            </a:r>
            <a:endParaRPr lang="tr-TR" sz="5400" b="1" dirty="0">
              <a:ln w="22225">
                <a:solidFill>
                  <a:schemeClr val="accent2"/>
                </a:solidFill>
                <a:prstDash val="solid"/>
              </a:ln>
              <a:solidFill>
                <a:schemeClr val="accent2">
                  <a:lumMod val="40000"/>
                  <a:lumOff val="60000"/>
                </a:schemeClr>
              </a:solidFill>
            </a:endParaRPr>
          </a:p>
        </p:txBody>
      </p:sp>
      <p:sp>
        <p:nvSpPr>
          <p:cNvPr id="3" name="İçerik Yer Tutucusu 2"/>
          <p:cNvSpPr>
            <a:spLocks noGrp="1"/>
          </p:cNvSpPr>
          <p:nvPr>
            <p:ph idx="1"/>
          </p:nvPr>
        </p:nvSpPr>
        <p:spPr>
          <a:xfrm>
            <a:off x="5773784" y="2790824"/>
            <a:ext cx="5747656" cy="3228975"/>
          </a:xfrm>
        </p:spPr>
        <p:style>
          <a:lnRef idx="2">
            <a:schemeClr val="accent2"/>
          </a:lnRef>
          <a:fillRef idx="1">
            <a:schemeClr val="lt1"/>
          </a:fillRef>
          <a:effectRef idx="0">
            <a:schemeClr val="accent2"/>
          </a:effectRef>
          <a:fontRef idx="minor">
            <a:schemeClr val="dk1"/>
          </a:fontRef>
        </p:style>
        <p:txBody>
          <a:bodyPr>
            <a:normAutofit/>
          </a:bodyPr>
          <a:lstStyle/>
          <a:p>
            <a:r>
              <a:rPr lang="tr-TR" sz="2000" dirty="0"/>
              <a:t>B</a:t>
            </a:r>
            <a:r>
              <a:rPr lang="tr-TR" sz="2000" dirty="0" smtClean="0"/>
              <a:t>ölümün </a:t>
            </a:r>
            <a:r>
              <a:rPr lang="tr-TR" sz="2000" dirty="0"/>
              <a:t>amacı </a:t>
            </a:r>
            <a:r>
              <a:rPr lang="tr-TR" sz="2000" dirty="0">
                <a:solidFill>
                  <a:schemeClr val="accent2">
                    <a:lumMod val="75000"/>
                  </a:schemeClr>
                </a:solidFill>
              </a:rPr>
              <a:t>çağa uygun </a:t>
            </a:r>
            <a:r>
              <a:rPr lang="tr-TR" sz="2000" dirty="0"/>
              <a:t>ve </a:t>
            </a:r>
            <a:r>
              <a:rPr lang="tr-TR" sz="2000" dirty="0">
                <a:solidFill>
                  <a:schemeClr val="accent2">
                    <a:lumMod val="75000"/>
                  </a:schemeClr>
                </a:solidFill>
              </a:rPr>
              <a:t>modern olarak nitelendirilebilecek öğretmenleri yetiştirerek </a:t>
            </a:r>
            <a:r>
              <a:rPr lang="tr-TR" sz="2000" dirty="0"/>
              <a:t>bulundukları eğitim kurumlarındaki </a:t>
            </a:r>
            <a:r>
              <a:rPr lang="tr-TR" sz="2000" dirty="0">
                <a:solidFill>
                  <a:schemeClr val="accent2">
                    <a:lumMod val="75000"/>
                  </a:schemeClr>
                </a:solidFill>
              </a:rPr>
              <a:t>öğrencilerine en iyi eğitimi gösterebilecek kişileri yetiştirerek</a:t>
            </a:r>
            <a:r>
              <a:rPr lang="tr-TR" sz="2000" dirty="0"/>
              <a:t> eğitim sektörüne ve </a:t>
            </a:r>
            <a:r>
              <a:rPr lang="tr-TR" sz="2000" dirty="0">
                <a:solidFill>
                  <a:schemeClr val="accent2">
                    <a:lumMod val="75000"/>
                  </a:schemeClr>
                </a:solidFill>
              </a:rPr>
              <a:t>öğrencilere fayda sağlamak</a:t>
            </a:r>
            <a:r>
              <a:rPr lang="tr-TR" sz="2000" dirty="0"/>
              <a:t>tır.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90825"/>
            <a:ext cx="5473337" cy="4067175"/>
          </a:xfrm>
          <a:prstGeom prst="rect">
            <a:avLst/>
          </a:prstGeom>
        </p:spPr>
      </p:pic>
    </p:spTree>
    <p:extLst>
      <p:ext uri="{BB962C8B-B14F-4D97-AF65-F5344CB8AC3E}">
        <p14:creationId xmlns:p14="http://schemas.microsoft.com/office/powerpoint/2010/main" val="45938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508" y="3003354"/>
            <a:ext cx="8098972" cy="2795450"/>
          </a:xfrm>
        </p:spPr>
        <p:txBody>
          <a:bodyPr>
            <a:normAutofit/>
          </a:bodyPr>
          <a:lstStyle/>
          <a:p>
            <a:r>
              <a:rPr lang="tr-TR" dirty="0"/>
              <a:t>Sınıf Öğretmenliği bölümünde, 4 yıllık eğitim verilmektedir. </a:t>
            </a:r>
            <a:endParaRPr lang="tr-TR" dirty="0" smtClean="0"/>
          </a:p>
          <a:p>
            <a:pPr marL="0" indent="0">
              <a:buNone/>
            </a:pPr>
            <a:endParaRPr lang="tr-TR" dirty="0" smtClean="0"/>
          </a:p>
          <a:p>
            <a:r>
              <a:rPr lang="tr-TR" dirty="0"/>
              <a:t>Sınıf Öğretmenliği mezunu kişilerin çalışmayı seçtiği başlıca yerler </a:t>
            </a:r>
            <a:r>
              <a:rPr lang="tr-TR" dirty="0">
                <a:solidFill>
                  <a:srgbClr val="FF0000"/>
                </a:solidFill>
              </a:rPr>
              <a:t>kamu veya özel eğitim kurumları</a:t>
            </a:r>
            <a:r>
              <a:rPr lang="tr-TR" dirty="0"/>
              <a:t>dır</a:t>
            </a:r>
            <a:r>
              <a:rPr lang="tr-TR" dirty="0" smtClean="0"/>
              <a:t>.</a:t>
            </a:r>
          </a:p>
          <a:p>
            <a:pPr marL="0" indent="0">
              <a:buNone/>
            </a:pPr>
            <a:endParaRPr lang="tr-TR" dirty="0" smtClean="0"/>
          </a:p>
          <a:p>
            <a:r>
              <a:rPr lang="tr-TR" dirty="0"/>
              <a:t>K</a:t>
            </a:r>
            <a:r>
              <a:rPr lang="tr-TR" dirty="0" smtClean="0"/>
              <a:t>amuda </a:t>
            </a:r>
            <a:r>
              <a:rPr lang="tr-TR" dirty="0"/>
              <a:t>iş sahibi olabilmeleri için gerekli sınavlarda başarı göstermeleri gerekmektedir.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2023" y="3003354"/>
            <a:ext cx="3779520" cy="30175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6681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sz="5400" b="1" dirty="0" smtClean="0">
                <a:ln w="22225">
                  <a:solidFill>
                    <a:schemeClr val="accent2"/>
                  </a:solidFill>
                  <a:prstDash val="solid"/>
                </a:ln>
                <a:solidFill>
                  <a:schemeClr val="accent2">
                    <a:lumMod val="40000"/>
                    <a:lumOff val="60000"/>
                  </a:schemeClr>
                </a:solidFill>
              </a:rPr>
              <a:t>İŞLETME</a:t>
            </a:r>
            <a:endParaRPr lang="tr-TR" sz="5400" b="1" dirty="0">
              <a:ln w="22225">
                <a:solidFill>
                  <a:schemeClr val="accent2"/>
                </a:solidFill>
                <a:prstDash val="solid"/>
              </a:ln>
              <a:solidFill>
                <a:schemeClr val="accent2">
                  <a:lumMod val="40000"/>
                  <a:lumOff val="60000"/>
                </a:schemeClr>
              </a:solidFill>
            </a:endParaRPr>
          </a:p>
        </p:txBody>
      </p:sp>
      <p:sp>
        <p:nvSpPr>
          <p:cNvPr id="3" name="İçerik Yer Tutucusu 2"/>
          <p:cNvSpPr>
            <a:spLocks noGrp="1"/>
          </p:cNvSpPr>
          <p:nvPr>
            <p:ph idx="1"/>
          </p:nvPr>
        </p:nvSpPr>
        <p:spPr>
          <a:xfrm>
            <a:off x="5133703" y="2603500"/>
            <a:ext cx="6701246" cy="3416300"/>
          </a:xfrm>
        </p:spPr>
        <p:txBody>
          <a:bodyPr/>
          <a:lstStyle/>
          <a:p>
            <a:r>
              <a:rPr lang="tr-TR" dirty="0"/>
              <a:t>İşletme; iş dünyasında hizmet veren her türlü kurum ya da kuruluşların </a:t>
            </a:r>
            <a:r>
              <a:rPr lang="tr-TR" dirty="0" smtClean="0">
                <a:solidFill>
                  <a:srgbClr val="FF0000"/>
                </a:solidFill>
              </a:rPr>
              <a:t>finans</a:t>
            </a:r>
            <a:r>
              <a:rPr lang="tr-TR" dirty="0" smtClean="0">
                <a:solidFill>
                  <a:schemeClr val="tx1"/>
                </a:solidFill>
              </a:rPr>
              <a:t>,</a:t>
            </a:r>
            <a:r>
              <a:rPr lang="tr-TR" dirty="0" smtClean="0">
                <a:solidFill>
                  <a:srgbClr val="FF0000"/>
                </a:solidFill>
              </a:rPr>
              <a:t> </a:t>
            </a:r>
            <a:r>
              <a:rPr lang="tr-TR" dirty="0">
                <a:solidFill>
                  <a:srgbClr val="FF0000"/>
                </a:solidFill>
              </a:rPr>
              <a:t>muhasebe ve </a:t>
            </a:r>
            <a:r>
              <a:rPr lang="tr-TR" dirty="0" smtClean="0">
                <a:solidFill>
                  <a:srgbClr val="FF0000"/>
                </a:solidFill>
              </a:rPr>
              <a:t>yönetim</a:t>
            </a:r>
            <a:r>
              <a:rPr lang="tr-TR" dirty="0" smtClean="0">
                <a:solidFill>
                  <a:schemeClr val="tx1"/>
                </a:solidFill>
              </a:rPr>
              <a:t>,</a:t>
            </a:r>
            <a:r>
              <a:rPr lang="tr-TR" dirty="0" smtClean="0">
                <a:solidFill>
                  <a:srgbClr val="FF0000"/>
                </a:solidFill>
              </a:rPr>
              <a:t> pazarlama</a:t>
            </a:r>
            <a:r>
              <a:rPr lang="tr-TR" dirty="0" smtClean="0">
                <a:solidFill>
                  <a:schemeClr val="tx1"/>
                </a:solidFill>
              </a:rPr>
              <a:t>, </a:t>
            </a:r>
            <a:r>
              <a:rPr lang="tr-TR" dirty="0" smtClean="0">
                <a:solidFill>
                  <a:srgbClr val="FF0000"/>
                </a:solidFill>
              </a:rPr>
              <a:t>üretim</a:t>
            </a:r>
            <a:r>
              <a:rPr lang="tr-TR" dirty="0" smtClean="0">
                <a:solidFill>
                  <a:schemeClr val="tx1"/>
                </a:solidFill>
              </a:rPr>
              <a:t>,</a:t>
            </a:r>
            <a:r>
              <a:rPr lang="tr-TR" dirty="0" smtClean="0">
                <a:solidFill>
                  <a:srgbClr val="FF0000"/>
                </a:solidFill>
              </a:rPr>
              <a:t> </a:t>
            </a:r>
            <a:r>
              <a:rPr lang="tr-TR" dirty="0">
                <a:solidFill>
                  <a:srgbClr val="FF0000"/>
                </a:solidFill>
              </a:rPr>
              <a:t>insan kaynakları </a:t>
            </a:r>
            <a:r>
              <a:rPr lang="tr-TR" dirty="0"/>
              <a:t>gibi konularda söz sahibi olabilecek yetkin elemanların yetiştirildiği üniversite bölümüdür</a:t>
            </a:r>
            <a:r>
              <a:rPr lang="tr-TR" dirty="0" smtClean="0"/>
              <a:t>.</a:t>
            </a:r>
          </a:p>
          <a:p>
            <a:pPr marL="0" indent="0">
              <a:buNone/>
            </a:pPr>
            <a:endParaRPr lang="tr-TR" dirty="0" smtClean="0"/>
          </a:p>
          <a:p>
            <a:r>
              <a:rPr lang="tr-TR" dirty="0"/>
              <a:t>İşletme bölümü, </a:t>
            </a:r>
            <a:r>
              <a:rPr lang="tr-TR" dirty="0">
                <a:solidFill>
                  <a:srgbClr val="FF0000"/>
                </a:solidFill>
              </a:rPr>
              <a:t>iktisadi ve idari bilimler fakültesi </a:t>
            </a:r>
            <a:r>
              <a:rPr lang="tr-TR" dirty="0"/>
              <a:t>bünyesinde yer </a:t>
            </a:r>
            <a:r>
              <a:rPr lang="tr-TR" dirty="0" smtClean="0"/>
              <a:t>almaktadır.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63" y="2601685"/>
            <a:ext cx="4126231" cy="4126231"/>
          </a:xfrm>
          <a:prstGeom prst="rect">
            <a:avLst/>
          </a:prstGeom>
        </p:spPr>
      </p:pic>
    </p:spTree>
    <p:extLst>
      <p:ext uri="{BB962C8B-B14F-4D97-AF65-F5344CB8AC3E}">
        <p14:creationId xmlns:p14="http://schemas.microsoft.com/office/powerpoint/2010/main" val="4285096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2351314"/>
            <a:ext cx="9980613" cy="4415246"/>
          </a:xfrm>
        </p:spPr>
        <p:txBody>
          <a:bodyPr>
            <a:normAutofit fontScale="70000" lnSpcReduction="20000"/>
          </a:bodyPr>
          <a:lstStyle/>
          <a:p>
            <a:pPr marL="0" indent="0">
              <a:buNone/>
            </a:pPr>
            <a:r>
              <a:rPr lang="tr-TR" sz="2300" dirty="0" smtClean="0">
                <a:solidFill>
                  <a:srgbClr val="FF0000"/>
                </a:solidFill>
              </a:rPr>
              <a:t>ÇALIŞMA ALANLARI;</a:t>
            </a:r>
          </a:p>
          <a:p>
            <a:r>
              <a:rPr lang="tr-TR" sz="2100" dirty="0" smtClean="0"/>
              <a:t>Mesleki</a:t>
            </a:r>
            <a:r>
              <a:rPr lang="tr-TR" sz="2100" dirty="0"/>
              <a:t>, bilimsel ve teknik faaliyetler,</a:t>
            </a:r>
          </a:p>
          <a:p>
            <a:r>
              <a:rPr lang="tr-TR" sz="2100" dirty="0"/>
              <a:t>Gayrimenkul faaliyetleri</a:t>
            </a:r>
          </a:p>
          <a:p>
            <a:r>
              <a:rPr lang="tr-TR" sz="2100" dirty="0"/>
              <a:t>Turizm ve konaklama</a:t>
            </a:r>
          </a:p>
          <a:p>
            <a:r>
              <a:rPr lang="tr-TR" sz="2100" dirty="0"/>
              <a:t>Eğitim,</a:t>
            </a:r>
          </a:p>
          <a:p>
            <a:r>
              <a:rPr lang="tr-TR" sz="2100" dirty="0"/>
              <a:t>İnşaat,</a:t>
            </a:r>
          </a:p>
          <a:p>
            <a:r>
              <a:rPr lang="tr-TR" sz="2100" dirty="0"/>
              <a:t>Ulaştırma ve depolama,</a:t>
            </a:r>
          </a:p>
          <a:p>
            <a:r>
              <a:rPr lang="tr-TR" sz="2100" dirty="0"/>
              <a:t>Bilgi ve iletişim,</a:t>
            </a:r>
          </a:p>
          <a:p>
            <a:r>
              <a:rPr lang="tr-TR" sz="2100" dirty="0"/>
              <a:t>İnsan sağlığı ve sosyal hizmetler,</a:t>
            </a:r>
          </a:p>
          <a:p>
            <a:r>
              <a:rPr lang="tr-TR" sz="2100" dirty="0"/>
              <a:t>Kamu,</a:t>
            </a:r>
          </a:p>
          <a:p>
            <a:r>
              <a:rPr lang="tr-TR" sz="2100" dirty="0"/>
              <a:t>Kültür, sanat ve spor organizasyonları,</a:t>
            </a:r>
          </a:p>
          <a:p>
            <a:r>
              <a:rPr lang="tr-TR" sz="2100" dirty="0"/>
              <a:t>Tarım, orman ve balıkçılık,</a:t>
            </a:r>
          </a:p>
          <a:p>
            <a:r>
              <a:rPr lang="tr-TR" sz="2100" dirty="0"/>
              <a:t>Elektrik, gaz ve iklimlendirme üretimi ve dağıtımı,</a:t>
            </a:r>
          </a:p>
          <a:p>
            <a:r>
              <a:rPr lang="tr-TR" sz="2100" dirty="0" smtClean="0"/>
              <a:t>Madencilik gibi </a:t>
            </a:r>
            <a:r>
              <a:rPr lang="tr-TR" sz="2100" dirty="0"/>
              <a:t>alanlarda çalışmaktadır.</a:t>
            </a:r>
          </a:p>
        </p:txBody>
      </p:sp>
      <p:pic>
        <p:nvPicPr>
          <p:cNvPr id="4" name="Resim 3"/>
          <p:cNvPicPr>
            <a:picLocks noChangeAspect="1"/>
          </p:cNvPicPr>
          <p:nvPr/>
        </p:nvPicPr>
        <p:blipFill>
          <a:blip r:embed="rId2"/>
          <a:stretch>
            <a:fillRect/>
          </a:stretch>
        </p:blipFill>
        <p:spPr>
          <a:xfrm>
            <a:off x="6477000" y="2571750"/>
            <a:ext cx="5715000" cy="4286250"/>
          </a:xfrm>
          <a:prstGeom prst="rect">
            <a:avLst/>
          </a:prstGeom>
        </p:spPr>
      </p:pic>
    </p:spTree>
    <p:extLst>
      <p:ext uri="{BB962C8B-B14F-4D97-AF65-F5344CB8AC3E}">
        <p14:creationId xmlns:p14="http://schemas.microsoft.com/office/powerpoint/2010/main" val="2056847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b="1" dirty="0" smtClean="0">
                <a:ln w="22225">
                  <a:solidFill>
                    <a:schemeClr val="accent2"/>
                  </a:solidFill>
                  <a:prstDash val="solid"/>
                </a:ln>
                <a:solidFill>
                  <a:schemeClr val="accent2">
                    <a:lumMod val="40000"/>
                    <a:lumOff val="60000"/>
                  </a:schemeClr>
                </a:solidFill>
              </a:rPr>
              <a:t>                İKTİSAT</a:t>
            </a:r>
            <a:endParaRPr lang="tr-TR" sz="5400" b="1" dirty="0">
              <a:ln w="22225">
                <a:solidFill>
                  <a:schemeClr val="accent2"/>
                </a:solidFill>
                <a:prstDash val="solid"/>
              </a:ln>
              <a:solidFill>
                <a:schemeClr val="accent2">
                  <a:lumMod val="40000"/>
                  <a:lumOff val="60000"/>
                </a:schemeClr>
              </a:solidFill>
            </a:endParaRPr>
          </a:p>
        </p:txBody>
      </p:sp>
      <p:sp>
        <p:nvSpPr>
          <p:cNvPr id="3" name="İçerik Yer Tutucusu 2"/>
          <p:cNvSpPr>
            <a:spLocks noGrp="1"/>
          </p:cNvSpPr>
          <p:nvPr>
            <p:ph idx="1"/>
          </p:nvPr>
        </p:nvSpPr>
        <p:spPr>
          <a:xfrm>
            <a:off x="6466114" y="3213463"/>
            <a:ext cx="5725886" cy="3409405"/>
          </a:xfrm>
        </p:spPr>
        <p:txBody>
          <a:bodyPr>
            <a:normAutofit/>
          </a:bodyPr>
          <a:lstStyle/>
          <a:p>
            <a:r>
              <a:rPr lang="tr-TR" dirty="0"/>
              <a:t>İktisadi faaliyetler; insanların ihtiyaçlarını karşılamak, içinde bulundukları maddi şartları düzeltmek, refah düzeylerini artırmak amacı ile yaptıkları </a:t>
            </a:r>
            <a:r>
              <a:rPr lang="tr-TR" dirty="0" smtClean="0"/>
              <a:t>faaliyetlerdir.</a:t>
            </a:r>
          </a:p>
          <a:p>
            <a:pPr marL="0" indent="0">
              <a:buNone/>
            </a:pPr>
            <a:endParaRPr lang="tr-TR" dirty="0" smtClean="0"/>
          </a:p>
          <a:p>
            <a:r>
              <a:rPr lang="tr-TR" dirty="0" smtClean="0"/>
              <a:t>Bu </a:t>
            </a:r>
            <a:r>
              <a:rPr lang="tr-TR" dirty="0"/>
              <a:t>faaliyetlerin amacı, ihtiyaçlarla bu ihtiyaçları tatmine yarayan araçlar arasındaki uyumsuzluğu gidermektir. </a:t>
            </a:r>
            <a:endParaRPr lang="tr-TR" dirty="0" smtClean="0"/>
          </a:p>
        </p:txBody>
      </p:sp>
      <p:pic>
        <p:nvPicPr>
          <p:cNvPr id="4" name="Resim 3"/>
          <p:cNvPicPr>
            <a:picLocks noChangeAspect="1"/>
          </p:cNvPicPr>
          <p:nvPr/>
        </p:nvPicPr>
        <p:blipFill>
          <a:blip r:embed="rId2"/>
          <a:stretch>
            <a:fillRect/>
          </a:stretch>
        </p:blipFill>
        <p:spPr>
          <a:xfrm>
            <a:off x="0" y="4023360"/>
            <a:ext cx="6045252" cy="28346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33771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6755" y="3585347"/>
            <a:ext cx="6517030" cy="3272653"/>
          </a:xfrm>
        </p:spPr>
        <p:txBody>
          <a:bodyPr/>
          <a:lstStyle/>
          <a:p>
            <a:r>
              <a:rPr lang="tr-TR" dirty="0"/>
              <a:t>Bankalarda, işletmelerin muhasebe bölümlerinde iş imkanına sahiptirler. </a:t>
            </a:r>
            <a:endParaRPr lang="tr-TR" dirty="0" smtClean="0"/>
          </a:p>
          <a:p>
            <a:pPr marL="0" indent="0">
              <a:buNone/>
            </a:pPr>
            <a:endParaRPr lang="tr-TR" dirty="0"/>
          </a:p>
          <a:p>
            <a:r>
              <a:rPr lang="tr-TR" dirty="0"/>
              <a:t>Maliye bakanlığı, sosyal güvenlik kurumu vb. kamu kurumlarında çalışma imkanları vardır.</a:t>
            </a: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3784" y="3585347"/>
            <a:ext cx="5518216" cy="327265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87537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4766" y="600891"/>
            <a:ext cx="9341601" cy="1554479"/>
          </a:xfrm>
        </p:spPr>
        <p:txBody>
          <a:bodyPr/>
          <a:lstStyle/>
          <a:p>
            <a:r>
              <a:rPr lang="tr-TR" sz="5400" b="1" dirty="0" smtClean="0">
                <a:ln w="22225">
                  <a:solidFill>
                    <a:schemeClr val="accent2"/>
                  </a:solidFill>
                  <a:prstDash val="solid"/>
                </a:ln>
                <a:solidFill>
                  <a:schemeClr val="accent2">
                    <a:lumMod val="40000"/>
                    <a:lumOff val="60000"/>
                  </a:schemeClr>
                </a:solidFill>
              </a:rPr>
              <a:t>             SOSYAL HİZMET </a:t>
            </a:r>
            <a:endParaRPr lang="tr-TR" sz="5400" b="1" dirty="0">
              <a:ln w="22225">
                <a:solidFill>
                  <a:schemeClr val="accent2"/>
                </a:solidFill>
                <a:prstDash val="solid"/>
              </a:ln>
              <a:solidFill>
                <a:schemeClr val="accent2">
                  <a:lumMod val="40000"/>
                  <a:lumOff val="60000"/>
                </a:schemeClr>
              </a:solidFill>
            </a:endParaRPr>
          </a:p>
        </p:txBody>
      </p:sp>
      <p:sp>
        <p:nvSpPr>
          <p:cNvPr id="3" name="İçerik Yer Tutucusu 2"/>
          <p:cNvSpPr>
            <a:spLocks noGrp="1"/>
          </p:cNvSpPr>
          <p:nvPr>
            <p:ph idx="1"/>
          </p:nvPr>
        </p:nvSpPr>
        <p:spPr>
          <a:xfrm>
            <a:off x="5734594" y="3095896"/>
            <a:ext cx="6126480" cy="2923903"/>
          </a:xfrm>
        </p:spPr>
        <p:txBody>
          <a:bodyPr/>
          <a:lstStyle/>
          <a:p>
            <a:r>
              <a:rPr lang="tr-TR" dirty="0"/>
              <a:t>Sosyal hizmetler; sosyal açıdan insanların rollerini ve genel refahı artırmak adına halkı oluşturan en temel unsur olan bireylerden, ailelere, ailelerden gruplara ve topluluklara kadar herkesi kapsayan akademik bir disiplin ve çalışma alanıdır.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93" y="2897083"/>
            <a:ext cx="5905948" cy="4169922"/>
          </a:xfrm>
          <a:prstGeom prst="rect">
            <a:avLst/>
          </a:prstGeom>
        </p:spPr>
      </p:pic>
    </p:spTree>
    <p:extLst>
      <p:ext uri="{BB962C8B-B14F-4D97-AF65-F5344CB8AC3E}">
        <p14:creationId xmlns:p14="http://schemas.microsoft.com/office/powerpoint/2010/main" val="86189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5131" y="2050869"/>
            <a:ext cx="11443063" cy="4807131"/>
          </a:xfrm>
        </p:spPr>
        <p:txBody>
          <a:bodyPr>
            <a:normAutofit fontScale="85000" lnSpcReduction="20000"/>
          </a:bodyPr>
          <a:lstStyle/>
          <a:p>
            <a:pPr marL="0" indent="0">
              <a:buNone/>
            </a:pPr>
            <a:r>
              <a:rPr lang="tr-TR" sz="2300" dirty="0" smtClean="0">
                <a:solidFill>
                  <a:srgbClr val="FF0000"/>
                </a:solidFill>
              </a:rPr>
              <a:t>ÇALIŞMA ALANLARI;</a:t>
            </a:r>
          </a:p>
          <a:p>
            <a:r>
              <a:rPr lang="tr-TR" dirty="0" smtClean="0"/>
              <a:t>Devlet </a:t>
            </a:r>
            <a:r>
              <a:rPr lang="tr-TR" dirty="0"/>
              <a:t>Planlama </a:t>
            </a:r>
            <a:r>
              <a:rPr lang="tr-TR" dirty="0" smtClean="0"/>
              <a:t>Teşkilatı, </a:t>
            </a:r>
          </a:p>
          <a:p>
            <a:r>
              <a:rPr lang="tr-TR" dirty="0" smtClean="0"/>
              <a:t>Aile </a:t>
            </a:r>
            <a:r>
              <a:rPr lang="tr-TR" dirty="0"/>
              <a:t>Araştırma Kurumu,</a:t>
            </a:r>
          </a:p>
          <a:p>
            <a:r>
              <a:rPr lang="tr-TR" dirty="0"/>
              <a:t>Gençlik ve Spor Genel Müdürlüğü,</a:t>
            </a:r>
          </a:p>
          <a:p>
            <a:r>
              <a:rPr lang="tr-TR" dirty="0"/>
              <a:t>Sosyal Yardımlaşma ve Dayanışma Vakıfları,</a:t>
            </a:r>
          </a:p>
          <a:p>
            <a:r>
              <a:rPr lang="tr-TR" dirty="0"/>
              <a:t>Çocuk Esirgeme Kurumları,</a:t>
            </a:r>
          </a:p>
          <a:p>
            <a:r>
              <a:rPr lang="tr-TR" dirty="0"/>
              <a:t>Cezaevleri,</a:t>
            </a:r>
          </a:p>
          <a:p>
            <a:r>
              <a:rPr lang="tr-TR" dirty="0"/>
              <a:t>Çocuk Mahkemeleri,</a:t>
            </a:r>
          </a:p>
          <a:p>
            <a:r>
              <a:rPr lang="tr-TR" dirty="0"/>
              <a:t>Emekli Sandığı,</a:t>
            </a:r>
          </a:p>
          <a:p>
            <a:r>
              <a:rPr lang="tr-TR" dirty="0"/>
              <a:t>Sosyal Sigortalar Kurumu,</a:t>
            </a:r>
          </a:p>
          <a:p>
            <a:r>
              <a:rPr lang="tr-TR" dirty="0"/>
              <a:t>Özel Çocuk Bakım Yuvaları,</a:t>
            </a:r>
          </a:p>
          <a:p>
            <a:r>
              <a:rPr lang="tr-TR" dirty="0"/>
              <a:t>Özel veya Devlet Hastaneleri,</a:t>
            </a:r>
          </a:p>
          <a:p>
            <a:r>
              <a:rPr lang="tr-TR" dirty="0"/>
              <a:t>Huzurevleri,</a:t>
            </a:r>
          </a:p>
          <a:p>
            <a:r>
              <a:rPr lang="tr-TR" dirty="0"/>
              <a:t>Sığınma Evleri,</a:t>
            </a:r>
          </a:p>
          <a:p>
            <a:r>
              <a:rPr lang="tr-TR" dirty="0"/>
              <a:t>Sivil Toplum Kuruluşları,</a:t>
            </a:r>
          </a:p>
        </p:txBody>
      </p:sp>
      <p:pic>
        <p:nvPicPr>
          <p:cNvPr id="4" name="Resim 3"/>
          <p:cNvPicPr>
            <a:picLocks noChangeAspect="1"/>
          </p:cNvPicPr>
          <p:nvPr/>
        </p:nvPicPr>
        <p:blipFill>
          <a:blip r:embed="rId2"/>
          <a:stretch>
            <a:fillRect/>
          </a:stretch>
        </p:blipFill>
        <p:spPr>
          <a:xfrm>
            <a:off x="4898571" y="3426719"/>
            <a:ext cx="7293429" cy="2581275"/>
          </a:xfrm>
          <a:prstGeom prst="rect">
            <a:avLst/>
          </a:prstGeom>
        </p:spPr>
      </p:pic>
    </p:spTree>
    <p:extLst>
      <p:ext uri="{BB962C8B-B14F-4D97-AF65-F5344CB8AC3E}">
        <p14:creationId xmlns:p14="http://schemas.microsoft.com/office/powerpoint/2010/main" val="2481771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sz="4800" b="1" dirty="0" smtClean="0">
                <a:ln w="22225">
                  <a:solidFill>
                    <a:schemeClr val="accent2"/>
                  </a:solidFill>
                  <a:prstDash val="solid"/>
                </a:ln>
                <a:solidFill>
                  <a:schemeClr val="accent2">
                    <a:lumMod val="40000"/>
                    <a:lumOff val="60000"/>
                  </a:schemeClr>
                </a:solidFill>
              </a:rPr>
              <a:t>GRAFİK</a:t>
            </a:r>
            <a:r>
              <a:rPr lang="tr-TR" sz="4800" dirty="0" smtClean="0"/>
              <a:t> </a:t>
            </a:r>
            <a:r>
              <a:rPr lang="tr-TR" sz="4800" b="1" dirty="0" smtClean="0">
                <a:ln w="22225">
                  <a:solidFill>
                    <a:schemeClr val="accent2"/>
                  </a:solidFill>
                  <a:prstDash val="solid"/>
                </a:ln>
                <a:solidFill>
                  <a:schemeClr val="accent2">
                    <a:lumMod val="40000"/>
                    <a:lumOff val="60000"/>
                  </a:schemeClr>
                </a:solidFill>
              </a:rPr>
              <a:t>TASARIMI</a:t>
            </a:r>
            <a:endParaRPr lang="tr-TR" sz="4800" dirty="0"/>
          </a:p>
        </p:txBody>
      </p:sp>
      <p:sp>
        <p:nvSpPr>
          <p:cNvPr id="3" name="İçerik Yer Tutucusu 2"/>
          <p:cNvSpPr>
            <a:spLocks noGrp="1"/>
          </p:cNvSpPr>
          <p:nvPr>
            <p:ph idx="1"/>
          </p:nvPr>
        </p:nvSpPr>
        <p:spPr>
          <a:xfrm>
            <a:off x="4767942" y="3004456"/>
            <a:ext cx="7210697" cy="3015343"/>
          </a:xfrm>
        </p:spPr>
        <p:txBody>
          <a:bodyPr/>
          <a:lstStyle/>
          <a:p>
            <a:r>
              <a:rPr lang="tr-TR" dirty="0"/>
              <a:t>Grafik tasarımcı; web siteleri, reklamlar, kitaplar, dergiler, posterler, bilgisayar oyunları, ürün ambalajları, afişler, kurumsal iletişim ve kurumsal kimlik gibi çeşitli ürün ve faaliyetlerin görsel tasarımını yapar. </a:t>
            </a:r>
          </a:p>
        </p:txBody>
      </p:sp>
      <p:pic>
        <p:nvPicPr>
          <p:cNvPr id="4" name="Resim 3"/>
          <p:cNvPicPr>
            <a:picLocks noChangeAspect="1"/>
          </p:cNvPicPr>
          <p:nvPr/>
        </p:nvPicPr>
        <p:blipFill>
          <a:blip r:embed="rId2"/>
          <a:stretch>
            <a:fillRect/>
          </a:stretch>
        </p:blipFill>
        <p:spPr>
          <a:xfrm>
            <a:off x="274320" y="2481943"/>
            <a:ext cx="3553097" cy="4376057"/>
          </a:xfrm>
          <a:prstGeom prst="rect">
            <a:avLst/>
          </a:prstGeom>
        </p:spPr>
      </p:pic>
    </p:spTree>
    <p:extLst>
      <p:ext uri="{BB962C8B-B14F-4D97-AF65-F5344CB8AC3E}">
        <p14:creationId xmlns:p14="http://schemas.microsoft.com/office/powerpoint/2010/main" val="1674395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2960" y="796834"/>
            <a:ext cx="10530840" cy="893854"/>
          </a:xfrm>
          <a:noFill/>
          <a:ln>
            <a:noFill/>
          </a:ln>
        </p:spPr>
        <p:style>
          <a:lnRef idx="0">
            <a:scrgbClr r="0" g="0" b="0"/>
          </a:lnRef>
          <a:fillRef idx="0">
            <a:scrgbClr r="0" g="0" b="0"/>
          </a:fillRef>
          <a:effectRef idx="0">
            <a:scrgbClr r="0" g="0" b="0"/>
          </a:effectRef>
          <a:fontRef idx="minor">
            <a:schemeClr val="accent5"/>
          </a:fontRef>
        </p:style>
        <p:txBody>
          <a:bodyPr>
            <a:normAutofit fontScale="90000"/>
          </a:bodyPr>
          <a:lstStyle/>
          <a:p>
            <a:r>
              <a:rPr lang="tr-TR" sz="6600" b="1" i="1" dirty="0" smtClean="0">
                <a:ln w="22225">
                  <a:solidFill>
                    <a:schemeClr val="accent2"/>
                  </a:solidFill>
                  <a:prstDash val="solid"/>
                </a:ln>
                <a:solidFill>
                  <a:schemeClr val="accent2">
                    <a:lumMod val="40000"/>
                    <a:lumOff val="60000"/>
                  </a:schemeClr>
                </a:solidFill>
              </a:rPr>
              <a:t>                  </a:t>
            </a:r>
            <a:r>
              <a:rPr lang="tr-TR" sz="6700" b="1" i="1" dirty="0" smtClean="0">
                <a:ln w="22225">
                  <a:solidFill>
                    <a:schemeClr val="accent2"/>
                  </a:solidFill>
                  <a:prstDash val="solid"/>
                </a:ln>
                <a:solidFill>
                  <a:schemeClr val="accent2">
                    <a:lumMod val="40000"/>
                    <a:lumOff val="60000"/>
                  </a:schemeClr>
                </a:solidFill>
              </a:rPr>
              <a:t>HUKUK</a:t>
            </a:r>
            <a:endParaRPr lang="tr-TR" sz="6700" b="1" i="1" dirty="0">
              <a:ln w="22225">
                <a:solidFill>
                  <a:schemeClr val="accent2"/>
                </a:solidFill>
                <a:prstDash val="solid"/>
              </a:ln>
              <a:solidFill>
                <a:schemeClr val="accent2">
                  <a:lumMod val="40000"/>
                  <a:lumOff val="60000"/>
                </a:schemeClr>
              </a:solidFill>
            </a:endParaRPr>
          </a:p>
        </p:txBody>
      </p:sp>
      <p:sp>
        <p:nvSpPr>
          <p:cNvPr id="3" name="İçerik Yer Tutucusu 2"/>
          <p:cNvSpPr>
            <a:spLocks noGrp="1"/>
          </p:cNvSpPr>
          <p:nvPr>
            <p:ph idx="1"/>
          </p:nvPr>
        </p:nvSpPr>
        <p:spPr>
          <a:xfrm>
            <a:off x="5590902" y="3474719"/>
            <a:ext cx="5762897" cy="1985555"/>
          </a:xfrm>
        </p:spPr>
        <p:style>
          <a:lnRef idx="2">
            <a:schemeClr val="accent2"/>
          </a:lnRef>
          <a:fillRef idx="1">
            <a:schemeClr val="lt1"/>
          </a:fillRef>
          <a:effectRef idx="0">
            <a:schemeClr val="accent2"/>
          </a:effectRef>
          <a:fontRef idx="minor">
            <a:schemeClr val="dk1"/>
          </a:fontRef>
        </p:style>
        <p:txBody>
          <a:bodyPr>
            <a:normAutofit/>
          </a:bodyPr>
          <a:lstStyle/>
          <a:p>
            <a:r>
              <a:rPr lang="tr-TR" sz="2000" b="0" i="0" dirty="0" smtClean="0">
                <a:solidFill>
                  <a:srgbClr val="333333"/>
                </a:solidFill>
                <a:effectLst/>
                <a:latin typeface="Roboto"/>
              </a:rPr>
              <a:t>Hukuk Fakültesinin amacı, </a:t>
            </a:r>
            <a:r>
              <a:rPr lang="tr-TR" sz="2000" b="0" i="0" dirty="0" smtClean="0">
                <a:solidFill>
                  <a:srgbClr val="0070C0"/>
                </a:solidFill>
                <a:effectLst/>
                <a:latin typeface="Roboto"/>
              </a:rPr>
              <a:t>anayasada yer alan yasaların ve iş etiği çizgisinden ayrılmayacak, bireyler ve toplum arasındaki düzeni sağlayabilecek, hukuk sektörü içerisinde katkı ve fayda sağlayabilecek nitelikli insanları sektöre kazandırmaktır.</a:t>
            </a:r>
          </a:p>
        </p:txBody>
      </p:sp>
      <p:pic>
        <p:nvPicPr>
          <p:cNvPr id="4" name="Resim 3"/>
          <p:cNvPicPr>
            <a:picLocks noChangeAspect="1"/>
          </p:cNvPicPr>
          <p:nvPr/>
        </p:nvPicPr>
        <p:blipFill>
          <a:blip r:embed="rId2"/>
          <a:stretch>
            <a:fillRect/>
          </a:stretch>
        </p:blipFill>
        <p:spPr>
          <a:xfrm>
            <a:off x="0" y="2285999"/>
            <a:ext cx="5355771" cy="4572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4966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6389" y="3709851"/>
            <a:ext cx="6008913" cy="2651760"/>
          </a:xfrm>
        </p:spPr>
        <p:txBody>
          <a:bodyPr/>
          <a:lstStyle/>
          <a:p>
            <a:r>
              <a:rPr lang="tr-TR" dirty="0"/>
              <a:t>Grafik tasarım unvanını almaya hak kazanan kişiler, </a:t>
            </a:r>
            <a:r>
              <a:rPr lang="tr-TR" dirty="0">
                <a:solidFill>
                  <a:srgbClr val="FF0000"/>
                </a:solidFill>
              </a:rPr>
              <a:t>reklam</a:t>
            </a:r>
            <a:r>
              <a:rPr lang="tr-TR" dirty="0"/>
              <a:t> </a:t>
            </a:r>
            <a:r>
              <a:rPr lang="tr-TR" dirty="0">
                <a:solidFill>
                  <a:srgbClr val="FF0000"/>
                </a:solidFill>
              </a:rPr>
              <a:t>ajansları</a:t>
            </a:r>
            <a:r>
              <a:rPr lang="tr-TR" dirty="0"/>
              <a:t>, </a:t>
            </a:r>
            <a:r>
              <a:rPr lang="tr-TR" dirty="0">
                <a:solidFill>
                  <a:srgbClr val="00B0F0"/>
                </a:solidFill>
              </a:rPr>
              <a:t>kurumsal</a:t>
            </a:r>
            <a:r>
              <a:rPr lang="tr-TR" dirty="0"/>
              <a:t> </a:t>
            </a:r>
            <a:r>
              <a:rPr lang="tr-TR" dirty="0">
                <a:solidFill>
                  <a:srgbClr val="00B0F0"/>
                </a:solidFill>
              </a:rPr>
              <a:t>firmalar</a:t>
            </a:r>
            <a:r>
              <a:rPr lang="tr-TR" dirty="0"/>
              <a:t>, </a:t>
            </a:r>
            <a:r>
              <a:rPr lang="tr-TR" dirty="0">
                <a:solidFill>
                  <a:srgbClr val="92D050"/>
                </a:solidFill>
              </a:rPr>
              <a:t>tasarım</a:t>
            </a:r>
            <a:r>
              <a:rPr lang="tr-TR" dirty="0"/>
              <a:t> </a:t>
            </a:r>
            <a:r>
              <a:rPr lang="tr-TR" dirty="0">
                <a:solidFill>
                  <a:srgbClr val="92D050"/>
                </a:solidFill>
              </a:rPr>
              <a:t>stüdyoları</a:t>
            </a:r>
            <a:r>
              <a:rPr lang="tr-TR" dirty="0"/>
              <a:t> gibi sahalarda çalışabilmektedir.</a:t>
            </a:r>
          </a:p>
          <a:p>
            <a:endParaRPr lang="tr-TR" dirty="0"/>
          </a:p>
          <a:p>
            <a:pPr marL="0" indent="0">
              <a:buNone/>
            </a:pP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5302" y="2962876"/>
            <a:ext cx="5317503" cy="314814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96143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dirty="0" smtClean="0"/>
              <a:t>        </a:t>
            </a:r>
            <a:r>
              <a:rPr lang="tr-TR" sz="5400" b="1" dirty="0" smtClean="0">
                <a:ln w="22225">
                  <a:solidFill>
                    <a:schemeClr val="accent2"/>
                  </a:solidFill>
                  <a:prstDash val="solid"/>
                </a:ln>
                <a:solidFill>
                  <a:schemeClr val="accent2">
                    <a:lumMod val="40000"/>
                    <a:lumOff val="60000"/>
                  </a:schemeClr>
                </a:solidFill>
              </a:rPr>
              <a:t>MODA</a:t>
            </a:r>
            <a:r>
              <a:rPr lang="tr-TR" sz="5400" dirty="0" smtClean="0"/>
              <a:t> </a:t>
            </a:r>
            <a:r>
              <a:rPr lang="tr-TR" sz="5400" b="1" dirty="0" smtClean="0">
                <a:ln w="22225">
                  <a:solidFill>
                    <a:schemeClr val="accent2"/>
                  </a:solidFill>
                  <a:prstDash val="solid"/>
                </a:ln>
                <a:solidFill>
                  <a:schemeClr val="accent2">
                    <a:lumMod val="40000"/>
                    <a:lumOff val="60000"/>
                  </a:schemeClr>
                </a:solidFill>
              </a:rPr>
              <a:t>TASARIMI</a:t>
            </a:r>
            <a:endParaRPr lang="tr-TR" sz="5400" dirty="0"/>
          </a:p>
        </p:txBody>
      </p:sp>
      <p:sp>
        <p:nvSpPr>
          <p:cNvPr id="3" name="İçerik Yer Tutucusu 2"/>
          <p:cNvSpPr>
            <a:spLocks noGrp="1"/>
          </p:cNvSpPr>
          <p:nvPr>
            <p:ph idx="1"/>
          </p:nvPr>
        </p:nvSpPr>
        <p:spPr>
          <a:xfrm>
            <a:off x="5003075" y="2952206"/>
            <a:ext cx="6779622" cy="1476103"/>
          </a:xfrm>
        </p:spPr>
        <p:txBody>
          <a:bodyPr/>
          <a:lstStyle/>
          <a:p>
            <a:r>
              <a:rPr lang="tr-TR" dirty="0"/>
              <a:t>Moda Tasarımı bölümünün amacı modanın kendisini yenilemesine ayak uyduracak, yeniliklere açık, estetik bakış açısı ile sektörde yeni atılımlar ve farklılıklar yaratacak kişiler yetiştirmektir.</a:t>
            </a:r>
          </a:p>
        </p:txBody>
      </p:sp>
      <p:pic>
        <p:nvPicPr>
          <p:cNvPr id="4" name="Resim 3"/>
          <p:cNvPicPr>
            <a:picLocks noChangeAspect="1"/>
          </p:cNvPicPr>
          <p:nvPr/>
        </p:nvPicPr>
        <p:blipFill>
          <a:blip r:embed="rId2"/>
          <a:stretch>
            <a:fillRect/>
          </a:stretch>
        </p:blipFill>
        <p:spPr>
          <a:xfrm>
            <a:off x="235131" y="2769324"/>
            <a:ext cx="4088675" cy="4088675"/>
          </a:xfrm>
          <a:prstGeom prst="rect">
            <a:avLst/>
          </a:prstGeom>
        </p:spPr>
      </p:pic>
      <p:graphicFrame>
        <p:nvGraphicFramePr>
          <p:cNvPr id="5" name="Tablo 4"/>
          <p:cNvGraphicFramePr>
            <a:graphicFrameLocks noGrp="1"/>
          </p:cNvGraphicFramePr>
          <p:nvPr>
            <p:extLst>
              <p:ext uri="{D42A27DB-BD31-4B8C-83A1-F6EECF244321}">
                <p14:modId xmlns:p14="http://schemas.microsoft.com/office/powerpoint/2010/main" val="3815457861"/>
              </p:ext>
            </p:extLst>
          </p:nvPr>
        </p:nvGraphicFramePr>
        <p:xfrm>
          <a:off x="4323804" y="4637314"/>
          <a:ext cx="7868195" cy="2011680"/>
        </p:xfrm>
        <a:graphic>
          <a:graphicData uri="http://schemas.openxmlformats.org/drawingml/2006/table">
            <a:tbl>
              <a:tblPr firstRow="1" bandRow="1">
                <a:tableStyleId>{5C22544A-7EE6-4342-B048-85BDC9FD1C3A}</a:tableStyleId>
              </a:tblPr>
              <a:tblGrid>
                <a:gridCol w="1573639">
                  <a:extLst>
                    <a:ext uri="{9D8B030D-6E8A-4147-A177-3AD203B41FA5}">
                      <a16:colId xmlns:a16="http://schemas.microsoft.com/office/drawing/2014/main" val="2145072010"/>
                    </a:ext>
                  </a:extLst>
                </a:gridCol>
                <a:gridCol w="1573639">
                  <a:extLst>
                    <a:ext uri="{9D8B030D-6E8A-4147-A177-3AD203B41FA5}">
                      <a16:colId xmlns:a16="http://schemas.microsoft.com/office/drawing/2014/main" val="4048397027"/>
                    </a:ext>
                  </a:extLst>
                </a:gridCol>
                <a:gridCol w="1573639">
                  <a:extLst>
                    <a:ext uri="{9D8B030D-6E8A-4147-A177-3AD203B41FA5}">
                      <a16:colId xmlns:a16="http://schemas.microsoft.com/office/drawing/2014/main" val="2155263993"/>
                    </a:ext>
                  </a:extLst>
                </a:gridCol>
                <a:gridCol w="1573639">
                  <a:extLst>
                    <a:ext uri="{9D8B030D-6E8A-4147-A177-3AD203B41FA5}">
                      <a16:colId xmlns:a16="http://schemas.microsoft.com/office/drawing/2014/main" val="361085427"/>
                    </a:ext>
                  </a:extLst>
                </a:gridCol>
                <a:gridCol w="1573639">
                  <a:extLst>
                    <a:ext uri="{9D8B030D-6E8A-4147-A177-3AD203B41FA5}">
                      <a16:colId xmlns:a16="http://schemas.microsoft.com/office/drawing/2014/main" val="3061208557"/>
                    </a:ext>
                  </a:extLst>
                </a:gridCol>
              </a:tblGrid>
              <a:tr h="1005840">
                <a:tc>
                  <a:txBody>
                    <a:bodyPr/>
                    <a:lstStyle/>
                    <a:p>
                      <a:r>
                        <a:rPr lang="tr-TR" dirty="0" smtClean="0"/>
                        <a:t>Ege Üniversitesi </a:t>
                      </a:r>
                      <a:endParaRPr lang="tr-TR" dirty="0"/>
                    </a:p>
                  </a:txBody>
                  <a:tcPr/>
                </a:tc>
                <a:tc>
                  <a:txBody>
                    <a:bodyPr/>
                    <a:lstStyle/>
                    <a:p>
                      <a:r>
                        <a:rPr lang="tr-TR" dirty="0" smtClean="0"/>
                        <a:t>Moda Tasarımı</a:t>
                      </a:r>
                      <a:endParaRPr lang="tr-TR" dirty="0"/>
                    </a:p>
                  </a:txBody>
                  <a:tcPr/>
                </a:tc>
                <a:tc>
                  <a:txBody>
                    <a:bodyPr/>
                    <a:lstStyle/>
                    <a:p>
                      <a:r>
                        <a:rPr lang="tr-TR" dirty="0" smtClean="0"/>
                        <a:t>40</a:t>
                      </a:r>
                      <a:endParaRPr lang="tr-TR" dirty="0"/>
                    </a:p>
                  </a:txBody>
                  <a:tcPr/>
                </a:tc>
                <a:tc>
                  <a:txBody>
                    <a:bodyPr/>
                    <a:lstStyle/>
                    <a:p>
                      <a:r>
                        <a:rPr lang="tr-TR" dirty="0" smtClean="0"/>
                        <a:t>255,72</a:t>
                      </a:r>
                      <a:endParaRPr lang="tr-TR" dirty="0"/>
                    </a:p>
                  </a:txBody>
                  <a:tcPr/>
                </a:tc>
                <a:tc>
                  <a:txBody>
                    <a:bodyPr/>
                    <a:lstStyle/>
                    <a:p>
                      <a:r>
                        <a:rPr lang="tr-TR" dirty="0" smtClean="0"/>
                        <a:t>344.279</a:t>
                      </a:r>
                      <a:endParaRPr lang="tr-TR" dirty="0"/>
                    </a:p>
                  </a:txBody>
                  <a:tcPr/>
                </a:tc>
                <a:extLst>
                  <a:ext uri="{0D108BD9-81ED-4DB2-BD59-A6C34878D82A}">
                    <a16:rowId xmlns:a16="http://schemas.microsoft.com/office/drawing/2014/main" val="1551084170"/>
                  </a:ext>
                </a:extLst>
              </a:tr>
              <a:tr h="1005840">
                <a:tc>
                  <a:txBody>
                    <a:bodyPr/>
                    <a:lstStyle/>
                    <a:p>
                      <a:r>
                        <a:rPr lang="tr-TR" dirty="0" smtClean="0"/>
                        <a:t>Ankara Hacı Bayram Veli Üniversitesi</a:t>
                      </a:r>
                      <a:endParaRPr lang="tr-TR" dirty="0"/>
                    </a:p>
                  </a:txBody>
                  <a:tcPr/>
                </a:tc>
                <a:tc>
                  <a:txBody>
                    <a:bodyPr/>
                    <a:lstStyle/>
                    <a:p>
                      <a:r>
                        <a:rPr lang="tr-TR" dirty="0" smtClean="0"/>
                        <a:t>Moda Tasarımı</a:t>
                      </a:r>
                    </a:p>
                    <a:p>
                      <a:endParaRPr lang="tr-TR" dirty="0"/>
                    </a:p>
                  </a:txBody>
                  <a:tcPr/>
                </a:tc>
                <a:tc>
                  <a:txBody>
                    <a:bodyPr/>
                    <a:lstStyle/>
                    <a:p>
                      <a:r>
                        <a:rPr lang="tr-TR" dirty="0" smtClean="0"/>
                        <a:t>28</a:t>
                      </a:r>
                      <a:endParaRPr lang="tr-TR" dirty="0"/>
                    </a:p>
                  </a:txBody>
                  <a:tcPr/>
                </a:tc>
                <a:tc>
                  <a:txBody>
                    <a:bodyPr/>
                    <a:lstStyle/>
                    <a:p>
                      <a:r>
                        <a:rPr lang="tr-TR" dirty="0" smtClean="0"/>
                        <a:t>244,80</a:t>
                      </a:r>
                      <a:endParaRPr lang="tr-TR" dirty="0"/>
                    </a:p>
                  </a:txBody>
                  <a:tcPr/>
                </a:tc>
                <a:tc>
                  <a:txBody>
                    <a:bodyPr/>
                    <a:lstStyle/>
                    <a:p>
                      <a:r>
                        <a:rPr lang="tr-TR" dirty="0" smtClean="0"/>
                        <a:t>417.337</a:t>
                      </a:r>
                      <a:endParaRPr lang="tr-TR" dirty="0"/>
                    </a:p>
                  </a:txBody>
                  <a:tcPr/>
                </a:tc>
                <a:extLst>
                  <a:ext uri="{0D108BD9-81ED-4DB2-BD59-A6C34878D82A}">
                    <a16:rowId xmlns:a16="http://schemas.microsoft.com/office/drawing/2014/main" val="1163465678"/>
                  </a:ext>
                </a:extLst>
              </a:tr>
            </a:tbl>
          </a:graphicData>
        </a:graphic>
      </p:graphicFrame>
    </p:spTree>
    <p:extLst>
      <p:ext uri="{BB962C8B-B14F-4D97-AF65-F5344CB8AC3E}">
        <p14:creationId xmlns:p14="http://schemas.microsoft.com/office/powerpoint/2010/main" val="1566887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sz="6000" b="1" dirty="0" smtClean="0">
                <a:ln w="22225">
                  <a:solidFill>
                    <a:schemeClr val="accent2"/>
                  </a:solidFill>
                  <a:prstDash val="solid"/>
                </a:ln>
                <a:solidFill>
                  <a:schemeClr val="accent2">
                    <a:lumMod val="40000"/>
                    <a:lumOff val="60000"/>
                  </a:schemeClr>
                </a:solidFill>
              </a:rPr>
              <a:t>BESYO</a:t>
            </a:r>
            <a:endParaRPr lang="tr-TR" sz="6000" b="1" dirty="0">
              <a:ln w="22225">
                <a:solidFill>
                  <a:schemeClr val="accent2"/>
                </a:solidFill>
                <a:prstDash val="solid"/>
              </a:ln>
              <a:solidFill>
                <a:schemeClr val="accent2">
                  <a:lumMod val="40000"/>
                  <a:lumOff val="60000"/>
                </a:schemeClr>
              </a:solidFill>
            </a:endParaRPr>
          </a:p>
        </p:txBody>
      </p:sp>
      <p:sp>
        <p:nvSpPr>
          <p:cNvPr id="3" name="İçerik Yer Tutucusu 2"/>
          <p:cNvSpPr>
            <a:spLocks noGrp="1"/>
          </p:cNvSpPr>
          <p:nvPr>
            <p:ph idx="1"/>
          </p:nvPr>
        </p:nvSpPr>
        <p:spPr>
          <a:xfrm>
            <a:off x="3958048" y="2444230"/>
            <a:ext cx="8233952" cy="2380576"/>
          </a:xfrm>
        </p:spPr>
        <p:txBody>
          <a:bodyPr>
            <a:normAutofit fontScale="85000" lnSpcReduction="20000"/>
          </a:bodyPr>
          <a:lstStyle/>
          <a:p>
            <a:r>
              <a:rPr lang="tr-TR" dirty="0" smtClean="0"/>
              <a:t>Gençlik </a:t>
            </a:r>
            <a:r>
              <a:rPr lang="tr-TR" dirty="0"/>
              <a:t>ve Spor Müdürlüklerinde antrenörlük veya memurluk</a:t>
            </a:r>
          </a:p>
          <a:p>
            <a:r>
              <a:rPr lang="tr-TR" dirty="0"/>
              <a:t>Spor kulüplerinde antrenörlük</a:t>
            </a:r>
          </a:p>
          <a:p>
            <a:r>
              <a:rPr lang="tr-TR" dirty="0"/>
              <a:t>Özel spor salonlarında çalıştırıcılık</a:t>
            </a:r>
          </a:p>
          <a:p>
            <a:r>
              <a:rPr lang="tr-TR" dirty="0" smtClean="0"/>
              <a:t>BESYO- </a:t>
            </a:r>
            <a:r>
              <a:rPr lang="tr-TR" dirty="0"/>
              <a:t>Spor Yöneticiliği bölümlerinde Yönetici, Öğretim Görevlisi, Araştırma Görevlisi olma</a:t>
            </a:r>
          </a:p>
          <a:p>
            <a:r>
              <a:rPr lang="tr-TR" dirty="0"/>
              <a:t>Masörlük</a:t>
            </a:r>
          </a:p>
          <a:p>
            <a:r>
              <a:rPr lang="tr-TR" dirty="0" smtClean="0"/>
              <a:t>Hakemlik</a:t>
            </a:r>
            <a:endParaRPr lang="tr-TR" dirty="0"/>
          </a:p>
          <a:p>
            <a:r>
              <a:rPr lang="tr-TR" dirty="0"/>
              <a:t>Beden eğitimi </a:t>
            </a:r>
            <a:r>
              <a:rPr lang="tr-TR" dirty="0" smtClean="0"/>
              <a:t>öğretmenliği çalışma alanlarıdır.</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44230"/>
            <a:ext cx="3801292" cy="4413770"/>
          </a:xfrm>
          <a:prstGeom prst="rect">
            <a:avLst/>
          </a:prstGeom>
        </p:spPr>
      </p:pic>
      <p:graphicFrame>
        <p:nvGraphicFramePr>
          <p:cNvPr id="7" name="Tablo 6"/>
          <p:cNvGraphicFramePr>
            <a:graphicFrameLocks noGrp="1"/>
          </p:cNvGraphicFramePr>
          <p:nvPr>
            <p:extLst>
              <p:ext uri="{D42A27DB-BD31-4B8C-83A1-F6EECF244321}">
                <p14:modId xmlns:p14="http://schemas.microsoft.com/office/powerpoint/2010/main" val="1079832529"/>
              </p:ext>
            </p:extLst>
          </p:nvPr>
        </p:nvGraphicFramePr>
        <p:xfrm>
          <a:off x="3958048" y="4824807"/>
          <a:ext cx="8233950" cy="2033194"/>
        </p:xfrm>
        <a:graphic>
          <a:graphicData uri="http://schemas.openxmlformats.org/drawingml/2006/table">
            <a:tbl>
              <a:tblPr firstRow="1" bandRow="1">
                <a:tableStyleId>{5C22544A-7EE6-4342-B048-85BDC9FD1C3A}</a:tableStyleId>
              </a:tblPr>
              <a:tblGrid>
                <a:gridCol w="1646790">
                  <a:extLst>
                    <a:ext uri="{9D8B030D-6E8A-4147-A177-3AD203B41FA5}">
                      <a16:colId xmlns:a16="http://schemas.microsoft.com/office/drawing/2014/main" val="2697779176"/>
                    </a:ext>
                  </a:extLst>
                </a:gridCol>
                <a:gridCol w="1646790">
                  <a:extLst>
                    <a:ext uri="{9D8B030D-6E8A-4147-A177-3AD203B41FA5}">
                      <a16:colId xmlns:a16="http://schemas.microsoft.com/office/drawing/2014/main" val="1189098620"/>
                    </a:ext>
                  </a:extLst>
                </a:gridCol>
                <a:gridCol w="1646790">
                  <a:extLst>
                    <a:ext uri="{9D8B030D-6E8A-4147-A177-3AD203B41FA5}">
                      <a16:colId xmlns:a16="http://schemas.microsoft.com/office/drawing/2014/main" val="334211381"/>
                    </a:ext>
                  </a:extLst>
                </a:gridCol>
                <a:gridCol w="1646790">
                  <a:extLst>
                    <a:ext uri="{9D8B030D-6E8A-4147-A177-3AD203B41FA5}">
                      <a16:colId xmlns:a16="http://schemas.microsoft.com/office/drawing/2014/main" val="3233840266"/>
                    </a:ext>
                  </a:extLst>
                </a:gridCol>
                <a:gridCol w="1646790">
                  <a:extLst>
                    <a:ext uri="{9D8B030D-6E8A-4147-A177-3AD203B41FA5}">
                      <a16:colId xmlns:a16="http://schemas.microsoft.com/office/drawing/2014/main" val="4114564040"/>
                    </a:ext>
                  </a:extLst>
                </a:gridCol>
              </a:tblGrid>
              <a:tr h="1118794">
                <a:tc>
                  <a:txBody>
                    <a:bodyPr/>
                    <a:lstStyle/>
                    <a:p>
                      <a:r>
                        <a:rPr lang="tr-TR" dirty="0" smtClean="0"/>
                        <a:t>Kocaeli Üniversitesi</a:t>
                      </a:r>
                      <a:endParaRPr lang="tr-TR" dirty="0"/>
                    </a:p>
                  </a:txBody>
                  <a:tcPr/>
                </a:tc>
                <a:tc>
                  <a:txBody>
                    <a:bodyPr/>
                    <a:lstStyle/>
                    <a:p>
                      <a:r>
                        <a:rPr lang="tr-TR" dirty="0" smtClean="0"/>
                        <a:t>Beden Eğitimi</a:t>
                      </a:r>
                      <a:r>
                        <a:rPr lang="tr-TR" baseline="0" dirty="0" smtClean="0"/>
                        <a:t> Öğretmenliği</a:t>
                      </a:r>
                      <a:endParaRPr lang="tr-TR" dirty="0"/>
                    </a:p>
                  </a:txBody>
                  <a:tcPr/>
                </a:tc>
                <a:tc>
                  <a:txBody>
                    <a:bodyPr/>
                    <a:lstStyle/>
                    <a:p>
                      <a:r>
                        <a:rPr lang="tr-TR" dirty="0" smtClean="0"/>
                        <a:t>70</a:t>
                      </a:r>
                      <a:endParaRPr lang="tr-TR" dirty="0"/>
                    </a:p>
                  </a:txBody>
                  <a:tcPr/>
                </a:tc>
                <a:tc>
                  <a:txBody>
                    <a:bodyPr/>
                    <a:lstStyle/>
                    <a:p>
                      <a:r>
                        <a:rPr lang="tr-TR" dirty="0" smtClean="0"/>
                        <a:t>292,54</a:t>
                      </a:r>
                      <a:endParaRPr lang="tr-TR" dirty="0"/>
                    </a:p>
                  </a:txBody>
                  <a:tcPr/>
                </a:tc>
                <a:tc>
                  <a:txBody>
                    <a:bodyPr/>
                    <a:lstStyle/>
                    <a:p>
                      <a:r>
                        <a:rPr lang="tr-TR" dirty="0" smtClean="0"/>
                        <a:t>174.744</a:t>
                      </a:r>
                      <a:endParaRPr lang="tr-TR" dirty="0"/>
                    </a:p>
                  </a:txBody>
                  <a:tcPr/>
                </a:tc>
                <a:extLst>
                  <a:ext uri="{0D108BD9-81ED-4DB2-BD59-A6C34878D82A}">
                    <a16:rowId xmlns:a16="http://schemas.microsoft.com/office/drawing/2014/main" val="1871982081"/>
                  </a:ext>
                </a:extLst>
              </a:tr>
              <a:tr h="914399">
                <a:tc>
                  <a:txBody>
                    <a:bodyPr/>
                    <a:lstStyle/>
                    <a:p>
                      <a:r>
                        <a:rPr lang="tr-TR" dirty="0" smtClean="0"/>
                        <a:t>Bartın</a:t>
                      </a:r>
                      <a:r>
                        <a:rPr lang="tr-TR" baseline="0" dirty="0" smtClean="0"/>
                        <a:t> Üniversitesi</a:t>
                      </a:r>
                      <a:endParaRPr lang="tr-TR" dirty="0" smtClean="0"/>
                    </a:p>
                  </a:txBody>
                  <a:tcPr/>
                </a:tc>
                <a:tc>
                  <a:txBody>
                    <a:bodyPr/>
                    <a:lstStyle/>
                    <a:p>
                      <a:r>
                        <a:rPr lang="tr-TR" dirty="0" smtClean="0"/>
                        <a:t>Beden Eğitimi Öğretmenliği</a:t>
                      </a:r>
                      <a:endParaRPr lang="tr-TR" dirty="0"/>
                    </a:p>
                  </a:txBody>
                  <a:tcPr/>
                </a:tc>
                <a:tc>
                  <a:txBody>
                    <a:bodyPr/>
                    <a:lstStyle/>
                    <a:p>
                      <a:r>
                        <a:rPr lang="tr-TR" dirty="0" smtClean="0"/>
                        <a:t>40</a:t>
                      </a:r>
                      <a:endParaRPr lang="tr-TR" dirty="0"/>
                    </a:p>
                  </a:txBody>
                  <a:tcPr/>
                </a:tc>
                <a:tc>
                  <a:txBody>
                    <a:bodyPr/>
                    <a:lstStyle/>
                    <a:p>
                      <a:r>
                        <a:rPr lang="tr-TR" dirty="0" smtClean="0"/>
                        <a:t>270,78</a:t>
                      </a:r>
                      <a:endParaRPr lang="tr-TR" dirty="0"/>
                    </a:p>
                  </a:txBody>
                  <a:tcPr/>
                </a:tc>
                <a:tc>
                  <a:txBody>
                    <a:bodyPr/>
                    <a:lstStyle/>
                    <a:p>
                      <a:r>
                        <a:rPr lang="tr-TR" dirty="0" smtClean="0"/>
                        <a:t>262.260</a:t>
                      </a:r>
                      <a:endParaRPr lang="tr-TR" dirty="0"/>
                    </a:p>
                  </a:txBody>
                  <a:tcPr/>
                </a:tc>
                <a:extLst>
                  <a:ext uri="{0D108BD9-81ED-4DB2-BD59-A6C34878D82A}">
                    <a16:rowId xmlns:a16="http://schemas.microsoft.com/office/drawing/2014/main" val="3269250281"/>
                  </a:ext>
                </a:extLst>
              </a:tr>
            </a:tbl>
          </a:graphicData>
        </a:graphic>
      </p:graphicFrame>
    </p:spTree>
    <p:extLst>
      <p:ext uri="{BB962C8B-B14F-4D97-AF65-F5344CB8AC3E}">
        <p14:creationId xmlns:p14="http://schemas.microsoft.com/office/powerpoint/2010/main" val="3371893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90086" y="999793"/>
            <a:ext cx="8761413" cy="706964"/>
          </a:xfrm>
        </p:spPr>
        <p:txBody>
          <a:bodyPr/>
          <a:lstStyle/>
          <a:p>
            <a:r>
              <a:rPr lang="tr-TR" sz="4000" b="1" dirty="0" smtClean="0">
                <a:ln w="22225">
                  <a:solidFill>
                    <a:schemeClr val="accent2"/>
                  </a:solidFill>
                  <a:prstDash val="solid"/>
                </a:ln>
                <a:solidFill>
                  <a:schemeClr val="accent2">
                    <a:lumMod val="40000"/>
                    <a:lumOff val="60000"/>
                  </a:schemeClr>
                </a:solidFill>
              </a:rPr>
              <a:t>   İÇ MİMARLIK VE ÇEVRE TASARIMI</a:t>
            </a:r>
            <a:endParaRPr lang="tr-TR" sz="4000" b="1" dirty="0">
              <a:ln w="22225">
                <a:solidFill>
                  <a:schemeClr val="accent2"/>
                </a:solidFill>
                <a:prstDash val="solid"/>
              </a:ln>
              <a:solidFill>
                <a:schemeClr val="accent2">
                  <a:lumMod val="40000"/>
                  <a:lumOff val="60000"/>
                </a:schemeClr>
              </a:solidFill>
            </a:endParaRPr>
          </a:p>
        </p:txBody>
      </p:sp>
      <p:sp>
        <p:nvSpPr>
          <p:cNvPr id="3" name="İçerik Yer Tutucusu 2"/>
          <p:cNvSpPr>
            <a:spLocks noGrp="1"/>
          </p:cNvSpPr>
          <p:nvPr>
            <p:ph idx="1"/>
          </p:nvPr>
        </p:nvSpPr>
        <p:spPr>
          <a:xfrm>
            <a:off x="5695406" y="2677886"/>
            <a:ext cx="5839097" cy="3341914"/>
          </a:xfrm>
        </p:spPr>
        <p:txBody>
          <a:bodyPr/>
          <a:lstStyle/>
          <a:p>
            <a:r>
              <a:rPr lang="tr-TR" dirty="0"/>
              <a:t>İç Mimarlık ve Çevre Tasarımı Bölümü, tüm yaşayanlar için yaşanabilir, sürdürülebilir, sağlıklı ve etik değerlere saygılı, estetik duygusu yüksek iç mekan ve çevresel tasarımların gerçekleştirilmesini sağlayacak elemanları yetiştirmeyi amaçlayan </a:t>
            </a:r>
            <a:r>
              <a:rPr lang="tr-TR" dirty="0" smtClean="0"/>
              <a:t>disiplinler arası </a:t>
            </a:r>
            <a:r>
              <a:rPr lang="tr-TR" dirty="0"/>
              <a:t>bir bölümdür.</a:t>
            </a:r>
          </a:p>
        </p:txBody>
      </p:sp>
      <p:pic>
        <p:nvPicPr>
          <p:cNvPr id="4" name="Resim 3"/>
          <p:cNvPicPr>
            <a:picLocks noChangeAspect="1"/>
          </p:cNvPicPr>
          <p:nvPr/>
        </p:nvPicPr>
        <p:blipFill>
          <a:blip r:embed="rId2"/>
          <a:stretch>
            <a:fillRect/>
          </a:stretch>
        </p:blipFill>
        <p:spPr>
          <a:xfrm>
            <a:off x="-1" y="3067594"/>
            <a:ext cx="5316583" cy="3790405"/>
          </a:xfrm>
          <a:prstGeom prst="rect">
            <a:avLst/>
          </a:prstGeom>
        </p:spPr>
      </p:pic>
    </p:spTree>
    <p:extLst>
      <p:ext uri="{BB962C8B-B14F-4D97-AF65-F5344CB8AC3E}">
        <p14:creationId xmlns:p14="http://schemas.microsoft.com/office/powerpoint/2010/main" val="340070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2957" y="2783401"/>
            <a:ext cx="6609806" cy="3435530"/>
          </a:xfrm>
        </p:spPr>
        <p:txBody>
          <a:bodyPr>
            <a:normAutofit lnSpcReduction="10000"/>
          </a:bodyPr>
          <a:lstStyle/>
          <a:p>
            <a:r>
              <a:rPr lang="tr-TR" dirty="0"/>
              <a:t>İç Mimarlık ve Çevre Tasarımı Bölümü üniversitelerde </a:t>
            </a:r>
            <a:r>
              <a:rPr lang="tr-TR" dirty="0">
                <a:solidFill>
                  <a:srgbClr val="FF0000"/>
                </a:solidFill>
              </a:rPr>
              <a:t>Mimarlık ve Mühendislik Fakülteleri </a:t>
            </a:r>
            <a:r>
              <a:rPr lang="tr-TR" dirty="0"/>
              <a:t>kapsamında eğitimi verilmekte olan </a:t>
            </a:r>
            <a:r>
              <a:rPr lang="tr-TR" dirty="0">
                <a:solidFill>
                  <a:srgbClr val="FF0000"/>
                </a:solidFill>
              </a:rPr>
              <a:t>4 yıllık bir lisans bölümü</a:t>
            </a:r>
            <a:r>
              <a:rPr lang="tr-TR" dirty="0"/>
              <a:t>dür</a:t>
            </a:r>
            <a:r>
              <a:rPr lang="tr-TR" dirty="0" smtClean="0"/>
              <a:t>.</a:t>
            </a:r>
          </a:p>
          <a:p>
            <a:pPr marL="0" indent="0">
              <a:buNone/>
            </a:pPr>
            <a:r>
              <a:rPr lang="tr-TR" dirty="0" smtClean="0">
                <a:solidFill>
                  <a:srgbClr val="FF0000"/>
                </a:solidFill>
              </a:rPr>
              <a:t>Mezunlar için;</a:t>
            </a:r>
          </a:p>
          <a:p>
            <a:r>
              <a:rPr lang="tr-TR" dirty="0" smtClean="0"/>
              <a:t>İnşaat </a:t>
            </a:r>
            <a:r>
              <a:rPr lang="tr-TR" dirty="0"/>
              <a:t>Firmaları,</a:t>
            </a:r>
          </a:p>
          <a:p>
            <a:r>
              <a:rPr lang="tr-TR" dirty="0"/>
              <a:t>Yapı Dekorasyon Şirketleri,</a:t>
            </a:r>
          </a:p>
          <a:p>
            <a:r>
              <a:rPr lang="tr-TR" dirty="0"/>
              <a:t>İç Dekorasyon Markaları,</a:t>
            </a:r>
          </a:p>
          <a:p>
            <a:r>
              <a:rPr lang="tr-TR" dirty="0"/>
              <a:t>Mimari Danışmanlık Firmaları,</a:t>
            </a:r>
          </a:p>
          <a:p>
            <a:r>
              <a:rPr lang="tr-TR" dirty="0"/>
              <a:t>Ev Dekorasyon </a:t>
            </a:r>
            <a:r>
              <a:rPr lang="tr-TR" dirty="0" smtClean="0"/>
              <a:t>Şirketleri vb. çalışma alanları bulunmaktadır.</a:t>
            </a:r>
            <a:endParaRPr lang="tr-TR" dirty="0"/>
          </a:p>
        </p:txBody>
      </p:sp>
      <p:pic>
        <p:nvPicPr>
          <p:cNvPr id="4" name="Resim 3"/>
          <p:cNvPicPr>
            <a:picLocks noChangeAspect="1"/>
          </p:cNvPicPr>
          <p:nvPr/>
        </p:nvPicPr>
        <p:blipFill>
          <a:blip r:embed="rId2"/>
          <a:stretch>
            <a:fillRect/>
          </a:stretch>
        </p:blipFill>
        <p:spPr>
          <a:xfrm>
            <a:off x="6967470" y="2672366"/>
            <a:ext cx="4876800" cy="3657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47259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4800" dirty="0" smtClean="0"/>
              <a:t>           </a:t>
            </a:r>
            <a:r>
              <a:rPr lang="tr-TR" sz="4800" b="1" dirty="0" smtClean="0">
                <a:ln w="22225">
                  <a:solidFill>
                    <a:schemeClr val="accent2"/>
                  </a:solidFill>
                  <a:prstDash val="solid"/>
                </a:ln>
                <a:solidFill>
                  <a:schemeClr val="accent2">
                    <a:lumMod val="40000"/>
                    <a:lumOff val="60000"/>
                  </a:schemeClr>
                </a:solidFill>
              </a:rPr>
              <a:t>SAĞLIK YÖNETİMİ</a:t>
            </a:r>
            <a:endParaRPr lang="tr-TR" sz="4800" b="1" dirty="0">
              <a:ln w="22225">
                <a:solidFill>
                  <a:schemeClr val="accent2"/>
                </a:solidFill>
                <a:prstDash val="solid"/>
              </a:ln>
              <a:solidFill>
                <a:schemeClr val="accent2">
                  <a:lumMod val="40000"/>
                  <a:lumOff val="60000"/>
                </a:schemeClr>
              </a:solidFill>
            </a:endParaRPr>
          </a:p>
        </p:txBody>
      </p:sp>
      <p:sp>
        <p:nvSpPr>
          <p:cNvPr id="3" name="İçerik Yer Tutucusu 2"/>
          <p:cNvSpPr>
            <a:spLocks noGrp="1"/>
          </p:cNvSpPr>
          <p:nvPr>
            <p:ph idx="1"/>
          </p:nvPr>
        </p:nvSpPr>
        <p:spPr>
          <a:xfrm>
            <a:off x="5643154" y="3409406"/>
            <a:ext cx="5969725" cy="2037805"/>
          </a:xfrm>
        </p:spPr>
        <p:txBody>
          <a:bodyPr/>
          <a:lstStyle/>
          <a:p>
            <a:r>
              <a:rPr lang="tr-TR" dirty="0"/>
              <a:t>Sağlık Yönetimi, sağlık sektöründe yer alan kurum ve kuruluşlarının işletmesi, yönetimi ve faaliyetlerinin planlanması aşamasında ihtiyaç duyulan yetki ve bilgi sahibi bireylerin yetiştirilmesini amaçlayan bölümdür.</a:t>
            </a:r>
          </a:p>
        </p:txBody>
      </p:sp>
      <p:pic>
        <p:nvPicPr>
          <p:cNvPr id="4" name="Resim 3"/>
          <p:cNvPicPr>
            <a:picLocks noChangeAspect="1"/>
          </p:cNvPicPr>
          <p:nvPr/>
        </p:nvPicPr>
        <p:blipFill>
          <a:blip r:embed="rId2"/>
          <a:stretch>
            <a:fillRect/>
          </a:stretch>
        </p:blipFill>
        <p:spPr>
          <a:xfrm>
            <a:off x="0" y="3971109"/>
            <a:ext cx="5137979" cy="288689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81037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3880" y="2873828"/>
            <a:ext cx="8825659" cy="3642359"/>
          </a:xfrm>
        </p:spPr>
        <p:txBody>
          <a:bodyPr>
            <a:normAutofit/>
          </a:bodyPr>
          <a:lstStyle/>
          <a:p>
            <a:pPr marL="0" indent="0">
              <a:buNone/>
            </a:pPr>
            <a:r>
              <a:rPr lang="tr-TR" sz="2000" dirty="0" smtClean="0">
                <a:solidFill>
                  <a:srgbClr val="FF0000"/>
                </a:solidFill>
              </a:rPr>
              <a:t>ÇALIŞMA ALANLARI;</a:t>
            </a:r>
          </a:p>
          <a:p>
            <a:r>
              <a:rPr lang="tr-TR" sz="2000" dirty="0" smtClean="0"/>
              <a:t>Hastane </a:t>
            </a:r>
            <a:r>
              <a:rPr lang="tr-TR" sz="2000" dirty="0"/>
              <a:t>Yönetimleri</a:t>
            </a:r>
            <a:r>
              <a:rPr lang="tr-TR" sz="2000" dirty="0" smtClean="0"/>
              <a:t>,</a:t>
            </a:r>
          </a:p>
          <a:p>
            <a:r>
              <a:rPr lang="tr-TR" sz="2000" dirty="0" smtClean="0"/>
              <a:t>Sağlık </a:t>
            </a:r>
            <a:r>
              <a:rPr lang="tr-TR" sz="2000" dirty="0"/>
              <a:t>Hizmetleri Organizasyonu,</a:t>
            </a:r>
          </a:p>
          <a:p>
            <a:r>
              <a:rPr lang="tr-TR" sz="2000" dirty="0"/>
              <a:t>Sağlık Finansmanı,</a:t>
            </a:r>
          </a:p>
          <a:p>
            <a:r>
              <a:rPr lang="tr-TR" sz="2000" dirty="0"/>
              <a:t>Sağlık Sigortacılığı,</a:t>
            </a:r>
          </a:p>
          <a:p>
            <a:r>
              <a:rPr lang="tr-TR" sz="2000" dirty="0"/>
              <a:t>Sağlık Teknolojileri ve Kullanımı,</a:t>
            </a:r>
          </a:p>
          <a:p>
            <a:r>
              <a:rPr lang="tr-TR" sz="2000" dirty="0"/>
              <a:t>İlaç Şirketleri,</a:t>
            </a:r>
          </a:p>
          <a:p>
            <a:r>
              <a:rPr lang="tr-TR" sz="2000" dirty="0"/>
              <a:t>Tedarik Zinciri </a:t>
            </a:r>
            <a:r>
              <a:rPr lang="tr-TR" sz="2000" dirty="0" smtClean="0"/>
              <a:t>Şirketleri</a:t>
            </a:r>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1677" y="2873828"/>
            <a:ext cx="5203501" cy="345267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83288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45383" y="509450"/>
            <a:ext cx="4898570" cy="6348549"/>
          </a:xfrm>
        </p:spPr>
        <p:style>
          <a:lnRef idx="2">
            <a:schemeClr val="accent2"/>
          </a:lnRef>
          <a:fillRef idx="1">
            <a:schemeClr val="lt1"/>
          </a:fillRef>
          <a:effectRef idx="0">
            <a:schemeClr val="accent2"/>
          </a:effectRef>
          <a:fontRef idx="minor">
            <a:schemeClr val="dk1"/>
          </a:fontRef>
        </p:style>
        <p:txBody>
          <a:bodyPr/>
          <a:lstStyle/>
          <a:p>
            <a:pPr lvl="0"/>
            <a:r>
              <a:rPr lang="tr-TR" sz="2000" dirty="0">
                <a:latin typeface="Roboto"/>
              </a:rPr>
              <a:t>Hukuk bölümünde, </a:t>
            </a:r>
            <a:r>
              <a:rPr lang="tr-TR" sz="2000" dirty="0">
                <a:solidFill>
                  <a:srgbClr val="FF0000"/>
                </a:solidFill>
                <a:latin typeface="Roboto"/>
              </a:rPr>
              <a:t>4 yıllık lisans eğitimi </a:t>
            </a:r>
            <a:r>
              <a:rPr lang="tr-TR" sz="2000" dirty="0">
                <a:latin typeface="Roboto"/>
              </a:rPr>
              <a:t>verilmektedir</a:t>
            </a:r>
            <a:r>
              <a:rPr lang="tr-TR" sz="2000" dirty="0" smtClean="0">
                <a:latin typeface="Roboto"/>
              </a:rPr>
              <a:t>.</a:t>
            </a:r>
          </a:p>
          <a:p>
            <a:pPr marL="0" lvl="0" indent="0">
              <a:buNone/>
            </a:pPr>
            <a:endParaRPr lang="tr-TR" sz="2000" dirty="0">
              <a:solidFill>
                <a:srgbClr val="333333"/>
              </a:solidFill>
              <a:latin typeface="Roboto"/>
            </a:endParaRPr>
          </a:p>
          <a:p>
            <a:pPr lvl="0"/>
            <a:r>
              <a:rPr lang="tr-TR" sz="2000" dirty="0">
                <a:solidFill>
                  <a:srgbClr val="333333"/>
                </a:solidFill>
                <a:latin typeface="Roboto"/>
              </a:rPr>
              <a:t>4 yıllık eğitimlerini tamamlamış öğrencilerin yapmaları gereken </a:t>
            </a:r>
            <a:r>
              <a:rPr lang="tr-TR" sz="2000" dirty="0">
                <a:solidFill>
                  <a:srgbClr val="FF0000"/>
                </a:solidFill>
                <a:latin typeface="Roboto"/>
              </a:rPr>
              <a:t>1 yıllık staj</a:t>
            </a:r>
            <a:r>
              <a:rPr lang="tr-TR" sz="2000" dirty="0">
                <a:solidFill>
                  <a:srgbClr val="333333"/>
                </a:solidFill>
                <a:latin typeface="Roboto"/>
              </a:rPr>
              <a:t>ları bulunmaktadır</a:t>
            </a:r>
            <a:r>
              <a:rPr lang="tr-TR" sz="2000" dirty="0" smtClean="0">
                <a:solidFill>
                  <a:srgbClr val="333333"/>
                </a:solidFill>
                <a:latin typeface="Roboto"/>
              </a:rPr>
              <a:t>.</a:t>
            </a:r>
          </a:p>
          <a:p>
            <a:pPr marL="0" lvl="0" indent="0">
              <a:buNone/>
            </a:pPr>
            <a:endParaRPr lang="tr-TR" sz="2000" dirty="0">
              <a:solidFill>
                <a:srgbClr val="333333"/>
              </a:solidFill>
              <a:latin typeface="Roboto"/>
            </a:endParaRPr>
          </a:p>
          <a:p>
            <a:pPr lvl="0"/>
            <a:r>
              <a:rPr lang="tr-TR" sz="2000" dirty="0">
                <a:solidFill>
                  <a:srgbClr val="333333"/>
                </a:solidFill>
                <a:latin typeface="Roboto"/>
              </a:rPr>
              <a:t>Hukuk bölümü mezunları </a:t>
            </a:r>
            <a:r>
              <a:rPr lang="tr-TR" sz="2000" dirty="0">
                <a:solidFill>
                  <a:srgbClr val="FF0000"/>
                </a:solidFill>
                <a:latin typeface="Roboto"/>
              </a:rPr>
              <a:t>avukat, savcı, hakim, ve daha birçok unvan</a:t>
            </a:r>
            <a:r>
              <a:rPr lang="tr-TR" sz="2000" dirty="0">
                <a:solidFill>
                  <a:srgbClr val="333333"/>
                </a:solidFill>
                <a:latin typeface="Roboto"/>
              </a:rPr>
              <a:t>larından birisine sahip olabilirler</a:t>
            </a:r>
            <a:r>
              <a:rPr lang="tr-TR" sz="2000" dirty="0" smtClean="0">
                <a:solidFill>
                  <a:srgbClr val="333333"/>
                </a:solidFill>
                <a:latin typeface="Roboto"/>
              </a:rPr>
              <a:t>.</a:t>
            </a:r>
          </a:p>
          <a:p>
            <a:pPr marL="0" lvl="0" indent="0">
              <a:buNone/>
            </a:pPr>
            <a:endParaRPr lang="tr-TR" dirty="0"/>
          </a:p>
          <a:p>
            <a:pPr lvl="0"/>
            <a:r>
              <a:rPr lang="tr-TR" sz="2000" b="0" i="0" dirty="0" smtClean="0">
                <a:solidFill>
                  <a:srgbClr val="333333"/>
                </a:solidFill>
                <a:effectLst/>
                <a:latin typeface="Roboto"/>
              </a:rPr>
              <a:t>Hukuk fakültesi mezunu kişiler devlet içerisinde bulunan birçok yerde görev alabilmektedirler, tercih etmeleri durumunda kendi avukatlık bürolarını açıp avukatlık veya danışmanlık hizmeti de sunabilirler.</a:t>
            </a:r>
            <a:endParaRPr lang="tr-TR" sz="2000" dirty="0">
              <a:solidFill>
                <a:prstClr val="black"/>
              </a:solidFill>
            </a:endParaRPr>
          </a:p>
        </p:txBody>
      </p:sp>
      <p:pic>
        <p:nvPicPr>
          <p:cNvPr id="4" name="Resim 3"/>
          <p:cNvPicPr>
            <a:picLocks noChangeAspect="1"/>
          </p:cNvPicPr>
          <p:nvPr/>
        </p:nvPicPr>
        <p:blipFill>
          <a:blip r:embed="rId2"/>
          <a:stretch>
            <a:fillRect/>
          </a:stretch>
        </p:blipFill>
        <p:spPr>
          <a:xfrm>
            <a:off x="594818" y="2776685"/>
            <a:ext cx="6217922" cy="3566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64051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54954" y="809897"/>
            <a:ext cx="8761413" cy="870735"/>
          </a:xfrm>
          <a:noFill/>
          <a:ln>
            <a:noFill/>
          </a:ln>
        </p:spPr>
        <p:style>
          <a:lnRef idx="0">
            <a:scrgbClr r="0" g="0" b="0"/>
          </a:lnRef>
          <a:fillRef idx="0">
            <a:scrgbClr r="0" g="0" b="0"/>
          </a:fillRef>
          <a:effectRef idx="0">
            <a:scrgbClr r="0" g="0" b="0"/>
          </a:effectRef>
          <a:fontRef idx="minor">
            <a:schemeClr val="accent6"/>
          </a:fontRef>
        </p:style>
        <p:txBody>
          <a:bodyPr>
            <a:normAutofit fontScale="90000"/>
          </a:bodyPr>
          <a:lstStyle/>
          <a:p>
            <a:r>
              <a:rPr lang="tr-TR" sz="6000" dirty="0" smtClean="0"/>
              <a:t>              </a:t>
            </a:r>
            <a:r>
              <a:rPr lang="tr-TR" sz="6000" b="1" i="1" dirty="0" smtClean="0">
                <a:ln w="22225">
                  <a:solidFill>
                    <a:schemeClr val="accent2"/>
                  </a:solidFill>
                  <a:prstDash val="solid"/>
                </a:ln>
                <a:solidFill>
                  <a:schemeClr val="accent2">
                    <a:lumMod val="40000"/>
                    <a:lumOff val="60000"/>
                  </a:schemeClr>
                </a:solidFill>
              </a:rPr>
              <a:t>PSİKOLOJİ</a:t>
            </a:r>
            <a:endParaRPr lang="tr-TR" sz="6000" b="1" i="1" dirty="0">
              <a:ln w="22225">
                <a:solidFill>
                  <a:schemeClr val="accent2"/>
                </a:solidFill>
                <a:prstDash val="solid"/>
              </a:ln>
              <a:solidFill>
                <a:schemeClr val="accent2">
                  <a:lumMod val="40000"/>
                  <a:lumOff val="60000"/>
                </a:schemeClr>
              </a:solidFill>
            </a:endParaRPr>
          </a:p>
        </p:txBody>
      </p:sp>
      <p:sp>
        <p:nvSpPr>
          <p:cNvPr id="3" name="İçerik Yer Tutucusu 2"/>
          <p:cNvSpPr>
            <a:spLocks noGrp="1"/>
          </p:cNvSpPr>
          <p:nvPr>
            <p:ph idx="1"/>
          </p:nvPr>
        </p:nvSpPr>
        <p:spPr>
          <a:xfrm>
            <a:off x="6257109" y="2155371"/>
            <a:ext cx="5096690" cy="4021592"/>
          </a:xfrm>
        </p:spPr>
        <p:style>
          <a:lnRef idx="2">
            <a:schemeClr val="accent2"/>
          </a:lnRef>
          <a:fillRef idx="1">
            <a:schemeClr val="lt1"/>
          </a:fillRef>
          <a:effectRef idx="0">
            <a:schemeClr val="accent2"/>
          </a:effectRef>
          <a:fontRef idx="minor">
            <a:schemeClr val="dk1"/>
          </a:fontRef>
        </p:style>
        <p:txBody>
          <a:bodyPr>
            <a:normAutofit/>
          </a:bodyPr>
          <a:lstStyle/>
          <a:p>
            <a:r>
              <a:rPr lang="tr-TR" sz="2000" dirty="0" smtClean="0"/>
              <a:t>Psikoloji, insanların davranışlarını, zihinsel süreçlerini ve duygusal yaşamlarını bilimsel yöntemler kullanarak açıklamaya ve değerlendirmeye yönelik temel bir bilim dalıdır.</a:t>
            </a:r>
          </a:p>
          <a:p>
            <a:pPr marL="0" indent="0">
              <a:buNone/>
            </a:pPr>
            <a:endParaRPr lang="tr-TR" sz="2000" dirty="0" smtClean="0"/>
          </a:p>
          <a:p>
            <a:r>
              <a:rPr lang="tr-TR" sz="2000" dirty="0">
                <a:solidFill>
                  <a:schemeClr val="accent1">
                    <a:lumMod val="60000"/>
                    <a:lumOff val="40000"/>
                  </a:schemeClr>
                </a:solidFill>
              </a:rPr>
              <a:t>K</a:t>
            </a:r>
            <a:r>
              <a:rPr lang="tr-TR" sz="2000" dirty="0" smtClean="0">
                <a:solidFill>
                  <a:schemeClr val="accent1">
                    <a:lumMod val="60000"/>
                    <a:lumOff val="40000"/>
                  </a:schemeClr>
                </a:solidFill>
              </a:rPr>
              <a:t>linik</a:t>
            </a:r>
            <a:r>
              <a:rPr lang="tr-TR" sz="2000" dirty="0" smtClean="0"/>
              <a:t> </a:t>
            </a:r>
            <a:r>
              <a:rPr lang="tr-TR" sz="2000" dirty="0" smtClean="0">
                <a:solidFill>
                  <a:schemeClr val="accent1">
                    <a:lumMod val="60000"/>
                    <a:lumOff val="40000"/>
                  </a:schemeClr>
                </a:solidFill>
              </a:rPr>
              <a:t>psikoloji</a:t>
            </a:r>
            <a:r>
              <a:rPr lang="tr-TR" sz="2000" dirty="0" smtClean="0"/>
              <a:t>, </a:t>
            </a:r>
            <a:r>
              <a:rPr lang="tr-TR" sz="2000" dirty="0" smtClean="0">
                <a:solidFill>
                  <a:schemeClr val="accent1">
                    <a:lumMod val="75000"/>
                  </a:schemeClr>
                </a:solidFill>
              </a:rPr>
              <a:t>sosyal</a:t>
            </a:r>
            <a:r>
              <a:rPr lang="tr-TR" sz="2000" dirty="0" smtClean="0"/>
              <a:t> </a:t>
            </a:r>
            <a:r>
              <a:rPr lang="tr-TR" sz="2000" dirty="0" smtClean="0">
                <a:solidFill>
                  <a:schemeClr val="accent1">
                    <a:lumMod val="75000"/>
                  </a:schemeClr>
                </a:solidFill>
              </a:rPr>
              <a:t>psikoloji</a:t>
            </a:r>
            <a:r>
              <a:rPr lang="tr-TR" sz="2000" dirty="0" smtClean="0"/>
              <a:t>, </a:t>
            </a:r>
            <a:r>
              <a:rPr lang="tr-TR" sz="2000" dirty="0" smtClean="0">
                <a:solidFill>
                  <a:schemeClr val="accent3">
                    <a:lumMod val="75000"/>
                  </a:schemeClr>
                </a:solidFill>
              </a:rPr>
              <a:t>deneysel</a:t>
            </a:r>
            <a:r>
              <a:rPr lang="tr-TR" sz="2000" dirty="0" smtClean="0"/>
              <a:t> </a:t>
            </a:r>
            <a:r>
              <a:rPr lang="tr-TR" sz="2000" dirty="0" smtClean="0">
                <a:solidFill>
                  <a:schemeClr val="accent3">
                    <a:lumMod val="75000"/>
                  </a:schemeClr>
                </a:solidFill>
              </a:rPr>
              <a:t>psikoloji</a:t>
            </a:r>
            <a:r>
              <a:rPr lang="tr-TR" sz="2000" dirty="0" smtClean="0"/>
              <a:t>, </a:t>
            </a:r>
            <a:r>
              <a:rPr lang="tr-TR" sz="2000" dirty="0" smtClean="0">
                <a:solidFill>
                  <a:schemeClr val="accent5">
                    <a:lumMod val="75000"/>
                  </a:schemeClr>
                </a:solidFill>
              </a:rPr>
              <a:t>bilişsel</a:t>
            </a:r>
            <a:r>
              <a:rPr lang="tr-TR" sz="2000" dirty="0" smtClean="0"/>
              <a:t> </a:t>
            </a:r>
            <a:r>
              <a:rPr lang="tr-TR" sz="2000" dirty="0" smtClean="0">
                <a:solidFill>
                  <a:schemeClr val="accent5">
                    <a:lumMod val="75000"/>
                  </a:schemeClr>
                </a:solidFill>
              </a:rPr>
              <a:t>psikoloji</a:t>
            </a:r>
            <a:r>
              <a:rPr lang="tr-TR" sz="2000" dirty="0" smtClean="0"/>
              <a:t>, </a:t>
            </a:r>
            <a:r>
              <a:rPr lang="tr-TR" sz="2000" dirty="0" smtClean="0">
                <a:solidFill>
                  <a:srgbClr val="00B050"/>
                </a:solidFill>
              </a:rPr>
              <a:t>gelişim</a:t>
            </a:r>
            <a:r>
              <a:rPr lang="tr-TR" sz="2000" dirty="0" smtClean="0"/>
              <a:t> </a:t>
            </a:r>
            <a:r>
              <a:rPr lang="tr-TR" sz="2000" dirty="0" smtClean="0">
                <a:solidFill>
                  <a:srgbClr val="00B050"/>
                </a:solidFill>
              </a:rPr>
              <a:t>psikolojisi</a:t>
            </a:r>
            <a:r>
              <a:rPr lang="tr-TR" sz="2000" dirty="0" smtClean="0"/>
              <a:t>, </a:t>
            </a:r>
            <a:r>
              <a:rPr lang="tr-TR" sz="2000" dirty="0" smtClean="0">
                <a:solidFill>
                  <a:schemeClr val="accent1"/>
                </a:solidFill>
              </a:rPr>
              <a:t>sağlık</a:t>
            </a:r>
            <a:r>
              <a:rPr lang="tr-TR" sz="2000" dirty="0" smtClean="0"/>
              <a:t> </a:t>
            </a:r>
            <a:r>
              <a:rPr lang="tr-TR" sz="2000" dirty="0" smtClean="0">
                <a:solidFill>
                  <a:schemeClr val="accent1"/>
                </a:solidFill>
              </a:rPr>
              <a:t>psikolojisi</a:t>
            </a:r>
            <a:r>
              <a:rPr lang="tr-TR" sz="2000" dirty="0" smtClean="0"/>
              <a:t>, </a:t>
            </a:r>
            <a:r>
              <a:rPr lang="tr-TR" sz="2000" dirty="0" smtClean="0">
                <a:solidFill>
                  <a:srgbClr val="0070C0"/>
                </a:solidFill>
              </a:rPr>
              <a:t>endüstri</a:t>
            </a:r>
            <a:r>
              <a:rPr lang="tr-TR" sz="2000" dirty="0" smtClean="0"/>
              <a:t> ve </a:t>
            </a:r>
            <a:r>
              <a:rPr lang="tr-TR" sz="2000" dirty="0" smtClean="0">
                <a:solidFill>
                  <a:srgbClr val="0070C0"/>
                </a:solidFill>
              </a:rPr>
              <a:t>örgüt</a:t>
            </a:r>
            <a:r>
              <a:rPr lang="tr-TR" sz="2000" dirty="0" smtClean="0"/>
              <a:t> </a:t>
            </a:r>
            <a:r>
              <a:rPr lang="tr-TR" sz="2000" dirty="0" smtClean="0">
                <a:solidFill>
                  <a:srgbClr val="0070C0"/>
                </a:solidFill>
              </a:rPr>
              <a:t>psikolojisi</a:t>
            </a:r>
            <a:r>
              <a:rPr lang="tr-TR" sz="2000" dirty="0" smtClean="0"/>
              <a:t> alt alanlarını oluşturmaktadır.</a:t>
            </a:r>
            <a:endParaRPr lang="tr-TR" sz="2000" dirty="0"/>
          </a:p>
        </p:txBody>
      </p:sp>
      <p:pic>
        <p:nvPicPr>
          <p:cNvPr id="4" name="Resim 3"/>
          <p:cNvPicPr>
            <a:picLocks noChangeAspect="1"/>
          </p:cNvPicPr>
          <p:nvPr/>
        </p:nvPicPr>
        <p:blipFill>
          <a:blip r:embed="rId2"/>
          <a:stretch>
            <a:fillRect/>
          </a:stretch>
        </p:blipFill>
        <p:spPr>
          <a:xfrm>
            <a:off x="0" y="3219450"/>
            <a:ext cx="6096000" cy="3638550"/>
          </a:xfrm>
          <a:prstGeom prst="rect">
            <a:avLst/>
          </a:prstGeom>
        </p:spPr>
      </p:pic>
    </p:spTree>
    <p:extLst>
      <p:ext uri="{BB962C8B-B14F-4D97-AF65-F5344CB8AC3E}">
        <p14:creationId xmlns:p14="http://schemas.microsoft.com/office/powerpoint/2010/main" val="1705451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9008" y="326568"/>
            <a:ext cx="5355769" cy="6439989"/>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tr-TR" sz="2000" dirty="0" smtClean="0"/>
              <a:t>Psikoloji, üniversitelerde eğitimi verilen </a:t>
            </a:r>
            <a:r>
              <a:rPr lang="tr-TR" sz="2000" dirty="0" smtClean="0">
                <a:solidFill>
                  <a:srgbClr val="FF0000"/>
                </a:solidFill>
              </a:rPr>
              <a:t>4 yıllık </a:t>
            </a:r>
            <a:r>
              <a:rPr lang="tr-TR" sz="2000" dirty="0" smtClean="0"/>
              <a:t>bir lisans bölümüdür</a:t>
            </a:r>
            <a:r>
              <a:rPr lang="tr-TR" dirty="0" smtClean="0"/>
              <a:t>.</a:t>
            </a:r>
          </a:p>
          <a:p>
            <a:pPr marL="0" indent="0">
              <a:buNone/>
            </a:pPr>
            <a:endParaRPr lang="tr-TR" dirty="0" smtClean="0"/>
          </a:p>
          <a:p>
            <a:r>
              <a:rPr lang="tr-TR" sz="2000" dirty="0" smtClean="0"/>
              <a:t>Bu alandan mezun olmuş yetkin kişiye “</a:t>
            </a:r>
            <a:r>
              <a:rPr lang="tr-TR" sz="2000" dirty="0" smtClean="0">
                <a:solidFill>
                  <a:srgbClr val="FF0000"/>
                </a:solidFill>
              </a:rPr>
              <a:t>psikolog</a:t>
            </a:r>
            <a:r>
              <a:rPr lang="tr-TR" sz="2000" dirty="0" smtClean="0"/>
              <a:t>” unvanı verilir.</a:t>
            </a:r>
          </a:p>
          <a:p>
            <a:pPr marL="0" indent="0">
              <a:buNone/>
            </a:pPr>
            <a:endParaRPr lang="tr-TR" sz="2000" dirty="0" smtClean="0"/>
          </a:p>
          <a:p>
            <a:r>
              <a:rPr lang="tr-TR" sz="2000" dirty="0" smtClean="0"/>
              <a:t>Psikologlar, beynin ortaya çıkan özelliklerini ve bu ortaya çıkan özelliklerle bağlantılı tüm durumları anlamaya çalışırlar. </a:t>
            </a:r>
          </a:p>
          <a:p>
            <a:pPr marL="0" indent="0">
              <a:buNone/>
            </a:pPr>
            <a:endParaRPr lang="tr-TR" sz="2000" dirty="0" smtClean="0"/>
          </a:p>
          <a:p>
            <a:r>
              <a:rPr lang="tr-TR" sz="2000" dirty="0" smtClean="0"/>
              <a:t>Psikologlar; </a:t>
            </a:r>
            <a:r>
              <a:rPr lang="tr-TR" sz="2000" dirty="0" smtClean="0">
                <a:solidFill>
                  <a:srgbClr val="FF0000"/>
                </a:solidFill>
              </a:rPr>
              <a:t>hastanelerde</a:t>
            </a:r>
            <a:r>
              <a:rPr lang="tr-TR" sz="2000" dirty="0" smtClean="0"/>
              <a:t>, </a:t>
            </a:r>
            <a:r>
              <a:rPr lang="tr-TR" sz="2000" dirty="0" smtClean="0">
                <a:solidFill>
                  <a:srgbClr val="FF0000"/>
                </a:solidFill>
              </a:rPr>
              <a:t>rehabilitasyon merkezleri </a:t>
            </a:r>
            <a:r>
              <a:rPr lang="tr-TR" sz="2000" dirty="0" smtClean="0"/>
              <a:t>ve </a:t>
            </a:r>
            <a:r>
              <a:rPr lang="tr-TR" sz="2000" dirty="0" smtClean="0">
                <a:solidFill>
                  <a:srgbClr val="FF0000"/>
                </a:solidFill>
              </a:rPr>
              <a:t>psikolojik araştırma merkezleri</a:t>
            </a:r>
            <a:r>
              <a:rPr lang="tr-TR" sz="2000" dirty="0" smtClean="0"/>
              <a:t>nde anaokullarında kendilerine çalışma olanağı bulabilirler. </a:t>
            </a:r>
          </a:p>
          <a:p>
            <a:pPr marL="0" indent="0">
              <a:buNone/>
            </a:pPr>
            <a:endParaRPr lang="tr-TR" sz="2000" dirty="0" smtClean="0"/>
          </a:p>
          <a:p>
            <a:r>
              <a:rPr lang="tr-TR" sz="2000" dirty="0" smtClean="0"/>
              <a:t>Psikologlar, üniversitelerin </a:t>
            </a:r>
            <a:r>
              <a:rPr lang="tr-TR" sz="2000" dirty="0" smtClean="0">
                <a:solidFill>
                  <a:srgbClr val="FF0000"/>
                </a:solidFill>
              </a:rPr>
              <a:t>Fen ve Edebiyat Fakülteleri</a:t>
            </a:r>
            <a:r>
              <a:rPr lang="tr-TR" sz="2000" dirty="0" smtClean="0"/>
              <a:t>nin psikoloji bölümlerinden mezundurlar ve </a:t>
            </a:r>
            <a:r>
              <a:rPr lang="tr-TR" sz="2000" dirty="0" smtClean="0">
                <a:solidFill>
                  <a:srgbClr val="FF0000"/>
                </a:solidFill>
              </a:rPr>
              <a:t>ilaç yazma yetkileri yoktur.</a:t>
            </a:r>
            <a:endParaRPr lang="tr-TR" sz="2000" dirty="0">
              <a:solidFill>
                <a:srgbClr val="FF0000"/>
              </a:solidFill>
            </a:endParaRPr>
          </a:p>
        </p:txBody>
      </p:sp>
      <p:pic>
        <p:nvPicPr>
          <p:cNvPr id="4" name="Resim 3"/>
          <p:cNvPicPr>
            <a:picLocks noChangeAspect="1"/>
          </p:cNvPicPr>
          <p:nvPr/>
        </p:nvPicPr>
        <p:blipFill>
          <a:blip r:embed="rId2"/>
          <a:stretch>
            <a:fillRect/>
          </a:stretch>
        </p:blipFill>
        <p:spPr>
          <a:xfrm>
            <a:off x="5972670" y="2740437"/>
            <a:ext cx="6013269" cy="33049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4624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61703"/>
            <a:ext cx="10515600" cy="1632857"/>
          </a:xfrm>
          <a:solidFill>
            <a:schemeClr val="accent1">
              <a:lumMod val="20000"/>
              <a:lumOff val="80000"/>
            </a:schemeClr>
          </a:solidFill>
          <a:ln>
            <a:solidFill>
              <a:schemeClr val="bg2">
                <a:lumMod val="25000"/>
              </a:schemeClr>
            </a:solidFill>
          </a:ln>
        </p:spPr>
        <p:txBody>
          <a:bodyPr/>
          <a:lstStyle/>
          <a:p>
            <a:r>
              <a:rPr lang="tr-TR" i="1" dirty="0" smtClean="0">
                <a:solidFill>
                  <a:schemeClr val="accent1">
                    <a:lumMod val="75000"/>
                  </a:schemeClr>
                </a:solidFill>
              </a:rPr>
              <a:t>İnsanın doğasını anlamaya yönelik bir merakınız varsa, insanla çalışmaktan rahatsız değilseniz, doğa bilimlerine, okumaya ve araştırmaya meraklıysanız, sabırlıysanız ve stresle baş etme beceriniz iyiyse psikolojinin sizin için uygun bir meslek olduğunu söyleyebiliriz.</a:t>
            </a:r>
            <a:endParaRPr lang="tr-TR" i="1" dirty="0">
              <a:solidFill>
                <a:schemeClr val="accent1">
                  <a:lumMod val="75000"/>
                </a:schemeClr>
              </a:solidFill>
            </a:endParaRPr>
          </a:p>
        </p:txBody>
      </p:sp>
      <p:pic>
        <p:nvPicPr>
          <p:cNvPr id="4" name="Resim 3"/>
          <p:cNvPicPr>
            <a:picLocks noChangeAspect="1"/>
          </p:cNvPicPr>
          <p:nvPr/>
        </p:nvPicPr>
        <p:blipFill>
          <a:blip r:embed="rId2"/>
          <a:stretch>
            <a:fillRect/>
          </a:stretch>
        </p:blipFill>
        <p:spPr>
          <a:xfrm>
            <a:off x="642937" y="2429690"/>
            <a:ext cx="10906125" cy="42976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30149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3954" y="522515"/>
            <a:ext cx="10398035" cy="1541416"/>
          </a:xfrm>
        </p:spPr>
        <p:txBody>
          <a:bodyPr/>
          <a:lstStyle/>
          <a:p>
            <a:r>
              <a:rPr lang="tr-TR" sz="4000" dirty="0" smtClean="0"/>
              <a:t>  </a:t>
            </a:r>
            <a:r>
              <a:rPr lang="tr-TR" sz="4000" b="1" dirty="0" smtClean="0">
                <a:ln w="22225">
                  <a:solidFill>
                    <a:schemeClr val="accent2"/>
                  </a:solidFill>
                  <a:prstDash val="solid"/>
                </a:ln>
                <a:solidFill>
                  <a:schemeClr val="accent2">
                    <a:lumMod val="40000"/>
                    <a:lumOff val="60000"/>
                  </a:schemeClr>
                </a:solidFill>
              </a:rPr>
              <a:t>PSİKOLOJİK DANIŞMANLIK VE REHBERLİK</a:t>
            </a:r>
            <a:endParaRPr lang="tr-TR" sz="4000" b="1" dirty="0">
              <a:ln w="22225">
                <a:solidFill>
                  <a:schemeClr val="accent2"/>
                </a:solidFill>
                <a:prstDash val="solid"/>
              </a:ln>
              <a:solidFill>
                <a:schemeClr val="accent2">
                  <a:lumMod val="40000"/>
                  <a:lumOff val="60000"/>
                </a:schemeClr>
              </a:solidFill>
            </a:endParaRPr>
          </a:p>
        </p:txBody>
      </p:sp>
      <p:sp>
        <p:nvSpPr>
          <p:cNvPr id="3" name="İçerik Yer Tutucusu 2"/>
          <p:cNvSpPr>
            <a:spLocks noGrp="1"/>
          </p:cNvSpPr>
          <p:nvPr>
            <p:ph idx="1"/>
          </p:nvPr>
        </p:nvSpPr>
        <p:spPr>
          <a:xfrm>
            <a:off x="5302600" y="3214384"/>
            <a:ext cx="6296297" cy="2325188"/>
          </a:xfrm>
        </p:spPr>
        <p:txBody>
          <a:bodyPr/>
          <a:lstStyle/>
          <a:p>
            <a:r>
              <a:rPr lang="tr-TR" dirty="0"/>
              <a:t>Rehberlik ve psikolojik danışman, bireylerin hayatlarında yaşadığı sorunları çözmeleri ya da hedeflerine yön vermelerine yardımcı olur</a:t>
            </a:r>
            <a:r>
              <a:rPr lang="tr-TR" dirty="0" smtClean="0"/>
              <a:t>.</a:t>
            </a:r>
          </a:p>
          <a:p>
            <a:endParaRPr lang="tr-TR" dirty="0"/>
          </a:p>
          <a:p>
            <a:r>
              <a:rPr lang="tr-TR" dirty="0"/>
              <a:t>Programın amacı, </a:t>
            </a:r>
            <a:r>
              <a:rPr lang="tr-TR" dirty="0">
                <a:solidFill>
                  <a:srgbClr val="0070C0"/>
                </a:solidFill>
              </a:rPr>
              <a:t>bireylerin akademik, profesyonel, kişisel ve sosyal ihtiyaçlarına cevap vermeye hazır psikolojik danışmanlar </a:t>
            </a:r>
            <a:r>
              <a:rPr lang="tr-TR" dirty="0" smtClean="0">
                <a:solidFill>
                  <a:srgbClr val="0070C0"/>
                </a:solidFill>
              </a:rPr>
              <a:t>yetiştirmektedir</a:t>
            </a:r>
            <a:r>
              <a:rPr lang="tr-TR" dirty="0" smtClean="0"/>
              <a:t>. </a:t>
            </a:r>
            <a:endParaRPr lang="tr-TR" dirty="0"/>
          </a:p>
          <a:p>
            <a:endParaRPr lang="tr-TR" dirty="0"/>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64378"/>
            <a:ext cx="4428309" cy="4493622"/>
          </a:xfrm>
          <a:prstGeom prst="rect">
            <a:avLst/>
          </a:prstGeom>
        </p:spPr>
      </p:pic>
    </p:spTree>
    <p:extLst>
      <p:ext uri="{BB962C8B-B14F-4D97-AF65-F5344CB8AC3E}">
        <p14:creationId xmlns:p14="http://schemas.microsoft.com/office/powerpoint/2010/main" val="2327320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0263" y="2377439"/>
            <a:ext cx="6204857" cy="4258491"/>
          </a:xfrm>
        </p:spPr>
        <p:txBody>
          <a:bodyPr>
            <a:normAutofit/>
          </a:bodyPr>
          <a:lstStyle/>
          <a:p>
            <a:r>
              <a:rPr lang="tr-TR" dirty="0" smtClean="0"/>
              <a:t>PDR alanında çalışmak için </a:t>
            </a:r>
            <a:r>
              <a:rPr lang="tr-TR" dirty="0" smtClean="0">
                <a:solidFill>
                  <a:srgbClr val="FF0000"/>
                </a:solidFill>
              </a:rPr>
              <a:t>dört yıllık lisans </a:t>
            </a:r>
            <a:r>
              <a:rPr lang="tr-TR" dirty="0" smtClean="0"/>
              <a:t>eğitimi almak gerekmektedir.</a:t>
            </a:r>
          </a:p>
          <a:p>
            <a:r>
              <a:rPr lang="tr-TR" dirty="0"/>
              <a:t>Belli alanlarda uzmanlaşmak için </a:t>
            </a:r>
            <a:r>
              <a:rPr lang="tr-TR" dirty="0">
                <a:solidFill>
                  <a:srgbClr val="FF0000"/>
                </a:solidFill>
              </a:rPr>
              <a:t>yüksek lisans</a:t>
            </a:r>
            <a:r>
              <a:rPr lang="tr-TR" dirty="0"/>
              <a:t> yapmak gerekir.</a:t>
            </a:r>
          </a:p>
          <a:p>
            <a:r>
              <a:rPr lang="tr-TR" dirty="0"/>
              <a:t>Devlet okullarında veya özel eğitim kurumlarında </a:t>
            </a:r>
            <a:r>
              <a:rPr lang="tr-TR" dirty="0">
                <a:solidFill>
                  <a:srgbClr val="FF0000"/>
                </a:solidFill>
              </a:rPr>
              <a:t>psikolojik danışman </a:t>
            </a:r>
            <a:r>
              <a:rPr lang="tr-TR" dirty="0" smtClean="0"/>
              <a:t>olarak,</a:t>
            </a:r>
          </a:p>
          <a:p>
            <a:r>
              <a:rPr lang="tr-TR" dirty="0" smtClean="0"/>
              <a:t>Özel </a:t>
            </a:r>
            <a:r>
              <a:rPr lang="tr-TR" dirty="0"/>
              <a:t>Kreş ve Anaokullarında </a:t>
            </a:r>
            <a:r>
              <a:rPr lang="tr-TR" dirty="0">
                <a:solidFill>
                  <a:srgbClr val="FF0000"/>
                </a:solidFill>
              </a:rPr>
              <a:t>Pedagog</a:t>
            </a:r>
            <a:r>
              <a:rPr lang="tr-TR" dirty="0"/>
              <a:t> </a:t>
            </a:r>
            <a:r>
              <a:rPr lang="tr-TR" dirty="0" smtClean="0"/>
              <a:t>olarak,</a:t>
            </a:r>
          </a:p>
          <a:p>
            <a:r>
              <a:rPr lang="tr-TR" dirty="0"/>
              <a:t>Akademik Kariyer yapıp Üniversitelerde </a:t>
            </a:r>
            <a:r>
              <a:rPr lang="tr-TR" dirty="0">
                <a:solidFill>
                  <a:srgbClr val="FF0000"/>
                </a:solidFill>
              </a:rPr>
              <a:t>Akademisyen </a:t>
            </a:r>
            <a:r>
              <a:rPr lang="tr-TR" dirty="0" smtClean="0"/>
              <a:t>olarak,</a:t>
            </a:r>
          </a:p>
          <a:p>
            <a:r>
              <a:rPr lang="tr-TR" dirty="0"/>
              <a:t>Adalet Bakanlığında </a:t>
            </a:r>
            <a:r>
              <a:rPr lang="tr-TR" dirty="0">
                <a:solidFill>
                  <a:srgbClr val="FF0000"/>
                </a:solidFill>
              </a:rPr>
              <a:t>Pedagog</a:t>
            </a:r>
            <a:r>
              <a:rPr lang="tr-TR" dirty="0"/>
              <a:t> </a:t>
            </a:r>
            <a:r>
              <a:rPr lang="tr-TR" dirty="0" smtClean="0"/>
              <a:t>olarak,</a:t>
            </a:r>
          </a:p>
          <a:p>
            <a:r>
              <a:rPr lang="tr-TR" dirty="0"/>
              <a:t>İŞKUR bünyesinde </a:t>
            </a:r>
            <a:r>
              <a:rPr lang="tr-TR" dirty="0">
                <a:solidFill>
                  <a:srgbClr val="FF0000"/>
                </a:solidFill>
              </a:rPr>
              <a:t>Kariyer Danışmanı </a:t>
            </a:r>
            <a:r>
              <a:rPr lang="tr-TR" dirty="0" smtClean="0"/>
              <a:t>olarak vb. alanlarda çalışma imkanları vardır.</a:t>
            </a:r>
          </a:p>
          <a:p>
            <a:endParaRPr lang="tr-TR" dirty="0"/>
          </a:p>
          <a:p>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4708" y="2429692"/>
            <a:ext cx="5904411" cy="4428308"/>
          </a:xfrm>
          <a:prstGeom prst="rect">
            <a:avLst/>
          </a:prstGeom>
        </p:spPr>
      </p:pic>
    </p:spTree>
    <p:extLst>
      <p:ext uri="{BB962C8B-B14F-4D97-AF65-F5344CB8AC3E}">
        <p14:creationId xmlns:p14="http://schemas.microsoft.com/office/powerpoint/2010/main" val="1904395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b="1" dirty="0" smtClean="0">
                <a:ln w="22225">
                  <a:solidFill>
                    <a:schemeClr val="accent2"/>
                  </a:solidFill>
                  <a:prstDash val="solid"/>
                </a:ln>
                <a:solidFill>
                  <a:schemeClr val="accent2">
                    <a:lumMod val="40000"/>
                    <a:lumOff val="60000"/>
                  </a:schemeClr>
                </a:solidFill>
              </a:rPr>
              <a:t>        ÇOCUK GELİŞİMİ</a:t>
            </a:r>
            <a:endParaRPr lang="tr-TR" sz="5400" b="1" dirty="0">
              <a:ln w="22225">
                <a:solidFill>
                  <a:schemeClr val="accent2"/>
                </a:solidFill>
                <a:prstDash val="solid"/>
              </a:ln>
              <a:solidFill>
                <a:schemeClr val="accent2">
                  <a:lumMod val="40000"/>
                  <a:lumOff val="60000"/>
                </a:schemeClr>
              </a:solidFill>
            </a:endParaRPr>
          </a:p>
        </p:txBody>
      </p:sp>
      <p:sp>
        <p:nvSpPr>
          <p:cNvPr id="3" name="İçerik Yer Tutucusu 2"/>
          <p:cNvSpPr>
            <a:spLocks noGrp="1"/>
          </p:cNvSpPr>
          <p:nvPr>
            <p:ph idx="1"/>
          </p:nvPr>
        </p:nvSpPr>
        <p:spPr>
          <a:xfrm>
            <a:off x="5577840" y="2603500"/>
            <a:ext cx="6257109" cy="3416300"/>
          </a:xfrm>
        </p:spPr>
        <p:style>
          <a:lnRef idx="2">
            <a:schemeClr val="accent2"/>
          </a:lnRef>
          <a:fillRef idx="1">
            <a:schemeClr val="lt1"/>
          </a:fillRef>
          <a:effectRef idx="0">
            <a:schemeClr val="accent2"/>
          </a:effectRef>
          <a:fontRef idx="minor">
            <a:schemeClr val="dk1"/>
          </a:fontRef>
        </p:style>
        <p:txBody>
          <a:bodyPr/>
          <a:lstStyle/>
          <a:p>
            <a:r>
              <a:rPr lang="tr-TR" dirty="0"/>
              <a:t>Çocuk Gelişimi Bölümünün amacı; </a:t>
            </a:r>
            <a:r>
              <a:rPr lang="tr-TR" dirty="0">
                <a:solidFill>
                  <a:srgbClr val="00B0F0"/>
                </a:solidFill>
              </a:rPr>
              <a:t>bakıma muhtaç</a:t>
            </a:r>
            <a:r>
              <a:rPr lang="tr-TR" dirty="0"/>
              <a:t>, </a:t>
            </a:r>
            <a:r>
              <a:rPr lang="tr-TR" dirty="0" smtClean="0">
                <a:solidFill>
                  <a:srgbClr val="00B0F0"/>
                </a:solidFill>
              </a:rPr>
              <a:t>kimsesiz</a:t>
            </a:r>
            <a:r>
              <a:rPr lang="tr-TR" dirty="0" smtClean="0"/>
              <a:t>; </a:t>
            </a:r>
            <a:r>
              <a:rPr lang="tr-TR" dirty="0">
                <a:solidFill>
                  <a:srgbClr val="00B0F0"/>
                </a:solidFill>
              </a:rPr>
              <a:t>eğitim desteğine ihtiyaç duyan çocuklara inceleme </a:t>
            </a:r>
            <a:r>
              <a:rPr lang="tr-TR" dirty="0"/>
              <a:t>ve </a:t>
            </a:r>
            <a:r>
              <a:rPr lang="tr-TR" dirty="0">
                <a:solidFill>
                  <a:srgbClr val="00B0F0"/>
                </a:solidFill>
              </a:rPr>
              <a:t>değerlendirmede</a:t>
            </a:r>
            <a:r>
              <a:rPr lang="tr-TR" dirty="0"/>
              <a:t> bulunacak </a:t>
            </a:r>
            <a:r>
              <a:rPr lang="tr-TR" dirty="0">
                <a:solidFill>
                  <a:srgbClr val="00B0F0"/>
                </a:solidFill>
              </a:rPr>
              <a:t>uzman kişileri sağlamak </a:t>
            </a:r>
            <a:r>
              <a:rPr lang="tr-TR" dirty="0"/>
              <a:t>ve </a:t>
            </a:r>
            <a:r>
              <a:rPr lang="tr-TR" dirty="0">
                <a:solidFill>
                  <a:srgbClr val="00B0F0"/>
                </a:solidFill>
              </a:rPr>
              <a:t>öğrencilerine gözlemleme</a:t>
            </a:r>
            <a:r>
              <a:rPr lang="tr-TR" dirty="0"/>
              <a:t>, </a:t>
            </a:r>
            <a:r>
              <a:rPr lang="tr-TR" dirty="0">
                <a:solidFill>
                  <a:srgbClr val="00B0F0"/>
                </a:solidFill>
              </a:rPr>
              <a:t>raporlama</a:t>
            </a:r>
            <a:r>
              <a:rPr lang="tr-TR" dirty="0"/>
              <a:t>, </a:t>
            </a:r>
            <a:r>
              <a:rPr lang="tr-TR" dirty="0">
                <a:solidFill>
                  <a:srgbClr val="00B0F0"/>
                </a:solidFill>
              </a:rPr>
              <a:t>analiz yeteneğini kazandırmak </a:t>
            </a:r>
            <a:r>
              <a:rPr lang="tr-TR" dirty="0"/>
              <a:t>ve </a:t>
            </a:r>
            <a:r>
              <a:rPr lang="tr-TR" dirty="0">
                <a:solidFill>
                  <a:srgbClr val="00B0F0"/>
                </a:solidFill>
              </a:rPr>
              <a:t>çocuk gelişim süreçlerinin iyileşme</a:t>
            </a:r>
            <a:r>
              <a:rPr lang="tr-TR" dirty="0">
                <a:solidFill>
                  <a:schemeClr val="tx1"/>
                </a:solidFill>
              </a:rPr>
              <a:t>sine</a:t>
            </a:r>
            <a:r>
              <a:rPr lang="tr-TR" dirty="0">
                <a:solidFill>
                  <a:srgbClr val="00B0F0"/>
                </a:solidFill>
              </a:rPr>
              <a:t> </a:t>
            </a:r>
            <a:r>
              <a:rPr lang="tr-TR" dirty="0"/>
              <a:t>katkı sağlamaktır.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4720"/>
            <a:ext cx="5460274" cy="3258276"/>
          </a:xfrm>
          <a:prstGeom prst="rect">
            <a:avLst/>
          </a:prstGeom>
        </p:spPr>
      </p:pic>
    </p:spTree>
    <p:extLst>
      <p:ext uri="{BB962C8B-B14F-4D97-AF65-F5344CB8AC3E}">
        <p14:creationId xmlns:p14="http://schemas.microsoft.com/office/powerpoint/2010/main" val="13616311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687</TotalTime>
  <Words>1079</Words>
  <Application>Microsoft Office PowerPoint</Application>
  <PresentationFormat>Geniş ekran</PresentationFormat>
  <Paragraphs>139</Paragraphs>
  <Slides>26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26</vt:i4>
      </vt:variant>
    </vt:vector>
  </HeadingPairs>
  <TitlesOfParts>
    <vt:vector size="32" baseType="lpstr">
      <vt:lpstr>Arial</vt:lpstr>
      <vt:lpstr>Arial Black</vt:lpstr>
      <vt:lpstr>Century Gothic</vt:lpstr>
      <vt:lpstr>Roboto</vt:lpstr>
      <vt:lpstr>Wingdings 3</vt:lpstr>
      <vt:lpstr>İyon Toplantı Odası</vt:lpstr>
      <vt:lpstr>    EŞİT AĞIRLIK   MESLEK TANITIMI</vt:lpstr>
      <vt:lpstr>                  HUKUK</vt:lpstr>
      <vt:lpstr>PowerPoint Sunusu</vt:lpstr>
      <vt:lpstr>              PSİKOLOJİ</vt:lpstr>
      <vt:lpstr>PowerPoint Sunusu</vt:lpstr>
      <vt:lpstr>PowerPoint Sunusu</vt:lpstr>
      <vt:lpstr>  PSİKOLOJİK DANIŞMANLIK VE REHBERLİK</vt:lpstr>
      <vt:lpstr>PowerPoint Sunusu</vt:lpstr>
      <vt:lpstr>        ÇOCUK GELİŞİMİ</vt:lpstr>
      <vt:lpstr>PowerPoint Sunusu</vt:lpstr>
      <vt:lpstr>       SINIF ÖĞRETMENLİĞİ</vt:lpstr>
      <vt:lpstr>PowerPoint Sunusu</vt:lpstr>
      <vt:lpstr>                         İŞLETME</vt:lpstr>
      <vt:lpstr>PowerPoint Sunusu</vt:lpstr>
      <vt:lpstr>                İKTİSAT</vt:lpstr>
      <vt:lpstr>PowerPoint Sunusu</vt:lpstr>
      <vt:lpstr>             SOSYAL HİZMET </vt:lpstr>
      <vt:lpstr>PowerPoint Sunusu</vt:lpstr>
      <vt:lpstr>                GRAFİK TASARIMI</vt:lpstr>
      <vt:lpstr>PowerPoint Sunusu</vt:lpstr>
      <vt:lpstr>        MODA TASARIMI</vt:lpstr>
      <vt:lpstr>                        BESYO</vt:lpstr>
      <vt:lpstr>   İÇ MİMARLIK VE ÇEVRE TASARIMI</vt:lpstr>
      <vt:lpstr>PowerPoint Sunusu</vt:lpstr>
      <vt:lpstr>           SAĞLIK YÖNETİMİ</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 TANITIMI</dc:title>
  <dc:creator>Rabia Dönmez</dc:creator>
  <cp:lastModifiedBy>USER</cp:lastModifiedBy>
  <cp:revision>39</cp:revision>
  <dcterms:created xsi:type="dcterms:W3CDTF">2021-12-12T17:08:53Z</dcterms:created>
  <dcterms:modified xsi:type="dcterms:W3CDTF">2024-01-22T07:50:58Z</dcterms:modified>
</cp:coreProperties>
</file>