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6" r:id="rId18"/>
    <p:sldId id="273" r:id="rId19"/>
    <p:sldId id="277" r:id="rId20"/>
    <p:sldId id="278"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varScale="1">
        <p:scale>
          <a:sx n="69" d="100"/>
          <a:sy n="69" d="100"/>
        </p:scale>
        <p:origin x="77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F8BD0-3D97-474F-8251-F0548481F205}" type="datetimeFigureOut">
              <a:rPr lang="tr-TR" smtClean="0"/>
              <a:t>22.01.2024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AFA3E-18C0-44EA-8A30-EBAB962F5676}" type="slidenum">
              <a:rPr lang="tr-TR" smtClean="0"/>
              <a:t>‹#›</a:t>
            </a:fld>
            <a:endParaRPr lang="tr-TR"/>
          </a:p>
        </p:txBody>
      </p:sp>
    </p:spTree>
    <p:extLst>
      <p:ext uri="{BB962C8B-B14F-4D97-AF65-F5344CB8AC3E}">
        <p14:creationId xmlns:p14="http://schemas.microsoft.com/office/powerpoint/2010/main" val="191489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A2AFA3E-18C0-44EA-8A30-EBAB962F5676}" type="slidenum">
              <a:rPr lang="tr-TR" smtClean="0"/>
              <a:t>1</a:t>
            </a:fld>
            <a:endParaRPr lang="tr-TR"/>
          </a:p>
        </p:txBody>
      </p:sp>
    </p:spTree>
    <p:extLst>
      <p:ext uri="{BB962C8B-B14F-4D97-AF65-F5344CB8AC3E}">
        <p14:creationId xmlns:p14="http://schemas.microsoft.com/office/powerpoint/2010/main" val="35708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22.01.2024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22.01.2024</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4000" dirty="0" smtClean="0">
                <a:latin typeface="Times New Roman" panose="02020603050405020304" pitchFamily="18" charset="0"/>
                <a:cs typeface="Times New Roman" panose="02020603050405020304" pitchFamily="18" charset="0"/>
              </a:rPr>
              <a:t>Okul Temelli Şiddetin Önlenmesi</a:t>
            </a:r>
            <a:endParaRPr lang="tr-TR" sz="4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122" y="3501008"/>
            <a:ext cx="313805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254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196752"/>
            <a:ext cx="7776864" cy="4929411"/>
          </a:xfrm>
        </p:spPr>
        <p:txBody>
          <a:bodyPr>
            <a:normAutofit/>
          </a:bodyPr>
          <a:lstStyle/>
          <a:p>
            <a:pPr marL="0" indent="0" algn="just">
              <a:buNone/>
            </a:pPr>
            <a:r>
              <a:rPr lang="tr-TR" sz="2000" dirty="0"/>
              <a:t>5-Şiddete başvuran kişiler aslında dikkat çekmek ve görünmek isterler. Sağlıklı olarak arkadaşlık kuramadıkları için huzursuzluk yaratarak </a:t>
            </a:r>
            <a:r>
              <a:rPr lang="tr-TR" sz="2000" u="sng" dirty="0"/>
              <a:t>‘ben de varım’ </a:t>
            </a:r>
            <a:r>
              <a:rPr lang="tr-TR" sz="2000" dirty="0"/>
              <a:t>demeye çalışırlar</a:t>
            </a:r>
            <a:r>
              <a:rPr lang="tr-TR" sz="2000" dirty="0" smtClean="0"/>
              <a:t>.</a:t>
            </a:r>
          </a:p>
          <a:p>
            <a:pPr marL="0" indent="0" algn="just">
              <a:buNone/>
            </a:pPr>
            <a:endParaRPr lang="tr-TR" sz="2000" dirty="0"/>
          </a:p>
          <a:p>
            <a:pPr marL="0" indent="0" algn="just">
              <a:buNone/>
            </a:pPr>
            <a:r>
              <a:rPr lang="tr-TR" sz="2000" dirty="0" smtClean="0"/>
              <a:t>6-</a:t>
            </a:r>
            <a:r>
              <a:rPr lang="tr-TR" sz="2000" dirty="0"/>
              <a:t>Şiddete meyilli kişiler </a:t>
            </a:r>
            <a:r>
              <a:rPr lang="tr-TR" sz="2000" dirty="0" err="1" smtClean="0"/>
              <a:t>dürtüseldir</a:t>
            </a:r>
            <a:r>
              <a:rPr lang="tr-TR" sz="2000" dirty="0" smtClean="0"/>
              <a:t> </a:t>
            </a:r>
            <a:r>
              <a:rPr lang="tr-TR" sz="2000" dirty="0"/>
              <a:t>yani </a:t>
            </a:r>
            <a:r>
              <a:rPr lang="tr-TR" sz="2000" dirty="0" smtClean="0"/>
              <a:t>düşünmeden hareket ederler. Şiddetin kendileri dışında gelişen bir durum olduğunu savunurlar.</a:t>
            </a:r>
          </a:p>
          <a:p>
            <a:pPr marL="0" indent="0" algn="just">
              <a:buNone/>
            </a:pPr>
            <a:endParaRPr lang="tr-TR" sz="2000" dirty="0" smtClean="0"/>
          </a:p>
          <a:p>
            <a:pPr marL="0" indent="0" algn="just">
              <a:buNone/>
            </a:pPr>
            <a:r>
              <a:rPr lang="tr-TR" sz="2000" b="1" u="sng" dirty="0" smtClean="0">
                <a:solidFill>
                  <a:srgbClr val="C00000"/>
                </a:solidFill>
              </a:rPr>
              <a:t>Şiddete başvuran kişilerden sıklıkla şu cümleleri </a:t>
            </a:r>
            <a:r>
              <a:rPr lang="tr-TR" sz="2000" b="1" u="sng" dirty="0">
                <a:solidFill>
                  <a:srgbClr val="C00000"/>
                </a:solidFill>
              </a:rPr>
              <a:t>duyabilirsiniz:</a:t>
            </a:r>
          </a:p>
          <a:p>
            <a:pPr marL="0" indent="0" algn="just">
              <a:buNone/>
            </a:pPr>
            <a:endParaRPr lang="tr-TR" sz="2000" dirty="0" smtClean="0"/>
          </a:p>
          <a:p>
            <a:pPr algn="just">
              <a:buFont typeface="Wingdings" panose="05000000000000000000" pitchFamily="2" charset="2"/>
              <a:buChar char="Ø"/>
            </a:pPr>
            <a:r>
              <a:rPr lang="tr-TR" sz="2000" dirty="0"/>
              <a:t>“Beni deli etti!”</a:t>
            </a:r>
          </a:p>
          <a:p>
            <a:pPr algn="just">
              <a:buFont typeface="Wingdings" panose="05000000000000000000" pitchFamily="2" charset="2"/>
              <a:buChar char="Ø"/>
            </a:pPr>
            <a:r>
              <a:rPr lang="tr-TR" sz="2000" dirty="0"/>
              <a:t>“Öfkeden gözüm döndü.” </a:t>
            </a:r>
            <a:endParaRPr lang="tr-TR" sz="2000" dirty="0" smtClean="0"/>
          </a:p>
          <a:p>
            <a:pPr marL="0" indent="0" algn="just">
              <a:buNone/>
            </a:pPr>
            <a:endParaRPr lang="tr-TR" sz="2000" dirty="0"/>
          </a:p>
          <a:p>
            <a:pPr marL="0" indent="0" algn="ctr">
              <a:buNone/>
            </a:pPr>
            <a:r>
              <a:rPr lang="tr-TR" sz="2000" b="1" dirty="0" smtClean="0">
                <a:solidFill>
                  <a:srgbClr val="002060"/>
                </a:solidFill>
              </a:rPr>
              <a:t>Öfke </a:t>
            </a:r>
            <a:r>
              <a:rPr lang="tr-TR" sz="2000" b="1" dirty="0">
                <a:solidFill>
                  <a:srgbClr val="002060"/>
                </a:solidFill>
              </a:rPr>
              <a:t>sizin dışınızda gelişen bir şey değil. Şiddeti tetikleyen öfke dışarıdan gelseydi hiç kimse kontrol edemezdi.</a:t>
            </a:r>
          </a:p>
          <a:p>
            <a:pPr marL="0" indent="0" algn="just">
              <a:buNone/>
            </a:pPr>
            <a:endParaRPr lang="tr-TR" sz="2000" dirty="0"/>
          </a:p>
          <a:p>
            <a:pPr marL="0" indent="0" algn="just">
              <a:buNone/>
            </a:pPr>
            <a:endParaRPr lang="tr-TR" sz="2000" dirty="0"/>
          </a:p>
        </p:txBody>
      </p:sp>
    </p:spTree>
    <p:extLst>
      <p:ext uri="{BB962C8B-B14F-4D97-AF65-F5344CB8AC3E}">
        <p14:creationId xmlns:p14="http://schemas.microsoft.com/office/powerpoint/2010/main" val="4004212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556792"/>
            <a:ext cx="7776864" cy="4525963"/>
          </a:xfrm>
        </p:spPr>
        <p:txBody>
          <a:bodyPr>
            <a:normAutofit/>
          </a:bodyPr>
          <a:lstStyle/>
          <a:p>
            <a:pPr marL="0" indent="0" algn="just">
              <a:buNone/>
            </a:pPr>
            <a:r>
              <a:rPr lang="tr-TR" sz="2000" dirty="0">
                <a:latin typeface="Times New Roman" panose="02020603050405020304" pitchFamily="18" charset="0"/>
                <a:cs typeface="Times New Roman" panose="02020603050405020304" pitchFamily="18" charset="0"/>
              </a:rPr>
              <a:t>7-Şiddete başvuran kişilerin sorun çözme becerileri zayıftır. </a:t>
            </a:r>
            <a:endParaRPr lang="tr-TR" sz="2000" dirty="0" smtClean="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2000" i="1" dirty="0" smtClean="0">
                <a:latin typeface="Times New Roman" panose="02020603050405020304" pitchFamily="18" charset="0"/>
                <a:cs typeface="Times New Roman" panose="02020603050405020304" pitchFamily="18" charset="0"/>
              </a:rPr>
              <a:t>Örneğin; elimde bir ip olduğunu hayal edin. Şimdi bu ipe bir düğüm atıyorum. Düğümü başımıza gelen zorlayıcı durumlar olarak düşünün. İşte şiddete başvuran kişiler düğümden keserek kurtulmaya çalışırken şiddete başvurmayan kişiler düğümü çözmeye çalışırlar. Eğer düğümü çözemezlerse farklı birinden yardım istemekten çekinmezler.</a:t>
            </a:r>
            <a:endParaRPr lang="tr-TR" sz="2000" dirty="0" smtClean="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293096"/>
            <a:ext cx="3456384" cy="208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652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600200"/>
            <a:ext cx="7488832" cy="4525963"/>
          </a:xfrm>
        </p:spPr>
        <p:txBody>
          <a:bodyPr>
            <a:normAutofit/>
          </a:bodyPr>
          <a:lstStyle/>
          <a:p>
            <a:pPr marL="0" indent="0" algn="just">
              <a:buNone/>
            </a:pPr>
            <a:r>
              <a:rPr lang="tr-TR" sz="2000" dirty="0" smtClean="0"/>
              <a:t>8-Şiddete başvuran kişiler karşısındaki </a:t>
            </a:r>
            <a:r>
              <a:rPr lang="tr-TR" sz="2000" dirty="0"/>
              <a:t>kişinin duygu ve düşüncelerini anlayamadıkları için empati becerileri zayıftır</a:t>
            </a:r>
            <a:r>
              <a:rPr lang="tr-TR" sz="2000" dirty="0" smtClean="0"/>
              <a:t>.</a:t>
            </a:r>
          </a:p>
          <a:p>
            <a:pPr marL="0" indent="0" algn="just">
              <a:buNone/>
            </a:pPr>
            <a:endParaRPr lang="tr-TR" sz="2000" dirty="0"/>
          </a:p>
          <a:p>
            <a:pPr marL="0" indent="0" algn="just">
              <a:buNone/>
            </a:pPr>
            <a:endParaRPr lang="tr-TR" sz="1800" dirty="0" smtClean="0"/>
          </a:p>
          <a:p>
            <a:pPr marL="0" indent="0" algn="just">
              <a:buNone/>
            </a:pPr>
            <a:r>
              <a:rPr lang="tr-TR" sz="1800" b="1" dirty="0" smtClean="0">
                <a:solidFill>
                  <a:srgbClr val="C00000"/>
                </a:solidFill>
              </a:rPr>
              <a:t>Empati nedir?</a:t>
            </a:r>
          </a:p>
          <a:p>
            <a:pPr marL="0" indent="0" algn="just">
              <a:buNone/>
            </a:pPr>
            <a:r>
              <a:rPr lang="tr-TR" sz="1800" dirty="0" smtClean="0"/>
              <a:t>Empati, karşımızdaki kişinin duygu ve düşüncelerini anlayıp onun duygu ve düşünceleriyle uyumlu olma halidir. Kısacası, karşımızdaki kişinin yerine kendimizi koymaktır.</a:t>
            </a:r>
          </a:p>
          <a:p>
            <a:pPr marL="0" indent="0" algn="just">
              <a:buNone/>
            </a:pPr>
            <a:endParaRPr lang="tr-TR" sz="2000" dirty="0"/>
          </a:p>
          <a:p>
            <a:pPr marL="0" indent="0">
              <a:buNone/>
            </a:pPr>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562732"/>
            <a:ext cx="2160240" cy="198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353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147248" cy="940966"/>
          </a:xfrm>
        </p:spPr>
        <p:txBody>
          <a:bodyPr>
            <a:normAutofit/>
          </a:bodyPr>
          <a:lstStyle/>
          <a:p>
            <a:pPr algn="l"/>
            <a:r>
              <a:rPr lang="tr-TR" sz="2800" b="1" dirty="0" smtClean="0">
                <a:solidFill>
                  <a:srgbClr val="C00000"/>
                </a:solidFill>
              </a:rPr>
              <a:t>Peki empati öğrenilebilir mi?</a:t>
            </a:r>
            <a:endParaRPr lang="tr-TR" sz="2800" b="1" dirty="0">
              <a:solidFill>
                <a:srgbClr val="C00000"/>
              </a:solidFill>
            </a:endParaRPr>
          </a:p>
        </p:txBody>
      </p:sp>
      <p:sp>
        <p:nvSpPr>
          <p:cNvPr id="3" name="İçerik Yer Tutucusu 2"/>
          <p:cNvSpPr>
            <a:spLocks noGrp="1"/>
          </p:cNvSpPr>
          <p:nvPr>
            <p:ph idx="1"/>
          </p:nvPr>
        </p:nvSpPr>
        <p:spPr>
          <a:xfrm>
            <a:off x="683568" y="1600200"/>
            <a:ext cx="7704856" cy="4525963"/>
          </a:xfrm>
        </p:spPr>
        <p:txBody>
          <a:bodyPr>
            <a:normAutofit/>
          </a:bodyPr>
          <a:lstStyle/>
          <a:p>
            <a:pPr algn="just"/>
            <a:r>
              <a:rPr lang="tr-TR" sz="2000" dirty="0" smtClean="0"/>
              <a:t>Empati öğrenilen ve zamanla gelişen bir beceridir. Ancak, </a:t>
            </a:r>
            <a:r>
              <a:rPr lang="tr-TR" sz="2000" dirty="0" err="1" smtClean="0"/>
              <a:t>empatik</a:t>
            </a:r>
            <a:r>
              <a:rPr lang="tr-TR" sz="2000" dirty="0" smtClean="0"/>
              <a:t> tutumun gelişmesi için biraz çaba harcamamız gerekir. Empati yapabilmek için atacağımız ilk adım karşımızdaki kişiyi dinlemektir. </a:t>
            </a:r>
            <a:endParaRPr lang="tr-TR" sz="2000" b="1" u="sng" dirty="0" smtClean="0">
              <a:solidFill>
                <a:srgbClr val="00B050"/>
              </a:solidFill>
            </a:endParaRPr>
          </a:p>
          <a:p>
            <a:pPr algn="just"/>
            <a:endParaRPr lang="tr-TR" sz="2000" b="1" u="sng" dirty="0" smtClean="0">
              <a:solidFill>
                <a:srgbClr val="00B050"/>
              </a:solidFill>
            </a:endParaRPr>
          </a:p>
          <a:p>
            <a:pPr algn="just"/>
            <a:endParaRPr lang="tr-TR" sz="2000" b="1" u="sng" dirty="0">
              <a:solidFill>
                <a:srgbClr val="00B050"/>
              </a:solidFill>
            </a:endParaRPr>
          </a:p>
          <a:p>
            <a:pPr algn="just"/>
            <a:endParaRPr lang="tr-TR" sz="2000" b="1" u="sng" dirty="0" smtClean="0">
              <a:solidFill>
                <a:srgbClr val="00B050"/>
              </a:solidFill>
            </a:endParaRPr>
          </a:p>
          <a:p>
            <a:pPr marL="0" indent="0" algn="just">
              <a:buNone/>
            </a:pPr>
            <a:endParaRPr lang="tr-TR" sz="2000" b="1" u="sng" dirty="0">
              <a:solidFill>
                <a:srgbClr val="00B050"/>
              </a:solidFill>
            </a:endParaRPr>
          </a:p>
          <a:p>
            <a:pPr marL="0" indent="0" algn="ctr">
              <a:buNone/>
            </a:pPr>
            <a:endParaRPr lang="tr-TR" sz="2000" b="1" dirty="0" smtClean="0">
              <a:solidFill>
                <a:srgbClr val="002060"/>
              </a:solidFill>
            </a:endParaRPr>
          </a:p>
          <a:p>
            <a:pPr marL="0" indent="0" algn="ctr">
              <a:buNone/>
            </a:pPr>
            <a:endParaRPr lang="tr-TR" sz="2000" b="1"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140968"/>
            <a:ext cx="3577580" cy="21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158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600200"/>
            <a:ext cx="7488832" cy="4525963"/>
          </a:xfrm>
        </p:spPr>
        <p:txBody>
          <a:bodyPr/>
          <a:lstStyle/>
          <a:p>
            <a:pPr algn="just"/>
            <a:r>
              <a:rPr lang="tr-TR" sz="2000" dirty="0" smtClean="0">
                <a:latin typeface="Times New Roman" panose="02020603050405020304" pitchFamily="18" charset="0"/>
                <a:cs typeface="Times New Roman" panose="02020603050405020304" pitchFamily="18" charset="0"/>
              </a:rPr>
              <a:t>Karşımızdaki kişiyi dinlerken onun duygularını fark edebilmek empati yapmamızı kolaylaştırır. Yani empati için etkin dinlemek ve duyguları tanımak önemlidir. </a:t>
            </a:r>
          </a:p>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b="1" dirty="0" smtClean="0">
                <a:solidFill>
                  <a:srgbClr val="FF0000"/>
                </a:solidFill>
                <a:latin typeface="Times New Roman" panose="02020603050405020304" pitchFamily="18" charset="0"/>
                <a:cs typeface="Times New Roman" panose="02020603050405020304" pitchFamily="18" charset="0"/>
              </a:rPr>
              <a:t>Duygu etkinliği:</a:t>
            </a:r>
          </a:p>
          <a:p>
            <a:pPr algn="just"/>
            <a:r>
              <a:rPr lang="tr-TR" sz="2000" dirty="0" smtClean="0">
                <a:latin typeface="Times New Roman" panose="02020603050405020304" pitchFamily="18" charset="0"/>
                <a:cs typeface="Times New Roman" panose="02020603050405020304" pitchFamily="18" charset="0"/>
              </a:rPr>
              <a:t>Şimdi aşağıda sıralanan yüz </a:t>
            </a:r>
            <a:r>
              <a:rPr lang="tr-TR" sz="2000" dirty="0">
                <a:latin typeface="Times New Roman" panose="02020603050405020304" pitchFamily="18" charset="0"/>
                <a:cs typeface="Times New Roman" panose="02020603050405020304" pitchFamily="18" charset="0"/>
              </a:rPr>
              <a:t>ifadelerindeki duyguları birlikte bulalım.</a:t>
            </a:r>
          </a:p>
          <a:p>
            <a:pPr marL="0" indent="0">
              <a:buNone/>
            </a:pPr>
            <a:endParaRPr lang="tr-TR" dirty="0" smtClean="0"/>
          </a:p>
          <a:p>
            <a:pPr marL="0" indent="0">
              <a:buNone/>
            </a:pPr>
            <a:endParaRPr lang="tr-TR"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rcRect/>
          <a:stretch>
            <a:fillRect/>
          </a:stretch>
        </p:blipFill>
        <p:spPr bwMode="auto">
          <a:xfrm>
            <a:off x="2833538" y="4091111"/>
            <a:ext cx="3639319" cy="255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069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83568" y="908720"/>
            <a:ext cx="8003232" cy="1080120"/>
          </a:xfrm>
        </p:spPr>
        <p:txBody>
          <a:bodyPr>
            <a:normAutofit/>
          </a:bodyPr>
          <a:lstStyle/>
          <a:p>
            <a:pPr algn="l"/>
            <a:r>
              <a:rPr lang="tr-TR" sz="3600" b="1" dirty="0" smtClean="0">
                <a:solidFill>
                  <a:srgbClr val="FF0000"/>
                </a:solidFill>
              </a:rPr>
              <a:t>Düşünelim</a:t>
            </a:r>
            <a:endParaRPr lang="tr-TR" sz="3600" b="1" dirty="0">
              <a:solidFill>
                <a:srgbClr val="FF0000"/>
              </a:solidFill>
            </a:endParaRPr>
          </a:p>
        </p:txBody>
      </p:sp>
      <p:sp>
        <p:nvSpPr>
          <p:cNvPr id="7" name="Oval 6"/>
          <p:cNvSpPr/>
          <p:nvPr/>
        </p:nvSpPr>
        <p:spPr>
          <a:xfrm>
            <a:off x="971600" y="2780928"/>
            <a:ext cx="259228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Siz </a:t>
            </a:r>
            <a:r>
              <a:rPr lang="tr-TR" dirty="0"/>
              <a:t>gündelik hayatınızda en çok hangi duyguyu yaşıyorsunuz?</a:t>
            </a:r>
          </a:p>
        </p:txBody>
      </p:sp>
      <p:sp>
        <p:nvSpPr>
          <p:cNvPr id="10" name="Oval 9"/>
          <p:cNvSpPr/>
          <p:nvPr/>
        </p:nvSpPr>
        <p:spPr>
          <a:xfrm>
            <a:off x="5580112" y="2780928"/>
            <a:ext cx="271078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Duygularınızı nasıl ifade ediyorsunuz?</a:t>
            </a:r>
            <a:endParaRPr lang="tr-TR" dirty="0"/>
          </a:p>
        </p:txBody>
      </p:sp>
      <p:sp>
        <p:nvSpPr>
          <p:cNvPr id="13" name="Sağ Ok 12"/>
          <p:cNvSpPr/>
          <p:nvPr/>
        </p:nvSpPr>
        <p:spPr>
          <a:xfrm>
            <a:off x="4211960" y="3519010"/>
            <a:ext cx="792088" cy="39604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69437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600200"/>
            <a:ext cx="7560840" cy="4525963"/>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Şiddet anında ortamda baskın olan duygu öfkedir. Öfkesini yönetmekte zorlanan kişiler şiddeti çözüm aracı olarak kullanırlar.</a:t>
            </a:r>
          </a:p>
          <a:p>
            <a:pPr algn="just"/>
            <a:r>
              <a:rPr lang="tr-TR" sz="2400" dirty="0" smtClean="0">
                <a:latin typeface="Times New Roman" panose="02020603050405020304" pitchFamily="18" charset="0"/>
                <a:cs typeface="Times New Roman" panose="02020603050405020304" pitchFamily="18" charset="0"/>
              </a:rPr>
              <a:t>Öfkeleriyle başa çıkamadıkları için saldırganca davranırlar.</a:t>
            </a:r>
            <a:endParaRPr lang="tr-TR"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933056"/>
            <a:ext cx="1981373" cy="198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552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12776"/>
            <a:ext cx="8075240" cy="4248473"/>
          </a:xfrm>
        </p:spPr>
        <p:txBody>
          <a:bodyPr/>
          <a:lstStyle/>
          <a:p>
            <a:pPr marL="0" indent="0">
              <a:buNone/>
            </a:pPr>
            <a:endParaRPr lang="tr-TR" dirty="0" smtClean="0"/>
          </a:p>
          <a:p>
            <a:pPr marL="0" indent="0" algn="ctr">
              <a:buNone/>
            </a:pPr>
            <a:endParaRPr lang="tr-TR" dirty="0" smtClean="0"/>
          </a:p>
          <a:p>
            <a:pPr marL="0" indent="0" algn="ctr">
              <a:buNone/>
            </a:pPr>
            <a:r>
              <a:rPr lang="tr-TR" sz="4800" b="1" dirty="0" smtClean="0">
                <a:solidFill>
                  <a:srgbClr val="0070C0"/>
                </a:solidFill>
                <a:latin typeface="Times New Roman" panose="02020603050405020304" pitchFamily="18" charset="0"/>
                <a:cs typeface="Times New Roman" panose="02020603050405020304" pitchFamily="18" charset="0"/>
              </a:rPr>
              <a:t>Etkinlik Zamanı</a:t>
            </a:r>
            <a:endParaRPr lang="tr-TR" sz="4800" b="1" dirty="0">
              <a:solidFill>
                <a:srgbClr val="0070C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758" y="2816957"/>
            <a:ext cx="465053" cy="52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318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600200"/>
            <a:ext cx="7632848" cy="4525963"/>
          </a:xfrm>
        </p:spPr>
        <p:txBody>
          <a:bodyPr>
            <a:normAutofit/>
          </a:bodyPr>
          <a:lstStyle/>
          <a:p>
            <a:pPr algn="just"/>
            <a:r>
              <a:rPr lang="tr-TR" sz="2000" dirty="0" smtClean="0"/>
              <a:t>Şiddete maruz kalmak veya şiddeti uygulamak kadar önemli bir başka rol ise şiddet anında izleyici konumda olmaktır, yani </a:t>
            </a:r>
            <a:r>
              <a:rPr lang="tr-TR" sz="2000" b="1" dirty="0" smtClean="0">
                <a:solidFill>
                  <a:srgbClr val="FF0000"/>
                </a:solidFill>
              </a:rPr>
              <a:t>izleyici rolüdür. </a:t>
            </a:r>
          </a:p>
          <a:p>
            <a:pPr algn="just"/>
            <a:r>
              <a:rPr lang="tr-TR" sz="2000" dirty="0" smtClean="0"/>
              <a:t>Dahil olmadığımız ancak gördüğümüz birçok şiddet durumuna şahit olabiliriz.</a:t>
            </a:r>
          </a:p>
          <a:p>
            <a:pPr algn="just"/>
            <a:r>
              <a:rPr lang="tr-TR" sz="2000" dirty="0" smtClean="0"/>
              <a:t>Eğer şiddeti görüyor ve müdahale etmiyorsak en az şiddeti uygulayan kadar hatalı davrandığımızı unutmamalıyız.</a:t>
            </a:r>
            <a:endParaRPr lang="tr-T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77072"/>
            <a:ext cx="4464496" cy="194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804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8003232" cy="940966"/>
          </a:xfrm>
        </p:spPr>
        <p:txBody>
          <a:bodyPr>
            <a:normAutofit/>
          </a:bodyPr>
          <a:lstStyle/>
          <a:p>
            <a:pPr algn="l"/>
            <a:r>
              <a:rPr lang="tr-TR" sz="3200" b="1" dirty="0" smtClean="0">
                <a:solidFill>
                  <a:srgbClr val="FF0000"/>
                </a:solidFill>
              </a:rPr>
              <a:t>İzleyici rolündeki kişi neler yapabilir:</a:t>
            </a:r>
            <a:endParaRPr lang="tr-TR" sz="3200" b="1" dirty="0">
              <a:solidFill>
                <a:srgbClr val="FF0000"/>
              </a:solidFill>
            </a:endParaRPr>
          </a:p>
        </p:txBody>
      </p:sp>
      <p:sp>
        <p:nvSpPr>
          <p:cNvPr id="3" name="İçerik Yer Tutucusu 2"/>
          <p:cNvSpPr>
            <a:spLocks noGrp="1"/>
          </p:cNvSpPr>
          <p:nvPr>
            <p:ph idx="1"/>
          </p:nvPr>
        </p:nvSpPr>
        <p:spPr>
          <a:xfrm>
            <a:off x="683568" y="1600200"/>
            <a:ext cx="8003232" cy="4525963"/>
          </a:xfrm>
        </p:spPr>
        <p:txBody>
          <a:bodyPr>
            <a:normAutofit/>
          </a:bodyPr>
          <a:lstStyle/>
          <a:p>
            <a:pPr marL="0" indent="0">
              <a:buNone/>
            </a:pPr>
            <a:r>
              <a:rPr lang="tr-TR" sz="2000" dirty="0" smtClean="0"/>
              <a:t>1- Eğer engelleyebiliyorsak şiddet uygulayan kişiyi durdurmalıyız.</a:t>
            </a:r>
          </a:p>
          <a:p>
            <a:pPr marL="0" indent="0">
              <a:buNone/>
            </a:pPr>
            <a:r>
              <a:rPr lang="tr-TR" sz="2000" dirty="0" smtClean="0"/>
              <a:t>2- Bir büyüğe (öğretmen, anne, baba vb.) haber vermeliyiz.</a:t>
            </a:r>
          </a:p>
          <a:p>
            <a:pPr marL="0" indent="0">
              <a:buNone/>
            </a:pPr>
            <a:r>
              <a:rPr lang="tr-TR" sz="2000" dirty="0" smtClean="0"/>
              <a:t>3- Eğer müdahale edemiyor veya ortama bir yetişkini çağıramıyorsak yüksek sesle bağırarak yardım istemeliyiz.</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12976"/>
            <a:ext cx="5272261" cy="297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00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764704"/>
            <a:ext cx="7920880" cy="648072"/>
          </a:xfrm>
        </p:spPr>
        <p:txBody>
          <a:bodyPr>
            <a:normAutofit fontScale="90000"/>
          </a:bodyPr>
          <a:lstStyle/>
          <a:p>
            <a:pPr algn="l"/>
            <a:r>
              <a:rPr lang="tr-TR" dirty="0" smtClean="0">
                <a:solidFill>
                  <a:srgbClr val="FF0000"/>
                </a:solidFill>
              </a:rPr>
              <a:t>Şiddet nedir?</a:t>
            </a:r>
            <a:endParaRPr lang="tr-TR" dirty="0">
              <a:solidFill>
                <a:srgbClr val="FF0000"/>
              </a:solidFill>
            </a:endParaRPr>
          </a:p>
        </p:txBody>
      </p:sp>
      <p:sp>
        <p:nvSpPr>
          <p:cNvPr id="3" name="İçerik Yer Tutucusu 2"/>
          <p:cNvSpPr>
            <a:spLocks noGrp="1"/>
          </p:cNvSpPr>
          <p:nvPr>
            <p:ph idx="1"/>
          </p:nvPr>
        </p:nvSpPr>
        <p:spPr>
          <a:xfrm>
            <a:off x="683568" y="1988840"/>
            <a:ext cx="8003232" cy="4137323"/>
          </a:xfrm>
        </p:spPr>
        <p:txBody>
          <a:bodyPr>
            <a:normAutofit/>
          </a:bodyPr>
          <a:lstStyle/>
          <a:p>
            <a:r>
              <a:rPr lang="tr-TR" sz="1800" dirty="0" smtClean="0"/>
              <a:t>Şiddet gündelik hayatımızda farklı şekillerde ortaya çıkan herhangi bir canlıya veya nesneye (hayvan, eşya, insan vb.) zarar verme amacıyla gösterilen kaba güçtür. </a:t>
            </a:r>
          </a:p>
          <a:p>
            <a:endParaRPr lang="tr-TR" sz="1800" dirty="0"/>
          </a:p>
          <a:p>
            <a:endParaRPr lang="tr-TR" sz="1800" dirty="0" smtClean="0"/>
          </a:p>
          <a:p>
            <a:pPr marL="0" indent="0">
              <a:buNone/>
            </a:pPr>
            <a:endParaRPr lang="tr-TR" sz="1800" dirty="0" smtClean="0"/>
          </a:p>
          <a:p>
            <a:r>
              <a:rPr lang="tr-TR" sz="1800" dirty="0" smtClean="0"/>
              <a:t>Peki şiddet dediğimizde sadece vurma, itme, tekmeleme gibi fiziksel saldırı mı kastediyoruz?</a:t>
            </a:r>
          </a:p>
          <a:p>
            <a:r>
              <a:rPr lang="tr-TR" sz="1800" dirty="0" smtClean="0"/>
              <a:t>Sizce şiddetin farklı türleri olabilir mi?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725144"/>
            <a:ext cx="1912034" cy="198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603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420888"/>
            <a:ext cx="8229600" cy="3733875"/>
          </a:xfrm>
        </p:spPr>
        <p:txBody>
          <a:bodyPr/>
          <a:lstStyle/>
          <a:p>
            <a:pPr marL="0" indent="0" algn="ctr">
              <a:buNone/>
            </a:pPr>
            <a:r>
              <a:rPr lang="tr-TR" b="1" dirty="0" smtClean="0">
                <a:solidFill>
                  <a:srgbClr val="002060"/>
                </a:solidFill>
              </a:rPr>
              <a:t>Dinlediğiniz için teşekkürler, şiddetten uzak günlerde buluşmak üzere.</a:t>
            </a:r>
            <a:endParaRPr lang="tr-TR" b="1" dirty="0">
              <a:solidFill>
                <a:srgbClr val="002060"/>
              </a:solidFill>
            </a:endParaRPr>
          </a:p>
        </p:txBody>
      </p:sp>
    </p:spTree>
    <p:extLst>
      <p:ext uri="{BB962C8B-B14F-4D97-AF65-F5344CB8AC3E}">
        <p14:creationId xmlns:p14="http://schemas.microsoft.com/office/powerpoint/2010/main" val="2776263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628800"/>
            <a:ext cx="8013576" cy="4525963"/>
          </a:xfrm>
        </p:spPr>
        <p:txBody>
          <a:bodyPr>
            <a:normAutofit/>
          </a:bodyPr>
          <a:lstStyle/>
          <a:p>
            <a:pPr marL="0" indent="0">
              <a:buNone/>
            </a:pPr>
            <a:r>
              <a:rPr lang="tr-TR" sz="1800" dirty="0" smtClean="0"/>
              <a:t>Genel olarak şiddet dediğimizde aklımıza fiziksel şiddet </a:t>
            </a:r>
            <a:r>
              <a:rPr lang="tr-TR" sz="1800" dirty="0" err="1" smtClean="0"/>
              <a:t>gelsede</a:t>
            </a:r>
            <a:r>
              <a:rPr lang="tr-TR" sz="1800" dirty="0" smtClean="0"/>
              <a:t> sözlü, duygusal ve siber şiddet dediğimiz şiddet türleri de bulunmaktadır. </a:t>
            </a:r>
          </a:p>
          <a:p>
            <a:pPr>
              <a:buFont typeface="Wingdings" panose="05000000000000000000" pitchFamily="2" charset="2"/>
              <a:buChar char="Ø"/>
            </a:pPr>
            <a:r>
              <a:rPr lang="tr-TR" sz="1800" b="1" dirty="0" smtClean="0">
                <a:solidFill>
                  <a:srgbClr val="002060"/>
                </a:solidFill>
              </a:rPr>
              <a:t>Sözlü şiddet: </a:t>
            </a:r>
            <a:r>
              <a:rPr lang="tr-TR" sz="1800" dirty="0"/>
              <a:t>A</a:t>
            </a:r>
            <a:r>
              <a:rPr lang="tr-TR" sz="1800" dirty="0" smtClean="0"/>
              <a:t>d takma, küfür etme, alay etme, tehdit etme, hakaret etme vb.</a:t>
            </a:r>
          </a:p>
          <a:p>
            <a:pPr>
              <a:buFont typeface="Wingdings" panose="05000000000000000000" pitchFamily="2" charset="2"/>
              <a:buChar char="Ø"/>
            </a:pPr>
            <a:r>
              <a:rPr lang="tr-TR" sz="1800" b="1" dirty="0" smtClean="0">
                <a:solidFill>
                  <a:srgbClr val="002060"/>
                </a:solidFill>
              </a:rPr>
              <a:t>Duygusal şiddet: </a:t>
            </a:r>
            <a:r>
              <a:rPr lang="tr-TR" sz="1800" dirty="0"/>
              <a:t>G</a:t>
            </a:r>
            <a:r>
              <a:rPr lang="tr-TR" sz="1800" dirty="0" smtClean="0"/>
              <a:t>örmezden gelme, küçük düşürme, dışlama vb.</a:t>
            </a:r>
          </a:p>
          <a:p>
            <a:pPr>
              <a:buFont typeface="Wingdings" panose="05000000000000000000" pitchFamily="2" charset="2"/>
              <a:buChar char="Ø"/>
            </a:pPr>
            <a:r>
              <a:rPr lang="tr-TR" sz="1800" b="1" dirty="0" smtClean="0">
                <a:solidFill>
                  <a:srgbClr val="002060"/>
                </a:solidFill>
              </a:rPr>
              <a:t>Siber şiddet: </a:t>
            </a:r>
            <a:r>
              <a:rPr lang="tr-TR" sz="1800" dirty="0" smtClean="0"/>
              <a:t>teknolojik aletler (bilgisayar, telefon vb.) , sosyal medya yoluyla yapılan şiddet türüdür. Tehdit mesajları, uygunsuz görsel paylaşımları, izinsiz bilgilere erişim, kişinin izni olmadan fotoğraflarını veya bilgilerini yayma gibi şekillerde ortaya çıkmaktadır. </a:t>
            </a:r>
          </a:p>
          <a:p>
            <a:pPr marL="0" indent="0">
              <a:buNone/>
            </a:pPr>
            <a:endParaRPr lang="tr-TR" sz="1800" dirty="0"/>
          </a:p>
          <a:p>
            <a:pPr marL="0" indent="0">
              <a:buNone/>
            </a:pPr>
            <a:r>
              <a:rPr lang="tr-TR" sz="1800" b="1" dirty="0" smtClean="0">
                <a:solidFill>
                  <a:schemeClr val="accent6"/>
                </a:solidFill>
              </a:rPr>
              <a:t>	             Bu saydıklarımız da şiddet içeren davranışlardır. </a:t>
            </a:r>
            <a:endParaRPr lang="tr-TR" sz="1800" b="1" dirty="0">
              <a:solidFill>
                <a:schemeClr val="accent6"/>
              </a:solidFill>
            </a:endParaRPr>
          </a:p>
        </p:txBody>
      </p:sp>
    </p:spTree>
    <p:extLst>
      <p:ext uri="{BB962C8B-B14F-4D97-AF65-F5344CB8AC3E}">
        <p14:creationId xmlns:p14="http://schemas.microsoft.com/office/powerpoint/2010/main" val="143483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04664"/>
            <a:ext cx="8075240" cy="1012974"/>
          </a:xfrm>
        </p:spPr>
        <p:txBody>
          <a:bodyPr>
            <a:normAutofit/>
          </a:bodyPr>
          <a:lstStyle/>
          <a:p>
            <a:pPr algn="l"/>
            <a:r>
              <a:rPr lang="tr-TR" sz="3200" b="1" dirty="0" smtClean="0">
                <a:solidFill>
                  <a:srgbClr val="FF0000"/>
                </a:solidFill>
              </a:rPr>
              <a:t>Kimler şiddet uygular?</a:t>
            </a:r>
            <a:endParaRPr lang="tr-TR" sz="3200" b="1" dirty="0">
              <a:solidFill>
                <a:srgbClr val="FF0000"/>
              </a:solidFill>
            </a:endParaRPr>
          </a:p>
        </p:txBody>
      </p:sp>
      <p:sp>
        <p:nvSpPr>
          <p:cNvPr id="3" name="İçerik Yer Tutucusu 2"/>
          <p:cNvSpPr>
            <a:spLocks noGrp="1"/>
          </p:cNvSpPr>
          <p:nvPr>
            <p:ph idx="1"/>
          </p:nvPr>
        </p:nvSpPr>
        <p:spPr>
          <a:xfrm>
            <a:off x="611560" y="1600200"/>
            <a:ext cx="7848872" cy="4525963"/>
          </a:xfrm>
        </p:spPr>
        <p:txBody>
          <a:bodyPr>
            <a:normAutofit/>
          </a:bodyPr>
          <a:lstStyle/>
          <a:p>
            <a:pPr marL="0" indent="0" algn="just">
              <a:buNone/>
            </a:pPr>
            <a:r>
              <a:rPr lang="tr-TR" sz="2000" dirty="0">
                <a:latin typeface="Times New Roman" panose="02020603050405020304" pitchFamily="18" charset="0"/>
                <a:cs typeface="Times New Roman" panose="02020603050405020304" pitchFamily="18" charset="0"/>
              </a:rPr>
              <a:t>1-Şiddete başvuran </a:t>
            </a:r>
            <a:r>
              <a:rPr lang="tr-TR" sz="2000" dirty="0" smtClean="0">
                <a:latin typeface="Times New Roman" panose="02020603050405020304" pitchFamily="18" charset="0"/>
                <a:cs typeface="Times New Roman" panose="02020603050405020304" pitchFamily="18" charset="0"/>
              </a:rPr>
              <a:t>kişilerin </a:t>
            </a:r>
            <a:r>
              <a:rPr lang="tr-TR" sz="2000" dirty="0">
                <a:latin typeface="Times New Roman" panose="02020603050405020304" pitchFamily="18" charset="0"/>
                <a:cs typeface="Times New Roman" panose="02020603050405020304" pitchFamily="18" charset="0"/>
              </a:rPr>
              <a:t>konuşarak iletişim </a:t>
            </a:r>
            <a:r>
              <a:rPr lang="tr-TR" sz="2000" dirty="0" smtClean="0">
                <a:latin typeface="Times New Roman" panose="02020603050405020304" pitchFamily="18" charset="0"/>
                <a:cs typeface="Times New Roman" panose="02020603050405020304" pitchFamily="18" charset="0"/>
              </a:rPr>
              <a:t>kurma becerileri zayıftır. Bu kişiler hissettikleri öfke </a:t>
            </a:r>
            <a:r>
              <a:rPr lang="tr-TR" sz="2000" dirty="0">
                <a:latin typeface="Times New Roman" panose="02020603050405020304" pitchFamily="18" charset="0"/>
                <a:cs typeface="Times New Roman" panose="02020603050405020304" pitchFamily="18" charset="0"/>
              </a:rPr>
              <a:t>duygusunu kaba kuvvetle </a:t>
            </a:r>
            <a:r>
              <a:rPr lang="tr-TR" sz="2000" dirty="0" smtClean="0">
                <a:latin typeface="Times New Roman" panose="02020603050405020304" pitchFamily="18" charset="0"/>
                <a:cs typeface="Times New Roman" panose="02020603050405020304" pitchFamily="18" charset="0"/>
              </a:rPr>
              <a:t>ifade ederler.</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1600" dirty="0" smtClean="0">
                <a:latin typeface="Times New Roman" panose="02020603050405020304" pitchFamily="18" charset="0"/>
                <a:cs typeface="Times New Roman" panose="02020603050405020304" pitchFamily="18" charset="0"/>
              </a:rPr>
              <a:t>Şiddete meyilli kişiler tartışma anında karşısındaki kişiyi suçlayıcı, yargılayıcı ve eleştiren cümleler (sen dili) kullanırlar. </a:t>
            </a:r>
          </a:p>
          <a:p>
            <a:pPr marL="0" indent="0" algn="just">
              <a:buNone/>
            </a:pPr>
            <a:r>
              <a:rPr lang="tr-TR" sz="1600" u="sng" dirty="0" smtClean="0">
                <a:latin typeface="Times New Roman" panose="02020603050405020304" pitchFamily="18" charset="0"/>
                <a:cs typeface="Times New Roman" panose="02020603050405020304" pitchFamily="18" charset="0"/>
              </a:rPr>
              <a:t>Örn-1: </a:t>
            </a:r>
            <a:r>
              <a:rPr lang="tr-TR" sz="1600" dirty="0" smtClean="0">
                <a:latin typeface="Times New Roman" panose="02020603050405020304" pitchFamily="18" charset="0"/>
                <a:cs typeface="Times New Roman" panose="02020603050405020304" pitchFamily="18" charset="0"/>
              </a:rPr>
              <a:t>Topumu izinsiz aldığın için hatalısın.</a:t>
            </a:r>
          </a:p>
          <a:p>
            <a:pPr marL="0" indent="0" algn="just">
              <a:buNone/>
            </a:pPr>
            <a:endParaRPr lang="tr-TR" sz="1600" dirty="0">
              <a:latin typeface="Times New Roman" panose="02020603050405020304" pitchFamily="18" charset="0"/>
              <a:cs typeface="Times New Roman" panose="02020603050405020304" pitchFamily="18" charset="0"/>
            </a:endParaRPr>
          </a:p>
          <a:p>
            <a:pPr marL="0" indent="0" algn="just">
              <a:buNone/>
            </a:pPr>
            <a:r>
              <a:rPr lang="tr-TR" sz="1600" dirty="0" smtClean="0">
                <a:latin typeface="Times New Roman" panose="02020603050405020304" pitchFamily="18" charset="0"/>
                <a:cs typeface="Times New Roman" panose="02020603050405020304" pitchFamily="18" charset="0"/>
              </a:rPr>
              <a:t>Tartışma anında şiddete başvurmayan kişiler ise karşısındaki kişiyi anlamaya (ben dili) çalışan cümleler kullanırlar.</a:t>
            </a:r>
          </a:p>
          <a:p>
            <a:pPr marL="0" indent="0" algn="just">
              <a:buNone/>
            </a:pPr>
            <a:r>
              <a:rPr lang="tr-TR" sz="1600" u="sng" dirty="0" smtClean="0">
                <a:latin typeface="Times New Roman" panose="02020603050405020304" pitchFamily="18" charset="0"/>
                <a:cs typeface="Times New Roman" panose="02020603050405020304" pitchFamily="18" charset="0"/>
              </a:rPr>
              <a:t>Örn-2: </a:t>
            </a:r>
            <a:r>
              <a:rPr lang="tr-TR" sz="1600" dirty="0" smtClean="0">
                <a:latin typeface="Times New Roman" panose="02020603050405020304" pitchFamily="18" charset="0"/>
                <a:cs typeface="Times New Roman" panose="02020603050405020304" pitchFamily="18" charset="0"/>
              </a:rPr>
              <a:t>Topumu izinsiz aldığın için öfkelendim, bana sormanı beklerdim.</a:t>
            </a:r>
          </a:p>
          <a:p>
            <a:pPr marL="0" indent="0" algn="just">
              <a:buNone/>
            </a:pPr>
            <a:endParaRPr lang="tr-TR" sz="1600" dirty="0">
              <a:latin typeface="Times New Roman" panose="02020603050405020304" pitchFamily="18" charset="0"/>
              <a:cs typeface="Times New Roman" panose="02020603050405020304" pitchFamily="18" charset="0"/>
            </a:endParaRPr>
          </a:p>
          <a:p>
            <a:pPr marL="0" indent="0" algn="just">
              <a:buNone/>
            </a:pPr>
            <a:endParaRPr lang="tr-TR" sz="1600" dirty="0" smtClean="0">
              <a:latin typeface="Times New Roman" panose="02020603050405020304" pitchFamily="18" charset="0"/>
              <a:cs typeface="Times New Roman" panose="02020603050405020304" pitchFamily="18" charset="0"/>
            </a:endParaRPr>
          </a:p>
          <a:p>
            <a:pPr marL="0" indent="0" algn="ctr">
              <a:buNone/>
            </a:pPr>
            <a:r>
              <a:rPr lang="tr-TR" sz="1600" b="1" dirty="0" smtClean="0">
                <a:solidFill>
                  <a:schemeClr val="accent6"/>
                </a:solidFill>
                <a:latin typeface="Times New Roman" panose="02020603050405020304" pitchFamily="18" charset="0"/>
                <a:cs typeface="Times New Roman" panose="02020603050405020304" pitchFamily="18" charset="0"/>
              </a:rPr>
              <a:t>Hangi cümleyi duymak isterdiniz?</a:t>
            </a:r>
            <a:endParaRPr lang="tr-TR" sz="1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400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600200"/>
            <a:ext cx="7920880" cy="4525963"/>
          </a:xfrm>
        </p:spPr>
        <p:txBody>
          <a:bodyPr>
            <a:normAutofit/>
          </a:bodyPr>
          <a:lstStyle/>
          <a:p>
            <a:pPr marL="0" indent="0" algn="just">
              <a:buNone/>
            </a:pPr>
            <a:r>
              <a:rPr lang="tr-TR" sz="2000" dirty="0">
                <a:latin typeface="Times New Roman" panose="02020603050405020304" pitchFamily="18" charset="0"/>
                <a:cs typeface="Times New Roman" panose="02020603050405020304" pitchFamily="18" charset="0"/>
              </a:rPr>
              <a:t>2-Şiddete başvuran kişilerin </a:t>
            </a:r>
            <a:r>
              <a:rPr lang="tr-TR" sz="2000" dirty="0" smtClean="0">
                <a:latin typeface="Times New Roman" panose="02020603050405020304" pitchFamily="18" charset="0"/>
                <a:cs typeface="Times New Roman" panose="02020603050405020304" pitchFamily="18" charset="0"/>
              </a:rPr>
              <a:t>özgüvenleri şiddete başvurmayan kişilere göre daha düşüktür.</a:t>
            </a:r>
          </a:p>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dirty="0">
                <a:latin typeface="Times New Roman" panose="02020603050405020304" pitchFamily="18" charset="0"/>
                <a:cs typeface="Times New Roman" panose="02020603050405020304" pitchFamily="18" charset="0"/>
              </a:rPr>
              <a:t>3-Şiddete başvuran kişiler </a:t>
            </a:r>
            <a:r>
              <a:rPr lang="tr-TR" sz="2000" dirty="0" smtClean="0">
                <a:latin typeface="Times New Roman" panose="02020603050405020304" pitchFamily="18" charset="0"/>
                <a:cs typeface="Times New Roman" panose="02020603050405020304" pitchFamily="18" charset="0"/>
              </a:rPr>
              <a:t>grup ortamlarında uyumsuz davranırlar </a:t>
            </a:r>
            <a:r>
              <a:rPr lang="tr-TR" sz="2000" dirty="0">
                <a:latin typeface="Times New Roman" panose="02020603050405020304" pitchFamily="18" charset="0"/>
                <a:cs typeface="Times New Roman" panose="02020603050405020304" pitchFamily="18" charset="0"/>
              </a:rPr>
              <a:t>ya da kendileri gibi şiddeti çözüm yolu gören kişilerle grup </a:t>
            </a:r>
            <a:r>
              <a:rPr lang="tr-TR" sz="2000" dirty="0" smtClean="0">
                <a:latin typeface="Times New Roman" panose="02020603050405020304" pitchFamily="18" charset="0"/>
                <a:cs typeface="Times New Roman" panose="02020603050405020304" pitchFamily="18" charset="0"/>
              </a:rPr>
              <a:t>oluştururlar.</a:t>
            </a:r>
            <a:endParaRPr lang="tr-TR"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789038"/>
            <a:ext cx="4043501" cy="275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274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600200"/>
            <a:ext cx="7848872" cy="4525963"/>
          </a:xfrm>
        </p:spPr>
        <p:txBody>
          <a:bodyPr>
            <a:normAutofit lnSpcReduction="10000"/>
          </a:bodyPr>
          <a:lstStyle/>
          <a:p>
            <a:pPr marL="0" indent="0" algn="just">
              <a:buNone/>
            </a:pPr>
            <a:r>
              <a:rPr lang="tr-TR" sz="2400" dirty="0" smtClean="0"/>
              <a:t>4-</a:t>
            </a:r>
            <a:r>
              <a:rPr lang="tr-TR" sz="2400" dirty="0"/>
              <a:t>Şiddete başvuran kişiler duygu, düşünce ve davranışları üzerinde çok fazla düşünmezler</a:t>
            </a:r>
            <a:r>
              <a:rPr lang="tr-TR" sz="2400" dirty="0" smtClean="0"/>
              <a:t>. Düşündüklerinde ise sağlıklı ve çözüme yönelik fikirler üretmekte zorlanırlar.</a:t>
            </a:r>
            <a:endParaRPr lang="tr-TR" sz="2400" dirty="0"/>
          </a:p>
          <a:p>
            <a:pPr marL="0" indent="0">
              <a:buNone/>
            </a:pPr>
            <a:endParaRPr lang="tr-TR" dirty="0" smtClean="0"/>
          </a:p>
          <a:p>
            <a:pPr marL="0" indent="0">
              <a:buNone/>
            </a:pPr>
            <a:endParaRPr lang="tr-TR" sz="2000" dirty="0" smtClean="0"/>
          </a:p>
          <a:p>
            <a:pPr marL="0" indent="0">
              <a:buNone/>
            </a:pPr>
            <a:endParaRPr lang="tr-TR" sz="2000" dirty="0"/>
          </a:p>
          <a:p>
            <a:pPr marL="0" indent="0">
              <a:buNone/>
            </a:pPr>
            <a:endParaRPr lang="tr-TR" sz="2000" dirty="0"/>
          </a:p>
          <a:p>
            <a:pPr marL="0" indent="0">
              <a:buNone/>
            </a:pPr>
            <a:endParaRPr lang="tr-TR" sz="2000" b="1" dirty="0" smtClean="0">
              <a:solidFill>
                <a:schemeClr val="accent6"/>
              </a:solidFill>
            </a:endParaRPr>
          </a:p>
          <a:p>
            <a:pPr marL="0" indent="0">
              <a:buNone/>
            </a:pPr>
            <a:endParaRPr lang="tr-TR" sz="2000" b="1" dirty="0">
              <a:solidFill>
                <a:schemeClr val="accent6"/>
              </a:solidFill>
            </a:endParaRPr>
          </a:p>
          <a:p>
            <a:pPr marL="0" indent="0">
              <a:buNone/>
            </a:pPr>
            <a:endParaRPr lang="tr-TR" sz="2000" b="1" dirty="0" smtClean="0">
              <a:solidFill>
                <a:schemeClr val="accent6"/>
              </a:solidFill>
            </a:endParaRPr>
          </a:p>
          <a:p>
            <a:pPr marL="0" indent="0">
              <a:buNone/>
            </a:pPr>
            <a:endParaRPr lang="tr-TR" sz="2000" b="1" dirty="0" smtClean="0">
              <a:solidFill>
                <a:schemeClr val="accent6"/>
              </a:solidFill>
            </a:endParaRPr>
          </a:p>
          <a:p>
            <a:pPr marL="0" indent="0">
              <a:buNone/>
            </a:pPr>
            <a:r>
              <a:rPr lang="tr-TR" sz="2000" b="1" dirty="0" smtClean="0">
                <a:solidFill>
                  <a:schemeClr val="accent6"/>
                </a:solidFill>
              </a:rPr>
              <a:t>Örnek üzerinden devam edelim.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852936"/>
            <a:ext cx="4062628" cy="268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960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003232" cy="940966"/>
          </a:xfrm>
        </p:spPr>
        <p:txBody>
          <a:bodyPr>
            <a:normAutofit/>
          </a:bodyPr>
          <a:lstStyle/>
          <a:p>
            <a:pPr algn="l"/>
            <a:r>
              <a:rPr lang="tr-TR" sz="3200" b="1" dirty="0" smtClean="0">
                <a:solidFill>
                  <a:srgbClr val="FF0000"/>
                </a:solidFill>
              </a:rPr>
              <a:t>Örneğin;</a:t>
            </a:r>
            <a:endParaRPr lang="tr-TR" sz="3200" b="1" dirty="0">
              <a:solidFill>
                <a:srgbClr val="FF0000"/>
              </a:solidFill>
            </a:endParaRPr>
          </a:p>
        </p:txBody>
      </p:sp>
      <p:sp>
        <p:nvSpPr>
          <p:cNvPr id="3" name="İçerik Yer Tutucusu 2"/>
          <p:cNvSpPr>
            <a:spLocks noGrp="1"/>
          </p:cNvSpPr>
          <p:nvPr>
            <p:ph idx="1"/>
          </p:nvPr>
        </p:nvSpPr>
        <p:spPr>
          <a:xfrm>
            <a:off x="539552" y="1600200"/>
            <a:ext cx="8147248" cy="4525963"/>
          </a:xfrm>
        </p:spPr>
        <p:txBody>
          <a:bodyPr>
            <a:normAutofit fontScale="62500" lnSpcReduction="20000"/>
          </a:bodyPr>
          <a:lstStyle/>
          <a:p>
            <a:pPr marL="0" indent="0">
              <a:buNone/>
            </a:pPr>
            <a:r>
              <a:rPr lang="tr-TR" dirty="0"/>
              <a:t>Örneğin; 7/A sınıfına yeni gelen Ali boş bulduğu bir sıraya </a:t>
            </a:r>
            <a:r>
              <a:rPr lang="tr-TR" dirty="0" smtClean="0"/>
              <a:t>çantasını </a:t>
            </a:r>
            <a:r>
              <a:rPr lang="tr-TR" dirty="0"/>
              <a:t>koymuştur ve dersin başlamasını beklemektedir. Bunun üzerine sınıfa giren Efe yerine </a:t>
            </a:r>
            <a:r>
              <a:rPr lang="tr-TR" dirty="0" smtClean="0"/>
              <a:t>birinin (Ali’nin) </a:t>
            </a:r>
            <a:r>
              <a:rPr lang="tr-TR" dirty="0"/>
              <a:t>oturduğunu </a:t>
            </a:r>
            <a:r>
              <a:rPr lang="tr-TR" dirty="0" smtClean="0"/>
              <a:t>görür.</a:t>
            </a:r>
          </a:p>
          <a:p>
            <a:pPr marL="0" indent="0">
              <a:buNone/>
            </a:pPr>
            <a:endParaRPr lang="tr-TR" dirty="0"/>
          </a:p>
          <a:p>
            <a:pPr marL="0" indent="0">
              <a:buNone/>
            </a:pPr>
            <a:r>
              <a:rPr lang="tr-TR" dirty="0" smtClean="0"/>
              <a:t>Şimdi </a:t>
            </a:r>
            <a:r>
              <a:rPr lang="tr-TR" dirty="0"/>
              <a:t>sizinle şiddete başvuran ve başvurmayan kişinin duygu-düşünce-davranışlarının neler olabileceğini bu örnek üzerinden inceleyelim.</a:t>
            </a:r>
          </a:p>
          <a:p>
            <a:pPr marL="0" indent="0">
              <a:buNone/>
            </a:pPr>
            <a:endParaRPr lang="tr-TR" b="1" u="sng" dirty="0" smtClean="0">
              <a:solidFill>
                <a:srgbClr val="7030A0"/>
              </a:solidFill>
            </a:endParaRPr>
          </a:p>
          <a:p>
            <a:pPr marL="0" indent="0">
              <a:buNone/>
            </a:pPr>
            <a:r>
              <a:rPr lang="tr-TR" b="1" u="sng" dirty="0" smtClean="0">
                <a:solidFill>
                  <a:srgbClr val="7030A0"/>
                </a:solidFill>
              </a:rPr>
              <a:t>Şiddete </a:t>
            </a:r>
            <a:r>
              <a:rPr lang="tr-TR" b="1" u="sng" dirty="0">
                <a:solidFill>
                  <a:srgbClr val="7030A0"/>
                </a:solidFill>
              </a:rPr>
              <a:t>başvuran           </a:t>
            </a:r>
          </a:p>
          <a:p>
            <a:r>
              <a:rPr lang="tr-TR" dirty="0"/>
              <a:t>Düşünce: Benim </a:t>
            </a:r>
            <a:r>
              <a:rPr lang="tr-TR" dirty="0" smtClean="0"/>
              <a:t>sırama </a:t>
            </a:r>
            <a:r>
              <a:rPr lang="tr-TR" dirty="0"/>
              <a:t>oturma cesaretini nereden bulmuş.</a:t>
            </a:r>
          </a:p>
          <a:p>
            <a:r>
              <a:rPr lang="tr-TR" dirty="0"/>
              <a:t>Duygu: Öfke</a:t>
            </a:r>
          </a:p>
          <a:p>
            <a:r>
              <a:rPr lang="tr-TR" dirty="0"/>
              <a:t>Davranış: Efe öfkeyle Ali’nin oturduğu sırasına giderek sert bir dille Ali’nin sıradan kalkmasını isteyebilir. </a:t>
            </a:r>
            <a:endParaRPr lang="tr-TR" dirty="0" smtClean="0"/>
          </a:p>
          <a:p>
            <a:endParaRPr lang="tr-TR" dirty="0"/>
          </a:p>
          <a:p>
            <a:pPr marL="0" indent="0">
              <a:buNone/>
            </a:pPr>
            <a:r>
              <a:rPr lang="tr-TR" dirty="0" smtClean="0"/>
              <a:t>*Siz de şiddete başvuran kişinin duygu-düşünce ve davranışlarına alternatifler </a:t>
            </a:r>
            <a:r>
              <a:rPr lang="tr-TR" dirty="0"/>
              <a:t>üretin</a:t>
            </a:r>
            <a:r>
              <a:rPr lang="tr-TR" dirty="0" smtClean="0"/>
              <a:t>. Farklı nasıl düşünmüş olabilir?</a:t>
            </a:r>
            <a:endParaRPr lang="tr-TR" dirty="0"/>
          </a:p>
          <a:p>
            <a:endParaRPr lang="tr-TR" dirty="0"/>
          </a:p>
        </p:txBody>
      </p:sp>
    </p:spTree>
    <p:extLst>
      <p:ext uri="{BB962C8B-B14F-4D97-AF65-F5344CB8AC3E}">
        <p14:creationId xmlns:p14="http://schemas.microsoft.com/office/powerpoint/2010/main" val="1996227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600200"/>
            <a:ext cx="7920880" cy="4525963"/>
          </a:xfrm>
        </p:spPr>
        <p:txBody>
          <a:bodyPr/>
          <a:lstStyle/>
          <a:p>
            <a:pPr marL="0" indent="0">
              <a:buNone/>
            </a:pPr>
            <a:r>
              <a:rPr lang="tr-TR" sz="2000" b="1" u="sng" dirty="0">
                <a:solidFill>
                  <a:srgbClr val="7030A0"/>
                </a:solidFill>
              </a:rPr>
              <a:t>Şiddete başvurmayan</a:t>
            </a:r>
          </a:p>
          <a:p>
            <a:r>
              <a:rPr lang="tr-TR" sz="2000" dirty="0"/>
              <a:t>Düşünce: Benim </a:t>
            </a:r>
            <a:r>
              <a:rPr lang="tr-TR" sz="2000" dirty="0" smtClean="0"/>
              <a:t>sıram olduğunu bilmiyor </a:t>
            </a:r>
            <a:r>
              <a:rPr lang="tr-TR" sz="2000" dirty="0"/>
              <a:t>olabilir, söyleyebilirim.</a:t>
            </a:r>
          </a:p>
          <a:p>
            <a:r>
              <a:rPr lang="tr-TR" sz="2000" dirty="0"/>
              <a:t>Duygu: Şaşkınlık (biraz şaşırmış olabilir veya baskın bir duygusu olmayabilir)</a:t>
            </a:r>
          </a:p>
          <a:p>
            <a:r>
              <a:rPr lang="tr-TR" sz="2000" dirty="0"/>
              <a:t>Davranış: Efe, Ali’ye kendi yeri olduğunu, boş bulduğu farklı bir yere geçebileceğini söyler. </a:t>
            </a:r>
            <a:endParaRPr lang="tr-TR" sz="2000" dirty="0" smtClean="0"/>
          </a:p>
          <a:p>
            <a:endParaRPr lang="tr-TR" sz="2000" dirty="0"/>
          </a:p>
          <a:p>
            <a:pPr marL="0" indent="0">
              <a:buNone/>
            </a:pPr>
            <a:r>
              <a:rPr lang="tr-TR" sz="2000" dirty="0"/>
              <a:t>*Siz de şiddete </a:t>
            </a:r>
            <a:r>
              <a:rPr lang="tr-TR" sz="2000" dirty="0" smtClean="0"/>
              <a:t>başvurmayan </a:t>
            </a:r>
            <a:r>
              <a:rPr lang="tr-TR" sz="2000" dirty="0"/>
              <a:t>kişinin duygu-düşünce ve davranışlarına alternatifler üretin. Farklı nasıl düşünmüş olabilir?</a:t>
            </a:r>
          </a:p>
          <a:p>
            <a:pPr marL="0" indent="0">
              <a:buNone/>
            </a:pPr>
            <a:endParaRPr lang="tr-TR" sz="2000" dirty="0"/>
          </a:p>
          <a:p>
            <a:endParaRPr lang="tr-TR" dirty="0"/>
          </a:p>
        </p:txBody>
      </p:sp>
    </p:spTree>
    <p:extLst>
      <p:ext uri="{BB962C8B-B14F-4D97-AF65-F5344CB8AC3E}">
        <p14:creationId xmlns:p14="http://schemas.microsoft.com/office/powerpoint/2010/main" val="2058295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600200"/>
            <a:ext cx="7992888" cy="4525963"/>
          </a:xfrm>
        </p:spPr>
        <p:txBody>
          <a:bodyPr>
            <a:normAutofit/>
          </a:bodyPr>
          <a:lstStyle/>
          <a:p>
            <a:pPr algn="just"/>
            <a:r>
              <a:rPr lang="tr-TR" sz="2000" dirty="0"/>
              <a:t>Bu iki örnekte </a:t>
            </a:r>
            <a:r>
              <a:rPr lang="tr-TR" sz="2000" dirty="0" smtClean="0"/>
              <a:t>olumlu ve olumsuz alternatif düşünceler üretmeye çalıştınız. En çok hangi alternatifi (olumlu mu olumsuz mu) bulmaya çalışırken zorlandığınızı belirtin.  </a:t>
            </a:r>
          </a:p>
          <a:p>
            <a:pPr algn="just"/>
            <a:endParaRPr lang="tr-TR" sz="2000" dirty="0"/>
          </a:p>
          <a:p>
            <a:pPr marL="0" indent="0" algn="ctr">
              <a:buNone/>
            </a:pPr>
            <a:r>
              <a:rPr lang="tr-TR" sz="2000" b="1" dirty="0" smtClean="0">
                <a:solidFill>
                  <a:srgbClr val="C00000"/>
                </a:solidFill>
              </a:rPr>
              <a:t>Eğer </a:t>
            </a:r>
            <a:r>
              <a:rPr lang="tr-TR" sz="2000" b="1" dirty="0">
                <a:solidFill>
                  <a:srgbClr val="C00000"/>
                </a:solidFill>
              </a:rPr>
              <a:t>şiddete başvurmayan kişinin düşüncelerini üretmekte zorlandıysanız, günlük hayatınızda biraz daha </a:t>
            </a:r>
            <a:r>
              <a:rPr lang="tr-TR" sz="2000" b="1" u="sng" dirty="0" smtClean="0">
                <a:solidFill>
                  <a:srgbClr val="C00000"/>
                </a:solidFill>
              </a:rPr>
              <a:t>alternatif sağlıklı düşünce üretmeye </a:t>
            </a:r>
            <a:r>
              <a:rPr lang="tr-TR" sz="2000" b="1" dirty="0" smtClean="0">
                <a:solidFill>
                  <a:srgbClr val="C00000"/>
                </a:solidFill>
              </a:rPr>
              <a:t>odaklanın. </a:t>
            </a:r>
          </a:p>
          <a:p>
            <a:pPr marL="0" indent="0" algn="ctr">
              <a:buNone/>
            </a:pPr>
            <a:r>
              <a:rPr lang="tr-TR" sz="2000" b="1" dirty="0" smtClean="0">
                <a:solidFill>
                  <a:srgbClr val="C00000"/>
                </a:solidFill>
              </a:rPr>
              <a:t>Unutmayın şiddete yol açan bizim olaylar karşısındaki düşüncelerimizdir.</a:t>
            </a:r>
            <a:endParaRPr lang="tr-TR" sz="2000"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185" y="4365104"/>
            <a:ext cx="3977760" cy="177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598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893</Words>
  <Application>Microsoft Office PowerPoint</Application>
  <PresentationFormat>Ekran Gösterisi (4:3)</PresentationFormat>
  <Paragraphs>105</Paragraphs>
  <Slides>20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Times New Roman</vt:lpstr>
      <vt:lpstr>Wingdings</vt:lpstr>
      <vt:lpstr>Ofis Teması</vt:lpstr>
      <vt:lpstr>Okul Temelli Şiddetin Önlenmesi</vt:lpstr>
      <vt:lpstr>Şiddet nedir?</vt:lpstr>
      <vt:lpstr>PowerPoint Sunusu</vt:lpstr>
      <vt:lpstr>Kimler şiddet uygular?</vt:lpstr>
      <vt:lpstr>PowerPoint Sunusu</vt:lpstr>
      <vt:lpstr>PowerPoint Sunusu</vt:lpstr>
      <vt:lpstr>Örneğin;</vt:lpstr>
      <vt:lpstr>PowerPoint Sunusu</vt:lpstr>
      <vt:lpstr>PowerPoint Sunusu</vt:lpstr>
      <vt:lpstr>PowerPoint Sunusu</vt:lpstr>
      <vt:lpstr>PowerPoint Sunusu</vt:lpstr>
      <vt:lpstr>PowerPoint Sunusu</vt:lpstr>
      <vt:lpstr>Peki empati öğrenilebilir mi?</vt:lpstr>
      <vt:lpstr>PowerPoint Sunusu</vt:lpstr>
      <vt:lpstr>Düşünelim</vt:lpstr>
      <vt:lpstr>PowerPoint Sunusu</vt:lpstr>
      <vt:lpstr>PowerPoint Sunusu</vt:lpstr>
      <vt:lpstr>PowerPoint Sunusu</vt:lpstr>
      <vt:lpstr>İzleyici rolündeki kişi neler yapabilir: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Temelli Şiddetin Önlenmesi</dc:title>
  <dc:creator>Özel Eğitim</dc:creator>
  <cp:lastModifiedBy>USER</cp:lastModifiedBy>
  <cp:revision>96</cp:revision>
  <dcterms:created xsi:type="dcterms:W3CDTF">2022-09-05T08:56:08Z</dcterms:created>
  <dcterms:modified xsi:type="dcterms:W3CDTF">2024-01-22T08:36:09Z</dcterms:modified>
</cp:coreProperties>
</file>