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4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4" r:id="rId39"/>
    <p:sldId id="296" r:id="rId40"/>
  </p:sldIdLst>
  <p:sldSz cx="18288000" cy="10287000"/>
  <p:notesSz cx="6858000" cy="9144000"/>
  <p:embeddedFontLst>
    <p:embeddedFont>
      <p:font typeface="Arialle" panose="020B0604020202020204" charset="0"/>
      <p:regular r:id="rId42"/>
    </p:embeddedFont>
    <p:embeddedFont>
      <p:font typeface="Archivo Black" panose="020B0604020202020204" charset="-94"/>
      <p:regular r:id="rId43"/>
    </p:embeddedFont>
    <p:embeddedFont>
      <p:font typeface="Antonio Bold" panose="020B0604020202020204" charset="-94"/>
      <p:regular r:id="rId44"/>
    </p:embeddedFont>
    <p:embeddedFont>
      <p:font typeface="Calibri" panose="020F0502020204030204" pitchFamily="34" charset="0"/>
      <p:regular r:id="rId45"/>
      <p:bold r:id="rId46"/>
      <p:italic r:id="rId47"/>
      <p:boldItalic r:id="rId48"/>
    </p:embeddedFont>
    <p:embeddedFont>
      <p:font typeface="Antonio Ultra-Bold" panose="020B0604020202020204" charset="-94"/>
      <p:regular r:id="rId4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46" d="100"/>
          <a:sy n="46" d="100"/>
        </p:scale>
        <p:origin x="75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1.fntdata"/><Relationship Id="rId47" Type="http://schemas.openxmlformats.org/officeDocument/2006/relationships/font" Target="fonts/font6.fntdata"/><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font" Target="fonts/font4.fntdata"/><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3.fntdata"/><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2.fntdata"/><Relationship Id="rId48" Type="http://schemas.openxmlformats.org/officeDocument/2006/relationships/font" Target="fonts/font7.fntdata"/><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5.fntdata"/><Relationship Id="rId20" Type="http://schemas.openxmlformats.org/officeDocument/2006/relationships/slide" Target="slides/slide19.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1D24BD-D5A4-4209-83B5-C3E25A5A8621}" type="datetimeFigureOut">
              <a:rPr lang="tr-TR" smtClean="0"/>
              <a:pPr/>
              <a:t>7.02.2024</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D7ECE5-206E-46EB-BA71-AB884EC0498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DD7ECE5-206E-46EB-BA71-AB884EC04983}" type="slidenum">
              <a:rPr lang="tr-TR" smtClean="0"/>
              <a:pPr/>
              <a:t>2</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a:grpSpLocks noChangeAspect="1"/>
          </p:cNvGrpSpPr>
          <p:nvPr/>
        </p:nvGrpSpPr>
        <p:grpSpPr>
          <a:xfrm>
            <a:off x="13681217" y="-12718"/>
            <a:ext cx="4663202" cy="5246102"/>
            <a:chOff x="0" y="0"/>
            <a:chExt cx="5370413" cy="6041715"/>
          </a:xfrm>
        </p:grpSpPr>
        <p:sp>
          <p:nvSpPr>
            <p:cNvPr id="3" name="Freeform 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4" name="Freeform 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5" name="Group 5"/>
          <p:cNvGrpSpPr>
            <a:grpSpLocks noChangeAspect="1"/>
          </p:cNvGrpSpPr>
          <p:nvPr/>
        </p:nvGrpSpPr>
        <p:grpSpPr>
          <a:xfrm rot="-10800000">
            <a:off x="13674939" y="5223859"/>
            <a:ext cx="4661014" cy="5243641"/>
            <a:chOff x="0" y="0"/>
            <a:chExt cx="5370413" cy="6041715"/>
          </a:xfrm>
        </p:grpSpPr>
        <p:sp>
          <p:nvSpPr>
            <p:cNvPr id="6" name="Freeform 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p:spPr>
        </p:sp>
        <p:sp>
          <p:nvSpPr>
            <p:cNvPr id="7" name="Freeform 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sp>
        <p:nvSpPr>
          <p:cNvPr id="8" name="TextBox 8"/>
          <p:cNvSpPr txBox="1"/>
          <p:nvPr/>
        </p:nvSpPr>
        <p:spPr>
          <a:xfrm>
            <a:off x="1647825" y="3867693"/>
            <a:ext cx="12938290" cy="1707677"/>
          </a:xfrm>
          <a:prstGeom prst="rect">
            <a:avLst/>
          </a:prstGeom>
        </p:spPr>
        <p:txBody>
          <a:bodyPr lIns="0" tIns="0" rIns="0" bIns="0" rtlCol="0" anchor="t">
            <a:spAutoFit/>
          </a:bodyPr>
          <a:lstStyle/>
          <a:p>
            <a:pPr>
              <a:lnSpc>
                <a:spcPts val="13962"/>
              </a:lnSpc>
            </a:pPr>
            <a:r>
              <a:rPr lang="en-US" sz="9973">
                <a:solidFill>
                  <a:srgbClr val="35586D"/>
                </a:solidFill>
                <a:latin typeface="Antonio Bold"/>
              </a:rPr>
              <a:t>SINIR KOYMA</a:t>
            </a:r>
          </a:p>
        </p:txBody>
      </p:sp>
      <p:sp>
        <p:nvSpPr>
          <p:cNvPr id="9" name="TextBox 9"/>
          <p:cNvSpPr txBox="1"/>
          <p:nvPr/>
        </p:nvSpPr>
        <p:spPr>
          <a:xfrm>
            <a:off x="1647825" y="5568599"/>
            <a:ext cx="10506209" cy="703013"/>
          </a:xfrm>
          <a:prstGeom prst="rect">
            <a:avLst/>
          </a:prstGeom>
        </p:spPr>
        <p:txBody>
          <a:bodyPr lIns="0" tIns="0" rIns="0" bIns="0" rtlCol="0" anchor="t">
            <a:spAutoFit/>
          </a:bodyPr>
          <a:lstStyle/>
          <a:p>
            <a:pPr>
              <a:lnSpc>
                <a:spcPts val="6040"/>
              </a:lnSpc>
            </a:pPr>
            <a:r>
              <a:rPr lang="tr-TR" sz="4314" spc="2808" dirty="0" smtClean="0">
                <a:solidFill>
                  <a:srgbClr val="35586D"/>
                </a:solidFill>
                <a:latin typeface="Arialle"/>
              </a:rPr>
              <a:t>EBEVEYN SUNUMU</a:t>
            </a:r>
            <a:endParaRPr lang="en-US" sz="4314" spc="2808" dirty="0">
              <a:solidFill>
                <a:srgbClr val="35586D"/>
              </a:solidFill>
              <a:latin typeface="Arialle"/>
            </a:endParaRPr>
          </a:p>
        </p:txBody>
      </p:sp>
      <p:grpSp>
        <p:nvGrpSpPr>
          <p:cNvPr id="10" name="Group 10"/>
          <p:cNvGrpSpPr>
            <a:grpSpLocks noChangeAspect="1"/>
          </p:cNvGrpSpPr>
          <p:nvPr/>
        </p:nvGrpSpPr>
        <p:grpSpPr>
          <a:xfrm>
            <a:off x="8428052" y="5233384"/>
            <a:ext cx="5253166" cy="5253166"/>
            <a:chOff x="0" y="0"/>
            <a:chExt cx="6350000" cy="6350000"/>
          </a:xfrm>
        </p:grpSpPr>
        <p:sp>
          <p:nvSpPr>
            <p:cNvPr id="11" name="Freeform 11"/>
            <p:cNvSpPr/>
            <p:nvPr/>
          </p:nvSpPr>
          <p:spPr>
            <a:xfrm>
              <a:off x="-95377" y="-95377"/>
              <a:ext cx="6540754" cy="6540754"/>
            </a:xfrm>
            <a:custGeom>
              <a:avLst/>
              <a:gdLst/>
              <a:ahLst/>
              <a:cxnLst/>
              <a:rect l="l" t="t" r="r" b="b"/>
              <a:pathLst>
                <a:path w="6540754" h="6540754">
                  <a:moveTo>
                    <a:pt x="6540754" y="0"/>
                  </a:moveTo>
                  <a:lnTo>
                    <a:pt x="0" y="6540754"/>
                  </a:lnTo>
                  <a:lnTo>
                    <a:pt x="6540754" y="6540754"/>
                  </a:lnTo>
                  <a:close/>
                </a:path>
              </a:pathLst>
            </a:custGeom>
            <a:solidFill>
              <a:srgbClr val="F5B86F"/>
            </a:solidFill>
            <a:ln w="12700">
              <a:solidFill>
                <a:srgbClr val="000000"/>
              </a:solidFill>
            </a:ln>
          </p:spPr>
        </p:sp>
      </p:grpSp>
      <p:grpSp>
        <p:nvGrpSpPr>
          <p:cNvPr id="12" name="Group 12"/>
          <p:cNvGrpSpPr>
            <a:grpSpLocks noChangeAspect="1"/>
          </p:cNvGrpSpPr>
          <p:nvPr/>
        </p:nvGrpSpPr>
        <p:grpSpPr>
          <a:xfrm rot="-5400000">
            <a:off x="8428052" y="-19782"/>
            <a:ext cx="5253166" cy="5253166"/>
            <a:chOff x="0" y="0"/>
            <a:chExt cx="6350000" cy="6350000"/>
          </a:xfrm>
        </p:grpSpPr>
        <p:sp>
          <p:nvSpPr>
            <p:cNvPr id="13" name="Freeform 13"/>
            <p:cNvSpPr/>
            <p:nvPr/>
          </p:nvSpPr>
          <p:spPr>
            <a:xfrm>
              <a:off x="-95377" y="-95377"/>
              <a:ext cx="6540754" cy="6540754"/>
            </a:xfrm>
            <a:custGeom>
              <a:avLst/>
              <a:gdLst/>
              <a:ahLst/>
              <a:cxnLst/>
              <a:rect l="l" t="t" r="r" b="b"/>
              <a:pathLst>
                <a:path w="6540754" h="6540754">
                  <a:moveTo>
                    <a:pt x="6540754" y="0"/>
                  </a:moveTo>
                  <a:lnTo>
                    <a:pt x="0" y="6540754"/>
                  </a:lnTo>
                  <a:lnTo>
                    <a:pt x="6540754" y="6540754"/>
                  </a:lnTo>
                  <a:close/>
                </a:path>
              </a:pathLst>
            </a:custGeom>
            <a:solidFill>
              <a:srgbClr val="EF6843"/>
            </a:solidFill>
            <a:ln w="12700">
              <a:solidFill>
                <a:srgbClr val="000000"/>
              </a:solidFill>
            </a:ln>
          </p:spPr>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p:nvPr/>
        </p:nvGrpSpPr>
        <p:grpSpPr>
          <a:xfrm rot="5400000">
            <a:off x="-10052263" y="-5339227"/>
            <a:ext cx="20965455" cy="20965455"/>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lnTo>
                    <a:pt x="812800" y="310462"/>
                  </a:lnTo>
                  <a:lnTo>
                    <a:pt x="657569" y="812800"/>
                  </a:lnTo>
                  <a:lnTo>
                    <a:pt x="155231" y="812800"/>
                  </a:lnTo>
                  <a:lnTo>
                    <a:pt x="0" y="310462"/>
                  </a:lnTo>
                  <a:lnTo>
                    <a:pt x="406400" y="0"/>
                  </a:lnTo>
                  <a:close/>
                </a:path>
              </a:pathLst>
            </a:custGeom>
            <a:solidFill>
              <a:srgbClr val="F9D549"/>
            </a:solidFill>
          </p:spPr>
        </p:sp>
        <p:sp>
          <p:nvSpPr>
            <p:cNvPr id="4" name="TextBox 4"/>
            <p:cNvSpPr txBox="1"/>
            <p:nvPr/>
          </p:nvSpPr>
          <p:spPr>
            <a:xfrm>
              <a:off x="127000" y="165100"/>
              <a:ext cx="558800" cy="596900"/>
            </a:xfrm>
            <a:prstGeom prst="rect">
              <a:avLst/>
            </a:prstGeom>
          </p:spPr>
          <p:txBody>
            <a:bodyPr lIns="50800" tIns="50800" rIns="50800" bIns="50800" rtlCol="0" anchor="ctr"/>
            <a:lstStyle/>
            <a:p>
              <a:pPr algn="ctr">
                <a:lnSpc>
                  <a:spcPts val="2659"/>
                </a:lnSpc>
              </a:pPr>
              <a:endParaRPr/>
            </a:p>
          </p:txBody>
        </p:sp>
      </p:grpSp>
      <p:grpSp>
        <p:nvGrpSpPr>
          <p:cNvPr id="5" name="Group 5"/>
          <p:cNvGrpSpPr/>
          <p:nvPr/>
        </p:nvGrpSpPr>
        <p:grpSpPr>
          <a:xfrm>
            <a:off x="1028700" y="1028700"/>
            <a:ext cx="16230600" cy="8229600"/>
            <a:chOff x="0" y="0"/>
            <a:chExt cx="4274726" cy="2167467"/>
          </a:xfrm>
        </p:grpSpPr>
        <p:sp>
          <p:nvSpPr>
            <p:cNvPr id="6" name="Freeform 6"/>
            <p:cNvSpPr/>
            <p:nvPr/>
          </p:nvSpPr>
          <p:spPr>
            <a:xfrm>
              <a:off x="0" y="0"/>
              <a:ext cx="4274726" cy="2167467"/>
            </a:xfrm>
            <a:custGeom>
              <a:avLst/>
              <a:gdLst/>
              <a:ahLst/>
              <a:cxnLst/>
              <a:rect l="l" t="t" r="r" b="b"/>
              <a:pathLst>
                <a:path w="4274726" h="2167467">
                  <a:moveTo>
                    <a:pt x="0" y="0"/>
                  </a:moveTo>
                  <a:lnTo>
                    <a:pt x="4274726" y="0"/>
                  </a:lnTo>
                  <a:lnTo>
                    <a:pt x="4274726" y="2167467"/>
                  </a:lnTo>
                  <a:lnTo>
                    <a:pt x="0" y="2167467"/>
                  </a:lnTo>
                  <a:close/>
                </a:path>
              </a:pathLst>
            </a:custGeom>
            <a:solidFill>
              <a:srgbClr val="FFFFFF"/>
            </a:solidFill>
          </p:spPr>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grpSp>
        <p:nvGrpSpPr>
          <p:cNvPr id="8" name="Group 8"/>
          <p:cNvGrpSpPr>
            <a:grpSpLocks noChangeAspect="1"/>
          </p:cNvGrpSpPr>
          <p:nvPr/>
        </p:nvGrpSpPr>
        <p:grpSpPr>
          <a:xfrm rot="-10800000">
            <a:off x="15805539" y="1292991"/>
            <a:ext cx="1165165" cy="1310811"/>
            <a:chOff x="0" y="0"/>
            <a:chExt cx="5370413" cy="6041715"/>
          </a:xfrm>
        </p:grpSpPr>
        <p:sp>
          <p:nvSpPr>
            <p:cNvPr id="9" name="Freeform 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0" name="Freeform 1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11" name="Group 11"/>
          <p:cNvGrpSpPr>
            <a:grpSpLocks noChangeAspect="1"/>
          </p:cNvGrpSpPr>
          <p:nvPr/>
        </p:nvGrpSpPr>
        <p:grpSpPr>
          <a:xfrm rot="-10800000">
            <a:off x="16261833" y="1028700"/>
            <a:ext cx="997467" cy="1122151"/>
            <a:chOff x="0" y="0"/>
            <a:chExt cx="5370413" cy="6041715"/>
          </a:xfrm>
        </p:grpSpPr>
        <p:sp>
          <p:nvSpPr>
            <p:cNvPr id="12" name="Freeform 1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13" name="Freeform 1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grpSp>
        <p:nvGrpSpPr>
          <p:cNvPr id="14" name="Group 14"/>
          <p:cNvGrpSpPr/>
          <p:nvPr/>
        </p:nvGrpSpPr>
        <p:grpSpPr>
          <a:xfrm rot="5400000">
            <a:off x="1746219" y="2544473"/>
            <a:ext cx="611884" cy="535399"/>
            <a:chOff x="0" y="0"/>
            <a:chExt cx="812800" cy="711200"/>
          </a:xfrm>
        </p:grpSpPr>
        <p:sp>
          <p:nvSpPr>
            <p:cNvPr id="15" name="Freeform 15"/>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6BA7C4"/>
            </a:solidFill>
          </p:spPr>
        </p:sp>
        <p:sp>
          <p:nvSpPr>
            <p:cNvPr id="16" name="TextBox 16"/>
            <p:cNvSpPr txBox="1"/>
            <p:nvPr/>
          </p:nvSpPr>
          <p:spPr>
            <a:xfrm>
              <a:off x="127000" y="292100"/>
              <a:ext cx="558800" cy="368300"/>
            </a:xfrm>
            <a:prstGeom prst="rect">
              <a:avLst/>
            </a:prstGeom>
          </p:spPr>
          <p:txBody>
            <a:bodyPr lIns="50800" tIns="50800" rIns="50800" bIns="50800" rtlCol="0" anchor="ctr"/>
            <a:lstStyle/>
            <a:p>
              <a:pPr algn="ctr">
                <a:lnSpc>
                  <a:spcPts val="2659"/>
                </a:lnSpc>
              </a:pPr>
              <a:endParaRPr/>
            </a:p>
          </p:txBody>
        </p:sp>
      </p:grpSp>
      <p:sp>
        <p:nvSpPr>
          <p:cNvPr id="17" name="TextBox 17"/>
          <p:cNvSpPr txBox="1"/>
          <p:nvPr/>
        </p:nvSpPr>
        <p:spPr>
          <a:xfrm>
            <a:off x="2735968" y="2147148"/>
            <a:ext cx="9508472" cy="1196700"/>
          </a:xfrm>
          <a:prstGeom prst="rect">
            <a:avLst/>
          </a:prstGeom>
        </p:spPr>
        <p:txBody>
          <a:bodyPr lIns="0" tIns="0" rIns="0" bIns="0" rtlCol="0" anchor="t">
            <a:spAutoFit/>
          </a:bodyPr>
          <a:lstStyle/>
          <a:p>
            <a:pPr>
              <a:lnSpc>
                <a:spcPts val="9785"/>
              </a:lnSpc>
            </a:pPr>
            <a:r>
              <a:rPr lang="en-US" sz="6989">
                <a:solidFill>
                  <a:srgbClr val="35586D"/>
                </a:solidFill>
                <a:latin typeface="Antonio Bold"/>
              </a:rPr>
              <a:t>A.Çok kısıtlayıcı sınırlar</a:t>
            </a:r>
          </a:p>
        </p:txBody>
      </p:sp>
      <p:sp>
        <p:nvSpPr>
          <p:cNvPr id="18" name="TextBox 18"/>
          <p:cNvSpPr txBox="1"/>
          <p:nvPr/>
        </p:nvSpPr>
        <p:spPr>
          <a:xfrm>
            <a:off x="2735968" y="3588564"/>
            <a:ext cx="11387642" cy="2965356"/>
          </a:xfrm>
          <a:prstGeom prst="rect">
            <a:avLst/>
          </a:prstGeom>
        </p:spPr>
        <p:txBody>
          <a:bodyPr lIns="0" tIns="0" rIns="0" bIns="0" rtlCol="0" anchor="t">
            <a:spAutoFit/>
          </a:bodyPr>
          <a:lstStyle/>
          <a:p>
            <a:pPr algn="just">
              <a:lnSpc>
                <a:spcPts val="3941"/>
              </a:lnSpc>
            </a:pPr>
            <a:r>
              <a:rPr lang="en-US" sz="2815">
                <a:solidFill>
                  <a:srgbClr val="35586D"/>
                </a:solidFill>
                <a:latin typeface="Arialle"/>
              </a:rPr>
              <a:t>ANNE VE BABANIN ÇOCUKLARINA DENEMEK VE KEŞFETMEK İÇİN ÇOK AZ ÖZGÜRLÜK SUNDUĞU SINIRLARDIR.</a:t>
            </a:r>
          </a:p>
          <a:p>
            <a:pPr algn="just">
              <a:lnSpc>
                <a:spcPts val="3941"/>
              </a:lnSpc>
            </a:pPr>
            <a:endParaRPr/>
          </a:p>
          <a:p>
            <a:pPr algn="just">
              <a:lnSpc>
                <a:spcPts val="3941"/>
              </a:lnSpc>
            </a:pPr>
            <a:r>
              <a:rPr lang="en-US" sz="2815">
                <a:solidFill>
                  <a:srgbClr val="35586D"/>
                </a:solidFill>
                <a:latin typeface="Arialle"/>
              </a:rPr>
              <a:t>SONUÇLARI:</a:t>
            </a:r>
          </a:p>
          <a:p>
            <a:pPr algn="just">
              <a:lnSpc>
                <a:spcPts val="3941"/>
              </a:lnSpc>
            </a:pPr>
            <a:r>
              <a:rPr lang="en-US" sz="2815">
                <a:solidFill>
                  <a:srgbClr val="35586D"/>
                </a:solidFill>
                <a:latin typeface="Arialle"/>
              </a:rPr>
              <a:t>Öğrenme ve sorumluluk kazanmayı engeller.</a:t>
            </a:r>
          </a:p>
          <a:p>
            <a:pPr algn="just">
              <a:lnSpc>
                <a:spcPts val="3941"/>
              </a:lnSpc>
            </a:pPr>
            <a:r>
              <a:rPr lang="en-US" sz="2815">
                <a:solidFill>
                  <a:srgbClr val="35586D"/>
                </a:solidFill>
                <a:latin typeface="Arialle"/>
              </a:rPr>
              <a:t>Çocukta isyana yol açar.</a:t>
            </a:r>
          </a:p>
        </p:txBody>
      </p:sp>
    </p:spTree>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p:nvPr/>
        </p:nvGrpSpPr>
        <p:grpSpPr>
          <a:xfrm rot="5400000">
            <a:off x="-10052263" y="-5339227"/>
            <a:ext cx="20965455" cy="20965455"/>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lnTo>
                    <a:pt x="812800" y="310462"/>
                  </a:lnTo>
                  <a:lnTo>
                    <a:pt x="657569" y="812800"/>
                  </a:lnTo>
                  <a:lnTo>
                    <a:pt x="155231" y="812800"/>
                  </a:lnTo>
                  <a:lnTo>
                    <a:pt x="0" y="310462"/>
                  </a:lnTo>
                  <a:lnTo>
                    <a:pt x="406400" y="0"/>
                  </a:lnTo>
                  <a:close/>
                </a:path>
              </a:pathLst>
            </a:custGeom>
            <a:solidFill>
              <a:srgbClr val="F9D549"/>
            </a:solidFill>
          </p:spPr>
        </p:sp>
        <p:sp>
          <p:nvSpPr>
            <p:cNvPr id="4" name="TextBox 4"/>
            <p:cNvSpPr txBox="1"/>
            <p:nvPr/>
          </p:nvSpPr>
          <p:spPr>
            <a:xfrm>
              <a:off x="127000" y="165100"/>
              <a:ext cx="558800" cy="596900"/>
            </a:xfrm>
            <a:prstGeom prst="rect">
              <a:avLst/>
            </a:prstGeom>
          </p:spPr>
          <p:txBody>
            <a:bodyPr lIns="50800" tIns="50800" rIns="50800" bIns="50800" rtlCol="0" anchor="ctr"/>
            <a:lstStyle/>
            <a:p>
              <a:pPr algn="ctr">
                <a:lnSpc>
                  <a:spcPts val="2659"/>
                </a:lnSpc>
              </a:pPr>
              <a:endParaRPr/>
            </a:p>
          </p:txBody>
        </p:sp>
      </p:grpSp>
      <p:grpSp>
        <p:nvGrpSpPr>
          <p:cNvPr id="5" name="Group 5"/>
          <p:cNvGrpSpPr/>
          <p:nvPr/>
        </p:nvGrpSpPr>
        <p:grpSpPr>
          <a:xfrm>
            <a:off x="1028700" y="1028700"/>
            <a:ext cx="16230600" cy="8229600"/>
            <a:chOff x="0" y="0"/>
            <a:chExt cx="4274726" cy="2167467"/>
          </a:xfrm>
        </p:grpSpPr>
        <p:sp>
          <p:nvSpPr>
            <p:cNvPr id="6" name="Freeform 6"/>
            <p:cNvSpPr/>
            <p:nvPr/>
          </p:nvSpPr>
          <p:spPr>
            <a:xfrm>
              <a:off x="0" y="0"/>
              <a:ext cx="4274726" cy="2167467"/>
            </a:xfrm>
            <a:custGeom>
              <a:avLst/>
              <a:gdLst/>
              <a:ahLst/>
              <a:cxnLst/>
              <a:rect l="l" t="t" r="r" b="b"/>
              <a:pathLst>
                <a:path w="4274726" h="2167467">
                  <a:moveTo>
                    <a:pt x="0" y="0"/>
                  </a:moveTo>
                  <a:lnTo>
                    <a:pt x="4274726" y="0"/>
                  </a:lnTo>
                  <a:lnTo>
                    <a:pt x="4274726" y="2167467"/>
                  </a:lnTo>
                  <a:lnTo>
                    <a:pt x="0" y="2167467"/>
                  </a:lnTo>
                  <a:close/>
                </a:path>
              </a:pathLst>
            </a:custGeom>
            <a:solidFill>
              <a:srgbClr val="FFFFFF"/>
            </a:solidFill>
          </p:spPr>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grpSp>
        <p:nvGrpSpPr>
          <p:cNvPr id="8" name="Group 8"/>
          <p:cNvGrpSpPr>
            <a:grpSpLocks noChangeAspect="1"/>
          </p:cNvGrpSpPr>
          <p:nvPr/>
        </p:nvGrpSpPr>
        <p:grpSpPr>
          <a:xfrm rot="-10800000">
            <a:off x="15805539" y="1292991"/>
            <a:ext cx="1165165" cy="1310811"/>
            <a:chOff x="0" y="0"/>
            <a:chExt cx="5370413" cy="6041715"/>
          </a:xfrm>
        </p:grpSpPr>
        <p:sp>
          <p:nvSpPr>
            <p:cNvPr id="9" name="Freeform 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0" name="Freeform 1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11" name="Group 11"/>
          <p:cNvGrpSpPr>
            <a:grpSpLocks noChangeAspect="1"/>
          </p:cNvGrpSpPr>
          <p:nvPr/>
        </p:nvGrpSpPr>
        <p:grpSpPr>
          <a:xfrm rot="-10800000">
            <a:off x="16261833" y="1028700"/>
            <a:ext cx="997467" cy="1122151"/>
            <a:chOff x="0" y="0"/>
            <a:chExt cx="5370413" cy="6041715"/>
          </a:xfrm>
        </p:grpSpPr>
        <p:sp>
          <p:nvSpPr>
            <p:cNvPr id="12" name="Freeform 1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13" name="Freeform 1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grpSp>
        <p:nvGrpSpPr>
          <p:cNvPr id="14" name="Group 14"/>
          <p:cNvGrpSpPr/>
          <p:nvPr/>
        </p:nvGrpSpPr>
        <p:grpSpPr>
          <a:xfrm rot="5400000">
            <a:off x="1746219" y="2544473"/>
            <a:ext cx="611884" cy="535399"/>
            <a:chOff x="0" y="0"/>
            <a:chExt cx="812800" cy="711200"/>
          </a:xfrm>
        </p:grpSpPr>
        <p:sp>
          <p:nvSpPr>
            <p:cNvPr id="15" name="Freeform 15"/>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6BA7C4"/>
            </a:solidFill>
          </p:spPr>
        </p:sp>
        <p:sp>
          <p:nvSpPr>
            <p:cNvPr id="16" name="TextBox 16"/>
            <p:cNvSpPr txBox="1"/>
            <p:nvPr/>
          </p:nvSpPr>
          <p:spPr>
            <a:xfrm>
              <a:off x="127000" y="292100"/>
              <a:ext cx="558800" cy="368300"/>
            </a:xfrm>
            <a:prstGeom prst="rect">
              <a:avLst/>
            </a:prstGeom>
          </p:spPr>
          <p:txBody>
            <a:bodyPr lIns="50800" tIns="50800" rIns="50800" bIns="50800" rtlCol="0" anchor="ctr"/>
            <a:lstStyle/>
            <a:p>
              <a:pPr algn="ctr">
                <a:lnSpc>
                  <a:spcPts val="2659"/>
                </a:lnSpc>
              </a:pPr>
              <a:endParaRPr/>
            </a:p>
          </p:txBody>
        </p:sp>
      </p:grpSp>
      <p:sp>
        <p:nvSpPr>
          <p:cNvPr id="17" name="TextBox 17"/>
          <p:cNvSpPr txBox="1"/>
          <p:nvPr/>
        </p:nvSpPr>
        <p:spPr>
          <a:xfrm>
            <a:off x="2735968" y="2147148"/>
            <a:ext cx="9508472" cy="1196700"/>
          </a:xfrm>
          <a:prstGeom prst="rect">
            <a:avLst/>
          </a:prstGeom>
        </p:spPr>
        <p:txBody>
          <a:bodyPr lIns="0" tIns="0" rIns="0" bIns="0" rtlCol="0" anchor="t">
            <a:spAutoFit/>
          </a:bodyPr>
          <a:lstStyle/>
          <a:p>
            <a:pPr>
              <a:lnSpc>
                <a:spcPts val="9785"/>
              </a:lnSpc>
            </a:pPr>
            <a:r>
              <a:rPr lang="en-US" sz="6989">
                <a:solidFill>
                  <a:srgbClr val="35586D"/>
                </a:solidFill>
                <a:latin typeface="Antonio Bold"/>
              </a:rPr>
              <a:t>B. Çok geniş olan sınırlar</a:t>
            </a:r>
          </a:p>
        </p:txBody>
      </p:sp>
      <p:sp>
        <p:nvSpPr>
          <p:cNvPr id="18" name="TextBox 18"/>
          <p:cNvSpPr txBox="1"/>
          <p:nvPr/>
        </p:nvSpPr>
        <p:spPr>
          <a:xfrm>
            <a:off x="2735968" y="3588564"/>
            <a:ext cx="11387642" cy="2965356"/>
          </a:xfrm>
          <a:prstGeom prst="rect">
            <a:avLst/>
          </a:prstGeom>
        </p:spPr>
        <p:txBody>
          <a:bodyPr lIns="0" tIns="0" rIns="0" bIns="0" rtlCol="0" anchor="t">
            <a:spAutoFit/>
          </a:bodyPr>
          <a:lstStyle/>
          <a:p>
            <a:pPr algn="just">
              <a:lnSpc>
                <a:spcPts val="3941"/>
              </a:lnSpc>
            </a:pPr>
            <a:r>
              <a:rPr lang="en-US" sz="2815">
                <a:solidFill>
                  <a:srgbClr val="35586D"/>
                </a:solidFill>
                <a:latin typeface="Arialle"/>
              </a:rPr>
              <a:t>ANNE VE BABANIN ÇOCUKLARINA DENEMEK VE KEŞFETMEK İÇİN ÇOK FAZLA ÖZGÜRLÜK SUNDUĞU SINIRLARDIR.</a:t>
            </a:r>
          </a:p>
          <a:p>
            <a:pPr algn="just">
              <a:lnSpc>
                <a:spcPts val="3941"/>
              </a:lnSpc>
            </a:pPr>
            <a:endParaRPr/>
          </a:p>
          <a:p>
            <a:pPr algn="just">
              <a:lnSpc>
                <a:spcPts val="3941"/>
              </a:lnSpc>
            </a:pPr>
            <a:r>
              <a:rPr lang="en-US" sz="2815">
                <a:solidFill>
                  <a:srgbClr val="35586D"/>
                </a:solidFill>
                <a:latin typeface="Arialle"/>
              </a:rPr>
              <a:t>SONUÇLARI:</a:t>
            </a:r>
          </a:p>
          <a:p>
            <a:pPr algn="just">
              <a:lnSpc>
                <a:spcPts val="3941"/>
              </a:lnSpc>
            </a:pPr>
            <a:r>
              <a:rPr lang="en-US" sz="2815">
                <a:solidFill>
                  <a:srgbClr val="35586D"/>
                </a:solidFill>
                <a:latin typeface="Arialle"/>
              </a:rPr>
              <a:t>Öğrenme ve sorumluluk kazanmayı engeller.</a:t>
            </a:r>
          </a:p>
          <a:p>
            <a:pPr algn="just">
              <a:lnSpc>
                <a:spcPts val="3941"/>
              </a:lnSpc>
            </a:pPr>
            <a:r>
              <a:rPr lang="en-US" sz="2815">
                <a:solidFill>
                  <a:srgbClr val="35586D"/>
                </a:solidFill>
                <a:latin typeface="Arialle"/>
              </a:rPr>
              <a:t>Aşırı denemeyi teşvik eder.</a:t>
            </a:r>
          </a:p>
        </p:txBody>
      </p:sp>
    </p:spTree>
  </p:cSld>
  <p:clrMapOvr>
    <a:masterClrMapping/>
  </p:clrMapOvr>
  <p:transition spd="slow">
    <p:cover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p:nvPr/>
        </p:nvGrpSpPr>
        <p:grpSpPr>
          <a:xfrm rot="5400000">
            <a:off x="-10052263" y="-5339227"/>
            <a:ext cx="20965455" cy="20965455"/>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lnTo>
                    <a:pt x="812800" y="310462"/>
                  </a:lnTo>
                  <a:lnTo>
                    <a:pt x="657569" y="812800"/>
                  </a:lnTo>
                  <a:lnTo>
                    <a:pt x="155231" y="812800"/>
                  </a:lnTo>
                  <a:lnTo>
                    <a:pt x="0" y="310462"/>
                  </a:lnTo>
                  <a:lnTo>
                    <a:pt x="406400" y="0"/>
                  </a:lnTo>
                  <a:close/>
                </a:path>
              </a:pathLst>
            </a:custGeom>
            <a:solidFill>
              <a:srgbClr val="F9D549"/>
            </a:solidFill>
          </p:spPr>
        </p:sp>
        <p:sp>
          <p:nvSpPr>
            <p:cNvPr id="4" name="TextBox 4"/>
            <p:cNvSpPr txBox="1"/>
            <p:nvPr/>
          </p:nvSpPr>
          <p:spPr>
            <a:xfrm>
              <a:off x="127000" y="165100"/>
              <a:ext cx="558800" cy="596900"/>
            </a:xfrm>
            <a:prstGeom prst="rect">
              <a:avLst/>
            </a:prstGeom>
          </p:spPr>
          <p:txBody>
            <a:bodyPr lIns="50800" tIns="50800" rIns="50800" bIns="50800" rtlCol="0" anchor="ctr"/>
            <a:lstStyle/>
            <a:p>
              <a:pPr algn="ctr">
                <a:lnSpc>
                  <a:spcPts val="2659"/>
                </a:lnSpc>
              </a:pPr>
              <a:endParaRPr/>
            </a:p>
          </p:txBody>
        </p:sp>
      </p:grpSp>
      <p:grpSp>
        <p:nvGrpSpPr>
          <p:cNvPr id="5" name="Group 5"/>
          <p:cNvGrpSpPr/>
          <p:nvPr/>
        </p:nvGrpSpPr>
        <p:grpSpPr>
          <a:xfrm>
            <a:off x="1028700" y="1028700"/>
            <a:ext cx="16230600" cy="8229600"/>
            <a:chOff x="0" y="0"/>
            <a:chExt cx="4274726" cy="2167467"/>
          </a:xfrm>
        </p:grpSpPr>
        <p:sp>
          <p:nvSpPr>
            <p:cNvPr id="6" name="Freeform 6"/>
            <p:cNvSpPr/>
            <p:nvPr/>
          </p:nvSpPr>
          <p:spPr>
            <a:xfrm>
              <a:off x="0" y="0"/>
              <a:ext cx="4274726" cy="2167467"/>
            </a:xfrm>
            <a:custGeom>
              <a:avLst/>
              <a:gdLst/>
              <a:ahLst/>
              <a:cxnLst/>
              <a:rect l="l" t="t" r="r" b="b"/>
              <a:pathLst>
                <a:path w="4274726" h="2167467">
                  <a:moveTo>
                    <a:pt x="0" y="0"/>
                  </a:moveTo>
                  <a:lnTo>
                    <a:pt x="4274726" y="0"/>
                  </a:lnTo>
                  <a:lnTo>
                    <a:pt x="4274726" y="2167467"/>
                  </a:lnTo>
                  <a:lnTo>
                    <a:pt x="0" y="2167467"/>
                  </a:lnTo>
                  <a:close/>
                </a:path>
              </a:pathLst>
            </a:custGeom>
            <a:solidFill>
              <a:srgbClr val="FFFFFF"/>
            </a:solidFill>
          </p:spPr>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grpSp>
        <p:nvGrpSpPr>
          <p:cNvPr id="8" name="Group 8"/>
          <p:cNvGrpSpPr>
            <a:grpSpLocks noChangeAspect="1"/>
          </p:cNvGrpSpPr>
          <p:nvPr/>
        </p:nvGrpSpPr>
        <p:grpSpPr>
          <a:xfrm rot="-10800000">
            <a:off x="15805539" y="1292991"/>
            <a:ext cx="1165165" cy="1310811"/>
            <a:chOff x="0" y="0"/>
            <a:chExt cx="5370413" cy="6041715"/>
          </a:xfrm>
        </p:grpSpPr>
        <p:sp>
          <p:nvSpPr>
            <p:cNvPr id="9" name="Freeform 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0" name="Freeform 1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11" name="Group 11"/>
          <p:cNvGrpSpPr>
            <a:grpSpLocks noChangeAspect="1"/>
          </p:cNvGrpSpPr>
          <p:nvPr/>
        </p:nvGrpSpPr>
        <p:grpSpPr>
          <a:xfrm rot="-10800000">
            <a:off x="16261833" y="1028700"/>
            <a:ext cx="997467" cy="1122151"/>
            <a:chOff x="0" y="0"/>
            <a:chExt cx="5370413" cy="6041715"/>
          </a:xfrm>
        </p:grpSpPr>
        <p:sp>
          <p:nvSpPr>
            <p:cNvPr id="12" name="Freeform 1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13" name="Freeform 1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grpSp>
        <p:nvGrpSpPr>
          <p:cNvPr id="14" name="Group 14"/>
          <p:cNvGrpSpPr/>
          <p:nvPr/>
        </p:nvGrpSpPr>
        <p:grpSpPr>
          <a:xfrm rot="5400000">
            <a:off x="1746219" y="2544473"/>
            <a:ext cx="611884" cy="535399"/>
            <a:chOff x="0" y="0"/>
            <a:chExt cx="812800" cy="711200"/>
          </a:xfrm>
        </p:grpSpPr>
        <p:sp>
          <p:nvSpPr>
            <p:cNvPr id="15" name="Freeform 15"/>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6BA7C4"/>
            </a:solidFill>
          </p:spPr>
        </p:sp>
        <p:sp>
          <p:nvSpPr>
            <p:cNvPr id="16" name="TextBox 16"/>
            <p:cNvSpPr txBox="1"/>
            <p:nvPr/>
          </p:nvSpPr>
          <p:spPr>
            <a:xfrm>
              <a:off x="127000" y="292100"/>
              <a:ext cx="558800" cy="368300"/>
            </a:xfrm>
            <a:prstGeom prst="rect">
              <a:avLst/>
            </a:prstGeom>
          </p:spPr>
          <p:txBody>
            <a:bodyPr lIns="50800" tIns="50800" rIns="50800" bIns="50800" rtlCol="0" anchor="ctr"/>
            <a:lstStyle/>
            <a:p>
              <a:pPr algn="ctr">
                <a:lnSpc>
                  <a:spcPts val="2659"/>
                </a:lnSpc>
              </a:pPr>
              <a:endParaRPr/>
            </a:p>
          </p:txBody>
        </p:sp>
      </p:grpSp>
      <p:sp>
        <p:nvSpPr>
          <p:cNvPr id="17" name="TextBox 17"/>
          <p:cNvSpPr txBox="1"/>
          <p:nvPr/>
        </p:nvSpPr>
        <p:spPr>
          <a:xfrm>
            <a:off x="2735968" y="2147148"/>
            <a:ext cx="9508472" cy="1196700"/>
          </a:xfrm>
          <a:prstGeom prst="rect">
            <a:avLst/>
          </a:prstGeom>
        </p:spPr>
        <p:txBody>
          <a:bodyPr lIns="0" tIns="0" rIns="0" bIns="0" rtlCol="0" anchor="t">
            <a:spAutoFit/>
          </a:bodyPr>
          <a:lstStyle/>
          <a:p>
            <a:pPr>
              <a:lnSpc>
                <a:spcPts val="9785"/>
              </a:lnSpc>
            </a:pPr>
            <a:r>
              <a:rPr lang="en-US" sz="6989">
                <a:solidFill>
                  <a:srgbClr val="35586D"/>
                </a:solidFill>
                <a:latin typeface="Antonio Bold"/>
              </a:rPr>
              <a:t>C. Tutarsız sınırlar</a:t>
            </a:r>
          </a:p>
        </p:txBody>
      </p:sp>
      <p:sp>
        <p:nvSpPr>
          <p:cNvPr id="18" name="TextBox 18"/>
          <p:cNvSpPr txBox="1"/>
          <p:nvPr/>
        </p:nvSpPr>
        <p:spPr>
          <a:xfrm>
            <a:off x="2735968" y="3588564"/>
            <a:ext cx="11387642" cy="2965356"/>
          </a:xfrm>
          <a:prstGeom prst="rect">
            <a:avLst/>
          </a:prstGeom>
        </p:spPr>
        <p:txBody>
          <a:bodyPr lIns="0" tIns="0" rIns="0" bIns="0" rtlCol="0" anchor="t">
            <a:spAutoFit/>
          </a:bodyPr>
          <a:lstStyle/>
          <a:p>
            <a:pPr algn="just">
              <a:lnSpc>
                <a:spcPts val="3941"/>
              </a:lnSpc>
            </a:pPr>
            <a:r>
              <a:rPr lang="en-US" sz="2815">
                <a:solidFill>
                  <a:srgbClr val="35586D"/>
                </a:solidFill>
                <a:latin typeface="Arialle"/>
              </a:rPr>
              <a:t>ANNE VE BABALAR ÇİZDİĞİ KURALLARI BAZEN KENDİLERİl DELEBİLİR. ÇOCUĞA TUTARSIZ ÖZGÜRLÜK VERİLİR.</a:t>
            </a:r>
          </a:p>
          <a:p>
            <a:pPr algn="just">
              <a:lnSpc>
                <a:spcPts val="3941"/>
              </a:lnSpc>
            </a:pPr>
            <a:endParaRPr/>
          </a:p>
          <a:p>
            <a:pPr algn="just">
              <a:lnSpc>
                <a:spcPts val="3941"/>
              </a:lnSpc>
            </a:pPr>
            <a:r>
              <a:rPr lang="en-US" sz="2815">
                <a:solidFill>
                  <a:srgbClr val="35586D"/>
                </a:solidFill>
                <a:latin typeface="Arialle"/>
              </a:rPr>
              <a:t>SONUÇLARI:</a:t>
            </a:r>
          </a:p>
          <a:p>
            <a:pPr algn="just">
              <a:lnSpc>
                <a:spcPts val="3941"/>
              </a:lnSpc>
            </a:pPr>
            <a:r>
              <a:rPr lang="en-US" sz="2815">
                <a:solidFill>
                  <a:srgbClr val="35586D"/>
                </a:solidFill>
                <a:latin typeface="Arialle"/>
              </a:rPr>
              <a:t>Öğrenme ve sorumluluk kazanmayı engeller.</a:t>
            </a:r>
          </a:p>
          <a:p>
            <a:pPr algn="just">
              <a:lnSpc>
                <a:spcPts val="3941"/>
              </a:lnSpc>
            </a:pPr>
            <a:r>
              <a:rPr lang="en-US" sz="2815">
                <a:solidFill>
                  <a:srgbClr val="35586D"/>
                </a:solidFill>
                <a:latin typeface="Arialle"/>
              </a:rPr>
              <a:t>Deneme ve isyanı körükler.</a:t>
            </a:r>
          </a:p>
        </p:txBody>
      </p:sp>
    </p:spTree>
  </p:cSld>
  <p:clrMapOvr>
    <a:masterClrMapping/>
  </p:clrMapOvr>
  <p:transition spd="slow">
    <p:cover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p:nvPr/>
        </p:nvGrpSpPr>
        <p:grpSpPr>
          <a:xfrm rot="5400000">
            <a:off x="-10052263" y="-5339227"/>
            <a:ext cx="20965455" cy="20965455"/>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lnTo>
                    <a:pt x="812800" y="310462"/>
                  </a:lnTo>
                  <a:lnTo>
                    <a:pt x="657569" y="812800"/>
                  </a:lnTo>
                  <a:lnTo>
                    <a:pt x="155231" y="812800"/>
                  </a:lnTo>
                  <a:lnTo>
                    <a:pt x="0" y="310462"/>
                  </a:lnTo>
                  <a:lnTo>
                    <a:pt x="406400" y="0"/>
                  </a:lnTo>
                  <a:close/>
                </a:path>
              </a:pathLst>
            </a:custGeom>
            <a:solidFill>
              <a:srgbClr val="F9D549"/>
            </a:solidFill>
          </p:spPr>
        </p:sp>
        <p:sp>
          <p:nvSpPr>
            <p:cNvPr id="4" name="TextBox 4"/>
            <p:cNvSpPr txBox="1"/>
            <p:nvPr/>
          </p:nvSpPr>
          <p:spPr>
            <a:xfrm>
              <a:off x="127000" y="165100"/>
              <a:ext cx="558800" cy="596900"/>
            </a:xfrm>
            <a:prstGeom prst="rect">
              <a:avLst/>
            </a:prstGeom>
          </p:spPr>
          <p:txBody>
            <a:bodyPr lIns="50800" tIns="50800" rIns="50800" bIns="50800" rtlCol="0" anchor="ctr"/>
            <a:lstStyle/>
            <a:p>
              <a:pPr algn="ctr">
                <a:lnSpc>
                  <a:spcPts val="2659"/>
                </a:lnSpc>
              </a:pPr>
              <a:endParaRPr/>
            </a:p>
          </p:txBody>
        </p:sp>
      </p:grpSp>
      <p:grpSp>
        <p:nvGrpSpPr>
          <p:cNvPr id="5" name="Group 5"/>
          <p:cNvGrpSpPr/>
          <p:nvPr/>
        </p:nvGrpSpPr>
        <p:grpSpPr>
          <a:xfrm>
            <a:off x="1028700" y="1028700"/>
            <a:ext cx="16230600" cy="8229600"/>
            <a:chOff x="0" y="0"/>
            <a:chExt cx="4274726" cy="2167467"/>
          </a:xfrm>
        </p:grpSpPr>
        <p:sp>
          <p:nvSpPr>
            <p:cNvPr id="6" name="Freeform 6"/>
            <p:cNvSpPr/>
            <p:nvPr/>
          </p:nvSpPr>
          <p:spPr>
            <a:xfrm>
              <a:off x="0" y="0"/>
              <a:ext cx="4274726" cy="2167467"/>
            </a:xfrm>
            <a:custGeom>
              <a:avLst/>
              <a:gdLst/>
              <a:ahLst/>
              <a:cxnLst/>
              <a:rect l="l" t="t" r="r" b="b"/>
              <a:pathLst>
                <a:path w="4274726" h="2167467">
                  <a:moveTo>
                    <a:pt x="0" y="0"/>
                  </a:moveTo>
                  <a:lnTo>
                    <a:pt x="4274726" y="0"/>
                  </a:lnTo>
                  <a:lnTo>
                    <a:pt x="4274726" y="2167467"/>
                  </a:lnTo>
                  <a:lnTo>
                    <a:pt x="0" y="2167467"/>
                  </a:lnTo>
                  <a:close/>
                </a:path>
              </a:pathLst>
            </a:custGeom>
            <a:solidFill>
              <a:srgbClr val="FFFFFF"/>
            </a:solidFill>
          </p:spPr>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grpSp>
        <p:nvGrpSpPr>
          <p:cNvPr id="8" name="Group 8"/>
          <p:cNvGrpSpPr>
            <a:grpSpLocks noChangeAspect="1"/>
          </p:cNvGrpSpPr>
          <p:nvPr/>
        </p:nvGrpSpPr>
        <p:grpSpPr>
          <a:xfrm rot="-10800000">
            <a:off x="15805539" y="1292991"/>
            <a:ext cx="1165165" cy="1310811"/>
            <a:chOff x="0" y="0"/>
            <a:chExt cx="5370413" cy="6041715"/>
          </a:xfrm>
        </p:grpSpPr>
        <p:sp>
          <p:nvSpPr>
            <p:cNvPr id="9" name="Freeform 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0" name="Freeform 1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11" name="Group 11"/>
          <p:cNvGrpSpPr>
            <a:grpSpLocks noChangeAspect="1"/>
          </p:cNvGrpSpPr>
          <p:nvPr/>
        </p:nvGrpSpPr>
        <p:grpSpPr>
          <a:xfrm rot="-10800000">
            <a:off x="16261833" y="1028700"/>
            <a:ext cx="997467" cy="1122151"/>
            <a:chOff x="0" y="0"/>
            <a:chExt cx="5370413" cy="6041715"/>
          </a:xfrm>
        </p:grpSpPr>
        <p:sp>
          <p:nvSpPr>
            <p:cNvPr id="12" name="Freeform 1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13" name="Freeform 1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grpSp>
        <p:nvGrpSpPr>
          <p:cNvPr id="14" name="Group 14"/>
          <p:cNvGrpSpPr/>
          <p:nvPr/>
        </p:nvGrpSpPr>
        <p:grpSpPr>
          <a:xfrm rot="5400000">
            <a:off x="1746219" y="2544473"/>
            <a:ext cx="611884" cy="535399"/>
            <a:chOff x="0" y="0"/>
            <a:chExt cx="812800" cy="711200"/>
          </a:xfrm>
        </p:grpSpPr>
        <p:sp>
          <p:nvSpPr>
            <p:cNvPr id="15" name="Freeform 15"/>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6BA7C4"/>
            </a:solidFill>
          </p:spPr>
        </p:sp>
        <p:sp>
          <p:nvSpPr>
            <p:cNvPr id="16" name="TextBox 16"/>
            <p:cNvSpPr txBox="1"/>
            <p:nvPr/>
          </p:nvSpPr>
          <p:spPr>
            <a:xfrm>
              <a:off x="127000" y="292100"/>
              <a:ext cx="558800" cy="368300"/>
            </a:xfrm>
            <a:prstGeom prst="rect">
              <a:avLst/>
            </a:prstGeom>
          </p:spPr>
          <p:txBody>
            <a:bodyPr lIns="50800" tIns="50800" rIns="50800" bIns="50800" rtlCol="0" anchor="ctr"/>
            <a:lstStyle/>
            <a:p>
              <a:pPr algn="ctr">
                <a:lnSpc>
                  <a:spcPts val="2659"/>
                </a:lnSpc>
              </a:pPr>
              <a:endParaRPr/>
            </a:p>
          </p:txBody>
        </p:sp>
      </p:grpSp>
      <p:sp>
        <p:nvSpPr>
          <p:cNvPr id="17" name="TextBox 17"/>
          <p:cNvSpPr txBox="1"/>
          <p:nvPr/>
        </p:nvSpPr>
        <p:spPr>
          <a:xfrm>
            <a:off x="2735968" y="2147148"/>
            <a:ext cx="9508472" cy="1196700"/>
          </a:xfrm>
          <a:prstGeom prst="rect">
            <a:avLst/>
          </a:prstGeom>
        </p:spPr>
        <p:txBody>
          <a:bodyPr lIns="0" tIns="0" rIns="0" bIns="0" rtlCol="0" anchor="t">
            <a:spAutoFit/>
          </a:bodyPr>
          <a:lstStyle/>
          <a:p>
            <a:pPr>
              <a:lnSpc>
                <a:spcPts val="9785"/>
              </a:lnSpc>
            </a:pPr>
            <a:r>
              <a:rPr lang="en-US" sz="6989">
                <a:solidFill>
                  <a:srgbClr val="35586D"/>
                </a:solidFill>
                <a:latin typeface="Antonio Bold"/>
              </a:rPr>
              <a:t>D. Dengeli sınırlar</a:t>
            </a:r>
          </a:p>
        </p:txBody>
      </p:sp>
      <p:sp>
        <p:nvSpPr>
          <p:cNvPr id="18" name="TextBox 18"/>
          <p:cNvSpPr txBox="1"/>
          <p:nvPr/>
        </p:nvSpPr>
        <p:spPr>
          <a:xfrm>
            <a:off x="2735968" y="3588564"/>
            <a:ext cx="11387642" cy="2965356"/>
          </a:xfrm>
          <a:prstGeom prst="rect">
            <a:avLst/>
          </a:prstGeom>
        </p:spPr>
        <p:txBody>
          <a:bodyPr lIns="0" tIns="0" rIns="0" bIns="0" rtlCol="0" anchor="t">
            <a:spAutoFit/>
          </a:bodyPr>
          <a:lstStyle/>
          <a:p>
            <a:pPr algn="just">
              <a:lnSpc>
                <a:spcPts val="3941"/>
              </a:lnSpc>
            </a:pPr>
            <a:r>
              <a:rPr lang="en-US" sz="2815" dirty="0">
                <a:solidFill>
                  <a:srgbClr val="35586D"/>
                </a:solidFill>
                <a:latin typeface="Arialle"/>
              </a:rPr>
              <a:t>ANNE VE BABA ÇOCUKLARINA YENİ BECERİLER EDİNMELERİ İÇİN İHTİYAÇ DUYDUKLARI ÖZGÜRLÜĞÜ VERİR. </a:t>
            </a:r>
          </a:p>
          <a:p>
            <a:pPr algn="just">
              <a:lnSpc>
                <a:spcPts val="3941"/>
              </a:lnSpc>
            </a:pPr>
            <a:endParaRPr/>
          </a:p>
          <a:p>
            <a:pPr algn="just">
              <a:lnSpc>
                <a:spcPts val="3941"/>
              </a:lnSpc>
            </a:pPr>
            <a:r>
              <a:rPr lang="en-US" sz="2815" dirty="0">
                <a:solidFill>
                  <a:srgbClr val="35586D"/>
                </a:solidFill>
                <a:latin typeface="Arialle"/>
              </a:rPr>
              <a:t>SONUÇLARI:</a:t>
            </a:r>
          </a:p>
          <a:p>
            <a:pPr algn="just">
              <a:lnSpc>
                <a:spcPts val="3941"/>
              </a:lnSpc>
            </a:pPr>
            <a:r>
              <a:rPr lang="en-US" sz="2815" dirty="0" err="1">
                <a:solidFill>
                  <a:srgbClr val="35586D"/>
                </a:solidFill>
                <a:latin typeface="Arialle"/>
              </a:rPr>
              <a:t>Öğrenme</a:t>
            </a:r>
            <a:r>
              <a:rPr lang="en-US" sz="2815" dirty="0">
                <a:solidFill>
                  <a:srgbClr val="35586D"/>
                </a:solidFill>
                <a:latin typeface="Arialle"/>
              </a:rPr>
              <a:t> </a:t>
            </a:r>
            <a:r>
              <a:rPr lang="en-US" sz="2815" dirty="0" err="1">
                <a:solidFill>
                  <a:srgbClr val="35586D"/>
                </a:solidFill>
                <a:latin typeface="Arialle"/>
              </a:rPr>
              <a:t>ve</a:t>
            </a:r>
            <a:r>
              <a:rPr lang="en-US" sz="2815" dirty="0">
                <a:solidFill>
                  <a:srgbClr val="35586D"/>
                </a:solidFill>
                <a:latin typeface="Arialle"/>
              </a:rPr>
              <a:t> </a:t>
            </a:r>
            <a:r>
              <a:rPr lang="en-US" sz="2815" dirty="0" err="1">
                <a:solidFill>
                  <a:srgbClr val="35586D"/>
                </a:solidFill>
                <a:latin typeface="Arialle"/>
              </a:rPr>
              <a:t>sorumluluk</a:t>
            </a:r>
            <a:r>
              <a:rPr lang="en-US" sz="2815" dirty="0">
                <a:solidFill>
                  <a:srgbClr val="35586D"/>
                </a:solidFill>
                <a:latin typeface="Arialle"/>
              </a:rPr>
              <a:t> </a:t>
            </a:r>
            <a:r>
              <a:rPr lang="en-US" sz="2815" dirty="0" err="1">
                <a:solidFill>
                  <a:srgbClr val="35586D"/>
                </a:solidFill>
                <a:latin typeface="Arialle"/>
              </a:rPr>
              <a:t>kazanmayı</a:t>
            </a:r>
            <a:r>
              <a:rPr lang="en-US" sz="2815" dirty="0">
                <a:solidFill>
                  <a:srgbClr val="35586D"/>
                </a:solidFill>
                <a:latin typeface="Arialle"/>
              </a:rPr>
              <a:t> </a:t>
            </a:r>
            <a:r>
              <a:rPr lang="en-US" sz="2815" dirty="0" err="1">
                <a:solidFill>
                  <a:srgbClr val="35586D"/>
                </a:solidFill>
                <a:latin typeface="Arialle"/>
              </a:rPr>
              <a:t>arttırır</a:t>
            </a:r>
            <a:r>
              <a:rPr lang="en-US" sz="2815" dirty="0">
                <a:solidFill>
                  <a:srgbClr val="35586D"/>
                </a:solidFill>
                <a:latin typeface="Arialle"/>
              </a:rPr>
              <a:t>.</a:t>
            </a:r>
          </a:p>
          <a:p>
            <a:pPr algn="just">
              <a:lnSpc>
                <a:spcPts val="3941"/>
              </a:lnSpc>
            </a:pPr>
            <a:r>
              <a:rPr lang="en-US" sz="2815" dirty="0" err="1" smtClean="0">
                <a:solidFill>
                  <a:srgbClr val="35586D"/>
                </a:solidFill>
                <a:latin typeface="Arialle"/>
              </a:rPr>
              <a:t>Veli</a:t>
            </a:r>
            <a:r>
              <a:rPr lang="en-US" sz="2815" dirty="0" smtClean="0">
                <a:solidFill>
                  <a:srgbClr val="35586D"/>
                </a:solidFill>
                <a:latin typeface="Arialle"/>
              </a:rPr>
              <a:t> </a:t>
            </a:r>
            <a:r>
              <a:rPr lang="en-US" sz="2815" dirty="0" err="1">
                <a:solidFill>
                  <a:srgbClr val="35586D"/>
                </a:solidFill>
                <a:latin typeface="Arialle"/>
              </a:rPr>
              <a:t>ve</a:t>
            </a:r>
            <a:r>
              <a:rPr lang="en-US" sz="2815" dirty="0">
                <a:solidFill>
                  <a:srgbClr val="35586D"/>
                </a:solidFill>
                <a:latin typeface="Arialle"/>
              </a:rPr>
              <a:t> </a:t>
            </a:r>
            <a:r>
              <a:rPr lang="en-US" sz="2815" dirty="0" err="1">
                <a:solidFill>
                  <a:srgbClr val="35586D"/>
                </a:solidFill>
                <a:latin typeface="Arialle"/>
              </a:rPr>
              <a:t>çocuğun</a:t>
            </a:r>
            <a:r>
              <a:rPr lang="en-US" sz="2815" dirty="0">
                <a:solidFill>
                  <a:srgbClr val="35586D"/>
                </a:solidFill>
                <a:latin typeface="Arialle"/>
              </a:rPr>
              <a:t> </a:t>
            </a:r>
            <a:r>
              <a:rPr lang="en-US" sz="2815" dirty="0" err="1">
                <a:solidFill>
                  <a:srgbClr val="35586D"/>
                </a:solidFill>
                <a:latin typeface="Arialle"/>
              </a:rPr>
              <a:t>işbirliği</a:t>
            </a:r>
            <a:r>
              <a:rPr lang="en-US" sz="2815" dirty="0">
                <a:solidFill>
                  <a:srgbClr val="35586D"/>
                </a:solidFill>
                <a:latin typeface="Arialle"/>
              </a:rPr>
              <a:t> </a:t>
            </a:r>
            <a:r>
              <a:rPr lang="en-US" sz="2815" dirty="0" err="1">
                <a:solidFill>
                  <a:srgbClr val="35586D"/>
                </a:solidFill>
                <a:latin typeface="Arialle"/>
              </a:rPr>
              <a:t>yapmasını</a:t>
            </a:r>
            <a:r>
              <a:rPr lang="en-US" sz="2815" dirty="0">
                <a:solidFill>
                  <a:srgbClr val="35586D"/>
                </a:solidFill>
                <a:latin typeface="Arialle"/>
              </a:rPr>
              <a:t> </a:t>
            </a:r>
            <a:r>
              <a:rPr lang="en-US" sz="2815" dirty="0" err="1">
                <a:solidFill>
                  <a:srgbClr val="35586D"/>
                </a:solidFill>
                <a:latin typeface="Arialle"/>
              </a:rPr>
              <a:t>sağlar</a:t>
            </a:r>
            <a:r>
              <a:rPr lang="en-US" sz="2815" dirty="0">
                <a:solidFill>
                  <a:srgbClr val="35586D"/>
                </a:solidFill>
                <a:latin typeface="Arialle"/>
              </a:rPr>
              <a:t>.</a:t>
            </a:r>
          </a:p>
        </p:txBody>
      </p:sp>
    </p:spTree>
  </p:cSld>
  <p:clrMapOvr>
    <a:masterClrMapping/>
  </p:clrMapOvr>
  <p:transition spd="slow">
    <p:cover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noChangeAspect="1"/>
          </p:cNvGrpSpPr>
          <p:nvPr/>
        </p:nvGrpSpPr>
        <p:grpSpPr>
          <a:xfrm>
            <a:off x="13681217" y="-12718"/>
            <a:ext cx="4663202" cy="5246102"/>
            <a:chOff x="0" y="0"/>
            <a:chExt cx="5370413" cy="6041715"/>
          </a:xfrm>
        </p:grpSpPr>
        <p:sp>
          <p:nvSpPr>
            <p:cNvPr id="3" name="Freeform 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p:spPr>
        </p:sp>
        <p:sp>
          <p:nvSpPr>
            <p:cNvPr id="4" name="Freeform 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a:ln w="12700">
              <a:solidFill>
                <a:srgbClr val="000000"/>
              </a:solidFill>
            </a:ln>
          </p:spPr>
        </p:sp>
      </p:grpSp>
      <p:grpSp>
        <p:nvGrpSpPr>
          <p:cNvPr id="5" name="Group 5"/>
          <p:cNvGrpSpPr>
            <a:grpSpLocks noChangeAspect="1"/>
          </p:cNvGrpSpPr>
          <p:nvPr/>
        </p:nvGrpSpPr>
        <p:grpSpPr>
          <a:xfrm rot="-10800000">
            <a:off x="13674939" y="5223859"/>
            <a:ext cx="4661014" cy="5243641"/>
            <a:chOff x="0" y="0"/>
            <a:chExt cx="5370413" cy="6041715"/>
          </a:xfrm>
        </p:grpSpPr>
        <p:sp>
          <p:nvSpPr>
            <p:cNvPr id="6" name="Freeform 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7" name="Freeform 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8" name="Group 8"/>
          <p:cNvGrpSpPr>
            <a:grpSpLocks noChangeAspect="1"/>
          </p:cNvGrpSpPr>
          <p:nvPr/>
        </p:nvGrpSpPr>
        <p:grpSpPr>
          <a:xfrm>
            <a:off x="8428052" y="5233384"/>
            <a:ext cx="5253166" cy="5253166"/>
            <a:chOff x="0" y="0"/>
            <a:chExt cx="6350000" cy="6350000"/>
          </a:xfrm>
        </p:grpSpPr>
        <p:sp>
          <p:nvSpPr>
            <p:cNvPr id="9" name="Freeform 9"/>
            <p:cNvSpPr/>
            <p:nvPr/>
          </p:nvSpPr>
          <p:spPr>
            <a:xfrm>
              <a:off x="-95377" y="-95377"/>
              <a:ext cx="6540754" cy="6540754"/>
            </a:xfrm>
            <a:custGeom>
              <a:avLst/>
              <a:gdLst/>
              <a:ahLst/>
              <a:cxnLst/>
              <a:rect l="l" t="t" r="r" b="b"/>
              <a:pathLst>
                <a:path w="6540754" h="6540754">
                  <a:moveTo>
                    <a:pt x="6540754" y="0"/>
                  </a:moveTo>
                  <a:lnTo>
                    <a:pt x="0" y="6540754"/>
                  </a:lnTo>
                  <a:lnTo>
                    <a:pt x="6540754" y="6540754"/>
                  </a:lnTo>
                  <a:close/>
                </a:path>
              </a:pathLst>
            </a:custGeom>
            <a:solidFill>
              <a:srgbClr val="9CD6B0"/>
            </a:solidFill>
            <a:ln w="12700">
              <a:solidFill>
                <a:srgbClr val="000000"/>
              </a:solidFill>
            </a:ln>
          </p:spPr>
        </p:sp>
      </p:grpSp>
      <p:grpSp>
        <p:nvGrpSpPr>
          <p:cNvPr id="10" name="Group 10"/>
          <p:cNvGrpSpPr>
            <a:grpSpLocks noChangeAspect="1"/>
          </p:cNvGrpSpPr>
          <p:nvPr/>
        </p:nvGrpSpPr>
        <p:grpSpPr>
          <a:xfrm rot="-5400000">
            <a:off x="8428052" y="-19782"/>
            <a:ext cx="5253166" cy="5253166"/>
            <a:chOff x="0" y="0"/>
            <a:chExt cx="6350000" cy="6350000"/>
          </a:xfrm>
        </p:grpSpPr>
        <p:sp>
          <p:nvSpPr>
            <p:cNvPr id="11" name="Freeform 11"/>
            <p:cNvSpPr/>
            <p:nvPr/>
          </p:nvSpPr>
          <p:spPr>
            <a:xfrm>
              <a:off x="-95377" y="-95377"/>
              <a:ext cx="6540754" cy="6540754"/>
            </a:xfrm>
            <a:custGeom>
              <a:avLst/>
              <a:gdLst/>
              <a:ahLst/>
              <a:cxnLst/>
              <a:rect l="l" t="t" r="r" b="b"/>
              <a:pathLst>
                <a:path w="6540754" h="6540754">
                  <a:moveTo>
                    <a:pt x="6540754" y="0"/>
                  </a:moveTo>
                  <a:lnTo>
                    <a:pt x="0" y="6540754"/>
                  </a:lnTo>
                  <a:lnTo>
                    <a:pt x="6540754" y="6540754"/>
                  </a:lnTo>
                  <a:close/>
                </a:path>
              </a:pathLst>
            </a:custGeom>
            <a:solidFill>
              <a:srgbClr val="EF6843"/>
            </a:solidFill>
            <a:ln w="12700">
              <a:solidFill>
                <a:srgbClr val="000000"/>
              </a:solidFill>
            </a:ln>
          </p:spPr>
        </p:sp>
      </p:grpSp>
      <p:sp>
        <p:nvSpPr>
          <p:cNvPr id="12" name="TextBox 12"/>
          <p:cNvSpPr txBox="1"/>
          <p:nvPr/>
        </p:nvSpPr>
        <p:spPr>
          <a:xfrm>
            <a:off x="1352553" y="3577099"/>
            <a:ext cx="10636831" cy="2059941"/>
          </a:xfrm>
          <a:prstGeom prst="rect">
            <a:avLst/>
          </a:prstGeom>
        </p:spPr>
        <p:txBody>
          <a:bodyPr lIns="0" tIns="0" rIns="0" bIns="0" rtlCol="0" anchor="t">
            <a:spAutoFit/>
          </a:bodyPr>
          <a:lstStyle/>
          <a:p>
            <a:pPr>
              <a:lnSpc>
                <a:spcPts val="8259"/>
              </a:lnSpc>
            </a:pPr>
            <a:r>
              <a:rPr lang="en-US" sz="5899">
                <a:solidFill>
                  <a:srgbClr val="EF6843"/>
                </a:solidFill>
                <a:latin typeface="Antonio Ultra-Bold"/>
              </a:rPr>
              <a:t>EBEVEYNLER KURALLARI NASIL ÖĞRETIR?</a:t>
            </a:r>
          </a:p>
        </p:txBody>
      </p:sp>
      <p:sp>
        <p:nvSpPr>
          <p:cNvPr id="13" name="TextBox 13"/>
          <p:cNvSpPr txBox="1"/>
          <p:nvPr/>
        </p:nvSpPr>
        <p:spPr>
          <a:xfrm>
            <a:off x="1512448" y="6189654"/>
            <a:ext cx="6436823" cy="2559050"/>
          </a:xfrm>
          <a:prstGeom prst="rect">
            <a:avLst/>
          </a:prstGeom>
        </p:spPr>
        <p:txBody>
          <a:bodyPr lIns="0" tIns="0" rIns="0" bIns="0" rtlCol="0" anchor="t">
            <a:spAutoFit/>
          </a:bodyPr>
          <a:lstStyle/>
          <a:p>
            <a:pPr>
              <a:lnSpc>
                <a:spcPts val="3999"/>
              </a:lnSpc>
            </a:pPr>
            <a:r>
              <a:rPr lang="en-US" sz="3999">
                <a:solidFill>
                  <a:srgbClr val="000000"/>
                </a:solidFill>
                <a:latin typeface="Arialle"/>
              </a:rPr>
              <a:t>Sözleriniz davranışlarınızla desteklenir ise çocuğunuz, kurallar ve beklentiler hakkında net mesajlar alacaktır.</a:t>
            </a:r>
          </a:p>
        </p:txBody>
      </p:sp>
    </p:spTree>
  </p:cSld>
  <p:clrMapOvr>
    <a:masterClrMapping/>
  </p:clrMapOvr>
  <p:transition spd="slow">
    <p:cover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p:nvPr/>
        </p:nvGrpSpPr>
        <p:grpSpPr>
          <a:xfrm rot="5400000">
            <a:off x="-10052263" y="-5339227"/>
            <a:ext cx="20965455" cy="20965455"/>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lnTo>
                    <a:pt x="812800" y="310462"/>
                  </a:lnTo>
                  <a:lnTo>
                    <a:pt x="657569" y="812800"/>
                  </a:lnTo>
                  <a:lnTo>
                    <a:pt x="155231" y="812800"/>
                  </a:lnTo>
                  <a:lnTo>
                    <a:pt x="0" y="310462"/>
                  </a:lnTo>
                  <a:lnTo>
                    <a:pt x="406400" y="0"/>
                  </a:lnTo>
                  <a:close/>
                </a:path>
              </a:pathLst>
            </a:custGeom>
            <a:solidFill>
              <a:srgbClr val="EF6843"/>
            </a:solidFill>
          </p:spPr>
        </p:sp>
        <p:sp>
          <p:nvSpPr>
            <p:cNvPr id="4" name="TextBox 4"/>
            <p:cNvSpPr txBox="1"/>
            <p:nvPr/>
          </p:nvSpPr>
          <p:spPr>
            <a:xfrm>
              <a:off x="127000" y="165100"/>
              <a:ext cx="558800" cy="596900"/>
            </a:xfrm>
            <a:prstGeom prst="rect">
              <a:avLst/>
            </a:prstGeom>
          </p:spPr>
          <p:txBody>
            <a:bodyPr lIns="50800" tIns="50800" rIns="50800" bIns="50800" rtlCol="0" anchor="ctr"/>
            <a:lstStyle/>
            <a:p>
              <a:pPr algn="ctr">
                <a:lnSpc>
                  <a:spcPts val="2659"/>
                </a:lnSpc>
              </a:pPr>
              <a:endParaRPr/>
            </a:p>
          </p:txBody>
        </p:sp>
      </p:grpSp>
      <p:grpSp>
        <p:nvGrpSpPr>
          <p:cNvPr id="5" name="Group 5"/>
          <p:cNvGrpSpPr/>
          <p:nvPr/>
        </p:nvGrpSpPr>
        <p:grpSpPr>
          <a:xfrm>
            <a:off x="1028700" y="1028700"/>
            <a:ext cx="16230600" cy="8229600"/>
            <a:chOff x="0" y="0"/>
            <a:chExt cx="4274726" cy="2167467"/>
          </a:xfrm>
        </p:grpSpPr>
        <p:sp>
          <p:nvSpPr>
            <p:cNvPr id="6" name="Freeform 6"/>
            <p:cNvSpPr/>
            <p:nvPr/>
          </p:nvSpPr>
          <p:spPr>
            <a:xfrm>
              <a:off x="0" y="0"/>
              <a:ext cx="4274726" cy="2167467"/>
            </a:xfrm>
            <a:custGeom>
              <a:avLst/>
              <a:gdLst/>
              <a:ahLst/>
              <a:cxnLst/>
              <a:rect l="l" t="t" r="r" b="b"/>
              <a:pathLst>
                <a:path w="4274726" h="2167467">
                  <a:moveTo>
                    <a:pt x="0" y="0"/>
                  </a:moveTo>
                  <a:lnTo>
                    <a:pt x="4274726" y="0"/>
                  </a:lnTo>
                  <a:lnTo>
                    <a:pt x="4274726" y="2167467"/>
                  </a:lnTo>
                  <a:lnTo>
                    <a:pt x="0" y="2167467"/>
                  </a:lnTo>
                  <a:close/>
                </a:path>
              </a:pathLst>
            </a:custGeom>
            <a:solidFill>
              <a:srgbClr val="FFFFFF"/>
            </a:solidFill>
          </p:spPr>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grpSp>
        <p:nvGrpSpPr>
          <p:cNvPr id="8" name="Group 8"/>
          <p:cNvGrpSpPr/>
          <p:nvPr/>
        </p:nvGrpSpPr>
        <p:grpSpPr>
          <a:xfrm rot="5400000">
            <a:off x="1746219" y="2544473"/>
            <a:ext cx="611884" cy="535399"/>
            <a:chOff x="0" y="0"/>
            <a:chExt cx="812800" cy="711200"/>
          </a:xfrm>
        </p:grpSpPr>
        <p:sp>
          <p:nvSpPr>
            <p:cNvPr id="9" name="Freeform 9"/>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9CD6B0"/>
            </a:solidFill>
          </p:spPr>
        </p:sp>
        <p:sp>
          <p:nvSpPr>
            <p:cNvPr id="10" name="TextBox 10"/>
            <p:cNvSpPr txBox="1"/>
            <p:nvPr/>
          </p:nvSpPr>
          <p:spPr>
            <a:xfrm>
              <a:off x="127000" y="292100"/>
              <a:ext cx="558800" cy="368300"/>
            </a:xfrm>
            <a:prstGeom prst="rect">
              <a:avLst/>
            </a:prstGeom>
          </p:spPr>
          <p:txBody>
            <a:bodyPr lIns="50800" tIns="50800" rIns="50800" bIns="50800" rtlCol="0" anchor="ctr"/>
            <a:lstStyle/>
            <a:p>
              <a:pPr algn="ctr">
                <a:lnSpc>
                  <a:spcPts val="2659"/>
                </a:lnSpc>
              </a:pPr>
              <a:endParaRPr/>
            </a:p>
          </p:txBody>
        </p:sp>
      </p:grpSp>
      <p:grpSp>
        <p:nvGrpSpPr>
          <p:cNvPr id="11" name="Group 11"/>
          <p:cNvGrpSpPr>
            <a:grpSpLocks noChangeAspect="1"/>
          </p:cNvGrpSpPr>
          <p:nvPr/>
        </p:nvGrpSpPr>
        <p:grpSpPr>
          <a:xfrm rot="-5400000">
            <a:off x="5118970" y="5792832"/>
            <a:ext cx="347718" cy="391182"/>
            <a:chOff x="0" y="0"/>
            <a:chExt cx="5370413" cy="6041715"/>
          </a:xfrm>
        </p:grpSpPr>
        <p:sp>
          <p:nvSpPr>
            <p:cNvPr id="12" name="Freeform 1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13" name="Freeform 1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grpSp>
        <p:nvGrpSpPr>
          <p:cNvPr id="14" name="Group 14"/>
          <p:cNvGrpSpPr>
            <a:grpSpLocks noChangeAspect="1"/>
          </p:cNvGrpSpPr>
          <p:nvPr/>
        </p:nvGrpSpPr>
        <p:grpSpPr>
          <a:xfrm rot="-5400000">
            <a:off x="5251015" y="5932131"/>
            <a:ext cx="297672" cy="334881"/>
            <a:chOff x="0" y="0"/>
            <a:chExt cx="5370413" cy="6041715"/>
          </a:xfrm>
        </p:grpSpPr>
        <p:sp>
          <p:nvSpPr>
            <p:cNvPr id="15" name="Freeform 1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p:spPr>
        </p:sp>
        <p:sp>
          <p:nvSpPr>
            <p:cNvPr id="16" name="Freeform 1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a:ln w="12700">
              <a:solidFill>
                <a:srgbClr val="000000"/>
              </a:solidFill>
            </a:ln>
          </p:spPr>
        </p:sp>
      </p:grpSp>
      <p:sp>
        <p:nvSpPr>
          <p:cNvPr id="17" name="TextBox 17"/>
          <p:cNvSpPr txBox="1"/>
          <p:nvPr/>
        </p:nvSpPr>
        <p:spPr>
          <a:xfrm>
            <a:off x="2691932" y="2147148"/>
            <a:ext cx="5922253" cy="1196700"/>
          </a:xfrm>
          <a:prstGeom prst="rect">
            <a:avLst/>
          </a:prstGeom>
        </p:spPr>
        <p:txBody>
          <a:bodyPr lIns="0" tIns="0" rIns="0" bIns="0" rtlCol="0" anchor="t">
            <a:spAutoFit/>
          </a:bodyPr>
          <a:lstStyle/>
          <a:p>
            <a:pPr>
              <a:lnSpc>
                <a:spcPts val="9785"/>
              </a:lnSpc>
            </a:pPr>
            <a:r>
              <a:rPr lang="en-US" sz="6989">
                <a:solidFill>
                  <a:srgbClr val="35586D"/>
                </a:solidFill>
                <a:latin typeface="Antonio Bold"/>
              </a:rPr>
              <a:t>Kural koyma </a:t>
            </a:r>
          </a:p>
        </p:txBody>
      </p:sp>
      <p:sp>
        <p:nvSpPr>
          <p:cNvPr id="18" name="TextBox 18"/>
          <p:cNvSpPr txBox="1"/>
          <p:nvPr/>
        </p:nvSpPr>
        <p:spPr>
          <a:xfrm>
            <a:off x="1896210" y="5430822"/>
            <a:ext cx="3756849" cy="610990"/>
          </a:xfrm>
          <a:prstGeom prst="rect">
            <a:avLst/>
          </a:prstGeom>
        </p:spPr>
        <p:txBody>
          <a:bodyPr lIns="0" tIns="0" rIns="0" bIns="0" rtlCol="0" anchor="t">
            <a:spAutoFit/>
          </a:bodyPr>
          <a:lstStyle/>
          <a:p>
            <a:pPr algn="ctr">
              <a:lnSpc>
                <a:spcPts val="5173"/>
              </a:lnSpc>
            </a:pPr>
            <a:r>
              <a:rPr lang="en-US" sz="3695">
                <a:solidFill>
                  <a:srgbClr val="35586D"/>
                </a:solidFill>
                <a:latin typeface="Antonio Bold"/>
              </a:rPr>
              <a:t>CEZACI YAKLAŞIM</a:t>
            </a:r>
          </a:p>
        </p:txBody>
      </p:sp>
      <p:grpSp>
        <p:nvGrpSpPr>
          <p:cNvPr id="19" name="Group 19"/>
          <p:cNvGrpSpPr>
            <a:grpSpLocks noChangeAspect="1"/>
          </p:cNvGrpSpPr>
          <p:nvPr/>
        </p:nvGrpSpPr>
        <p:grpSpPr>
          <a:xfrm rot="-5400000">
            <a:off x="10586046" y="5830723"/>
            <a:ext cx="347718" cy="391182"/>
            <a:chOff x="0" y="0"/>
            <a:chExt cx="5370413" cy="6041715"/>
          </a:xfrm>
        </p:grpSpPr>
        <p:sp>
          <p:nvSpPr>
            <p:cNvPr id="20" name="Freeform 2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21" name="Freeform 21"/>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22" name="Group 22"/>
          <p:cNvGrpSpPr>
            <a:grpSpLocks noChangeAspect="1"/>
          </p:cNvGrpSpPr>
          <p:nvPr/>
        </p:nvGrpSpPr>
        <p:grpSpPr>
          <a:xfrm rot="-5400000">
            <a:off x="10718091" y="5970022"/>
            <a:ext cx="297672" cy="334881"/>
            <a:chOff x="0" y="0"/>
            <a:chExt cx="5370413" cy="6041715"/>
          </a:xfrm>
        </p:grpSpPr>
        <p:sp>
          <p:nvSpPr>
            <p:cNvPr id="23" name="Freeform 2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p:spPr>
        </p:sp>
        <p:sp>
          <p:nvSpPr>
            <p:cNvPr id="24" name="Freeform 2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a:ln w="12700">
              <a:solidFill>
                <a:srgbClr val="000000"/>
              </a:solidFill>
            </a:ln>
          </p:spPr>
        </p:sp>
      </p:grpSp>
      <p:grpSp>
        <p:nvGrpSpPr>
          <p:cNvPr id="25" name="Group 25"/>
          <p:cNvGrpSpPr>
            <a:grpSpLocks noChangeAspect="1"/>
          </p:cNvGrpSpPr>
          <p:nvPr/>
        </p:nvGrpSpPr>
        <p:grpSpPr>
          <a:xfrm rot="-5400000">
            <a:off x="16015021" y="5735073"/>
            <a:ext cx="347718" cy="391182"/>
            <a:chOff x="0" y="0"/>
            <a:chExt cx="5370413" cy="6041715"/>
          </a:xfrm>
        </p:grpSpPr>
        <p:sp>
          <p:nvSpPr>
            <p:cNvPr id="26" name="Freeform 2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27" name="Freeform 2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28" name="Group 28"/>
          <p:cNvGrpSpPr>
            <a:grpSpLocks noChangeAspect="1"/>
          </p:cNvGrpSpPr>
          <p:nvPr/>
        </p:nvGrpSpPr>
        <p:grpSpPr>
          <a:xfrm rot="-5400000">
            <a:off x="16147067" y="5874372"/>
            <a:ext cx="297672" cy="334881"/>
            <a:chOff x="0" y="0"/>
            <a:chExt cx="5370413" cy="6041715"/>
          </a:xfrm>
        </p:grpSpPr>
        <p:sp>
          <p:nvSpPr>
            <p:cNvPr id="29" name="Freeform 2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30" name="Freeform 3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sp>
        <p:nvSpPr>
          <p:cNvPr id="31" name="TextBox 31"/>
          <p:cNvSpPr txBox="1"/>
          <p:nvPr/>
        </p:nvSpPr>
        <p:spPr>
          <a:xfrm>
            <a:off x="7003056" y="5446603"/>
            <a:ext cx="3756849" cy="610990"/>
          </a:xfrm>
          <a:prstGeom prst="rect">
            <a:avLst/>
          </a:prstGeom>
        </p:spPr>
        <p:txBody>
          <a:bodyPr lIns="0" tIns="0" rIns="0" bIns="0" rtlCol="0" anchor="t">
            <a:spAutoFit/>
          </a:bodyPr>
          <a:lstStyle/>
          <a:p>
            <a:pPr algn="ctr">
              <a:lnSpc>
                <a:spcPts val="5173"/>
              </a:lnSpc>
            </a:pPr>
            <a:r>
              <a:rPr lang="en-US" sz="3695">
                <a:solidFill>
                  <a:srgbClr val="35586D"/>
                </a:solidFill>
                <a:latin typeface="Antonio Bold"/>
              </a:rPr>
              <a:t>YUMUŞAK YAKLAŞIM</a:t>
            </a:r>
          </a:p>
        </p:txBody>
      </p:sp>
      <p:sp>
        <p:nvSpPr>
          <p:cNvPr id="32" name="TextBox 32"/>
          <p:cNvSpPr txBox="1"/>
          <p:nvPr/>
        </p:nvSpPr>
        <p:spPr>
          <a:xfrm>
            <a:off x="12790956" y="4845833"/>
            <a:ext cx="3756849" cy="1258690"/>
          </a:xfrm>
          <a:prstGeom prst="rect">
            <a:avLst/>
          </a:prstGeom>
        </p:spPr>
        <p:txBody>
          <a:bodyPr lIns="0" tIns="0" rIns="0" bIns="0" rtlCol="0" anchor="t">
            <a:spAutoFit/>
          </a:bodyPr>
          <a:lstStyle/>
          <a:p>
            <a:pPr algn="ctr">
              <a:lnSpc>
                <a:spcPts val="5173"/>
              </a:lnSpc>
            </a:pPr>
            <a:r>
              <a:rPr lang="en-US" sz="3695">
                <a:solidFill>
                  <a:srgbClr val="35586D"/>
                </a:solidFill>
                <a:latin typeface="Antonio Bold"/>
              </a:rPr>
              <a:t>DEMOKRATİK YAKLAŞIM</a:t>
            </a:r>
          </a:p>
        </p:txBody>
      </p:sp>
      <p:grpSp>
        <p:nvGrpSpPr>
          <p:cNvPr id="33" name="Group 33"/>
          <p:cNvGrpSpPr>
            <a:grpSpLocks noChangeAspect="1"/>
          </p:cNvGrpSpPr>
          <p:nvPr/>
        </p:nvGrpSpPr>
        <p:grpSpPr>
          <a:xfrm rot="-5797607">
            <a:off x="15447880" y="1509526"/>
            <a:ext cx="347718" cy="391182"/>
            <a:chOff x="0" y="0"/>
            <a:chExt cx="5370413" cy="6041715"/>
          </a:xfrm>
        </p:grpSpPr>
        <p:sp>
          <p:nvSpPr>
            <p:cNvPr id="34" name="Freeform 3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35" name="Freeform 3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36" name="Group 36"/>
          <p:cNvGrpSpPr>
            <a:grpSpLocks noChangeAspect="1"/>
          </p:cNvGrpSpPr>
          <p:nvPr/>
        </p:nvGrpSpPr>
        <p:grpSpPr>
          <a:xfrm rot="-8645281">
            <a:off x="16198382" y="1314765"/>
            <a:ext cx="297672" cy="334881"/>
            <a:chOff x="0" y="0"/>
            <a:chExt cx="5370413" cy="6041715"/>
          </a:xfrm>
        </p:grpSpPr>
        <p:sp>
          <p:nvSpPr>
            <p:cNvPr id="37" name="Freeform 3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p:spPr>
        </p:sp>
        <p:sp>
          <p:nvSpPr>
            <p:cNvPr id="38" name="Freeform 38"/>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a:ln w="12700">
              <a:solidFill>
                <a:srgbClr val="000000"/>
              </a:solidFill>
            </a:ln>
          </p:spPr>
        </p:sp>
      </p:grpSp>
      <p:grpSp>
        <p:nvGrpSpPr>
          <p:cNvPr id="39" name="Group 39"/>
          <p:cNvGrpSpPr>
            <a:grpSpLocks noChangeAspect="1"/>
          </p:cNvGrpSpPr>
          <p:nvPr/>
        </p:nvGrpSpPr>
        <p:grpSpPr>
          <a:xfrm rot="-662314">
            <a:off x="15963702" y="2421821"/>
            <a:ext cx="297672" cy="334881"/>
            <a:chOff x="0" y="0"/>
            <a:chExt cx="5370413" cy="6041715"/>
          </a:xfrm>
        </p:grpSpPr>
        <p:sp>
          <p:nvSpPr>
            <p:cNvPr id="40" name="Freeform 4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41" name="Freeform 41"/>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a:ln w="12700">
              <a:solidFill>
                <a:srgbClr val="000000"/>
              </a:solidFill>
            </a:ln>
          </p:spPr>
        </p:sp>
      </p:grpSp>
      <p:grpSp>
        <p:nvGrpSpPr>
          <p:cNvPr id="42" name="Group 42"/>
          <p:cNvGrpSpPr>
            <a:grpSpLocks noChangeAspect="1"/>
          </p:cNvGrpSpPr>
          <p:nvPr/>
        </p:nvGrpSpPr>
        <p:grpSpPr>
          <a:xfrm rot="1567620">
            <a:off x="15002643" y="2310640"/>
            <a:ext cx="347718" cy="391182"/>
            <a:chOff x="0" y="0"/>
            <a:chExt cx="5370413" cy="6041715"/>
          </a:xfrm>
        </p:grpSpPr>
        <p:sp>
          <p:nvSpPr>
            <p:cNvPr id="43" name="Freeform 4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44" name="Freeform 4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45" name="Group 45"/>
          <p:cNvGrpSpPr>
            <a:grpSpLocks noChangeAspect="1"/>
          </p:cNvGrpSpPr>
          <p:nvPr/>
        </p:nvGrpSpPr>
        <p:grpSpPr>
          <a:xfrm rot="-3761210">
            <a:off x="14749082" y="2960812"/>
            <a:ext cx="347718" cy="391182"/>
            <a:chOff x="0" y="0"/>
            <a:chExt cx="5370413" cy="6041715"/>
          </a:xfrm>
        </p:grpSpPr>
        <p:sp>
          <p:nvSpPr>
            <p:cNvPr id="46" name="Freeform 4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47" name="Freeform 4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spTree>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p:nvPr/>
        </p:nvGrpSpPr>
        <p:grpSpPr>
          <a:xfrm rot="5400000">
            <a:off x="-10052263" y="-5339227"/>
            <a:ext cx="20965455" cy="20965455"/>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lnTo>
                    <a:pt x="812800" y="310462"/>
                  </a:lnTo>
                  <a:lnTo>
                    <a:pt x="657569" y="812800"/>
                  </a:lnTo>
                  <a:lnTo>
                    <a:pt x="155231" y="812800"/>
                  </a:lnTo>
                  <a:lnTo>
                    <a:pt x="0" y="310462"/>
                  </a:lnTo>
                  <a:lnTo>
                    <a:pt x="406400" y="0"/>
                  </a:lnTo>
                  <a:close/>
                </a:path>
              </a:pathLst>
            </a:custGeom>
            <a:solidFill>
              <a:srgbClr val="D3F0EC"/>
            </a:solidFill>
          </p:spPr>
        </p:sp>
        <p:sp>
          <p:nvSpPr>
            <p:cNvPr id="4" name="TextBox 4"/>
            <p:cNvSpPr txBox="1"/>
            <p:nvPr/>
          </p:nvSpPr>
          <p:spPr>
            <a:xfrm>
              <a:off x="127000" y="165100"/>
              <a:ext cx="558800" cy="596900"/>
            </a:xfrm>
            <a:prstGeom prst="rect">
              <a:avLst/>
            </a:prstGeom>
          </p:spPr>
          <p:txBody>
            <a:bodyPr lIns="50800" tIns="50800" rIns="50800" bIns="50800" rtlCol="0" anchor="ctr"/>
            <a:lstStyle/>
            <a:p>
              <a:pPr algn="ctr">
                <a:lnSpc>
                  <a:spcPts val="2659"/>
                </a:lnSpc>
              </a:pPr>
              <a:endParaRPr/>
            </a:p>
          </p:txBody>
        </p:sp>
      </p:grpSp>
      <p:grpSp>
        <p:nvGrpSpPr>
          <p:cNvPr id="5" name="Group 5"/>
          <p:cNvGrpSpPr/>
          <p:nvPr/>
        </p:nvGrpSpPr>
        <p:grpSpPr>
          <a:xfrm>
            <a:off x="1028700" y="1028700"/>
            <a:ext cx="16230600" cy="8229600"/>
            <a:chOff x="0" y="0"/>
            <a:chExt cx="4274726" cy="2167467"/>
          </a:xfrm>
        </p:grpSpPr>
        <p:sp>
          <p:nvSpPr>
            <p:cNvPr id="6" name="Freeform 6"/>
            <p:cNvSpPr/>
            <p:nvPr/>
          </p:nvSpPr>
          <p:spPr>
            <a:xfrm>
              <a:off x="0" y="0"/>
              <a:ext cx="4274726" cy="2167467"/>
            </a:xfrm>
            <a:custGeom>
              <a:avLst/>
              <a:gdLst/>
              <a:ahLst/>
              <a:cxnLst/>
              <a:rect l="l" t="t" r="r" b="b"/>
              <a:pathLst>
                <a:path w="4274726" h="2167467">
                  <a:moveTo>
                    <a:pt x="0" y="0"/>
                  </a:moveTo>
                  <a:lnTo>
                    <a:pt x="4274726" y="0"/>
                  </a:lnTo>
                  <a:lnTo>
                    <a:pt x="4274726" y="2167467"/>
                  </a:lnTo>
                  <a:lnTo>
                    <a:pt x="0" y="2167467"/>
                  </a:lnTo>
                  <a:close/>
                </a:path>
              </a:pathLst>
            </a:custGeom>
            <a:solidFill>
              <a:srgbClr val="FFFFFF"/>
            </a:solidFill>
          </p:spPr>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grpSp>
        <p:nvGrpSpPr>
          <p:cNvPr id="8" name="Group 8"/>
          <p:cNvGrpSpPr/>
          <p:nvPr/>
        </p:nvGrpSpPr>
        <p:grpSpPr>
          <a:xfrm rot="5400000">
            <a:off x="1746219" y="2544473"/>
            <a:ext cx="611884" cy="535399"/>
            <a:chOff x="0" y="0"/>
            <a:chExt cx="812800" cy="711200"/>
          </a:xfrm>
        </p:grpSpPr>
        <p:sp>
          <p:nvSpPr>
            <p:cNvPr id="9" name="Freeform 9"/>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EF6843"/>
            </a:solidFill>
          </p:spPr>
        </p:sp>
        <p:sp>
          <p:nvSpPr>
            <p:cNvPr id="10" name="TextBox 10"/>
            <p:cNvSpPr txBox="1"/>
            <p:nvPr/>
          </p:nvSpPr>
          <p:spPr>
            <a:xfrm>
              <a:off x="127000" y="292100"/>
              <a:ext cx="558800" cy="368300"/>
            </a:xfrm>
            <a:prstGeom prst="rect">
              <a:avLst/>
            </a:prstGeom>
          </p:spPr>
          <p:txBody>
            <a:bodyPr lIns="50800" tIns="50800" rIns="50800" bIns="50800" rtlCol="0" anchor="ctr"/>
            <a:lstStyle/>
            <a:p>
              <a:pPr algn="ctr">
                <a:lnSpc>
                  <a:spcPts val="2659"/>
                </a:lnSpc>
              </a:pPr>
              <a:endParaRPr/>
            </a:p>
          </p:txBody>
        </p:sp>
      </p:grpSp>
      <p:sp>
        <p:nvSpPr>
          <p:cNvPr id="11" name="TextBox 11"/>
          <p:cNvSpPr txBox="1"/>
          <p:nvPr/>
        </p:nvSpPr>
        <p:spPr>
          <a:xfrm>
            <a:off x="2691932" y="2147148"/>
            <a:ext cx="12929807" cy="1194054"/>
          </a:xfrm>
          <a:prstGeom prst="rect">
            <a:avLst/>
          </a:prstGeom>
        </p:spPr>
        <p:txBody>
          <a:bodyPr lIns="0" tIns="0" rIns="0" bIns="0" rtlCol="0" anchor="t">
            <a:spAutoFit/>
          </a:bodyPr>
          <a:lstStyle/>
          <a:p>
            <a:pPr>
              <a:lnSpc>
                <a:spcPts val="9785"/>
              </a:lnSpc>
            </a:pPr>
            <a:r>
              <a:rPr lang="en-US" sz="6989">
                <a:solidFill>
                  <a:srgbClr val="35586D"/>
                </a:solidFill>
                <a:latin typeface="Antonio Bold"/>
              </a:rPr>
              <a:t>CEZACI YAKLAŞIM</a:t>
            </a:r>
          </a:p>
        </p:txBody>
      </p:sp>
      <p:grpSp>
        <p:nvGrpSpPr>
          <p:cNvPr id="12" name="Group 12"/>
          <p:cNvGrpSpPr>
            <a:grpSpLocks noChangeAspect="1"/>
          </p:cNvGrpSpPr>
          <p:nvPr/>
        </p:nvGrpSpPr>
        <p:grpSpPr>
          <a:xfrm rot="-5797607">
            <a:off x="15447880" y="1509526"/>
            <a:ext cx="347718" cy="391182"/>
            <a:chOff x="0" y="0"/>
            <a:chExt cx="5370413" cy="6041715"/>
          </a:xfrm>
        </p:grpSpPr>
        <p:sp>
          <p:nvSpPr>
            <p:cNvPr id="13" name="Freeform 1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4" name="Freeform 1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15" name="Group 15"/>
          <p:cNvGrpSpPr>
            <a:grpSpLocks noChangeAspect="1"/>
          </p:cNvGrpSpPr>
          <p:nvPr/>
        </p:nvGrpSpPr>
        <p:grpSpPr>
          <a:xfrm rot="-8645281">
            <a:off x="16198382" y="1314765"/>
            <a:ext cx="297672" cy="334881"/>
            <a:chOff x="0" y="0"/>
            <a:chExt cx="5370413" cy="6041715"/>
          </a:xfrm>
        </p:grpSpPr>
        <p:sp>
          <p:nvSpPr>
            <p:cNvPr id="16" name="Freeform 1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p:spPr>
        </p:sp>
        <p:sp>
          <p:nvSpPr>
            <p:cNvPr id="17" name="Freeform 1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a:ln w="12700">
              <a:solidFill>
                <a:srgbClr val="000000"/>
              </a:solidFill>
            </a:ln>
          </p:spPr>
        </p:sp>
      </p:grpSp>
      <p:grpSp>
        <p:nvGrpSpPr>
          <p:cNvPr id="18" name="Group 18"/>
          <p:cNvGrpSpPr>
            <a:grpSpLocks noChangeAspect="1"/>
          </p:cNvGrpSpPr>
          <p:nvPr/>
        </p:nvGrpSpPr>
        <p:grpSpPr>
          <a:xfrm rot="-662314">
            <a:off x="15963702" y="2421821"/>
            <a:ext cx="297672" cy="334881"/>
            <a:chOff x="0" y="0"/>
            <a:chExt cx="5370413" cy="6041715"/>
          </a:xfrm>
        </p:grpSpPr>
        <p:sp>
          <p:nvSpPr>
            <p:cNvPr id="19" name="Freeform 1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20" name="Freeform 2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a:ln w="12700">
              <a:solidFill>
                <a:srgbClr val="000000"/>
              </a:solidFill>
            </a:ln>
          </p:spPr>
        </p:sp>
      </p:grpSp>
      <p:grpSp>
        <p:nvGrpSpPr>
          <p:cNvPr id="21" name="Group 21"/>
          <p:cNvGrpSpPr>
            <a:grpSpLocks noChangeAspect="1"/>
          </p:cNvGrpSpPr>
          <p:nvPr/>
        </p:nvGrpSpPr>
        <p:grpSpPr>
          <a:xfrm rot="1567620">
            <a:off x="15002643" y="2310640"/>
            <a:ext cx="347718" cy="391182"/>
            <a:chOff x="0" y="0"/>
            <a:chExt cx="5370413" cy="6041715"/>
          </a:xfrm>
        </p:grpSpPr>
        <p:sp>
          <p:nvSpPr>
            <p:cNvPr id="22" name="Freeform 2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23" name="Freeform 2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24" name="Group 24"/>
          <p:cNvGrpSpPr>
            <a:grpSpLocks noChangeAspect="1"/>
          </p:cNvGrpSpPr>
          <p:nvPr/>
        </p:nvGrpSpPr>
        <p:grpSpPr>
          <a:xfrm rot="-3761210">
            <a:off x="14749082" y="2960812"/>
            <a:ext cx="347718" cy="391182"/>
            <a:chOff x="0" y="0"/>
            <a:chExt cx="5370413" cy="6041715"/>
          </a:xfrm>
        </p:grpSpPr>
        <p:sp>
          <p:nvSpPr>
            <p:cNvPr id="25" name="Freeform 2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26" name="Freeform 2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grpSp>
        <p:nvGrpSpPr>
          <p:cNvPr id="27" name="Group 27"/>
          <p:cNvGrpSpPr/>
          <p:nvPr/>
        </p:nvGrpSpPr>
        <p:grpSpPr>
          <a:xfrm>
            <a:off x="2319861" y="3936854"/>
            <a:ext cx="12896122" cy="3142776"/>
            <a:chOff x="0" y="0"/>
            <a:chExt cx="17194829" cy="4190368"/>
          </a:xfrm>
        </p:grpSpPr>
        <p:sp>
          <p:nvSpPr>
            <p:cNvPr id="28" name="TextBox 28"/>
            <p:cNvSpPr txBox="1"/>
            <p:nvPr/>
          </p:nvSpPr>
          <p:spPr>
            <a:xfrm>
              <a:off x="0" y="-66675"/>
              <a:ext cx="16180882" cy="875134"/>
            </a:xfrm>
            <a:prstGeom prst="rect">
              <a:avLst/>
            </a:prstGeom>
          </p:spPr>
          <p:txBody>
            <a:bodyPr lIns="0" tIns="0" rIns="0" bIns="0" rtlCol="0" anchor="t">
              <a:spAutoFit/>
            </a:bodyPr>
            <a:lstStyle/>
            <a:p>
              <a:pPr>
                <a:lnSpc>
                  <a:spcPts val="5663"/>
                </a:lnSpc>
              </a:pPr>
              <a:endParaRPr/>
            </a:p>
          </p:txBody>
        </p:sp>
        <p:sp>
          <p:nvSpPr>
            <p:cNvPr id="29" name="TextBox 29"/>
            <p:cNvSpPr txBox="1"/>
            <p:nvPr/>
          </p:nvSpPr>
          <p:spPr>
            <a:xfrm>
              <a:off x="0" y="886289"/>
              <a:ext cx="17194829" cy="3304079"/>
            </a:xfrm>
            <a:prstGeom prst="rect">
              <a:avLst/>
            </a:prstGeom>
          </p:spPr>
          <p:txBody>
            <a:bodyPr lIns="0" tIns="0" rIns="0" bIns="0" rtlCol="0" anchor="t">
              <a:spAutoFit/>
            </a:bodyPr>
            <a:lstStyle/>
            <a:p>
              <a:pPr>
                <a:lnSpc>
                  <a:spcPts val="3994"/>
                </a:lnSpc>
              </a:pPr>
              <a:r>
                <a:rPr lang="en-US" sz="2853">
                  <a:solidFill>
                    <a:srgbClr val="35586D"/>
                  </a:solidFill>
                  <a:latin typeface="Arialle"/>
                </a:rPr>
                <a:t>Bu yaklaşım türünde ebeveynler çocuklarının hatalarını bulmak, suçu belirlemek, suçlamak ve ceza vermektedir. Ceza ile yapılan bu sorun çözme sürecini ebeveyn yönetir ve kontrol eder. </a:t>
              </a:r>
            </a:p>
            <a:p>
              <a:pPr>
                <a:lnSpc>
                  <a:spcPts val="3994"/>
                </a:lnSpc>
              </a:pPr>
              <a:r>
                <a:rPr lang="en-US" sz="2853">
                  <a:solidFill>
                    <a:srgbClr val="35586D"/>
                  </a:solidFill>
                  <a:latin typeface="Arialle"/>
                </a:rPr>
                <a:t>Kazanan: Ebeveynler</a:t>
              </a:r>
            </a:p>
            <a:p>
              <a:pPr>
                <a:lnSpc>
                  <a:spcPts val="3994"/>
                </a:lnSpc>
              </a:pPr>
              <a:r>
                <a:rPr lang="en-US" sz="2853">
                  <a:solidFill>
                    <a:srgbClr val="35586D"/>
                  </a:solidFill>
                  <a:latin typeface="Arialle"/>
                </a:rPr>
                <a:t>Kaybeden: Çocuk</a:t>
              </a:r>
            </a:p>
          </p:txBody>
        </p:sp>
      </p:grpSp>
    </p:spTree>
  </p:cSld>
  <p:clrMapOvr>
    <a:masterClrMapping/>
  </p:clrMapOvr>
  <p:transition spd="slow">
    <p:cover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p:nvPr/>
        </p:nvGrpSpPr>
        <p:grpSpPr>
          <a:xfrm rot="5400000">
            <a:off x="-10052263" y="-5339227"/>
            <a:ext cx="20965455" cy="20965455"/>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lnTo>
                    <a:pt x="812800" y="310462"/>
                  </a:lnTo>
                  <a:lnTo>
                    <a:pt x="657569" y="812800"/>
                  </a:lnTo>
                  <a:lnTo>
                    <a:pt x="155231" y="812800"/>
                  </a:lnTo>
                  <a:lnTo>
                    <a:pt x="0" y="310462"/>
                  </a:lnTo>
                  <a:lnTo>
                    <a:pt x="406400" y="0"/>
                  </a:lnTo>
                  <a:close/>
                </a:path>
              </a:pathLst>
            </a:custGeom>
            <a:solidFill>
              <a:srgbClr val="D3F0EC"/>
            </a:solidFill>
          </p:spPr>
        </p:sp>
        <p:sp>
          <p:nvSpPr>
            <p:cNvPr id="4" name="TextBox 4"/>
            <p:cNvSpPr txBox="1"/>
            <p:nvPr/>
          </p:nvSpPr>
          <p:spPr>
            <a:xfrm>
              <a:off x="127000" y="165100"/>
              <a:ext cx="558800" cy="596900"/>
            </a:xfrm>
            <a:prstGeom prst="rect">
              <a:avLst/>
            </a:prstGeom>
          </p:spPr>
          <p:txBody>
            <a:bodyPr lIns="50800" tIns="50800" rIns="50800" bIns="50800" rtlCol="0" anchor="ctr"/>
            <a:lstStyle/>
            <a:p>
              <a:pPr algn="ctr">
                <a:lnSpc>
                  <a:spcPts val="2659"/>
                </a:lnSpc>
              </a:pPr>
              <a:endParaRPr/>
            </a:p>
          </p:txBody>
        </p:sp>
      </p:grpSp>
      <p:grpSp>
        <p:nvGrpSpPr>
          <p:cNvPr id="5" name="Group 5"/>
          <p:cNvGrpSpPr/>
          <p:nvPr/>
        </p:nvGrpSpPr>
        <p:grpSpPr>
          <a:xfrm>
            <a:off x="1028700" y="1028700"/>
            <a:ext cx="16230600" cy="8229600"/>
            <a:chOff x="0" y="0"/>
            <a:chExt cx="4274726" cy="2167467"/>
          </a:xfrm>
        </p:grpSpPr>
        <p:sp>
          <p:nvSpPr>
            <p:cNvPr id="6" name="Freeform 6"/>
            <p:cNvSpPr/>
            <p:nvPr/>
          </p:nvSpPr>
          <p:spPr>
            <a:xfrm>
              <a:off x="0" y="0"/>
              <a:ext cx="4274726" cy="2167467"/>
            </a:xfrm>
            <a:custGeom>
              <a:avLst/>
              <a:gdLst/>
              <a:ahLst/>
              <a:cxnLst/>
              <a:rect l="l" t="t" r="r" b="b"/>
              <a:pathLst>
                <a:path w="4274726" h="2167467">
                  <a:moveTo>
                    <a:pt x="0" y="0"/>
                  </a:moveTo>
                  <a:lnTo>
                    <a:pt x="4274726" y="0"/>
                  </a:lnTo>
                  <a:lnTo>
                    <a:pt x="4274726" y="2167467"/>
                  </a:lnTo>
                  <a:lnTo>
                    <a:pt x="0" y="2167467"/>
                  </a:lnTo>
                  <a:close/>
                </a:path>
              </a:pathLst>
            </a:custGeom>
            <a:solidFill>
              <a:srgbClr val="FFFFFF"/>
            </a:solidFill>
          </p:spPr>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grpSp>
        <p:nvGrpSpPr>
          <p:cNvPr id="8" name="Group 8"/>
          <p:cNvGrpSpPr/>
          <p:nvPr/>
        </p:nvGrpSpPr>
        <p:grpSpPr>
          <a:xfrm rot="5400000">
            <a:off x="1746219" y="2544473"/>
            <a:ext cx="611884" cy="535399"/>
            <a:chOff x="0" y="0"/>
            <a:chExt cx="812800" cy="711200"/>
          </a:xfrm>
        </p:grpSpPr>
        <p:sp>
          <p:nvSpPr>
            <p:cNvPr id="9" name="Freeform 9"/>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EF6843"/>
            </a:solidFill>
          </p:spPr>
        </p:sp>
        <p:sp>
          <p:nvSpPr>
            <p:cNvPr id="10" name="TextBox 10"/>
            <p:cNvSpPr txBox="1"/>
            <p:nvPr/>
          </p:nvSpPr>
          <p:spPr>
            <a:xfrm>
              <a:off x="127000" y="292100"/>
              <a:ext cx="558800" cy="368300"/>
            </a:xfrm>
            <a:prstGeom prst="rect">
              <a:avLst/>
            </a:prstGeom>
          </p:spPr>
          <p:txBody>
            <a:bodyPr lIns="50800" tIns="50800" rIns="50800" bIns="50800" rtlCol="0" anchor="ctr"/>
            <a:lstStyle/>
            <a:p>
              <a:pPr algn="ctr">
                <a:lnSpc>
                  <a:spcPts val="2659"/>
                </a:lnSpc>
              </a:pPr>
              <a:endParaRPr/>
            </a:p>
          </p:txBody>
        </p:sp>
      </p:grpSp>
      <p:sp>
        <p:nvSpPr>
          <p:cNvPr id="11" name="TextBox 11"/>
          <p:cNvSpPr txBox="1"/>
          <p:nvPr/>
        </p:nvSpPr>
        <p:spPr>
          <a:xfrm>
            <a:off x="2691932" y="2147148"/>
            <a:ext cx="12929807" cy="1194054"/>
          </a:xfrm>
          <a:prstGeom prst="rect">
            <a:avLst/>
          </a:prstGeom>
        </p:spPr>
        <p:txBody>
          <a:bodyPr lIns="0" tIns="0" rIns="0" bIns="0" rtlCol="0" anchor="t">
            <a:spAutoFit/>
          </a:bodyPr>
          <a:lstStyle/>
          <a:p>
            <a:pPr>
              <a:lnSpc>
                <a:spcPts val="9785"/>
              </a:lnSpc>
            </a:pPr>
            <a:r>
              <a:rPr lang="en-US" sz="6989">
                <a:solidFill>
                  <a:srgbClr val="35586D"/>
                </a:solidFill>
                <a:latin typeface="Antonio Bold"/>
              </a:rPr>
              <a:t>CEZACI YAKLAŞIM</a:t>
            </a:r>
          </a:p>
        </p:txBody>
      </p:sp>
      <p:grpSp>
        <p:nvGrpSpPr>
          <p:cNvPr id="12" name="Group 12"/>
          <p:cNvGrpSpPr>
            <a:grpSpLocks noChangeAspect="1"/>
          </p:cNvGrpSpPr>
          <p:nvPr/>
        </p:nvGrpSpPr>
        <p:grpSpPr>
          <a:xfrm rot="-5797607">
            <a:off x="15447880" y="1509526"/>
            <a:ext cx="347718" cy="391182"/>
            <a:chOff x="0" y="0"/>
            <a:chExt cx="5370413" cy="6041715"/>
          </a:xfrm>
        </p:grpSpPr>
        <p:sp>
          <p:nvSpPr>
            <p:cNvPr id="13" name="Freeform 1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4" name="Freeform 1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15" name="Group 15"/>
          <p:cNvGrpSpPr>
            <a:grpSpLocks noChangeAspect="1"/>
          </p:cNvGrpSpPr>
          <p:nvPr/>
        </p:nvGrpSpPr>
        <p:grpSpPr>
          <a:xfrm rot="-8645281">
            <a:off x="16198382" y="1314765"/>
            <a:ext cx="297672" cy="334881"/>
            <a:chOff x="0" y="0"/>
            <a:chExt cx="5370413" cy="6041715"/>
          </a:xfrm>
        </p:grpSpPr>
        <p:sp>
          <p:nvSpPr>
            <p:cNvPr id="16" name="Freeform 1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p:spPr>
        </p:sp>
        <p:sp>
          <p:nvSpPr>
            <p:cNvPr id="17" name="Freeform 1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a:ln w="12700">
              <a:solidFill>
                <a:srgbClr val="000000"/>
              </a:solidFill>
            </a:ln>
          </p:spPr>
        </p:sp>
      </p:grpSp>
      <p:grpSp>
        <p:nvGrpSpPr>
          <p:cNvPr id="18" name="Group 18"/>
          <p:cNvGrpSpPr>
            <a:grpSpLocks noChangeAspect="1"/>
          </p:cNvGrpSpPr>
          <p:nvPr/>
        </p:nvGrpSpPr>
        <p:grpSpPr>
          <a:xfrm rot="-662314">
            <a:off x="15963702" y="2421821"/>
            <a:ext cx="297672" cy="334881"/>
            <a:chOff x="0" y="0"/>
            <a:chExt cx="5370413" cy="6041715"/>
          </a:xfrm>
        </p:grpSpPr>
        <p:sp>
          <p:nvSpPr>
            <p:cNvPr id="19" name="Freeform 1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20" name="Freeform 2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a:ln w="12700">
              <a:solidFill>
                <a:srgbClr val="000000"/>
              </a:solidFill>
            </a:ln>
          </p:spPr>
        </p:sp>
      </p:grpSp>
      <p:grpSp>
        <p:nvGrpSpPr>
          <p:cNvPr id="21" name="Group 21"/>
          <p:cNvGrpSpPr>
            <a:grpSpLocks noChangeAspect="1"/>
          </p:cNvGrpSpPr>
          <p:nvPr/>
        </p:nvGrpSpPr>
        <p:grpSpPr>
          <a:xfrm rot="1567620">
            <a:off x="15002643" y="2310640"/>
            <a:ext cx="347718" cy="391182"/>
            <a:chOff x="0" y="0"/>
            <a:chExt cx="5370413" cy="6041715"/>
          </a:xfrm>
        </p:grpSpPr>
        <p:sp>
          <p:nvSpPr>
            <p:cNvPr id="22" name="Freeform 2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23" name="Freeform 2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24" name="Group 24"/>
          <p:cNvGrpSpPr>
            <a:grpSpLocks noChangeAspect="1"/>
          </p:cNvGrpSpPr>
          <p:nvPr/>
        </p:nvGrpSpPr>
        <p:grpSpPr>
          <a:xfrm rot="-3761210">
            <a:off x="14749082" y="2960812"/>
            <a:ext cx="347718" cy="391182"/>
            <a:chOff x="0" y="0"/>
            <a:chExt cx="5370413" cy="6041715"/>
          </a:xfrm>
        </p:grpSpPr>
        <p:sp>
          <p:nvSpPr>
            <p:cNvPr id="25" name="Freeform 2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26" name="Freeform 2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grpSp>
        <p:nvGrpSpPr>
          <p:cNvPr id="27" name="Group 27"/>
          <p:cNvGrpSpPr/>
          <p:nvPr/>
        </p:nvGrpSpPr>
        <p:grpSpPr>
          <a:xfrm>
            <a:off x="2280380" y="2912180"/>
            <a:ext cx="12896122" cy="5643308"/>
            <a:chOff x="0" y="0"/>
            <a:chExt cx="17194829" cy="7524411"/>
          </a:xfrm>
        </p:grpSpPr>
        <p:sp>
          <p:nvSpPr>
            <p:cNvPr id="28" name="TextBox 28"/>
            <p:cNvSpPr txBox="1"/>
            <p:nvPr/>
          </p:nvSpPr>
          <p:spPr>
            <a:xfrm>
              <a:off x="0" y="-66675"/>
              <a:ext cx="16180882" cy="875134"/>
            </a:xfrm>
            <a:prstGeom prst="rect">
              <a:avLst/>
            </a:prstGeom>
          </p:spPr>
          <p:txBody>
            <a:bodyPr lIns="0" tIns="0" rIns="0" bIns="0" rtlCol="0" anchor="t">
              <a:spAutoFit/>
            </a:bodyPr>
            <a:lstStyle/>
            <a:p>
              <a:pPr>
                <a:lnSpc>
                  <a:spcPts val="5663"/>
                </a:lnSpc>
              </a:pPr>
              <a:endParaRPr/>
            </a:p>
          </p:txBody>
        </p:sp>
        <p:sp>
          <p:nvSpPr>
            <p:cNvPr id="29" name="TextBox 29"/>
            <p:cNvSpPr txBox="1"/>
            <p:nvPr/>
          </p:nvSpPr>
          <p:spPr>
            <a:xfrm>
              <a:off x="0" y="886289"/>
              <a:ext cx="17194829" cy="6638121"/>
            </a:xfrm>
            <a:prstGeom prst="rect">
              <a:avLst/>
            </a:prstGeom>
          </p:spPr>
          <p:txBody>
            <a:bodyPr lIns="0" tIns="0" rIns="0" bIns="0" rtlCol="0" anchor="t">
              <a:spAutoFit/>
            </a:bodyPr>
            <a:lstStyle/>
            <a:p>
              <a:pPr>
                <a:lnSpc>
                  <a:spcPts val="3994"/>
                </a:lnSpc>
              </a:pPr>
              <a:r>
                <a:rPr lang="en-US" sz="2853">
                  <a:solidFill>
                    <a:srgbClr val="35586D"/>
                  </a:solidFill>
                  <a:latin typeface="Arialle"/>
                </a:rPr>
                <a:t>Ebeveynin inancı:</a:t>
              </a:r>
            </a:p>
            <a:p>
              <a:pPr>
                <a:lnSpc>
                  <a:spcPts val="3994"/>
                </a:lnSpc>
              </a:pPr>
              <a:r>
                <a:rPr lang="en-US" sz="2853">
                  <a:solidFill>
                    <a:srgbClr val="35586D"/>
                  </a:solidFill>
                  <a:latin typeface="Arialle"/>
                </a:rPr>
                <a:t>- Çocuklar yöntemlerimizden korkmaz ise kurallara saygı göstermezler.</a:t>
              </a:r>
            </a:p>
            <a:p>
              <a:pPr>
                <a:lnSpc>
                  <a:spcPts val="3994"/>
                </a:lnSpc>
              </a:pPr>
              <a:r>
                <a:rPr lang="en-US" sz="2853">
                  <a:solidFill>
                    <a:srgbClr val="35586D"/>
                  </a:solidFill>
                  <a:latin typeface="Arialle"/>
                </a:rPr>
                <a:t>-Çocukları kontrol etmek benim görevim.</a:t>
              </a:r>
            </a:p>
            <a:p>
              <a:pPr>
                <a:lnSpc>
                  <a:spcPts val="3994"/>
                </a:lnSpc>
              </a:pPr>
              <a:endParaRPr/>
            </a:p>
            <a:p>
              <a:pPr>
                <a:lnSpc>
                  <a:spcPts val="3994"/>
                </a:lnSpc>
              </a:pPr>
              <a:r>
                <a:rPr lang="en-US" sz="2853">
                  <a:solidFill>
                    <a:srgbClr val="35586D"/>
                  </a:solidFill>
                  <a:latin typeface="Arialle"/>
                </a:rPr>
                <a:t>Çocuğun öğrendiği:</a:t>
              </a:r>
            </a:p>
            <a:p>
              <a:pPr>
                <a:lnSpc>
                  <a:spcPts val="3994"/>
                </a:lnSpc>
              </a:pPr>
              <a:r>
                <a:rPr lang="en-US" sz="2853">
                  <a:solidFill>
                    <a:srgbClr val="35586D"/>
                  </a:solidFill>
                  <a:latin typeface="Arialle"/>
                </a:rPr>
                <a:t>-İletişim ve problem çözmede kırıcı yöntemler.</a:t>
              </a:r>
            </a:p>
            <a:p>
              <a:pPr>
                <a:lnSpc>
                  <a:spcPts val="3994"/>
                </a:lnSpc>
              </a:pPr>
              <a:r>
                <a:rPr lang="en-US" sz="2853">
                  <a:solidFill>
                    <a:srgbClr val="35586D"/>
                  </a:solidFill>
                  <a:latin typeface="Arialle"/>
                </a:rPr>
                <a:t>-Problem çözme süreci ebeveynin kontrolündedir.</a:t>
              </a:r>
            </a:p>
            <a:p>
              <a:pPr>
                <a:lnSpc>
                  <a:spcPts val="3994"/>
                </a:lnSpc>
              </a:pPr>
              <a:endParaRPr/>
            </a:p>
            <a:p>
              <a:pPr>
                <a:lnSpc>
                  <a:spcPts val="3994"/>
                </a:lnSpc>
              </a:pPr>
              <a:r>
                <a:rPr lang="en-US" sz="2853">
                  <a:solidFill>
                    <a:srgbClr val="35586D"/>
                  </a:solidFill>
                  <a:latin typeface="Arialle"/>
                </a:rPr>
                <a:t>Çocukların tepkisi: Öfke, inatçılık, intikam, isyan, korku, bastırılma</a:t>
              </a:r>
            </a:p>
            <a:p>
              <a:pPr>
                <a:lnSpc>
                  <a:spcPts val="3994"/>
                </a:lnSpc>
              </a:pPr>
              <a:endParaRPr/>
            </a:p>
          </p:txBody>
        </p:sp>
      </p:grpSp>
    </p:spTree>
  </p:cSld>
  <p:clrMapOvr>
    <a:masterClrMapping/>
  </p:clrMapOvr>
  <p:transition spd="slow">
    <p:cover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p:nvPr/>
        </p:nvGrpSpPr>
        <p:grpSpPr>
          <a:xfrm rot="5400000">
            <a:off x="-10052263" y="-5339227"/>
            <a:ext cx="20965455" cy="20965455"/>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lnTo>
                    <a:pt x="812800" y="310462"/>
                  </a:lnTo>
                  <a:lnTo>
                    <a:pt x="657569" y="812800"/>
                  </a:lnTo>
                  <a:lnTo>
                    <a:pt x="155231" y="812800"/>
                  </a:lnTo>
                  <a:lnTo>
                    <a:pt x="0" y="310462"/>
                  </a:lnTo>
                  <a:lnTo>
                    <a:pt x="406400" y="0"/>
                  </a:lnTo>
                  <a:close/>
                </a:path>
              </a:pathLst>
            </a:custGeom>
            <a:solidFill>
              <a:srgbClr val="D3F0EC"/>
            </a:solidFill>
          </p:spPr>
        </p:sp>
        <p:sp>
          <p:nvSpPr>
            <p:cNvPr id="4" name="TextBox 4"/>
            <p:cNvSpPr txBox="1"/>
            <p:nvPr/>
          </p:nvSpPr>
          <p:spPr>
            <a:xfrm>
              <a:off x="127000" y="165100"/>
              <a:ext cx="558800" cy="596900"/>
            </a:xfrm>
            <a:prstGeom prst="rect">
              <a:avLst/>
            </a:prstGeom>
          </p:spPr>
          <p:txBody>
            <a:bodyPr lIns="50800" tIns="50800" rIns="50800" bIns="50800" rtlCol="0" anchor="ctr"/>
            <a:lstStyle/>
            <a:p>
              <a:pPr algn="ctr">
                <a:lnSpc>
                  <a:spcPts val="2659"/>
                </a:lnSpc>
              </a:pPr>
              <a:endParaRPr/>
            </a:p>
          </p:txBody>
        </p:sp>
      </p:grpSp>
      <p:grpSp>
        <p:nvGrpSpPr>
          <p:cNvPr id="5" name="Group 5"/>
          <p:cNvGrpSpPr/>
          <p:nvPr/>
        </p:nvGrpSpPr>
        <p:grpSpPr>
          <a:xfrm>
            <a:off x="1028700" y="1028700"/>
            <a:ext cx="16230600" cy="8229600"/>
            <a:chOff x="0" y="0"/>
            <a:chExt cx="4274726" cy="2167467"/>
          </a:xfrm>
        </p:grpSpPr>
        <p:sp>
          <p:nvSpPr>
            <p:cNvPr id="6" name="Freeform 6"/>
            <p:cNvSpPr/>
            <p:nvPr/>
          </p:nvSpPr>
          <p:spPr>
            <a:xfrm>
              <a:off x="0" y="0"/>
              <a:ext cx="4274726" cy="2167467"/>
            </a:xfrm>
            <a:custGeom>
              <a:avLst/>
              <a:gdLst/>
              <a:ahLst/>
              <a:cxnLst/>
              <a:rect l="l" t="t" r="r" b="b"/>
              <a:pathLst>
                <a:path w="4274726" h="2167467">
                  <a:moveTo>
                    <a:pt x="0" y="0"/>
                  </a:moveTo>
                  <a:lnTo>
                    <a:pt x="4274726" y="0"/>
                  </a:lnTo>
                  <a:lnTo>
                    <a:pt x="4274726" y="2167467"/>
                  </a:lnTo>
                  <a:lnTo>
                    <a:pt x="0" y="2167467"/>
                  </a:lnTo>
                  <a:close/>
                </a:path>
              </a:pathLst>
            </a:custGeom>
            <a:solidFill>
              <a:srgbClr val="FFFFFF"/>
            </a:solidFill>
          </p:spPr>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grpSp>
        <p:nvGrpSpPr>
          <p:cNvPr id="8" name="Group 8"/>
          <p:cNvGrpSpPr/>
          <p:nvPr/>
        </p:nvGrpSpPr>
        <p:grpSpPr>
          <a:xfrm rot="5400000">
            <a:off x="1746219" y="2544473"/>
            <a:ext cx="611884" cy="535399"/>
            <a:chOff x="0" y="0"/>
            <a:chExt cx="812800" cy="711200"/>
          </a:xfrm>
        </p:grpSpPr>
        <p:sp>
          <p:nvSpPr>
            <p:cNvPr id="9" name="Freeform 9"/>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EF6843"/>
            </a:solidFill>
          </p:spPr>
        </p:sp>
        <p:sp>
          <p:nvSpPr>
            <p:cNvPr id="10" name="TextBox 10"/>
            <p:cNvSpPr txBox="1"/>
            <p:nvPr/>
          </p:nvSpPr>
          <p:spPr>
            <a:xfrm>
              <a:off x="127000" y="292100"/>
              <a:ext cx="558800" cy="368300"/>
            </a:xfrm>
            <a:prstGeom prst="rect">
              <a:avLst/>
            </a:prstGeom>
          </p:spPr>
          <p:txBody>
            <a:bodyPr lIns="50800" tIns="50800" rIns="50800" bIns="50800" rtlCol="0" anchor="ctr"/>
            <a:lstStyle/>
            <a:p>
              <a:pPr algn="ctr">
                <a:lnSpc>
                  <a:spcPts val="2659"/>
                </a:lnSpc>
              </a:pPr>
              <a:endParaRPr/>
            </a:p>
          </p:txBody>
        </p:sp>
      </p:grpSp>
      <p:sp>
        <p:nvSpPr>
          <p:cNvPr id="11" name="TextBox 11"/>
          <p:cNvSpPr txBox="1"/>
          <p:nvPr/>
        </p:nvSpPr>
        <p:spPr>
          <a:xfrm>
            <a:off x="2691932" y="2147148"/>
            <a:ext cx="12929807" cy="1194054"/>
          </a:xfrm>
          <a:prstGeom prst="rect">
            <a:avLst/>
          </a:prstGeom>
        </p:spPr>
        <p:txBody>
          <a:bodyPr lIns="0" tIns="0" rIns="0" bIns="0" rtlCol="0" anchor="t">
            <a:spAutoFit/>
          </a:bodyPr>
          <a:lstStyle/>
          <a:p>
            <a:pPr>
              <a:lnSpc>
                <a:spcPts val="9785"/>
              </a:lnSpc>
            </a:pPr>
            <a:r>
              <a:rPr lang="en-US" sz="6989">
                <a:solidFill>
                  <a:srgbClr val="35586D"/>
                </a:solidFill>
                <a:latin typeface="Antonio Bold"/>
              </a:rPr>
              <a:t>YUMUŞAK YAKLAŞIM</a:t>
            </a:r>
          </a:p>
        </p:txBody>
      </p:sp>
      <p:grpSp>
        <p:nvGrpSpPr>
          <p:cNvPr id="12" name="Group 12"/>
          <p:cNvGrpSpPr>
            <a:grpSpLocks noChangeAspect="1"/>
          </p:cNvGrpSpPr>
          <p:nvPr/>
        </p:nvGrpSpPr>
        <p:grpSpPr>
          <a:xfrm rot="-5797607">
            <a:off x="15447880" y="1509526"/>
            <a:ext cx="347718" cy="391182"/>
            <a:chOff x="0" y="0"/>
            <a:chExt cx="5370413" cy="6041715"/>
          </a:xfrm>
        </p:grpSpPr>
        <p:sp>
          <p:nvSpPr>
            <p:cNvPr id="13" name="Freeform 1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4" name="Freeform 1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15" name="Group 15"/>
          <p:cNvGrpSpPr>
            <a:grpSpLocks noChangeAspect="1"/>
          </p:cNvGrpSpPr>
          <p:nvPr/>
        </p:nvGrpSpPr>
        <p:grpSpPr>
          <a:xfrm rot="-8645281">
            <a:off x="16198382" y="1314765"/>
            <a:ext cx="297672" cy="334881"/>
            <a:chOff x="0" y="0"/>
            <a:chExt cx="5370413" cy="6041715"/>
          </a:xfrm>
        </p:grpSpPr>
        <p:sp>
          <p:nvSpPr>
            <p:cNvPr id="16" name="Freeform 1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p:spPr>
        </p:sp>
        <p:sp>
          <p:nvSpPr>
            <p:cNvPr id="17" name="Freeform 1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a:ln w="12700">
              <a:solidFill>
                <a:srgbClr val="000000"/>
              </a:solidFill>
            </a:ln>
          </p:spPr>
        </p:sp>
      </p:grpSp>
      <p:grpSp>
        <p:nvGrpSpPr>
          <p:cNvPr id="18" name="Group 18"/>
          <p:cNvGrpSpPr>
            <a:grpSpLocks noChangeAspect="1"/>
          </p:cNvGrpSpPr>
          <p:nvPr/>
        </p:nvGrpSpPr>
        <p:grpSpPr>
          <a:xfrm rot="-662314">
            <a:off x="15963702" y="2421821"/>
            <a:ext cx="297672" cy="334881"/>
            <a:chOff x="0" y="0"/>
            <a:chExt cx="5370413" cy="6041715"/>
          </a:xfrm>
        </p:grpSpPr>
        <p:sp>
          <p:nvSpPr>
            <p:cNvPr id="19" name="Freeform 1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20" name="Freeform 2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a:ln w="12700">
              <a:solidFill>
                <a:srgbClr val="000000"/>
              </a:solidFill>
            </a:ln>
          </p:spPr>
        </p:sp>
      </p:grpSp>
      <p:grpSp>
        <p:nvGrpSpPr>
          <p:cNvPr id="21" name="Group 21"/>
          <p:cNvGrpSpPr>
            <a:grpSpLocks noChangeAspect="1"/>
          </p:cNvGrpSpPr>
          <p:nvPr/>
        </p:nvGrpSpPr>
        <p:grpSpPr>
          <a:xfrm rot="1567620">
            <a:off x="15002643" y="2310640"/>
            <a:ext cx="347718" cy="391182"/>
            <a:chOff x="0" y="0"/>
            <a:chExt cx="5370413" cy="6041715"/>
          </a:xfrm>
        </p:grpSpPr>
        <p:sp>
          <p:nvSpPr>
            <p:cNvPr id="22" name="Freeform 2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23" name="Freeform 2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24" name="Group 24"/>
          <p:cNvGrpSpPr>
            <a:grpSpLocks noChangeAspect="1"/>
          </p:cNvGrpSpPr>
          <p:nvPr/>
        </p:nvGrpSpPr>
        <p:grpSpPr>
          <a:xfrm rot="-3761210">
            <a:off x="14749082" y="2960812"/>
            <a:ext cx="347718" cy="391182"/>
            <a:chOff x="0" y="0"/>
            <a:chExt cx="5370413" cy="6041715"/>
          </a:xfrm>
        </p:grpSpPr>
        <p:sp>
          <p:nvSpPr>
            <p:cNvPr id="25" name="Freeform 2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26" name="Freeform 2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grpSp>
        <p:nvGrpSpPr>
          <p:cNvPr id="27" name="Group 27"/>
          <p:cNvGrpSpPr/>
          <p:nvPr/>
        </p:nvGrpSpPr>
        <p:grpSpPr>
          <a:xfrm>
            <a:off x="2280380" y="2912180"/>
            <a:ext cx="12896122" cy="4643095"/>
            <a:chOff x="0" y="0"/>
            <a:chExt cx="17194829" cy="6190794"/>
          </a:xfrm>
        </p:grpSpPr>
        <p:sp>
          <p:nvSpPr>
            <p:cNvPr id="28" name="TextBox 28"/>
            <p:cNvSpPr txBox="1"/>
            <p:nvPr/>
          </p:nvSpPr>
          <p:spPr>
            <a:xfrm>
              <a:off x="0" y="-66675"/>
              <a:ext cx="16180882" cy="875134"/>
            </a:xfrm>
            <a:prstGeom prst="rect">
              <a:avLst/>
            </a:prstGeom>
          </p:spPr>
          <p:txBody>
            <a:bodyPr lIns="0" tIns="0" rIns="0" bIns="0" rtlCol="0" anchor="t">
              <a:spAutoFit/>
            </a:bodyPr>
            <a:lstStyle/>
            <a:p>
              <a:pPr>
                <a:lnSpc>
                  <a:spcPts val="5663"/>
                </a:lnSpc>
              </a:pPr>
              <a:endParaRPr/>
            </a:p>
          </p:txBody>
        </p:sp>
        <p:sp>
          <p:nvSpPr>
            <p:cNvPr id="29" name="TextBox 29"/>
            <p:cNvSpPr txBox="1"/>
            <p:nvPr/>
          </p:nvSpPr>
          <p:spPr>
            <a:xfrm>
              <a:off x="0" y="886289"/>
              <a:ext cx="17194829" cy="5304504"/>
            </a:xfrm>
            <a:prstGeom prst="rect">
              <a:avLst/>
            </a:prstGeom>
          </p:spPr>
          <p:txBody>
            <a:bodyPr lIns="0" tIns="0" rIns="0" bIns="0" rtlCol="0" anchor="t">
              <a:spAutoFit/>
            </a:bodyPr>
            <a:lstStyle/>
            <a:p>
              <a:pPr>
                <a:lnSpc>
                  <a:spcPts val="3994"/>
                </a:lnSpc>
              </a:pPr>
              <a:r>
                <a:rPr lang="en-US" sz="2853">
                  <a:solidFill>
                    <a:srgbClr val="35586D"/>
                  </a:solidFill>
                  <a:latin typeface="Arialle"/>
                </a:rPr>
                <a:t>Kurallar ve beklentiler yeterince gevşektir. Sınırları olmayan bir özgürlük söz konusudur. Bu şekilde eğitilen çocuklar kurallara ya da otoriteye saygı duymayı öğrenemezler. Önceliği hep kendilerine verirler. Kendi güçlerini ve kontrollerini abartırlar.</a:t>
              </a:r>
            </a:p>
            <a:p>
              <a:pPr>
                <a:lnSpc>
                  <a:spcPts val="3994"/>
                </a:lnSpc>
              </a:pPr>
              <a:endParaRPr/>
            </a:p>
            <a:p>
              <a:pPr>
                <a:lnSpc>
                  <a:spcPts val="3994"/>
                </a:lnSpc>
              </a:pPr>
              <a:r>
                <a:rPr lang="en-US" sz="2853">
                  <a:solidFill>
                    <a:srgbClr val="35586D"/>
                  </a:solidFill>
                  <a:latin typeface="Arialle"/>
                </a:rPr>
                <a:t>Kazanan: Çocuklar</a:t>
              </a:r>
            </a:p>
            <a:p>
              <a:pPr>
                <a:lnSpc>
                  <a:spcPts val="3994"/>
                </a:lnSpc>
              </a:pPr>
              <a:r>
                <a:rPr lang="en-US" sz="2853">
                  <a:solidFill>
                    <a:srgbClr val="35586D"/>
                  </a:solidFill>
                  <a:latin typeface="Arialle"/>
                </a:rPr>
                <a:t>Kaybeden: Ebeveynler</a:t>
              </a:r>
            </a:p>
            <a:p>
              <a:pPr>
                <a:lnSpc>
                  <a:spcPts val="3994"/>
                </a:lnSpc>
              </a:pPr>
              <a:endParaRPr/>
            </a:p>
          </p:txBody>
        </p:sp>
      </p:grpSp>
    </p:spTree>
  </p:cSld>
  <p:clrMapOvr>
    <a:masterClrMapping/>
  </p:clrMapOvr>
  <p:transition spd="slow">
    <p:cover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p:nvPr/>
        </p:nvGrpSpPr>
        <p:grpSpPr>
          <a:xfrm rot="5400000">
            <a:off x="-10052263" y="-5339227"/>
            <a:ext cx="20965455" cy="20965455"/>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lnTo>
                    <a:pt x="812800" y="310462"/>
                  </a:lnTo>
                  <a:lnTo>
                    <a:pt x="657569" y="812800"/>
                  </a:lnTo>
                  <a:lnTo>
                    <a:pt x="155231" y="812800"/>
                  </a:lnTo>
                  <a:lnTo>
                    <a:pt x="0" y="310462"/>
                  </a:lnTo>
                  <a:lnTo>
                    <a:pt x="406400" y="0"/>
                  </a:lnTo>
                  <a:close/>
                </a:path>
              </a:pathLst>
            </a:custGeom>
            <a:solidFill>
              <a:srgbClr val="D3F0EC"/>
            </a:solidFill>
          </p:spPr>
        </p:sp>
        <p:sp>
          <p:nvSpPr>
            <p:cNvPr id="4" name="TextBox 4"/>
            <p:cNvSpPr txBox="1"/>
            <p:nvPr/>
          </p:nvSpPr>
          <p:spPr>
            <a:xfrm>
              <a:off x="127000" y="165100"/>
              <a:ext cx="558800" cy="596900"/>
            </a:xfrm>
            <a:prstGeom prst="rect">
              <a:avLst/>
            </a:prstGeom>
          </p:spPr>
          <p:txBody>
            <a:bodyPr lIns="50800" tIns="50800" rIns="50800" bIns="50800" rtlCol="0" anchor="ctr"/>
            <a:lstStyle/>
            <a:p>
              <a:pPr algn="ctr">
                <a:lnSpc>
                  <a:spcPts val="2659"/>
                </a:lnSpc>
              </a:pPr>
              <a:endParaRPr/>
            </a:p>
          </p:txBody>
        </p:sp>
      </p:grpSp>
      <p:grpSp>
        <p:nvGrpSpPr>
          <p:cNvPr id="5" name="Group 5"/>
          <p:cNvGrpSpPr/>
          <p:nvPr/>
        </p:nvGrpSpPr>
        <p:grpSpPr>
          <a:xfrm>
            <a:off x="1028700" y="1028700"/>
            <a:ext cx="16230600" cy="8229600"/>
            <a:chOff x="0" y="0"/>
            <a:chExt cx="4274726" cy="2167467"/>
          </a:xfrm>
        </p:grpSpPr>
        <p:sp>
          <p:nvSpPr>
            <p:cNvPr id="6" name="Freeform 6"/>
            <p:cNvSpPr/>
            <p:nvPr/>
          </p:nvSpPr>
          <p:spPr>
            <a:xfrm>
              <a:off x="0" y="0"/>
              <a:ext cx="4274726" cy="2167467"/>
            </a:xfrm>
            <a:custGeom>
              <a:avLst/>
              <a:gdLst/>
              <a:ahLst/>
              <a:cxnLst/>
              <a:rect l="l" t="t" r="r" b="b"/>
              <a:pathLst>
                <a:path w="4274726" h="2167467">
                  <a:moveTo>
                    <a:pt x="0" y="0"/>
                  </a:moveTo>
                  <a:lnTo>
                    <a:pt x="4274726" y="0"/>
                  </a:lnTo>
                  <a:lnTo>
                    <a:pt x="4274726" y="2167467"/>
                  </a:lnTo>
                  <a:lnTo>
                    <a:pt x="0" y="2167467"/>
                  </a:lnTo>
                  <a:close/>
                </a:path>
              </a:pathLst>
            </a:custGeom>
            <a:solidFill>
              <a:srgbClr val="FFFFFF"/>
            </a:solidFill>
          </p:spPr>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grpSp>
        <p:nvGrpSpPr>
          <p:cNvPr id="8" name="Group 8"/>
          <p:cNvGrpSpPr/>
          <p:nvPr/>
        </p:nvGrpSpPr>
        <p:grpSpPr>
          <a:xfrm rot="5400000">
            <a:off x="1746219" y="2544473"/>
            <a:ext cx="611884" cy="535399"/>
            <a:chOff x="0" y="0"/>
            <a:chExt cx="812800" cy="711200"/>
          </a:xfrm>
        </p:grpSpPr>
        <p:sp>
          <p:nvSpPr>
            <p:cNvPr id="9" name="Freeform 9"/>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EF6843"/>
            </a:solidFill>
          </p:spPr>
        </p:sp>
        <p:sp>
          <p:nvSpPr>
            <p:cNvPr id="10" name="TextBox 10"/>
            <p:cNvSpPr txBox="1"/>
            <p:nvPr/>
          </p:nvSpPr>
          <p:spPr>
            <a:xfrm>
              <a:off x="127000" y="292100"/>
              <a:ext cx="558800" cy="368300"/>
            </a:xfrm>
            <a:prstGeom prst="rect">
              <a:avLst/>
            </a:prstGeom>
          </p:spPr>
          <p:txBody>
            <a:bodyPr lIns="50800" tIns="50800" rIns="50800" bIns="50800" rtlCol="0" anchor="ctr"/>
            <a:lstStyle/>
            <a:p>
              <a:pPr algn="ctr">
                <a:lnSpc>
                  <a:spcPts val="2659"/>
                </a:lnSpc>
              </a:pPr>
              <a:endParaRPr/>
            </a:p>
          </p:txBody>
        </p:sp>
      </p:grpSp>
      <p:sp>
        <p:nvSpPr>
          <p:cNvPr id="11" name="TextBox 11"/>
          <p:cNvSpPr txBox="1"/>
          <p:nvPr/>
        </p:nvSpPr>
        <p:spPr>
          <a:xfrm>
            <a:off x="2691932" y="2147148"/>
            <a:ext cx="12929807" cy="1194054"/>
          </a:xfrm>
          <a:prstGeom prst="rect">
            <a:avLst/>
          </a:prstGeom>
        </p:spPr>
        <p:txBody>
          <a:bodyPr lIns="0" tIns="0" rIns="0" bIns="0" rtlCol="0" anchor="t">
            <a:spAutoFit/>
          </a:bodyPr>
          <a:lstStyle/>
          <a:p>
            <a:pPr>
              <a:lnSpc>
                <a:spcPts val="9785"/>
              </a:lnSpc>
            </a:pPr>
            <a:r>
              <a:rPr lang="en-US" sz="6989">
                <a:solidFill>
                  <a:srgbClr val="35586D"/>
                </a:solidFill>
                <a:latin typeface="Antonio Bold"/>
              </a:rPr>
              <a:t>YUMUŞAK YAKLAŞIM</a:t>
            </a:r>
          </a:p>
        </p:txBody>
      </p:sp>
      <p:grpSp>
        <p:nvGrpSpPr>
          <p:cNvPr id="12" name="Group 12"/>
          <p:cNvGrpSpPr>
            <a:grpSpLocks noChangeAspect="1"/>
          </p:cNvGrpSpPr>
          <p:nvPr/>
        </p:nvGrpSpPr>
        <p:grpSpPr>
          <a:xfrm rot="-5797607">
            <a:off x="15447880" y="1509526"/>
            <a:ext cx="347718" cy="391182"/>
            <a:chOff x="0" y="0"/>
            <a:chExt cx="5370413" cy="6041715"/>
          </a:xfrm>
        </p:grpSpPr>
        <p:sp>
          <p:nvSpPr>
            <p:cNvPr id="13" name="Freeform 1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4" name="Freeform 1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15" name="Group 15"/>
          <p:cNvGrpSpPr>
            <a:grpSpLocks noChangeAspect="1"/>
          </p:cNvGrpSpPr>
          <p:nvPr/>
        </p:nvGrpSpPr>
        <p:grpSpPr>
          <a:xfrm rot="-8645281">
            <a:off x="16198382" y="1314765"/>
            <a:ext cx="297672" cy="334881"/>
            <a:chOff x="0" y="0"/>
            <a:chExt cx="5370413" cy="6041715"/>
          </a:xfrm>
        </p:grpSpPr>
        <p:sp>
          <p:nvSpPr>
            <p:cNvPr id="16" name="Freeform 1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p:spPr>
        </p:sp>
        <p:sp>
          <p:nvSpPr>
            <p:cNvPr id="17" name="Freeform 1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a:ln w="12700">
              <a:solidFill>
                <a:srgbClr val="000000"/>
              </a:solidFill>
            </a:ln>
          </p:spPr>
        </p:sp>
      </p:grpSp>
      <p:grpSp>
        <p:nvGrpSpPr>
          <p:cNvPr id="18" name="Group 18"/>
          <p:cNvGrpSpPr>
            <a:grpSpLocks noChangeAspect="1"/>
          </p:cNvGrpSpPr>
          <p:nvPr/>
        </p:nvGrpSpPr>
        <p:grpSpPr>
          <a:xfrm rot="-662314">
            <a:off x="15963702" y="2421821"/>
            <a:ext cx="297672" cy="334881"/>
            <a:chOff x="0" y="0"/>
            <a:chExt cx="5370413" cy="6041715"/>
          </a:xfrm>
        </p:grpSpPr>
        <p:sp>
          <p:nvSpPr>
            <p:cNvPr id="19" name="Freeform 1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20" name="Freeform 2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a:ln w="12700">
              <a:solidFill>
                <a:srgbClr val="000000"/>
              </a:solidFill>
            </a:ln>
          </p:spPr>
        </p:sp>
      </p:grpSp>
      <p:grpSp>
        <p:nvGrpSpPr>
          <p:cNvPr id="21" name="Group 21"/>
          <p:cNvGrpSpPr>
            <a:grpSpLocks noChangeAspect="1"/>
          </p:cNvGrpSpPr>
          <p:nvPr/>
        </p:nvGrpSpPr>
        <p:grpSpPr>
          <a:xfrm rot="1567620">
            <a:off x="15002643" y="2310640"/>
            <a:ext cx="347718" cy="391182"/>
            <a:chOff x="0" y="0"/>
            <a:chExt cx="5370413" cy="6041715"/>
          </a:xfrm>
        </p:grpSpPr>
        <p:sp>
          <p:nvSpPr>
            <p:cNvPr id="22" name="Freeform 2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23" name="Freeform 2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24" name="Group 24"/>
          <p:cNvGrpSpPr>
            <a:grpSpLocks noChangeAspect="1"/>
          </p:cNvGrpSpPr>
          <p:nvPr/>
        </p:nvGrpSpPr>
        <p:grpSpPr>
          <a:xfrm rot="-3761210">
            <a:off x="14749082" y="2960812"/>
            <a:ext cx="347718" cy="391182"/>
            <a:chOff x="0" y="0"/>
            <a:chExt cx="5370413" cy="6041715"/>
          </a:xfrm>
        </p:grpSpPr>
        <p:sp>
          <p:nvSpPr>
            <p:cNvPr id="25" name="Freeform 2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26" name="Freeform 2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grpSp>
        <p:nvGrpSpPr>
          <p:cNvPr id="27" name="Group 27"/>
          <p:cNvGrpSpPr/>
          <p:nvPr/>
        </p:nvGrpSpPr>
        <p:grpSpPr>
          <a:xfrm>
            <a:off x="1734636" y="2758397"/>
            <a:ext cx="13672755" cy="7143627"/>
            <a:chOff x="0" y="0"/>
            <a:chExt cx="18230340" cy="9524836"/>
          </a:xfrm>
        </p:grpSpPr>
        <p:sp>
          <p:nvSpPr>
            <p:cNvPr id="28" name="TextBox 28"/>
            <p:cNvSpPr txBox="1"/>
            <p:nvPr/>
          </p:nvSpPr>
          <p:spPr>
            <a:xfrm>
              <a:off x="0" y="-66675"/>
              <a:ext cx="17155330" cy="875134"/>
            </a:xfrm>
            <a:prstGeom prst="rect">
              <a:avLst/>
            </a:prstGeom>
          </p:spPr>
          <p:txBody>
            <a:bodyPr lIns="0" tIns="0" rIns="0" bIns="0" rtlCol="0" anchor="t">
              <a:spAutoFit/>
            </a:bodyPr>
            <a:lstStyle/>
            <a:p>
              <a:pPr>
                <a:lnSpc>
                  <a:spcPts val="5663"/>
                </a:lnSpc>
              </a:pPr>
              <a:endParaRPr/>
            </a:p>
          </p:txBody>
        </p:sp>
        <p:sp>
          <p:nvSpPr>
            <p:cNvPr id="29" name="TextBox 29"/>
            <p:cNvSpPr txBox="1"/>
            <p:nvPr/>
          </p:nvSpPr>
          <p:spPr>
            <a:xfrm>
              <a:off x="0" y="886289"/>
              <a:ext cx="18230340" cy="8638547"/>
            </a:xfrm>
            <a:prstGeom prst="rect">
              <a:avLst/>
            </a:prstGeom>
          </p:spPr>
          <p:txBody>
            <a:bodyPr lIns="0" tIns="0" rIns="0" bIns="0" rtlCol="0" anchor="t">
              <a:spAutoFit/>
            </a:bodyPr>
            <a:lstStyle/>
            <a:p>
              <a:pPr>
                <a:lnSpc>
                  <a:spcPts val="3994"/>
                </a:lnSpc>
              </a:pPr>
              <a:r>
                <a:rPr lang="en-US" sz="2853">
                  <a:solidFill>
                    <a:srgbClr val="35586D"/>
                  </a:solidFill>
                  <a:latin typeface="Arialle"/>
                </a:rPr>
                <a:t>Ebeveynin inancı:</a:t>
              </a:r>
            </a:p>
            <a:p>
              <a:pPr>
                <a:lnSpc>
                  <a:spcPts val="3994"/>
                </a:lnSpc>
              </a:pPr>
              <a:r>
                <a:rPr lang="en-US" sz="2853">
                  <a:solidFill>
                    <a:srgbClr val="35586D"/>
                  </a:solidFill>
                  <a:latin typeface="Arialle"/>
                </a:rPr>
                <a:t>-Benim görevim çocuklarıma hizmet etmek ve onları mutlu etmektir.</a:t>
              </a:r>
            </a:p>
            <a:p>
              <a:pPr>
                <a:lnSpc>
                  <a:spcPts val="3994"/>
                </a:lnSpc>
              </a:pPr>
              <a:r>
                <a:rPr lang="en-US" sz="2853">
                  <a:solidFill>
                    <a:srgbClr val="35586D"/>
                  </a:solidFill>
                  <a:latin typeface="Arialle"/>
                </a:rPr>
                <a:t>-Çocuklarımı üzen sonuçlar etkin olamaz.</a:t>
              </a:r>
            </a:p>
            <a:p>
              <a:pPr>
                <a:lnSpc>
                  <a:spcPts val="3994"/>
                </a:lnSpc>
              </a:pPr>
              <a:endParaRPr/>
            </a:p>
            <a:p>
              <a:pPr>
                <a:lnSpc>
                  <a:spcPts val="3994"/>
                </a:lnSpc>
              </a:pPr>
              <a:r>
                <a:rPr lang="en-US" sz="2853">
                  <a:solidFill>
                    <a:srgbClr val="35586D"/>
                  </a:solidFill>
                  <a:latin typeface="Arialle"/>
                </a:rPr>
                <a:t>Çocuğun öğrendiği:</a:t>
              </a:r>
            </a:p>
            <a:p>
              <a:pPr>
                <a:lnSpc>
                  <a:spcPts val="3994"/>
                </a:lnSpc>
              </a:pPr>
              <a:r>
                <a:rPr lang="en-US" sz="2853">
                  <a:solidFill>
                    <a:srgbClr val="35586D"/>
                  </a:solidFill>
                  <a:latin typeface="Arialle"/>
                </a:rPr>
                <a:t>-Kurallar başkaları içindir benim için değil.</a:t>
              </a:r>
            </a:p>
            <a:p>
              <a:pPr>
                <a:lnSpc>
                  <a:spcPts val="3994"/>
                </a:lnSpc>
              </a:pPr>
              <a:r>
                <a:rPr lang="en-US" sz="2853">
                  <a:solidFill>
                    <a:srgbClr val="35586D"/>
                  </a:solidFill>
                  <a:latin typeface="Arialle"/>
                </a:rPr>
                <a:t>-Ben istediğimi yaparım.</a:t>
              </a:r>
            </a:p>
            <a:p>
              <a:pPr>
                <a:lnSpc>
                  <a:spcPts val="3994"/>
                </a:lnSpc>
              </a:pPr>
              <a:endParaRPr/>
            </a:p>
            <a:p>
              <a:pPr>
                <a:lnSpc>
                  <a:spcPts val="3994"/>
                </a:lnSpc>
              </a:pPr>
              <a:r>
                <a:rPr lang="en-US" sz="2853">
                  <a:solidFill>
                    <a:srgbClr val="35586D"/>
                  </a:solidFill>
                  <a:latin typeface="Arialle"/>
                </a:rPr>
                <a:t>Çocukların tepkisi:</a:t>
              </a:r>
            </a:p>
            <a:p>
              <a:pPr>
                <a:lnSpc>
                  <a:spcPts val="3994"/>
                </a:lnSpc>
              </a:pPr>
              <a:r>
                <a:rPr lang="en-US" sz="2853">
                  <a:solidFill>
                    <a:srgbClr val="35586D"/>
                  </a:solidFill>
                  <a:latin typeface="Arialle"/>
                </a:rPr>
                <a:t>-Kuralları reddetme, otoriteyi zorlama</a:t>
              </a:r>
            </a:p>
            <a:p>
              <a:pPr>
                <a:lnSpc>
                  <a:spcPts val="3994"/>
                </a:lnSpc>
              </a:pPr>
              <a:r>
                <a:rPr lang="en-US" sz="2853">
                  <a:solidFill>
                    <a:srgbClr val="35586D"/>
                  </a:solidFill>
                  <a:latin typeface="Arialle"/>
                </a:rPr>
                <a:t>-Söylenenleri duymazdan gelme</a:t>
              </a:r>
            </a:p>
            <a:p>
              <a:pPr>
                <a:lnSpc>
                  <a:spcPts val="3994"/>
                </a:lnSpc>
              </a:pPr>
              <a:r>
                <a:rPr lang="en-US" sz="2853">
                  <a:solidFill>
                    <a:srgbClr val="35586D"/>
                  </a:solidFill>
                  <a:latin typeface="Arialle"/>
                </a:rPr>
                <a:t>-Sözleriyle ebeveyni yıpratma</a:t>
              </a:r>
            </a:p>
            <a:p>
              <a:pPr>
                <a:lnSpc>
                  <a:spcPts val="3994"/>
                </a:lnSpc>
              </a:pPr>
              <a:endParaRPr/>
            </a:p>
          </p:txBody>
        </p:sp>
      </p:grpSp>
    </p:spTree>
  </p:cSld>
  <p:clrMapOvr>
    <a:masterClrMapping/>
  </p:clrMapOvr>
  <p:transition spd="slow">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p:nvPr/>
        </p:nvGrpSpPr>
        <p:grpSpPr>
          <a:xfrm rot="5400000">
            <a:off x="-10052263" y="-5339227"/>
            <a:ext cx="20965455" cy="20965455"/>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lnTo>
                    <a:pt x="812800" y="310462"/>
                  </a:lnTo>
                  <a:lnTo>
                    <a:pt x="657569" y="812800"/>
                  </a:lnTo>
                  <a:lnTo>
                    <a:pt x="155231" y="812800"/>
                  </a:lnTo>
                  <a:lnTo>
                    <a:pt x="0" y="310462"/>
                  </a:lnTo>
                  <a:lnTo>
                    <a:pt x="406400" y="0"/>
                  </a:lnTo>
                  <a:close/>
                </a:path>
              </a:pathLst>
            </a:custGeom>
            <a:solidFill>
              <a:srgbClr val="6BA7C4"/>
            </a:solidFill>
          </p:spPr>
        </p:sp>
        <p:sp>
          <p:nvSpPr>
            <p:cNvPr id="4" name="TextBox 4"/>
            <p:cNvSpPr txBox="1"/>
            <p:nvPr/>
          </p:nvSpPr>
          <p:spPr>
            <a:xfrm>
              <a:off x="127000" y="165100"/>
              <a:ext cx="558800" cy="596900"/>
            </a:xfrm>
            <a:prstGeom prst="rect">
              <a:avLst/>
            </a:prstGeom>
          </p:spPr>
          <p:txBody>
            <a:bodyPr lIns="50800" tIns="50800" rIns="50800" bIns="50800" rtlCol="0" anchor="ctr"/>
            <a:lstStyle/>
            <a:p>
              <a:pPr algn="ctr">
                <a:lnSpc>
                  <a:spcPts val="2659"/>
                </a:lnSpc>
              </a:pPr>
              <a:endParaRPr/>
            </a:p>
          </p:txBody>
        </p:sp>
      </p:grpSp>
      <p:grpSp>
        <p:nvGrpSpPr>
          <p:cNvPr id="5" name="Group 5"/>
          <p:cNvGrpSpPr/>
          <p:nvPr/>
        </p:nvGrpSpPr>
        <p:grpSpPr>
          <a:xfrm>
            <a:off x="1028700" y="1028700"/>
            <a:ext cx="16230600" cy="8229600"/>
            <a:chOff x="0" y="0"/>
            <a:chExt cx="4274726" cy="2167467"/>
          </a:xfrm>
        </p:grpSpPr>
        <p:sp>
          <p:nvSpPr>
            <p:cNvPr id="6" name="Freeform 6"/>
            <p:cNvSpPr/>
            <p:nvPr/>
          </p:nvSpPr>
          <p:spPr>
            <a:xfrm>
              <a:off x="0" y="0"/>
              <a:ext cx="4274726" cy="2167467"/>
            </a:xfrm>
            <a:custGeom>
              <a:avLst/>
              <a:gdLst/>
              <a:ahLst/>
              <a:cxnLst/>
              <a:rect l="l" t="t" r="r" b="b"/>
              <a:pathLst>
                <a:path w="4274726" h="2167467">
                  <a:moveTo>
                    <a:pt x="0" y="0"/>
                  </a:moveTo>
                  <a:lnTo>
                    <a:pt x="4274726" y="0"/>
                  </a:lnTo>
                  <a:lnTo>
                    <a:pt x="4274726" y="2167467"/>
                  </a:lnTo>
                  <a:lnTo>
                    <a:pt x="0" y="2167467"/>
                  </a:lnTo>
                  <a:close/>
                </a:path>
              </a:pathLst>
            </a:custGeom>
            <a:solidFill>
              <a:srgbClr val="FFFFFF"/>
            </a:solidFill>
          </p:spPr>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sp>
        <p:nvSpPr>
          <p:cNvPr id="8" name="Freeform 8"/>
          <p:cNvSpPr/>
          <p:nvPr/>
        </p:nvSpPr>
        <p:spPr>
          <a:xfrm>
            <a:off x="10606619" y="2195041"/>
            <a:ext cx="5896919" cy="5896919"/>
          </a:xfrm>
          <a:custGeom>
            <a:avLst/>
            <a:gdLst/>
            <a:ahLst/>
            <a:cxnLst/>
            <a:rect l="l" t="t" r="r" b="b"/>
            <a:pathLst>
              <a:path w="5896919" h="5896919">
                <a:moveTo>
                  <a:pt x="0" y="0"/>
                </a:moveTo>
                <a:lnTo>
                  <a:pt x="5896919" y="0"/>
                </a:lnTo>
                <a:lnTo>
                  <a:pt x="5896919" y="5896918"/>
                </a:lnTo>
                <a:lnTo>
                  <a:pt x="0" y="5896918"/>
                </a:lnTo>
                <a:lnTo>
                  <a:pt x="0" y="0"/>
                </a:lnTo>
                <a:close/>
              </a:path>
            </a:pathLst>
          </a:custGeom>
          <a:blipFill>
            <a:blip r:embed="rId3">
              <a:extLst>
                <a:ext uri="{96DAC541-7B7A-43D3-8B79-37D633B846F1}">
                  <asvg:svgBlip xmlns:asvg="http://schemas.microsoft.com/office/drawing/2016/SVG/main" xmlns="" r:embed="rId4"/>
                </a:ext>
              </a:extLst>
            </a:blip>
            <a:stretch>
              <a:fillRect/>
            </a:stretch>
          </a:blipFill>
        </p:spPr>
      </p:sp>
      <p:grpSp>
        <p:nvGrpSpPr>
          <p:cNvPr id="9" name="Group 9"/>
          <p:cNvGrpSpPr>
            <a:grpSpLocks noChangeAspect="1"/>
          </p:cNvGrpSpPr>
          <p:nvPr/>
        </p:nvGrpSpPr>
        <p:grpSpPr>
          <a:xfrm rot="-5400000">
            <a:off x="15232320" y="6908324"/>
            <a:ext cx="1165165" cy="1310811"/>
            <a:chOff x="0" y="0"/>
            <a:chExt cx="5370413" cy="6041715"/>
          </a:xfrm>
        </p:grpSpPr>
        <p:sp>
          <p:nvSpPr>
            <p:cNvPr id="10" name="Freeform 1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1" name="Freeform 11"/>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12" name="Group 12"/>
          <p:cNvGrpSpPr>
            <a:grpSpLocks noChangeAspect="1"/>
          </p:cNvGrpSpPr>
          <p:nvPr/>
        </p:nvGrpSpPr>
        <p:grpSpPr>
          <a:xfrm rot="-5400000">
            <a:off x="15674791" y="7375099"/>
            <a:ext cx="997467" cy="1122151"/>
            <a:chOff x="0" y="0"/>
            <a:chExt cx="5370413" cy="6041715"/>
          </a:xfrm>
        </p:grpSpPr>
        <p:sp>
          <p:nvSpPr>
            <p:cNvPr id="13" name="Freeform 1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14" name="Freeform 1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grpSp>
        <p:nvGrpSpPr>
          <p:cNvPr id="15" name="Group 15"/>
          <p:cNvGrpSpPr/>
          <p:nvPr/>
        </p:nvGrpSpPr>
        <p:grpSpPr>
          <a:xfrm rot="5400000">
            <a:off x="1865490" y="4875801"/>
            <a:ext cx="611884" cy="535399"/>
            <a:chOff x="0" y="0"/>
            <a:chExt cx="812800" cy="711200"/>
          </a:xfrm>
        </p:grpSpPr>
        <p:sp>
          <p:nvSpPr>
            <p:cNvPr id="16" name="Freeform 16"/>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EF6843"/>
            </a:solidFill>
          </p:spPr>
        </p:sp>
        <p:sp>
          <p:nvSpPr>
            <p:cNvPr id="17" name="TextBox 17"/>
            <p:cNvSpPr txBox="1"/>
            <p:nvPr/>
          </p:nvSpPr>
          <p:spPr>
            <a:xfrm>
              <a:off x="127000" y="292100"/>
              <a:ext cx="558800" cy="368300"/>
            </a:xfrm>
            <a:prstGeom prst="rect">
              <a:avLst/>
            </a:prstGeom>
          </p:spPr>
          <p:txBody>
            <a:bodyPr lIns="50800" tIns="50800" rIns="50800" bIns="50800" rtlCol="0" anchor="ctr"/>
            <a:lstStyle/>
            <a:p>
              <a:pPr algn="ctr">
                <a:lnSpc>
                  <a:spcPts val="2659"/>
                </a:lnSpc>
              </a:pPr>
              <a:endParaRPr/>
            </a:p>
          </p:txBody>
        </p:sp>
      </p:grpSp>
      <p:grpSp>
        <p:nvGrpSpPr>
          <p:cNvPr id="18" name="Group 18"/>
          <p:cNvGrpSpPr/>
          <p:nvPr/>
        </p:nvGrpSpPr>
        <p:grpSpPr>
          <a:xfrm>
            <a:off x="8643934" y="1928790"/>
            <a:ext cx="7719030" cy="5994290"/>
            <a:chOff x="0" y="-66675"/>
            <a:chExt cx="2032995" cy="1578743"/>
          </a:xfrm>
        </p:grpSpPr>
        <p:sp>
          <p:nvSpPr>
            <p:cNvPr id="19" name="Freeform 19"/>
            <p:cNvSpPr/>
            <p:nvPr/>
          </p:nvSpPr>
          <p:spPr>
            <a:xfrm>
              <a:off x="0" y="0"/>
              <a:ext cx="2032995" cy="1512068"/>
            </a:xfrm>
            <a:custGeom>
              <a:avLst/>
              <a:gdLst/>
              <a:ahLst/>
              <a:cxnLst/>
              <a:rect l="l" t="t" r="r" b="b"/>
              <a:pathLst>
                <a:path w="2032995" h="1512068">
                  <a:moveTo>
                    <a:pt x="0" y="0"/>
                  </a:moveTo>
                  <a:lnTo>
                    <a:pt x="2032995" y="0"/>
                  </a:lnTo>
                  <a:lnTo>
                    <a:pt x="2032995" y="1512068"/>
                  </a:lnTo>
                  <a:lnTo>
                    <a:pt x="0" y="1512068"/>
                  </a:lnTo>
                  <a:close/>
                </a:path>
              </a:pathLst>
            </a:custGeom>
            <a:solidFill>
              <a:srgbClr val="6BA7C4"/>
            </a:solidFill>
          </p:spPr>
        </p:sp>
        <p:sp>
          <p:nvSpPr>
            <p:cNvPr id="20" name="TextBox 20"/>
            <p:cNvSpPr txBox="1"/>
            <p:nvPr/>
          </p:nvSpPr>
          <p:spPr>
            <a:xfrm>
              <a:off x="0" y="-66675"/>
              <a:ext cx="1956754" cy="1505196"/>
            </a:xfrm>
            <a:prstGeom prst="rect">
              <a:avLst/>
            </a:prstGeom>
          </p:spPr>
          <p:txBody>
            <a:bodyPr lIns="50800" tIns="50800" rIns="50800" bIns="50800" rtlCol="0" anchor="ctr"/>
            <a:lstStyle/>
            <a:p>
              <a:pPr algn="ctr">
                <a:lnSpc>
                  <a:spcPts val="5039"/>
                </a:lnSpc>
              </a:pPr>
              <a:r>
                <a:rPr lang="en-US" sz="3599" dirty="0" err="1">
                  <a:solidFill>
                    <a:srgbClr val="000000"/>
                  </a:solidFill>
                  <a:latin typeface="Body Text"/>
                </a:rPr>
                <a:t>Çocuklar</a:t>
              </a:r>
              <a:r>
                <a:rPr lang="en-US" sz="3599" dirty="0">
                  <a:solidFill>
                    <a:srgbClr val="000000"/>
                  </a:solidFill>
                  <a:latin typeface="Body Text"/>
                </a:rPr>
                <a:t> </a:t>
              </a:r>
              <a:r>
                <a:rPr lang="en-US" sz="3599" dirty="0" err="1">
                  <a:solidFill>
                    <a:srgbClr val="000000"/>
                  </a:solidFill>
                  <a:latin typeface="Body Text"/>
                </a:rPr>
                <a:t>yaşadıkları</a:t>
              </a:r>
              <a:r>
                <a:rPr lang="en-US" sz="3599" dirty="0">
                  <a:solidFill>
                    <a:srgbClr val="000000"/>
                  </a:solidFill>
                  <a:latin typeface="Body Text"/>
                </a:rPr>
                <a:t> </a:t>
              </a:r>
              <a:r>
                <a:rPr lang="en-US" sz="3599" dirty="0" err="1">
                  <a:solidFill>
                    <a:srgbClr val="000000"/>
                  </a:solidFill>
                  <a:latin typeface="Body Text"/>
                </a:rPr>
                <a:t>dünyanın</a:t>
              </a:r>
              <a:r>
                <a:rPr lang="en-US" sz="3599" dirty="0">
                  <a:solidFill>
                    <a:srgbClr val="000000"/>
                  </a:solidFill>
                  <a:latin typeface="Body Text"/>
                </a:rPr>
                <a:t> kurallarını </a:t>
              </a:r>
              <a:r>
                <a:rPr lang="en-US" sz="3599" dirty="0" err="1">
                  <a:solidFill>
                    <a:srgbClr val="000000"/>
                  </a:solidFill>
                  <a:latin typeface="Body Text"/>
                </a:rPr>
                <a:t>anlamak</a:t>
              </a:r>
              <a:r>
                <a:rPr lang="en-US" sz="3599" dirty="0">
                  <a:solidFill>
                    <a:srgbClr val="000000"/>
                  </a:solidFill>
                  <a:latin typeface="Body Text"/>
                </a:rPr>
                <a:t> </a:t>
              </a:r>
              <a:r>
                <a:rPr lang="en-US" sz="3599" dirty="0" err="1">
                  <a:solidFill>
                    <a:srgbClr val="000000"/>
                  </a:solidFill>
                  <a:latin typeface="Body Text"/>
                </a:rPr>
                <a:t>isterler</a:t>
              </a:r>
              <a:r>
                <a:rPr lang="en-US" sz="3599" dirty="0">
                  <a:solidFill>
                    <a:srgbClr val="000000"/>
                  </a:solidFill>
                  <a:latin typeface="Body Text"/>
                </a:rPr>
                <a:t> </a:t>
              </a:r>
              <a:r>
                <a:rPr lang="en-US" sz="3599" dirty="0" err="1">
                  <a:solidFill>
                    <a:srgbClr val="000000"/>
                  </a:solidFill>
                  <a:latin typeface="Body Text"/>
                </a:rPr>
                <a:t>ve</a:t>
              </a:r>
              <a:r>
                <a:rPr lang="en-US" sz="3599" dirty="0">
                  <a:solidFill>
                    <a:srgbClr val="000000"/>
                  </a:solidFill>
                  <a:latin typeface="Body Text"/>
                </a:rPr>
                <a:t> </a:t>
              </a:r>
              <a:r>
                <a:rPr lang="en-US" sz="3599" dirty="0" err="1">
                  <a:solidFill>
                    <a:srgbClr val="000000"/>
                  </a:solidFill>
                  <a:latin typeface="Body Text"/>
                </a:rPr>
                <a:t>buna</a:t>
              </a:r>
              <a:r>
                <a:rPr lang="en-US" sz="3599" dirty="0">
                  <a:solidFill>
                    <a:srgbClr val="000000"/>
                  </a:solidFill>
                  <a:latin typeface="Body Text"/>
                </a:rPr>
                <a:t> </a:t>
              </a:r>
              <a:r>
                <a:rPr lang="en-US" sz="3599" dirty="0" err="1">
                  <a:solidFill>
                    <a:srgbClr val="000000"/>
                  </a:solidFill>
                  <a:latin typeface="Body Text"/>
                </a:rPr>
                <a:t>ihtiyaç</a:t>
              </a:r>
              <a:r>
                <a:rPr lang="en-US" sz="3599" dirty="0">
                  <a:solidFill>
                    <a:srgbClr val="000000"/>
                  </a:solidFill>
                  <a:latin typeface="Body Text"/>
                </a:rPr>
                <a:t> </a:t>
              </a:r>
              <a:r>
                <a:rPr lang="en-US" sz="3599" dirty="0" err="1">
                  <a:solidFill>
                    <a:srgbClr val="000000"/>
                  </a:solidFill>
                  <a:latin typeface="Body Text"/>
                </a:rPr>
                <a:t>duyarlar</a:t>
              </a:r>
              <a:r>
                <a:rPr lang="en-US" sz="3599" dirty="0">
                  <a:solidFill>
                    <a:srgbClr val="000000"/>
                  </a:solidFill>
                  <a:latin typeface="Body Text"/>
                </a:rPr>
                <a:t>. </a:t>
              </a:r>
              <a:r>
                <a:rPr lang="en-US" sz="3599" dirty="0" err="1">
                  <a:solidFill>
                    <a:srgbClr val="000000"/>
                  </a:solidFill>
                  <a:latin typeface="Body Text"/>
                </a:rPr>
                <a:t>Kendilerinden</a:t>
              </a:r>
              <a:r>
                <a:rPr lang="en-US" sz="3599" dirty="0">
                  <a:solidFill>
                    <a:srgbClr val="000000"/>
                  </a:solidFill>
                  <a:latin typeface="Body Text"/>
                </a:rPr>
                <a:t> ne </a:t>
              </a:r>
              <a:r>
                <a:rPr lang="en-US" sz="3599" dirty="0" err="1">
                  <a:solidFill>
                    <a:srgbClr val="000000"/>
                  </a:solidFill>
                  <a:latin typeface="Body Text"/>
                </a:rPr>
                <a:t>beklendiğini</a:t>
              </a:r>
              <a:r>
                <a:rPr lang="en-US" sz="3599" dirty="0">
                  <a:solidFill>
                    <a:srgbClr val="000000"/>
                  </a:solidFill>
                  <a:latin typeface="Body Text"/>
                </a:rPr>
                <a:t>, ne </a:t>
              </a:r>
              <a:r>
                <a:rPr lang="en-US" sz="3599" dirty="0" err="1">
                  <a:solidFill>
                    <a:srgbClr val="000000"/>
                  </a:solidFill>
                  <a:latin typeface="Body Text"/>
                </a:rPr>
                <a:t>kadar</a:t>
              </a:r>
              <a:r>
                <a:rPr lang="en-US" sz="3599" dirty="0">
                  <a:solidFill>
                    <a:srgbClr val="000000"/>
                  </a:solidFill>
                  <a:latin typeface="Body Text"/>
                </a:rPr>
                <a:t> </a:t>
              </a:r>
              <a:r>
                <a:rPr lang="en-US" sz="3599" dirty="0" err="1">
                  <a:solidFill>
                    <a:srgbClr val="000000"/>
                  </a:solidFill>
                  <a:latin typeface="Body Text"/>
                </a:rPr>
                <a:t>ileri</a:t>
              </a:r>
              <a:r>
                <a:rPr lang="en-US" sz="3599" dirty="0">
                  <a:solidFill>
                    <a:srgbClr val="000000"/>
                  </a:solidFill>
                  <a:latin typeface="Body Text"/>
                </a:rPr>
                <a:t> gidebileceklerini, </a:t>
              </a:r>
              <a:r>
                <a:rPr lang="en-US" sz="3599" dirty="0" err="1">
                  <a:solidFill>
                    <a:srgbClr val="000000"/>
                  </a:solidFill>
                  <a:latin typeface="Body Text"/>
                </a:rPr>
                <a:t>fazla</a:t>
              </a:r>
              <a:r>
                <a:rPr lang="en-US" sz="3599" dirty="0">
                  <a:solidFill>
                    <a:srgbClr val="000000"/>
                  </a:solidFill>
                  <a:latin typeface="Body Text"/>
                </a:rPr>
                <a:t> </a:t>
              </a:r>
              <a:r>
                <a:rPr lang="en-US" sz="3599" dirty="0" err="1">
                  <a:solidFill>
                    <a:srgbClr val="000000"/>
                  </a:solidFill>
                  <a:latin typeface="Body Text"/>
                </a:rPr>
                <a:t>ileri</a:t>
              </a:r>
              <a:r>
                <a:rPr lang="en-US" sz="3599" dirty="0">
                  <a:solidFill>
                    <a:srgbClr val="000000"/>
                  </a:solidFill>
                  <a:latin typeface="Body Text"/>
                </a:rPr>
                <a:t> </a:t>
              </a:r>
              <a:r>
                <a:rPr lang="en-US" sz="3599" dirty="0" err="1">
                  <a:solidFill>
                    <a:srgbClr val="000000"/>
                  </a:solidFill>
                  <a:latin typeface="Body Text"/>
                </a:rPr>
                <a:t>gittiklerinde</a:t>
              </a:r>
              <a:r>
                <a:rPr lang="en-US" sz="3599" dirty="0">
                  <a:solidFill>
                    <a:srgbClr val="000000"/>
                  </a:solidFill>
                  <a:latin typeface="Body Text"/>
                </a:rPr>
                <a:t> </a:t>
              </a:r>
              <a:r>
                <a:rPr lang="en-US" sz="3599" dirty="0" err="1">
                  <a:solidFill>
                    <a:srgbClr val="000000"/>
                  </a:solidFill>
                  <a:latin typeface="Body Text"/>
                </a:rPr>
                <a:t>neler</a:t>
              </a:r>
              <a:r>
                <a:rPr lang="en-US" sz="3599" dirty="0">
                  <a:solidFill>
                    <a:srgbClr val="000000"/>
                  </a:solidFill>
                  <a:latin typeface="Body Text"/>
                </a:rPr>
                <a:t> </a:t>
              </a:r>
              <a:r>
                <a:rPr lang="en-US" sz="3599" dirty="0" err="1">
                  <a:solidFill>
                    <a:srgbClr val="000000"/>
                  </a:solidFill>
                  <a:latin typeface="Body Text"/>
                </a:rPr>
                <a:t>olacağını</a:t>
              </a:r>
              <a:r>
                <a:rPr lang="en-US" sz="3599" dirty="0">
                  <a:solidFill>
                    <a:srgbClr val="000000"/>
                  </a:solidFill>
                  <a:latin typeface="Body Text"/>
                </a:rPr>
                <a:t> </a:t>
              </a:r>
              <a:r>
                <a:rPr lang="en-US" sz="3599" dirty="0" err="1">
                  <a:solidFill>
                    <a:srgbClr val="000000"/>
                  </a:solidFill>
                  <a:latin typeface="Body Text"/>
                </a:rPr>
                <a:t>bilmek</a:t>
              </a:r>
              <a:r>
                <a:rPr lang="en-US" sz="3599" dirty="0">
                  <a:solidFill>
                    <a:srgbClr val="000000"/>
                  </a:solidFill>
                  <a:latin typeface="Body Text"/>
                </a:rPr>
                <a:t> </a:t>
              </a:r>
              <a:r>
                <a:rPr lang="en-US" sz="3599" dirty="0" err="1">
                  <a:solidFill>
                    <a:srgbClr val="000000"/>
                  </a:solidFill>
                  <a:latin typeface="Body Text"/>
                </a:rPr>
                <a:t>isterler</a:t>
              </a:r>
              <a:r>
                <a:rPr lang="en-US" sz="3599" dirty="0">
                  <a:solidFill>
                    <a:srgbClr val="000000"/>
                  </a:solidFill>
                  <a:latin typeface="Body Text"/>
                </a:rPr>
                <a:t>. </a:t>
              </a:r>
              <a:r>
                <a:rPr lang="en-US" sz="3599" dirty="0" err="1">
                  <a:solidFill>
                    <a:srgbClr val="000000"/>
                  </a:solidFill>
                  <a:latin typeface="Body Text"/>
                </a:rPr>
                <a:t>Sınırlar</a:t>
              </a:r>
              <a:r>
                <a:rPr lang="en-US" sz="3599" dirty="0">
                  <a:solidFill>
                    <a:srgbClr val="000000"/>
                  </a:solidFill>
                  <a:latin typeface="Body Text"/>
                </a:rPr>
                <a:t>  </a:t>
              </a:r>
              <a:r>
                <a:rPr lang="en-US" sz="3599" dirty="0" err="1">
                  <a:solidFill>
                    <a:srgbClr val="000000"/>
                  </a:solidFill>
                  <a:latin typeface="Body Text"/>
                </a:rPr>
                <a:t>bu</a:t>
              </a:r>
              <a:r>
                <a:rPr lang="en-US" sz="3599" dirty="0">
                  <a:solidFill>
                    <a:srgbClr val="000000"/>
                  </a:solidFill>
                  <a:latin typeface="Body Text"/>
                </a:rPr>
                <a:t> </a:t>
              </a:r>
              <a:r>
                <a:rPr lang="en-US" sz="3599" dirty="0" err="1">
                  <a:solidFill>
                    <a:srgbClr val="000000"/>
                  </a:solidFill>
                  <a:latin typeface="Body Text"/>
                </a:rPr>
                <a:t>süreçte</a:t>
              </a:r>
              <a:r>
                <a:rPr lang="en-US" sz="3599" dirty="0">
                  <a:solidFill>
                    <a:srgbClr val="000000"/>
                  </a:solidFill>
                  <a:latin typeface="Body Text"/>
                </a:rPr>
                <a:t> </a:t>
              </a:r>
              <a:r>
                <a:rPr lang="en-US" sz="3599" dirty="0" err="1">
                  <a:solidFill>
                    <a:srgbClr val="000000"/>
                  </a:solidFill>
                  <a:latin typeface="Body Text"/>
                </a:rPr>
                <a:t>önemli</a:t>
              </a:r>
              <a:r>
                <a:rPr lang="en-US" sz="3599" dirty="0">
                  <a:solidFill>
                    <a:srgbClr val="000000"/>
                  </a:solidFill>
                  <a:latin typeface="Body Text"/>
                </a:rPr>
                <a:t> </a:t>
              </a:r>
              <a:r>
                <a:rPr lang="en-US" sz="3599" dirty="0" err="1">
                  <a:solidFill>
                    <a:srgbClr val="000000"/>
                  </a:solidFill>
                  <a:latin typeface="Body Text"/>
                </a:rPr>
                <a:t>rol</a:t>
              </a:r>
              <a:r>
                <a:rPr lang="en-US" sz="3599" dirty="0">
                  <a:solidFill>
                    <a:srgbClr val="000000"/>
                  </a:solidFill>
                  <a:latin typeface="Body Text"/>
                </a:rPr>
                <a:t> </a:t>
              </a:r>
              <a:r>
                <a:rPr lang="en-US" sz="3599" dirty="0" err="1">
                  <a:solidFill>
                    <a:srgbClr val="000000"/>
                  </a:solidFill>
                  <a:latin typeface="Body Text"/>
                </a:rPr>
                <a:t>oynar</a:t>
              </a:r>
              <a:r>
                <a:rPr lang="en-US" sz="3599" dirty="0">
                  <a:solidFill>
                    <a:srgbClr val="000000"/>
                  </a:solidFill>
                  <a:latin typeface="Body Text"/>
                </a:rPr>
                <a:t>.</a:t>
              </a:r>
            </a:p>
          </p:txBody>
        </p:sp>
      </p:grpSp>
      <p:sp>
        <p:nvSpPr>
          <p:cNvPr id="21" name="TextBox 21"/>
          <p:cNvSpPr txBox="1"/>
          <p:nvPr/>
        </p:nvSpPr>
        <p:spPr>
          <a:xfrm>
            <a:off x="2811202" y="4478475"/>
            <a:ext cx="5922253" cy="1196700"/>
          </a:xfrm>
          <a:prstGeom prst="rect">
            <a:avLst/>
          </a:prstGeom>
        </p:spPr>
        <p:txBody>
          <a:bodyPr lIns="0" tIns="0" rIns="0" bIns="0" rtlCol="0" anchor="t">
            <a:spAutoFit/>
          </a:bodyPr>
          <a:lstStyle/>
          <a:p>
            <a:pPr>
              <a:lnSpc>
                <a:spcPts val="9785"/>
              </a:lnSpc>
            </a:pPr>
            <a:r>
              <a:rPr lang="en-US" sz="6989">
                <a:solidFill>
                  <a:srgbClr val="35586D"/>
                </a:solidFill>
                <a:latin typeface="Antonio Bold"/>
              </a:rPr>
              <a:t>SINIRLARA DAİR</a:t>
            </a:r>
          </a:p>
        </p:txBody>
      </p:sp>
    </p:spTree>
  </p:cSld>
  <p:clrMapOvr>
    <a:masterClrMapping/>
  </p:clrMapOvr>
  <p:transition spd="slow">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p:nvPr/>
        </p:nvGrpSpPr>
        <p:grpSpPr>
          <a:xfrm rot="5400000">
            <a:off x="-10052263" y="-5339227"/>
            <a:ext cx="20965455" cy="20965455"/>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lnTo>
                    <a:pt x="812800" y="310462"/>
                  </a:lnTo>
                  <a:lnTo>
                    <a:pt x="657569" y="812800"/>
                  </a:lnTo>
                  <a:lnTo>
                    <a:pt x="155231" y="812800"/>
                  </a:lnTo>
                  <a:lnTo>
                    <a:pt x="0" y="310462"/>
                  </a:lnTo>
                  <a:lnTo>
                    <a:pt x="406400" y="0"/>
                  </a:lnTo>
                  <a:close/>
                </a:path>
              </a:pathLst>
            </a:custGeom>
            <a:solidFill>
              <a:srgbClr val="D3F0EC"/>
            </a:solidFill>
          </p:spPr>
        </p:sp>
        <p:sp>
          <p:nvSpPr>
            <p:cNvPr id="4" name="TextBox 4"/>
            <p:cNvSpPr txBox="1"/>
            <p:nvPr/>
          </p:nvSpPr>
          <p:spPr>
            <a:xfrm>
              <a:off x="127000" y="165100"/>
              <a:ext cx="558800" cy="596900"/>
            </a:xfrm>
            <a:prstGeom prst="rect">
              <a:avLst/>
            </a:prstGeom>
          </p:spPr>
          <p:txBody>
            <a:bodyPr lIns="50800" tIns="50800" rIns="50800" bIns="50800" rtlCol="0" anchor="ctr"/>
            <a:lstStyle/>
            <a:p>
              <a:pPr algn="ctr">
                <a:lnSpc>
                  <a:spcPts val="2659"/>
                </a:lnSpc>
              </a:pPr>
              <a:endParaRPr/>
            </a:p>
          </p:txBody>
        </p:sp>
      </p:grpSp>
      <p:grpSp>
        <p:nvGrpSpPr>
          <p:cNvPr id="5" name="Group 5"/>
          <p:cNvGrpSpPr/>
          <p:nvPr/>
        </p:nvGrpSpPr>
        <p:grpSpPr>
          <a:xfrm>
            <a:off x="1028700" y="1028700"/>
            <a:ext cx="16230600" cy="8229600"/>
            <a:chOff x="0" y="0"/>
            <a:chExt cx="4274726" cy="2167467"/>
          </a:xfrm>
        </p:grpSpPr>
        <p:sp>
          <p:nvSpPr>
            <p:cNvPr id="6" name="Freeform 6"/>
            <p:cNvSpPr/>
            <p:nvPr/>
          </p:nvSpPr>
          <p:spPr>
            <a:xfrm>
              <a:off x="0" y="0"/>
              <a:ext cx="4274726" cy="2167467"/>
            </a:xfrm>
            <a:custGeom>
              <a:avLst/>
              <a:gdLst/>
              <a:ahLst/>
              <a:cxnLst/>
              <a:rect l="l" t="t" r="r" b="b"/>
              <a:pathLst>
                <a:path w="4274726" h="2167467">
                  <a:moveTo>
                    <a:pt x="0" y="0"/>
                  </a:moveTo>
                  <a:lnTo>
                    <a:pt x="4274726" y="0"/>
                  </a:lnTo>
                  <a:lnTo>
                    <a:pt x="4274726" y="2167467"/>
                  </a:lnTo>
                  <a:lnTo>
                    <a:pt x="0" y="2167467"/>
                  </a:lnTo>
                  <a:close/>
                </a:path>
              </a:pathLst>
            </a:custGeom>
            <a:solidFill>
              <a:srgbClr val="FFFFFF"/>
            </a:solidFill>
          </p:spPr>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grpSp>
        <p:nvGrpSpPr>
          <p:cNvPr id="8" name="Group 8"/>
          <p:cNvGrpSpPr/>
          <p:nvPr/>
        </p:nvGrpSpPr>
        <p:grpSpPr>
          <a:xfrm rot="5400000">
            <a:off x="1746219" y="2544473"/>
            <a:ext cx="611884" cy="535399"/>
            <a:chOff x="0" y="0"/>
            <a:chExt cx="812800" cy="711200"/>
          </a:xfrm>
        </p:grpSpPr>
        <p:sp>
          <p:nvSpPr>
            <p:cNvPr id="9" name="Freeform 9"/>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EF6843"/>
            </a:solidFill>
          </p:spPr>
        </p:sp>
        <p:sp>
          <p:nvSpPr>
            <p:cNvPr id="10" name="TextBox 10"/>
            <p:cNvSpPr txBox="1"/>
            <p:nvPr/>
          </p:nvSpPr>
          <p:spPr>
            <a:xfrm>
              <a:off x="127000" y="292100"/>
              <a:ext cx="558800" cy="368300"/>
            </a:xfrm>
            <a:prstGeom prst="rect">
              <a:avLst/>
            </a:prstGeom>
          </p:spPr>
          <p:txBody>
            <a:bodyPr lIns="50800" tIns="50800" rIns="50800" bIns="50800" rtlCol="0" anchor="ctr"/>
            <a:lstStyle/>
            <a:p>
              <a:pPr algn="ctr">
                <a:lnSpc>
                  <a:spcPts val="2659"/>
                </a:lnSpc>
              </a:pPr>
              <a:endParaRPr/>
            </a:p>
          </p:txBody>
        </p:sp>
      </p:grpSp>
      <p:sp>
        <p:nvSpPr>
          <p:cNvPr id="11" name="TextBox 11"/>
          <p:cNvSpPr txBox="1"/>
          <p:nvPr/>
        </p:nvSpPr>
        <p:spPr>
          <a:xfrm>
            <a:off x="2691932" y="2147148"/>
            <a:ext cx="12929807" cy="1194054"/>
          </a:xfrm>
          <a:prstGeom prst="rect">
            <a:avLst/>
          </a:prstGeom>
        </p:spPr>
        <p:txBody>
          <a:bodyPr lIns="0" tIns="0" rIns="0" bIns="0" rtlCol="0" anchor="t">
            <a:spAutoFit/>
          </a:bodyPr>
          <a:lstStyle/>
          <a:p>
            <a:pPr>
              <a:lnSpc>
                <a:spcPts val="9785"/>
              </a:lnSpc>
            </a:pPr>
            <a:r>
              <a:rPr lang="en-US" sz="6989">
                <a:solidFill>
                  <a:srgbClr val="35586D"/>
                </a:solidFill>
                <a:latin typeface="Antonio Bold"/>
              </a:rPr>
              <a:t>DEMOKRATİK YAKLAŞIM</a:t>
            </a:r>
          </a:p>
        </p:txBody>
      </p:sp>
      <p:grpSp>
        <p:nvGrpSpPr>
          <p:cNvPr id="12" name="Group 12"/>
          <p:cNvGrpSpPr>
            <a:grpSpLocks noChangeAspect="1"/>
          </p:cNvGrpSpPr>
          <p:nvPr/>
        </p:nvGrpSpPr>
        <p:grpSpPr>
          <a:xfrm rot="-5797607">
            <a:off x="15447880" y="1509526"/>
            <a:ext cx="347718" cy="391182"/>
            <a:chOff x="0" y="0"/>
            <a:chExt cx="5370413" cy="6041715"/>
          </a:xfrm>
        </p:grpSpPr>
        <p:sp>
          <p:nvSpPr>
            <p:cNvPr id="13" name="Freeform 1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4" name="Freeform 1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15" name="Group 15"/>
          <p:cNvGrpSpPr>
            <a:grpSpLocks noChangeAspect="1"/>
          </p:cNvGrpSpPr>
          <p:nvPr/>
        </p:nvGrpSpPr>
        <p:grpSpPr>
          <a:xfrm rot="-8645281">
            <a:off x="16198382" y="1314765"/>
            <a:ext cx="297672" cy="334881"/>
            <a:chOff x="0" y="0"/>
            <a:chExt cx="5370413" cy="6041715"/>
          </a:xfrm>
        </p:grpSpPr>
        <p:sp>
          <p:nvSpPr>
            <p:cNvPr id="16" name="Freeform 1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p:spPr>
        </p:sp>
        <p:sp>
          <p:nvSpPr>
            <p:cNvPr id="17" name="Freeform 1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a:ln w="12700">
              <a:solidFill>
                <a:srgbClr val="000000"/>
              </a:solidFill>
            </a:ln>
          </p:spPr>
        </p:sp>
      </p:grpSp>
      <p:grpSp>
        <p:nvGrpSpPr>
          <p:cNvPr id="18" name="Group 18"/>
          <p:cNvGrpSpPr>
            <a:grpSpLocks noChangeAspect="1"/>
          </p:cNvGrpSpPr>
          <p:nvPr/>
        </p:nvGrpSpPr>
        <p:grpSpPr>
          <a:xfrm rot="-662314">
            <a:off x="15963702" y="2421821"/>
            <a:ext cx="297672" cy="334881"/>
            <a:chOff x="0" y="0"/>
            <a:chExt cx="5370413" cy="6041715"/>
          </a:xfrm>
        </p:grpSpPr>
        <p:sp>
          <p:nvSpPr>
            <p:cNvPr id="19" name="Freeform 1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20" name="Freeform 2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a:ln w="12700">
              <a:solidFill>
                <a:srgbClr val="000000"/>
              </a:solidFill>
            </a:ln>
          </p:spPr>
        </p:sp>
      </p:grpSp>
      <p:grpSp>
        <p:nvGrpSpPr>
          <p:cNvPr id="21" name="Group 21"/>
          <p:cNvGrpSpPr>
            <a:grpSpLocks noChangeAspect="1"/>
          </p:cNvGrpSpPr>
          <p:nvPr/>
        </p:nvGrpSpPr>
        <p:grpSpPr>
          <a:xfrm rot="1567620">
            <a:off x="15002643" y="2310640"/>
            <a:ext cx="347718" cy="391182"/>
            <a:chOff x="0" y="0"/>
            <a:chExt cx="5370413" cy="6041715"/>
          </a:xfrm>
        </p:grpSpPr>
        <p:sp>
          <p:nvSpPr>
            <p:cNvPr id="22" name="Freeform 2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23" name="Freeform 2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24" name="Group 24"/>
          <p:cNvGrpSpPr>
            <a:grpSpLocks noChangeAspect="1"/>
          </p:cNvGrpSpPr>
          <p:nvPr/>
        </p:nvGrpSpPr>
        <p:grpSpPr>
          <a:xfrm rot="-3761210">
            <a:off x="14749082" y="2960812"/>
            <a:ext cx="347718" cy="391182"/>
            <a:chOff x="0" y="0"/>
            <a:chExt cx="5370413" cy="6041715"/>
          </a:xfrm>
        </p:grpSpPr>
        <p:sp>
          <p:nvSpPr>
            <p:cNvPr id="25" name="Freeform 2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26" name="Freeform 2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grpSp>
        <p:nvGrpSpPr>
          <p:cNvPr id="27" name="Group 27"/>
          <p:cNvGrpSpPr/>
          <p:nvPr/>
        </p:nvGrpSpPr>
        <p:grpSpPr>
          <a:xfrm>
            <a:off x="1784462" y="3400627"/>
            <a:ext cx="13672755" cy="2142563"/>
            <a:chOff x="0" y="0"/>
            <a:chExt cx="18230340" cy="2856751"/>
          </a:xfrm>
        </p:grpSpPr>
        <p:sp>
          <p:nvSpPr>
            <p:cNvPr id="28" name="TextBox 28"/>
            <p:cNvSpPr txBox="1"/>
            <p:nvPr/>
          </p:nvSpPr>
          <p:spPr>
            <a:xfrm>
              <a:off x="0" y="-66675"/>
              <a:ext cx="17155330" cy="875134"/>
            </a:xfrm>
            <a:prstGeom prst="rect">
              <a:avLst/>
            </a:prstGeom>
          </p:spPr>
          <p:txBody>
            <a:bodyPr lIns="0" tIns="0" rIns="0" bIns="0" rtlCol="0" anchor="t">
              <a:spAutoFit/>
            </a:bodyPr>
            <a:lstStyle/>
            <a:p>
              <a:pPr>
                <a:lnSpc>
                  <a:spcPts val="5663"/>
                </a:lnSpc>
              </a:pPr>
              <a:endParaRPr/>
            </a:p>
          </p:txBody>
        </p:sp>
        <p:sp>
          <p:nvSpPr>
            <p:cNvPr id="29" name="TextBox 29"/>
            <p:cNvSpPr txBox="1"/>
            <p:nvPr/>
          </p:nvSpPr>
          <p:spPr>
            <a:xfrm>
              <a:off x="0" y="886289"/>
              <a:ext cx="18230340" cy="1970462"/>
            </a:xfrm>
            <a:prstGeom prst="rect">
              <a:avLst/>
            </a:prstGeom>
          </p:spPr>
          <p:txBody>
            <a:bodyPr lIns="0" tIns="0" rIns="0" bIns="0" rtlCol="0" anchor="t">
              <a:spAutoFit/>
            </a:bodyPr>
            <a:lstStyle/>
            <a:p>
              <a:pPr>
                <a:lnSpc>
                  <a:spcPts val="3994"/>
                </a:lnSpc>
              </a:pPr>
              <a:r>
                <a:rPr lang="en-US" sz="2853">
                  <a:solidFill>
                    <a:srgbClr val="35586D"/>
                  </a:solidFill>
                  <a:latin typeface="Arialle"/>
                </a:rPr>
                <a:t>Etkin bir çocuk eğitimi  dengeli olmalıdır. Cezacı ve yumuşak yaklaşımda bir taraf kazanırken diğer taraf kaybeder. İkisi de çocuğa sorumluluk kazanmayı öğretemez. </a:t>
              </a:r>
            </a:p>
            <a:p>
              <a:pPr>
                <a:lnSpc>
                  <a:spcPts val="3994"/>
                </a:lnSpc>
              </a:pPr>
              <a:r>
                <a:rPr lang="en-US" sz="2853">
                  <a:solidFill>
                    <a:srgbClr val="35586D"/>
                  </a:solidFill>
                  <a:latin typeface="Arialle"/>
                </a:rPr>
                <a:t>Demokratik yaklaşım her iki tarafın da kazandığı bir yöntemdir.</a:t>
              </a:r>
            </a:p>
          </p:txBody>
        </p:sp>
      </p:grpSp>
    </p:spTree>
  </p:cSld>
  <p:clrMapOvr>
    <a:masterClrMapping/>
  </p:clrMapOvr>
  <p:transition spd="slow">
    <p:cover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p:nvPr/>
        </p:nvGrpSpPr>
        <p:grpSpPr>
          <a:xfrm rot="5400000">
            <a:off x="-10052263" y="-5339227"/>
            <a:ext cx="20965455" cy="20965455"/>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lnTo>
                    <a:pt x="812800" y="310462"/>
                  </a:lnTo>
                  <a:lnTo>
                    <a:pt x="657569" y="812800"/>
                  </a:lnTo>
                  <a:lnTo>
                    <a:pt x="155231" y="812800"/>
                  </a:lnTo>
                  <a:lnTo>
                    <a:pt x="0" y="310462"/>
                  </a:lnTo>
                  <a:lnTo>
                    <a:pt x="406400" y="0"/>
                  </a:lnTo>
                  <a:close/>
                </a:path>
              </a:pathLst>
            </a:custGeom>
            <a:solidFill>
              <a:srgbClr val="D3F0EC"/>
            </a:solidFill>
          </p:spPr>
        </p:sp>
        <p:sp>
          <p:nvSpPr>
            <p:cNvPr id="4" name="TextBox 4"/>
            <p:cNvSpPr txBox="1"/>
            <p:nvPr/>
          </p:nvSpPr>
          <p:spPr>
            <a:xfrm>
              <a:off x="127000" y="165100"/>
              <a:ext cx="558800" cy="596900"/>
            </a:xfrm>
            <a:prstGeom prst="rect">
              <a:avLst/>
            </a:prstGeom>
          </p:spPr>
          <p:txBody>
            <a:bodyPr lIns="50800" tIns="50800" rIns="50800" bIns="50800" rtlCol="0" anchor="ctr"/>
            <a:lstStyle/>
            <a:p>
              <a:pPr algn="ctr">
                <a:lnSpc>
                  <a:spcPts val="2659"/>
                </a:lnSpc>
              </a:pPr>
              <a:endParaRPr/>
            </a:p>
          </p:txBody>
        </p:sp>
      </p:grpSp>
      <p:grpSp>
        <p:nvGrpSpPr>
          <p:cNvPr id="5" name="Group 5"/>
          <p:cNvGrpSpPr/>
          <p:nvPr/>
        </p:nvGrpSpPr>
        <p:grpSpPr>
          <a:xfrm>
            <a:off x="1028700" y="1028700"/>
            <a:ext cx="16230600" cy="8229600"/>
            <a:chOff x="0" y="0"/>
            <a:chExt cx="4274726" cy="2167467"/>
          </a:xfrm>
        </p:grpSpPr>
        <p:sp>
          <p:nvSpPr>
            <p:cNvPr id="6" name="Freeform 6"/>
            <p:cNvSpPr/>
            <p:nvPr/>
          </p:nvSpPr>
          <p:spPr>
            <a:xfrm>
              <a:off x="0" y="0"/>
              <a:ext cx="4274726" cy="2167467"/>
            </a:xfrm>
            <a:custGeom>
              <a:avLst/>
              <a:gdLst/>
              <a:ahLst/>
              <a:cxnLst/>
              <a:rect l="l" t="t" r="r" b="b"/>
              <a:pathLst>
                <a:path w="4274726" h="2167467">
                  <a:moveTo>
                    <a:pt x="0" y="0"/>
                  </a:moveTo>
                  <a:lnTo>
                    <a:pt x="4274726" y="0"/>
                  </a:lnTo>
                  <a:lnTo>
                    <a:pt x="4274726" y="2167467"/>
                  </a:lnTo>
                  <a:lnTo>
                    <a:pt x="0" y="2167467"/>
                  </a:lnTo>
                  <a:close/>
                </a:path>
              </a:pathLst>
            </a:custGeom>
            <a:solidFill>
              <a:srgbClr val="FFFFFF"/>
            </a:solidFill>
          </p:spPr>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grpSp>
        <p:nvGrpSpPr>
          <p:cNvPr id="8" name="Group 8"/>
          <p:cNvGrpSpPr/>
          <p:nvPr/>
        </p:nvGrpSpPr>
        <p:grpSpPr>
          <a:xfrm rot="5400000">
            <a:off x="1746219" y="2544473"/>
            <a:ext cx="611884" cy="535399"/>
            <a:chOff x="0" y="0"/>
            <a:chExt cx="812800" cy="711200"/>
          </a:xfrm>
        </p:grpSpPr>
        <p:sp>
          <p:nvSpPr>
            <p:cNvPr id="9" name="Freeform 9"/>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EF6843"/>
            </a:solidFill>
          </p:spPr>
        </p:sp>
        <p:sp>
          <p:nvSpPr>
            <p:cNvPr id="10" name="TextBox 10"/>
            <p:cNvSpPr txBox="1"/>
            <p:nvPr/>
          </p:nvSpPr>
          <p:spPr>
            <a:xfrm>
              <a:off x="127000" y="292100"/>
              <a:ext cx="558800" cy="368300"/>
            </a:xfrm>
            <a:prstGeom prst="rect">
              <a:avLst/>
            </a:prstGeom>
          </p:spPr>
          <p:txBody>
            <a:bodyPr lIns="50800" tIns="50800" rIns="50800" bIns="50800" rtlCol="0" anchor="ctr"/>
            <a:lstStyle/>
            <a:p>
              <a:pPr algn="ctr">
                <a:lnSpc>
                  <a:spcPts val="2659"/>
                </a:lnSpc>
              </a:pPr>
              <a:endParaRPr/>
            </a:p>
          </p:txBody>
        </p:sp>
      </p:grpSp>
      <p:sp>
        <p:nvSpPr>
          <p:cNvPr id="11" name="TextBox 11"/>
          <p:cNvSpPr txBox="1"/>
          <p:nvPr/>
        </p:nvSpPr>
        <p:spPr>
          <a:xfrm>
            <a:off x="2691932" y="2147148"/>
            <a:ext cx="12929807" cy="1194054"/>
          </a:xfrm>
          <a:prstGeom prst="rect">
            <a:avLst/>
          </a:prstGeom>
        </p:spPr>
        <p:txBody>
          <a:bodyPr lIns="0" tIns="0" rIns="0" bIns="0" rtlCol="0" anchor="t">
            <a:spAutoFit/>
          </a:bodyPr>
          <a:lstStyle/>
          <a:p>
            <a:pPr>
              <a:lnSpc>
                <a:spcPts val="9785"/>
              </a:lnSpc>
            </a:pPr>
            <a:r>
              <a:rPr lang="en-US" sz="6989">
                <a:solidFill>
                  <a:srgbClr val="35586D"/>
                </a:solidFill>
                <a:latin typeface="Antonio Bold"/>
              </a:rPr>
              <a:t>DEMOKRATİK YAKLAŞIM</a:t>
            </a:r>
          </a:p>
        </p:txBody>
      </p:sp>
      <p:grpSp>
        <p:nvGrpSpPr>
          <p:cNvPr id="12" name="Group 12"/>
          <p:cNvGrpSpPr>
            <a:grpSpLocks noChangeAspect="1"/>
          </p:cNvGrpSpPr>
          <p:nvPr/>
        </p:nvGrpSpPr>
        <p:grpSpPr>
          <a:xfrm rot="-5797607">
            <a:off x="15447880" y="1509526"/>
            <a:ext cx="347718" cy="391182"/>
            <a:chOff x="0" y="0"/>
            <a:chExt cx="5370413" cy="6041715"/>
          </a:xfrm>
        </p:grpSpPr>
        <p:sp>
          <p:nvSpPr>
            <p:cNvPr id="13" name="Freeform 1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4" name="Freeform 1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15" name="Group 15"/>
          <p:cNvGrpSpPr>
            <a:grpSpLocks noChangeAspect="1"/>
          </p:cNvGrpSpPr>
          <p:nvPr/>
        </p:nvGrpSpPr>
        <p:grpSpPr>
          <a:xfrm rot="-8645281">
            <a:off x="16198382" y="1314765"/>
            <a:ext cx="297672" cy="334881"/>
            <a:chOff x="0" y="0"/>
            <a:chExt cx="5370413" cy="6041715"/>
          </a:xfrm>
        </p:grpSpPr>
        <p:sp>
          <p:nvSpPr>
            <p:cNvPr id="16" name="Freeform 1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p:spPr>
        </p:sp>
        <p:sp>
          <p:nvSpPr>
            <p:cNvPr id="17" name="Freeform 1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a:ln w="12700">
              <a:solidFill>
                <a:srgbClr val="000000"/>
              </a:solidFill>
            </a:ln>
          </p:spPr>
        </p:sp>
      </p:grpSp>
      <p:grpSp>
        <p:nvGrpSpPr>
          <p:cNvPr id="18" name="Group 18"/>
          <p:cNvGrpSpPr>
            <a:grpSpLocks noChangeAspect="1"/>
          </p:cNvGrpSpPr>
          <p:nvPr/>
        </p:nvGrpSpPr>
        <p:grpSpPr>
          <a:xfrm rot="-662314">
            <a:off x="15963702" y="2421821"/>
            <a:ext cx="297672" cy="334881"/>
            <a:chOff x="0" y="0"/>
            <a:chExt cx="5370413" cy="6041715"/>
          </a:xfrm>
        </p:grpSpPr>
        <p:sp>
          <p:nvSpPr>
            <p:cNvPr id="19" name="Freeform 1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20" name="Freeform 2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a:ln w="12700">
              <a:solidFill>
                <a:srgbClr val="000000"/>
              </a:solidFill>
            </a:ln>
          </p:spPr>
        </p:sp>
      </p:grpSp>
      <p:grpSp>
        <p:nvGrpSpPr>
          <p:cNvPr id="21" name="Group 21"/>
          <p:cNvGrpSpPr>
            <a:grpSpLocks noChangeAspect="1"/>
          </p:cNvGrpSpPr>
          <p:nvPr/>
        </p:nvGrpSpPr>
        <p:grpSpPr>
          <a:xfrm rot="1567620">
            <a:off x="15002643" y="2310640"/>
            <a:ext cx="347718" cy="391182"/>
            <a:chOff x="0" y="0"/>
            <a:chExt cx="5370413" cy="6041715"/>
          </a:xfrm>
        </p:grpSpPr>
        <p:sp>
          <p:nvSpPr>
            <p:cNvPr id="22" name="Freeform 2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23" name="Freeform 2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24" name="Group 24"/>
          <p:cNvGrpSpPr>
            <a:grpSpLocks noChangeAspect="1"/>
          </p:cNvGrpSpPr>
          <p:nvPr/>
        </p:nvGrpSpPr>
        <p:grpSpPr>
          <a:xfrm rot="-3761210">
            <a:off x="14749082" y="2960812"/>
            <a:ext cx="347718" cy="391182"/>
            <a:chOff x="0" y="0"/>
            <a:chExt cx="5370413" cy="6041715"/>
          </a:xfrm>
        </p:grpSpPr>
        <p:sp>
          <p:nvSpPr>
            <p:cNvPr id="25" name="Freeform 2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26" name="Freeform 2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grpSp>
        <p:nvGrpSpPr>
          <p:cNvPr id="27" name="Group 27"/>
          <p:cNvGrpSpPr/>
          <p:nvPr/>
        </p:nvGrpSpPr>
        <p:grpSpPr>
          <a:xfrm>
            <a:off x="1784462" y="3156403"/>
            <a:ext cx="13672755" cy="6143414"/>
            <a:chOff x="0" y="0"/>
            <a:chExt cx="18230340" cy="8191219"/>
          </a:xfrm>
        </p:grpSpPr>
        <p:sp>
          <p:nvSpPr>
            <p:cNvPr id="28" name="TextBox 28"/>
            <p:cNvSpPr txBox="1"/>
            <p:nvPr/>
          </p:nvSpPr>
          <p:spPr>
            <a:xfrm>
              <a:off x="0" y="-66675"/>
              <a:ext cx="17155330" cy="875134"/>
            </a:xfrm>
            <a:prstGeom prst="rect">
              <a:avLst/>
            </a:prstGeom>
          </p:spPr>
          <p:txBody>
            <a:bodyPr lIns="0" tIns="0" rIns="0" bIns="0" rtlCol="0" anchor="t">
              <a:spAutoFit/>
            </a:bodyPr>
            <a:lstStyle/>
            <a:p>
              <a:pPr>
                <a:lnSpc>
                  <a:spcPts val="5663"/>
                </a:lnSpc>
              </a:pPr>
              <a:endParaRPr/>
            </a:p>
          </p:txBody>
        </p:sp>
        <p:sp>
          <p:nvSpPr>
            <p:cNvPr id="29" name="TextBox 29"/>
            <p:cNvSpPr txBox="1"/>
            <p:nvPr/>
          </p:nvSpPr>
          <p:spPr>
            <a:xfrm>
              <a:off x="0" y="886289"/>
              <a:ext cx="18230340" cy="7304930"/>
            </a:xfrm>
            <a:prstGeom prst="rect">
              <a:avLst/>
            </a:prstGeom>
          </p:spPr>
          <p:txBody>
            <a:bodyPr lIns="0" tIns="0" rIns="0" bIns="0" rtlCol="0" anchor="t">
              <a:spAutoFit/>
            </a:bodyPr>
            <a:lstStyle/>
            <a:p>
              <a:pPr>
                <a:lnSpc>
                  <a:spcPts val="3994"/>
                </a:lnSpc>
              </a:pPr>
              <a:r>
                <a:rPr lang="en-US" sz="2853">
                  <a:solidFill>
                    <a:srgbClr val="35586D"/>
                  </a:solidFill>
                  <a:latin typeface="Arialle"/>
                </a:rPr>
                <a:t>Ebeveynin inancı:</a:t>
              </a:r>
            </a:p>
            <a:p>
              <a:pPr>
                <a:lnSpc>
                  <a:spcPts val="3994"/>
                </a:lnSpc>
              </a:pPr>
              <a:r>
                <a:rPr lang="en-US" sz="2853">
                  <a:solidFill>
                    <a:srgbClr val="35586D"/>
                  </a:solidFill>
                  <a:latin typeface="Arialle"/>
                </a:rPr>
                <a:t>-Çocuklar sorunlarını kendi başına da çözebilirler.</a:t>
              </a:r>
            </a:p>
            <a:p>
              <a:pPr>
                <a:lnSpc>
                  <a:spcPts val="3994"/>
                </a:lnSpc>
              </a:pPr>
              <a:r>
                <a:rPr lang="en-US" sz="2853">
                  <a:solidFill>
                    <a:srgbClr val="35586D"/>
                  </a:solidFill>
                  <a:latin typeface="Arialle"/>
                </a:rPr>
                <a:t>-Çocuklara seçenek sunulmalı ve davranışlarının sonuçlarından ders almaları sağlanmalıdır. </a:t>
              </a:r>
            </a:p>
            <a:p>
              <a:pPr>
                <a:lnSpc>
                  <a:spcPts val="3994"/>
                </a:lnSpc>
              </a:pPr>
              <a:endParaRPr/>
            </a:p>
            <a:p>
              <a:pPr>
                <a:lnSpc>
                  <a:spcPts val="3994"/>
                </a:lnSpc>
              </a:pPr>
              <a:r>
                <a:rPr lang="en-US" sz="2853">
                  <a:solidFill>
                    <a:srgbClr val="35586D"/>
                  </a:solidFill>
                  <a:latin typeface="Arialle"/>
                </a:rPr>
                <a:t>Çocukların öğrendikleri:</a:t>
              </a:r>
            </a:p>
            <a:p>
              <a:pPr>
                <a:lnSpc>
                  <a:spcPts val="3994"/>
                </a:lnSpc>
              </a:pPr>
              <a:r>
                <a:rPr lang="en-US" sz="2853">
                  <a:solidFill>
                    <a:srgbClr val="35586D"/>
                  </a:solidFill>
                  <a:latin typeface="Arialle"/>
                </a:rPr>
                <a:t>-Sorumluluk, iş birliği, bağımsızlık, otoriteye saygı</a:t>
              </a:r>
            </a:p>
            <a:p>
              <a:pPr>
                <a:lnSpc>
                  <a:spcPts val="3994"/>
                </a:lnSpc>
              </a:pPr>
              <a:endParaRPr/>
            </a:p>
            <a:p>
              <a:pPr>
                <a:lnSpc>
                  <a:spcPts val="3994"/>
                </a:lnSpc>
              </a:pPr>
              <a:r>
                <a:rPr lang="en-US" sz="2853">
                  <a:solidFill>
                    <a:srgbClr val="35586D"/>
                  </a:solidFill>
                  <a:latin typeface="Arialle"/>
                </a:rPr>
                <a:t>Çocukların tepkisi:</a:t>
              </a:r>
            </a:p>
            <a:p>
              <a:pPr>
                <a:lnSpc>
                  <a:spcPts val="3994"/>
                </a:lnSpc>
              </a:pPr>
              <a:r>
                <a:rPr lang="en-US" sz="2853">
                  <a:solidFill>
                    <a:srgbClr val="35586D"/>
                  </a:solidFill>
                  <a:latin typeface="Arialle"/>
                </a:rPr>
                <a:t>-Ebeveyni ciddiye alma</a:t>
              </a:r>
            </a:p>
            <a:p>
              <a:pPr>
                <a:lnSpc>
                  <a:spcPts val="3994"/>
                </a:lnSpc>
              </a:pPr>
              <a:r>
                <a:rPr lang="en-US" sz="2853">
                  <a:solidFill>
                    <a:srgbClr val="35586D"/>
                  </a:solidFill>
                  <a:latin typeface="Arialle"/>
                </a:rPr>
                <a:t>-Kendi başına sorun çözebilme</a:t>
              </a:r>
            </a:p>
          </p:txBody>
        </p:sp>
      </p:grpSp>
    </p:spTree>
  </p:cSld>
  <p:clrMapOvr>
    <a:masterClrMapping/>
  </p:clrMapOvr>
  <p:transition spd="slow">
    <p:cover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p:nvPr/>
        </p:nvGrpSpPr>
        <p:grpSpPr>
          <a:xfrm rot="5400000">
            <a:off x="-10052263" y="-5339227"/>
            <a:ext cx="20965455" cy="20965455"/>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lnTo>
                    <a:pt x="812800" y="310462"/>
                  </a:lnTo>
                  <a:lnTo>
                    <a:pt x="657569" y="812800"/>
                  </a:lnTo>
                  <a:lnTo>
                    <a:pt x="155231" y="812800"/>
                  </a:lnTo>
                  <a:lnTo>
                    <a:pt x="0" y="310462"/>
                  </a:lnTo>
                  <a:lnTo>
                    <a:pt x="406400" y="0"/>
                  </a:lnTo>
                  <a:close/>
                </a:path>
              </a:pathLst>
            </a:custGeom>
            <a:solidFill>
              <a:srgbClr val="6BA7C4"/>
            </a:solidFill>
          </p:spPr>
        </p:sp>
        <p:sp>
          <p:nvSpPr>
            <p:cNvPr id="4" name="TextBox 4"/>
            <p:cNvSpPr txBox="1"/>
            <p:nvPr/>
          </p:nvSpPr>
          <p:spPr>
            <a:xfrm>
              <a:off x="127000" y="165100"/>
              <a:ext cx="558800" cy="596900"/>
            </a:xfrm>
            <a:prstGeom prst="rect">
              <a:avLst/>
            </a:prstGeom>
          </p:spPr>
          <p:txBody>
            <a:bodyPr lIns="50800" tIns="50800" rIns="50800" bIns="50800" rtlCol="0" anchor="ctr"/>
            <a:lstStyle/>
            <a:p>
              <a:pPr algn="ctr">
                <a:lnSpc>
                  <a:spcPts val="2659"/>
                </a:lnSpc>
              </a:pPr>
              <a:endParaRPr/>
            </a:p>
          </p:txBody>
        </p:sp>
      </p:grpSp>
      <p:grpSp>
        <p:nvGrpSpPr>
          <p:cNvPr id="5" name="Group 5"/>
          <p:cNvGrpSpPr/>
          <p:nvPr/>
        </p:nvGrpSpPr>
        <p:grpSpPr>
          <a:xfrm>
            <a:off x="1028700" y="1028700"/>
            <a:ext cx="16230600" cy="8229600"/>
            <a:chOff x="0" y="0"/>
            <a:chExt cx="4274726" cy="2167467"/>
          </a:xfrm>
        </p:grpSpPr>
        <p:sp>
          <p:nvSpPr>
            <p:cNvPr id="6" name="Freeform 6"/>
            <p:cNvSpPr/>
            <p:nvPr/>
          </p:nvSpPr>
          <p:spPr>
            <a:xfrm>
              <a:off x="0" y="0"/>
              <a:ext cx="4274726" cy="2167467"/>
            </a:xfrm>
            <a:custGeom>
              <a:avLst/>
              <a:gdLst/>
              <a:ahLst/>
              <a:cxnLst/>
              <a:rect l="l" t="t" r="r" b="b"/>
              <a:pathLst>
                <a:path w="4274726" h="2167467">
                  <a:moveTo>
                    <a:pt x="0" y="0"/>
                  </a:moveTo>
                  <a:lnTo>
                    <a:pt x="4274726" y="0"/>
                  </a:lnTo>
                  <a:lnTo>
                    <a:pt x="4274726" y="2167467"/>
                  </a:lnTo>
                  <a:lnTo>
                    <a:pt x="0" y="2167467"/>
                  </a:lnTo>
                  <a:close/>
                </a:path>
              </a:pathLst>
            </a:custGeom>
            <a:solidFill>
              <a:srgbClr val="FFFFFF"/>
            </a:solidFill>
          </p:spPr>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grpSp>
        <p:nvGrpSpPr>
          <p:cNvPr id="8" name="Group 8"/>
          <p:cNvGrpSpPr>
            <a:grpSpLocks noChangeAspect="1"/>
          </p:cNvGrpSpPr>
          <p:nvPr/>
        </p:nvGrpSpPr>
        <p:grpSpPr>
          <a:xfrm rot="-5400000">
            <a:off x="15232320" y="6908324"/>
            <a:ext cx="1165165" cy="1310811"/>
            <a:chOff x="0" y="0"/>
            <a:chExt cx="5370413" cy="6041715"/>
          </a:xfrm>
        </p:grpSpPr>
        <p:sp>
          <p:nvSpPr>
            <p:cNvPr id="9" name="Freeform 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0" name="Freeform 1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11" name="Group 11"/>
          <p:cNvGrpSpPr>
            <a:grpSpLocks noChangeAspect="1"/>
          </p:cNvGrpSpPr>
          <p:nvPr/>
        </p:nvGrpSpPr>
        <p:grpSpPr>
          <a:xfrm rot="-5400000">
            <a:off x="15674791" y="7375099"/>
            <a:ext cx="997467" cy="1122151"/>
            <a:chOff x="0" y="0"/>
            <a:chExt cx="5370413" cy="6041715"/>
          </a:xfrm>
        </p:grpSpPr>
        <p:sp>
          <p:nvSpPr>
            <p:cNvPr id="12" name="Freeform 1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13" name="Freeform 1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grpSp>
        <p:nvGrpSpPr>
          <p:cNvPr id="14" name="Group 14"/>
          <p:cNvGrpSpPr/>
          <p:nvPr/>
        </p:nvGrpSpPr>
        <p:grpSpPr>
          <a:xfrm rot="5400000">
            <a:off x="1746219" y="2544473"/>
            <a:ext cx="611884" cy="535399"/>
            <a:chOff x="0" y="0"/>
            <a:chExt cx="812800" cy="711200"/>
          </a:xfrm>
        </p:grpSpPr>
        <p:sp>
          <p:nvSpPr>
            <p:cNvPr id="15" name="Freeform 15"/>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EF6843"/>
            </a:solidFill>
          </p:spPr>
        </p:sp>
        <p:sp>
          <p:nvSpPr>
            <p:cNvPr id="16" name="TextBox 16"/>
            <p:cNvSpPr txBox="1"/>
            <p:nvPr/>
          </p:nvSpPr>
          <p:spPr>
            <a:xfrm>
              <a:off x="127000" y="292100"/>
              <a:ext cx="558800" cy="368300"/>
            </a:xfrm>
            <a:prstGeom prst="rect">
              <a:avLst/>
            </a:prstGeom>
          </p:spPr>
          <p:txBody>
            <a:bodyPr lIns="50800" tIns="50800" rIns="50800" bIns="50800" rtlCol="0" anchor="ctr"/>
            <a:lstStyle/>
            <a:p>
              <a:pPr algn="ctr">
                <a:lnSpc>
                  <a:spcPts val="2659"/>
                </a:lnSpc>
              </a:pPr>
              <a:endParaRPr/>
            </a:p>
          </p:txBody>
        </p:sp>
      </p:grpSp>
      <p:sp>
        <p:nvSpPr>
          <p:cNvPr id="17" name="TextBox 17"/>
          <p:cNvSpPr txBox="1"/>
          <p:nvPr/>
        </p:nvSpPr>
        <p:spPr>
          <a:xfrm>
            <a:off x="2691932" y="2147148"/>
            <a:ext cx="13122971" cy="1196700"/>
          </a:xfrm>
          <a:prstGeom prst="rect">
            <a:avLst/>
          </a:prstGeom>
        </p:spPr>
        <p:txBody>
          <a:bodyPr lIns="0" tIns="0" rIns="0" bIns="0" rtlCol="0" anchor="t">
            <a:spAutoFit/>
          </a:bodyPr>
          <a:lstStyle/>
          <a:p>
            <a:pPr>
              <a:lnSpc>
                <a:spcPts val="9785"/>
              </a:lnSpc>
            </a:pPr>
            <a:r>
              <a:rPr lang="en-US" sz="6989">
                <a:solidFill>
                  <a:srgbClr val="35586D"/>
                </a:solidFill>
                <a:latin typeface="Antonio Bold"/>
              </a:rPr>
              <a:t>Sınırlar konusunda ebeveyn hataları</a:t>
            </a:r>
          </a:p>
        </p:txBody>
      </p:sp>
      <p:sp>
        <p:nvSpPr>
          <p:cNvPr id="18" name="TextBox 18"/>
          <p:cNvSpPr txBox="1"/>
          <p:nvPr/>
        </p:nvSpPr>
        <p:spPr>
          <a:xfrm>
            <a:off x="2691932" y="3621827"/>
            <a:ext cx="6182703" cy="3508375"/>
          </a:xfrm>
          <a:prstGeom prst="rect">
            <a:avLst/>
          </a:prstGeom>
        </p:spPr>
        <p:txBody>
          <a:bodyPr lIns="0" tIns="0" rIns="0" bIns="0" rtlCol="0" anchor="t">
            <a:spAutoFit/>
          </a:bodyPr>
          <a:lstStyle/>
          <a:p>
            <a:pPr marL="539751" lvl="1" indent="-269876" algn="just">
              <a:lnSpc>
                <a:spcPts val="3500"/>
              </a:lnSpc>
              <a:buFont typeface="Arial"/>
              <a:buChar char="•"/>
            </a:pPr>
            <a:r>
              <a:rPr lang="en-US" sz="2500">
                <a:solidFill>
                  <a:srgbClr val="35586D"/>
                </a:solidFill>
                <a:latin typeface="Arialle"/>
              </a:rPr>
              <a:t>Nasihatler</a:t>
            </a:r>
          </a:p>
          <a:p>
            <a:pPr marL="539751" lvl="1" indent="-269876" algn="just">
              <a:lnSpc>
                <a:spcPts val="3500"/>
              </a:lnSpc>
              <a:buFont typeface="Arial"/>
              <a:buChar char="•"/>
            </a:pPr>
            <a:r>
              <a:rPr lang="en-US" sz="2500">
                <a:solidFill>
                  <a:srgbClr val="35586D"/>
                </a:solidFill>
                <a:latin typeface="Arialle"/>
              </a:rPr>
              <a:t>Yanlış davranışı görmezden gelme</a:t>
            </a:r>
          </a:p>
          <a:p>
            <a:pPr marL="539751" lvl="1" indent="-269876" algn="just">
              <a:lnSpc>
                <a:spcPts val="3500"/>
              </a:lnSpc>
              <a:buFont typeface="Arial"/>
              <a:buChar char="•"/>
            </a:pPr>
            <a:r>
              <a:rPr lang="en-US" sz="2500">
                <a:solidFill>
                  <a:srgbClr val="35586D"/>
                </a:solidFill>
                <a:latin typeface="Arialle"/>
              </a:rPr>
              <a:t>Net olmayan mesajlar</a:t>
            </a:r>
          </a:p>
          <a:p>
            <a:pPr marL="539751" lvl="1" indent="-269876" algn="just">
              <a:lnSpc>
                <a:spcPts val="3500"/>
              </a:lnSpc>
              <a:buFont typeface="Arial"/>
              <a:buChar char="•"/>
            </a:pPr>
            <a:r>
              <a:rPr lang="en-US" sz="2500">
                <a:solidFill>
                  <a:srgbClr val="35586D"/>
                </a:solidFill>
                <a:latin typeface="Arialle"/>
              </a:rPr>
              <a:t>Etkisiz örnek oluşturma</a:t>
            </a:r>
          </a:p>
          <a:p>
            <a:pPr marL="539751" lvl="1" indent="-269876" algn="just">
              <a:lnSpc>
                <a:spcPts val="3500"/>
              </a:lnSpc>
              <a:buFont typeface="Arial"/>
              <a:buChar char="•"/>
            </a:pPr>
            <a:r>
              <a:rPr lang="en-US" sz="2500">
                <a:solidFill>
                  <a:srgbClr val="35586D"/>
                </a:solidFill>
                <a:latin typeface="Arialle"/>
              </a:rPr>
              <a:t>Pazarlık</a:t>
            </a:r>
          </a:p>
          <a:p>
            <a:pPr marL="539751" lvl="1" indent="-269876" algn="just">
              <a:lnSpc>
                <a:spcPts val="3500"/>
              </a:lnSpc>
              <a:buFont typeface="Arial"/>
              <a:buChar char="•"/>
            </a:pPr>
            <a:r>
              <a:rPr lang="en-US" sz="2500">
                <a:solidFill>
                  <a:srgbClr val="35586D"/>
                </a:solidFill>
                <a:latin typeface="Arialle"/>
              </a:rPr>
              <a:t>Tartışma ve çekişme</a:t>
            </a:r>
          </a:p>
          <a:p>
            <a:pPr marL="539751" lvl="1" indent="-269876" algn="just">
              <a:lnSpc>
                <a:spcPts val="3500"/>
              </a:lnSpc>
              <a:buFont typeface="Arial"/>
              <a:buChar char="•"/>
            </a:pPr>
            <a:r>
              <a:rPr lang="en-US" sz="2500">
                <a:solidFill>
                  <a:srgbClr val="35586D"/>
                </a:solidFill>
                <a:latin typeface="Arialle"/>
              </a:rPr>
              <a:t>Ebeveynler arasındaki tutarsızlık</a:t>
            </a:r>
          </a:p>
          <a:p>
            <a:pPr marL="539751" lvl="1" indent="-269876" algn="just">
              <a:lnSpc>
                <a:spcPts val="3500"/>
              </a:lnSpc>
              <a:buFont typeface="Arial"/>
              <a:buChar char="•"/>
            </a:pPr>
            <a:r>
              <a:rPr lang="en-US" sz="2500">
                <a:solidFill>
                  <a:srgbClr val="35586D"/>
                </a:solidFill>
                <a:latin typeface="Arialle"/>
              </a:rPr>
              <a:t>Etkisiz takip</a:t>
            </a:r>
          </a:p>
        </p:txBody>
      </p:sp>
    </p:spTree>
  </p:cSld>
  <p:clrMapOvr>
    <a:masterClrMapping/>
  </p:clrMapOvr>
  <p:transition spd="slow">
    <p:cover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a:grpSpLocks noChangeAspect="1"/>
          </p:cNvGrpSpPr>
          <p:nvPr/>
        </p:nvGrpSpPr>
        <p:grpSpPr>
          <a:xfrm>
            <a:off x="13681217" y="-12718"/>
            <a:ext cx="4663202" cy="5246102"/>
            <a:chOff x="0" y="0"/>
            <a:chExt cx="5370413" cy="6041715"/>
          </a:xfrm>
        </p:grpSpPr>
        <p:sp>
          <p:nvSpPr>
            <p:cNvPr id="3" name="Freeform 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p:spPr>
        </p:sp>
        <p:sp>
          <p:nvSpPr>
            <p:cNvPr id="4" name="Freeform 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a:ln w="12700">
              <a:solidFill>
                <a:srgbClr val="000000"/>
              </a:solidFill>
            </a:ln>
          </p:spPr>
        </p:sp>
      </p:grpSp>
      <p:grpSp>
        <p:nvGrpSpPr>
          <p:cNvPr id="5" name="Group 5"/>
          <p:cNvGrpSpPr>
            <a:grpSpLocks noChangeAspect="1"/>
          </p:cNvGrpSpPr>
          <p:nvPr/>
        </p:nvGrpSpPr>
        <p:grpSpPr>
          <a:xfrm rot="-10800000">
            <a:off x="13674939" y="5223859"/>
            <a:ext cx="4661014" cy="5243641"/>
            <a:chOff x="0" y="0"/>
            <a:chExt cx="5370413" cy="6041715"/>
          </a:xfrm>
        </p:grpSpPr>
        <p:sp>
          <p:nvSpPr>
            <p:cNvPr id="6" name="Freeform 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7" name="Freeform 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8" name="Group 8"/>
          <p:cNvGrpSpPr>
            <a:grpSpLocks noChangeAspect="1"/>
          </p:cNvGrpSpPr>
          <p:nvPr/>
        </p:nvGrpSpPr>
        <p:grpSpPr>
          <a:xfrm>
            <a:off x="8428052" y="5233384"/>
            <a:ext cx="5253166" cy="5253166"/>
            <a:chOff x="0" y="0"/>
            <a:chExt cx="6350000" cy="6350000"/>
          </a:xfrm>
        </p:grpSpPr>
        <p:sp>
          <p:nvSpPr>
            <p:cNvPr id="9" name="Freeform 9"/>
            <p:cNvSpPr/>
            <p:nvPr/>
          </p:nvSpPr>
          <p:spPr>
            <a:xfrm>
              <a:off x="-95377" y="-95377"/>
              <a:ext cx="6540754" cy="6540754"/>
            </a:xfrm>
            <a:custGeom>
              <a:avLst/>
              <a:gdLst/>
              <a:ahLst/>
              <a:cxnLst/>
              <a:rect l="l" t="t" r="r" b="b"/>
              <a:pathLst>
                <a:path w="6540754" h="6540754">
                  <a:moveTo>
                    <a:pt x="6540754" y="0"/>
                  </a:moveTo>
                  <a:lnTo>
                    <a:pt x="0" y="6540754"/>
                  </a:lnTo>
                  <a:lnTo>
                    <a:pt x="6540754" y="6540754"/>
                  </a:lnTo>
                  <a:close/>
                </a:path>
              </a:pathLst>
            </a:custGeom>
            <a:solidFill>
              <a:srgbClr val="9CD6B0"/>
            </a:solidFill>
            <a:ln w="12700">
              <a:solidFill>
                <a:srgbClr val="000000"/>
              </a:solidFill>
            </a:ln>
          </p:spPr>
        </p:sp>
      </p:grpSp>
      <p:grpSp>
        <p:nvGrpSpPr>
          <p:cNvPr id="10" name="Group 10"/>
          <p:cNvGrpSpPr>
            <a:grpSpLocks noChangeAspect="1"/>
          </p:cNvGrpSpPr>
          <p:nvPr/>
        </p:nvGrpSpPr>
        <p:grpSpPr>
          <a:xfrm rot="-5400000">
            <a:off x="8428052" y="-19782"/>
            <a:ext cx="5253166" cy="5253166"/>
            <a:chOff x="0" y="0"/>
            <a:chExt cx="6350000" cy="6350000"/>
          </a:xfrm>
        </p:grpSpPr>
        <p:sp>
          <p:nvSpPr>
            <p:cNvPr id="11" name="Freeform 11"/>
            <p:cNvSpPr/>
            <p:nvPr/>
          </p:nvSpPr>
          <p:spPr>
            <a:xfrm>
              <a:off x="-95377" y="-95377"/>
              <a:ext cx="6540754" cy="6540754"/>
            </a:xfrm>
            <a:custGeom>
              <a:avLst/>
              <a:gdLst/>
              <a:ahLst/>
              <a:cxnLst/>
              <a:rect l="l" t="t" r="r" b="b"/>
              <a:pathLst>
                <a:path w="6540754" h="6540754">
                  <a:moveTo>
                    <a:pt x="6540754" y="0"/>
                  </a:moveTo>
                  <a:lnTo>
                    <a:pt x="0" y="6540754"/>
                  </a:lnTo>
                  <a:lnTo>
                    <a:pt x="6540754" y="6540754"/>
                  </a:lnTo>
                  <a:close/>
                </a:path>
              </a:pathLst>
            </a:custGeom>
            <a:solidFill>
              <a:srgbClr val="EF6843"/>
            </a:solidFill>
            <a:ln w="12700">
              <a:solidFill>
                <a:srgbClr val="000000"/>
              </a:solidFill>
            </a:ln>
          </p:spPr>
        </p:sp>
      </p:grpSp>
      <p:sp>
        <p:nvSpPr>
          <p:cNvPr id="12" name="TextBox 12"/>
          <p:cNvSpPr txBox="1"/>
          <p:nvPr/>
        </p:nvSpPr>
        <p:spPr>
          <a:xfrm>
            <a:off x="781499" y="2043556"/>
            <a:ext cx="10636831" cy="1012191"/>
          </a:xfrm>
          <a:prstGeom prst="rect">
            <a:avLst/>
          </a:prstGeom>
        </p:spPr>
        <p:txBody>
          <a:bodyPr lIns="0" tIns="0" rIns="0" bIns="0" rtlCol="0" anchor="t">
            <a:spAutoFit/>
          </a:bodyPr>
          <a:lstStyle/>
          <a:p>
            <a:pPr>
              <a:lnSpc>
                <a:spcPts val="8259"/>
              </a:lnSpc>
            </a:pPr>
            <a:r>
              <a:rPr lang="en-US" sz="5899">
                <a:solidFill>
                  <a:srgbClr val="EF6843"/>
                </a:solidFill>
                <a:latin typeface="Antonio Ultra-Bold"/>
              </a:rPr>
              <a:t>NASIHATLER </a:t>
            </a:r>
          </a:p>
        </p:txBody>
      </p:sp>
      <p:sp>
        <p:nvSpPr>
          <p:cNvPr id="13" name="TextBox 13"/>
          <p:cNvSpPr txBox="1"/>
          <p:nvPr/>
        </p:nvSpPr>
        <p:spPr>
          <a:xfrm>
            <a:off x="781499" y="4168775"/>
            <a:ext cx="7892031" cy="5089525"/>
          </a:xfrm>
          <a:prstGeom prst="rect">
            <a:avLst/>
          </a:prstGeom>
        </p:spPr>
        <p:txBody>
          <a:bodyPr lIns="0" tIns="0" rIns="0" bIns="0" rtlCol="0" anchor="t">
            <a:spAutoFit/>
          </a:bodyPr>
          <a:lstStyle/>
          <a:p>
            <a:pPr>
              <a:lnSpc>
                <a:spcPts val="5000"/>
              </a:lnSpc>
            </a:pPr>
            <a:r>
              <a:rPr lang="en-US" sz="5000">
                <a:solidFill>
                  <a:srgbClr val="000000"/>
                </a:solidFill>
                <a:latin typeface="Arialle"/>
              </a:rPr>
              <a:t>Sınırlar aşıldığında veya kurallar delindiğinde çocuğun karşısında nasihat eden bir anne baba var ise çocuk buradan sınırları aşmanın o kadar da kötü bir şey olmadığı mesajı alacaktır. </a:t>
            </a:r>
          </a:p>
        </p:txBody>
      </p:sp>
    </p:spTree>
  </p:cSld>
  <p:clrMapOvr>
    <a:masterClrMapping/>
  </p:clrMapOvr>
  <p:transition spd="slow">
    <p:cover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a:grpSpLocks noChangeAspect="1"/>
          </p:cNvGrpSpPr>
          <p:nvPr/>
        </p:nvGrpSpPr>
        <p:grpSpPr>
          <a:xfrm>
            <a:off x="13681217" y="-12718"/>
            <a:ext cx="4663202" cy="5246102"/>
            <a:chOff x="0" y="0"/>
            <a:chExt cx="5370413" cy="6041715"/>
          </a:xfrm>
        </p:grpSpPr>
        <p:sp>
          <p:nvSpPr>
            <p:cNvPr id="3" name="Freeform 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p:spPr>
        </p:sp>
        <p:sp>
          <p:nvSpPr>
            <p:cNvPr id="4" name="Freeform 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a:ln w="12700">
              <a:solidFill>
                <a:srgbClr val="000000"/>
              </a:solidFill>
            </a:ln>
          </p:spPr>
        </p:sp>
      </p:grpSp>
      <p:grpSp>
        <p:nvGrpSpPr>
          <p:cNvPr id="5" name="Group 5"/>
          <p:cNvGrpSpPr>
            <a:grpSpLocks noChangeAspect="1"/>
          </p:cNvGrpSpPr>
          <p:nvPr/>
        </p:nvGrpSpPr>
        <p:grpSpPr>
          <a:xfrm rot="-10800000">
            <a:off x="13674939" y="5223859"/>
            <a:ext cx="4661014" cy="5243641"/>
            <a:chOff x="0" y="0"/>
            <a:chExt cx="5370413" cy="6041715"/>
          </a:xfrm>
        </p:grpSpPr>
        <p:sp>
          <p:nvSpPr>
            <p:cNvPr id="6" name="Freeform 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7" name="Freeform 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8" name="Group 8"/>
          <p:cNvGrpSpPr>
            <a:grpSpLocks noChangeAspect="1"/>
          </p:cNvGrpSpPr>
          <p:nvPr/>
        </p:nvGrpSpPr>
        <p:grpSpPr>
          <a:xfrm>
            <a:off x="8428052" y="5233384"/>
            <a:ext cx="5253166" cy="5253166"/>
            <a:chOff x="0" y="0"/>
            <a:chExt cx="6350000" cy="6350000"/>
          </a:xfrm>
        </p:grpSpPr>
        <p:sp>
          <p:nvSpPr>
            <p:cNvPr id="9" name="Freeform 9"/>
            <p:cNvSpPr/>
            <p:nvPr/>
          </p:nvSpPr>
          <p:spPr>
            <a:xfrm>
              <a:off x="-95377" y="-95377"/>
              <a:ext cx="6540754" cy="6540754"/>
            </a:xfrm>
            <a:custGeom>
              <a:avLst/>
              <a:gdLst/>
              <a:ahLst/>
              <a:cxnLst/>
              <a:rect l="l" t="t" r="r" b="b"/>
              <a:pathLst>
                <a:path w="6540754" h="6540754">
                  <a:moveTo>
                    <a:pt x="6540754" y="0"/>
                  </a:moveTo>
                  <a:lnTo>
                    <a:pt x="0" y="6540754"/>
                  </a:lnTo>
                  <a:lnTo>
                    <a:pt x="6540754" y="6540754"/>
                  </a:lnTo>
                  <a:close/>
                </a:path>
              </a:pathLst>
            </a:custGeom>
            <a:solidFill>
              <a:srgbClr val="9CD6B0"/>
            </a:solidFill>
            <a:ln w="12700">
              <a:solidFill>
                <a:srgbClr val="000000"/>
              </a:solidFill>
            </a:ln>
          </p:spPr>
        </p:sp>
      </p:grpSp>
      <p:grpSp>
        <p:nvGrpSpPr>
          <p:cNvPr id="10" name="Group 10"/>
          <p:cNvGrpSpPr>
            <a:grpSpLocks noChangeAspect="1"/>
          </p:cNvGrpSpPr>
          <p:nvPr/>
        </p:nvGrpSpPr>
        <p:grpSpPr>
          <a:xfrm rot="-5400000">
            <a:off x="8428052" y="-19782"/>
            <a:ext cx="5253166" cy="5253166"/>
            <a:chOff x="0" y="0"/>
            <a:chExt cx="6350000" cy="6350000"/>
          </a:xfrm>
        </p:grpSpPr>
        <p:sp>
          <p:nvSpPr>
            <p:cNvPr id="11" name="Freeform 11"/>
            <p:cNvSpPr/>
            <p:nvPr/>
          </p:nvSpPr>
          <p:spPr>
            <a:xfrm>
              <a:off x="-95377" y="-95377"/>
              <a:ext cx="6540754" cy="6540754"/>
            </a:xfrm>
            <a:custGeom>
              <a:avLst/>
              <a:gdLst/>
              <a:ahLst/>
              <a:cxnLst/>
              <a:rect l="l" t="t" r="r" b="b"/>
              <a:pathLst>
                <a:path w="6540754" h="6540754">
                  <a:moveTo>
                    <a:pt x="6540754" y="0"/>
                  </a:moveTo>
                  <a:lnTo>
                    <a:pt x="0" y="6540754"/>
                  </a:lnTo>
                  <a:lnTo>
                    <a:pt x="6540754" y="6540754"/>
                  </a:lnTo>
                  <a:close/>
                </a:path>
              </a:pathLst>
            </a:custGeom>
            <a:solidFill>
              <a:srgbClr val="EF6843"/>
            </a:solidFill>
            <a:ln w="12700">
              <a:solidFill>
                <a:srgbClr val="000000"/>
              </a:solidFill>
            </a:ln>
          </p:spPr>
        </p:sp>
      </p:grpSp>
      <p:sp>
        <p:nvSpPr>
          <p:cNvPr id="12" name="TextBox 12"/>
          <p:cNvSpPr txBox="1"/>
          <p:nvPr/>
        </p:nvSpPr>
        <p:spPr>
          <a:xfrm>
            <a:off x="781499" y="2043556"/>
            <a:ext cx="10636831" cy="1012191"/>
          </a:xfrm>
          <a:prstGeom prst="rect">
            <a:avLst/>
          </a:prstGeom>
        </p:spPr>
        <p:txBody>
          <a:bodyPr lIns="0" tIns="0" rIns="0" bIns="0" rtlCol="0" anchor="t">
            <a:spAutoFit/>
          </a:bodyPr>
          <a:lstStyle/>
          <a:p>
            <a:pPr>
              <a:lnSpc>
                <a:spcPts val="8259"/>
              </a:lnSpc>
            </a:pPr>
            <a:r>
              <a:rPr lang="en-US" sz="5899">
                <a:solidFill>
                  <a:srgbClr val="EF6843"/>
                </a:solidFill>
                <a:latin typeface="Antonio Ultra-Bold"/>
              </a:rPr>
              <a:t>YANLIŞ DAVRANIŞI GÖRMEZDEN GELME</a:t>
            </a:r>
          </a:p>
        </p:txBody>
      </p:sp>
      <p:sp>
        <p:nvSpPr>
          <p:cNvPr id="13" name="TextBox 13"/>
          <p:cNvSpPr txBox="1"/>
          <p:nvPr/>
        </p:nvSpPr>
        <p:spPr>
          <a:xfrm>
            <a:off x="781499" y="4084911"/>
            <a:ext cx="7892031" cy="3832225"/>
          </a:xfrm>
          <a:prstGeom prst="rect">
            <a:avLst/>
          </a:prstGeom>
        </p:spPr>
        <p:txBody>
          <a:bodyPr lIns="0" tIns="0" rIns="0" bIns="0" rtlCol="0" anchor="t">
            <a:spAutoFit/>
          </a:bodyPr>
          <a:lstStyle/>
          <a:p>
            <a:pPr>
              <a:lnSpc>
                <a:spcPts val="5000"/>
              </a:lnSpc>
            </a:pPr>
            <a:r>
              <a:rPr lang="en-US" sz="5000">
                <a:solidFill>
                  <a:srgbClr val="000000"/>
                </a:solidFill>
                <a:latin typeface="Arialle"/>
              </a:rPr>
              <a:t>Görmezden gelinen yanlış davranış durmaz. Tam tersi yanlış davranışın görmezden gelinmesi “evet yapabilirsin, devam et” anlamı taşır.</a:t>
            </a:r>
          </a:p>
        </p:txBody>
      </p:sp>
    </p:spTree>
  </p:cSld>
  <p:clrMapOvr>
    <a:masterClrMapping/>
  </p:clrMapOvr>
  <p:transition spd="slow">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a:grpSpLocks noChangeAspect="1"/>
          </p:cNvGrpSpPr>
          <p:nvPr/>
        </p:nvGrpSpPr>
        <p:grpSpPr>
          <a:xfrm>
            <a:off x="13681217" y="-12718"/>
            <a:ext cx="4663202" cy="5246102"/>
            <a:chOff x="0" y="0"/>
            <a:chExt cx="5370413" cy="6041715"/>
          </a:xfrm>
        </p:grpSpPr>
        <p:sp>
          <p:nvSpPr>
            <p:cNvPr id="3" name="Freeform 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p:spPr>
        </p:sp>
        <p:sp>
          <p:nvSpPr>
            <p:cNvPr id="4" name="Freeform 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a:ln w="12700">
              <a:solidFill>
                <a:srgbClr val="000000"/>
              </a:solidFill>
            </a:ln>
          </p:spPr>
        </p:sp>
      </p:grpSp>
      <p:grpSp>
        <p:nvGrpSpPr>
          <p:cNvPr id="5" name="Group 5"/>
          <p:cNvGrpSpPr>
            <a:grpSpLocks noChangeAspect="1"/>
          </p:cNvGrpSpPr>
          <p:nvPr/>
        </p:nvGrpSpPr>
        <p:grpSpPr>
          <a:xfrm rot="-10800000">
            <a:off x="13674939" y="5223859"/>
            <a:ext cx="4661014" cy="5243641"/>
            <a:chOff x="0" y="0"/>
            <a:chExt cx="5370413" cy="6041715"/>
          </a:xfrm>
        </p:grpSpPr>
        <p:sp>
          <p:nvSpPr>
            <p:cNvPr id="6" name="Freeform 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7" name="Freeform 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8" name="Group 8"/>
          <p:cNvGrpSpPr>
            <a:grpSpLocks noChangeAspect="1"/>
          </p:cNvGrpSpPr>
          <p:nvPr/>
        </p:nvGrpSpPr>
        <p:grpSpPr>
          <a:xfrm>
            <a:off x="8428052" y="5233384"/>
            <a:ext cx="5253166" cy="5253166"/>
            <a:chOff x="0" y="0"/>
            <a:chExt cx="6350000" cy="6350000"/>
          </a:xfrm>
        </p:grpSpPr>
        <p:sp>
          <p:nvSpPr>
            <p:cNvPr id="9" name="Freeform 9"/>
            <p:cNvSpPr/>
            <p:nvPr/>
          </p:nvSpPr>
          <p:spPr>
            <a:xfrm>
              <a:off x="-95377" y="-95377"/>
              <a:ext cx="6540754" cy="6540754"/>
            </a:xfrm>
            <a:custGeom>
              <a:avLst/>
              <a:gdLst/>
              <a:ahLst/>
              <a:cxnLst/>
              <a:rect l="l" t="t" r="r" b="b"/>
              <a:pathLst>
                <a:path w="6540754" h="6540754">
                  <a:moveTo>
                    <a:pt x="6540754" y="0"/>
                  </a:moveTo>
                  <a:lnTo>
                    <a:pt x="0" y="6540754"/>
                  </a:lnTo>
                  <a:lnTo>
                    <a:pt x="6540754" y="6540754"/>
                  </a:lnTo>
                  <a:close/>
                </a:path>
              </a:pathLst>
            </a:custGeom>
            <a:solidFill>
              <a:srgbClr val="9CD6B0"/>
            </a:solidFill>
            <a:ln w="12700">
              <a:solidFill>
                <a:srgbClr val="000000"/>
              </a:solidFill>
            </a:ln>
          </p:spPr>
        </p:sp>
      </p:grpSp>
      <p:grpSp>
        <p:nvGrpSpPr>
          <p:cNvPr id="10" name="Group 10"/>
          <p:cNvGrpSpPr>
            <a:grpSpLocks noChangeAspect="1"/>
          </p:cNvGrpSpPr>
          <p:nvPr/>
        </p:nvGrpSpPr>
        <p:grpSpPr>
          <a:xfrm rot="-5400000">
            <a:off x="8428052" y="-19782"/>
            <a:ext cx="5253166" cy="5253166"/>
            <a:chOff x="0" y="0"/>
            <a:chExt cx="6350000" cy="6350000"/>
          </a:xfrm>
        </p:grpSpPr>
        <p:sp>
          <p:nvSpPr>
            <p:cNvPr id="11" name="Freeform 11"/>
            <p:cNvSpPr/>
            <p:nvPr/>
          </p:nvSpPr>
          <p:spPr>
            <a:xfrm>
              <a:off x="-95377" y="-95377"/>
              <a:ext cx="6540754" cy="6540754"/>
            </a:xfrm>
            <a:custGeom>
              <a:avLst/>
              <a:gdLst/>
              <a:ahLst/>
              <a:cxnLst/>
              <a:rect l="l" t="t" r="r" b="b"/>
              <a:pathLst>
                <a:path w="6540754" h="6540754">
                  <a:moveTo>
                    <a:pt x="6540754" y="0"/>
                  </a:moveTo>
                  <a:lnTo>
                    <a:pt x="0" y="6540754"/>
                  </a:lnTo>
                  <a:lnTo>
                    <a:pt x="6540754" y="6540754"/>
                  </a:lnTo>
                  <a:close/>
                </a:path>
              </a:pathLst>
            </a:custGeom>
            <a:solidFill>
              <a:srgbClr val="EF6843"/>
            </a:solidFill>
            <a:ln w="12700">
              <a:solidFill>
                <a:srgbClr val="000000"/>
              </a:solidFill>
            </a:ln>
          </p:spPr>
        </p:sp>
      </p:grpSp>
      <p:sp>
        <p:nvSpPr>
          <p:cNvPr id="12" name="TextBox 12"/>
          <p:cNvSpPr txBox="1"/>
          <p:nvPr/>
        </p:nvSpPr>
        <p:spPr>
          <a:xfrm>
            <a:off x="781499" y="2043556"/>
            <a:ext cx="10636831" cy="1012191"/>
          </a:xfrm>
          <a:prstGeom prst="rect">
            <a:avLst/>
          </a:prstGeom>
        </p:spPr>
        <p:txBody>
          <a:bodyPr lIns="0" tIns="0" rIns="0" bIns="0" rtlCol="0" anchor="t">
            <a:spAutoFit/>
          </a:bodyPr>
          <a:lstStyle/>
          <a:p>
            <a:pPr>
              <a:lnSpc>
                <a:spcPts val="8259"/>
              </a:lnSpc>
            </a:pPr>
            <a:r>
              <a:rPr lang="en-US" sz="5899">
                <a:solidFill>
                  <a:srgbClr val="EF6843"/>
                </a:solidFill>
                <a:latin typeface="Antonio Ultra-Bold"/>
              </a:rPr>
              <a:t>NET OLMAYAN MESAJLAR</a:t>
            </a:r>
          </a:p>
        </p:txBody>
      </p:sp>
      <p:sp>
        <p:nvSpPr>
          <p:cNvPr id="13" name="TextBox 13"/>
          <p:cNvSpPr txBox="1"/>
          <p:nvPr/>
        </p:nvSpPr>
        <p:spPr>
          <a:xfrm>
            <a:off x="781499" y="4084911"/>
            <a:ext cx="7892031" cy="3832225"/>
          </a:xfrm>
          <a:prstGeom prst="rect">
            <a:avLst/>
          </a:prstGeom>
        </p:spPr>
        <p:txBody>
          <a:bodyPr lIns="0" tIns="0" rIns="0" bIns="0" rtlCol="0" anchor="t">
            <a:spAutoFit/>
          </a:bodyPr>
          <a:lstStyle/>
          <a:p>
            <a:pPr>
              <a:lnSpc>
                <a:spcPts val="5000"/>
              </a:lnSpc>
            </a:pPr>
            <a:r>
              <a:rPr lang="en-US" sz="5000">
                <a:solidFill>
                  <a:srgbClr val="000000"/>
                </a:solidFill>
                <a:latin typeface="Arialle"/>
              </a:rPr>
              <a:t>Net olmayan ucu açık yönlendirmeler sınırları zorlamaya davetiye çıkarır.</a:t>
            </a:r>
          </a:p>
          <a:p>
            <a:pPr>
              <a:lnSpc>
                <a:spcPts val="5000"/>
              </a:lnSpc>
            </a:pPr>
            <a:r>
              <a:rPr lang="en-US" sz="5000">
                <a:solidFill>
                  <a:srgbClr val="000000"/>
                </a:solidFill>
                <a:latin typeface="Arialle"/>
              </a:rPr>
              <a:t>Ebeveynler ile çocuklar arasında çatışmalara sebep olur.</a:t>
            </a:r>
          </a:p>
        </p:txBody>
      </p:sp>
    </p:spTree>
  </p:cSld>
  <p:clrMapOvr>
    <a:masterClrMapping/>
  </p:clrMapOvr>
  <p:transition spd="slow">
    <p:cov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a:grpSpLocks noChangeAspect="1"/>
          </p:cNvGrpSpPr>
          <p:nvPr/>
        </p:nvGrpSpPr>
        <p:grpSpPr>
          <a:xfrm>
            <a:off x="13681217" y="-12718"/>
            <a:ext cx="4663202" cy="5246102"/>
            <a:chOff x="0" y="0"/>
            <a:chExt cx="5370413" cy="6041715"/>
          </a:xfrm>
        </p:grpSpPr>
        <p:sp>
          <p:nvSpPr>
            <p:cNvPr id="3" name="Freeform 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p:spPr>
        </p:sp>
        <p:sp>
          <p:nvSpPr>
            <p:cNvPr id="4" name="Freeform 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a:ln w="12700">
              <a:solidFill>
                <a:srgbClr val="000000"/>
              </a:solidFill>
            </a:ln>
          </p:spPr>
        </p:sp>
      </p:grpSp>
      <p:grpSp>
        <p:nvGrpSpPr>
          <p:cNvPr id="5" name="Group 5"/>
          <p:cNvGrpSpPr>
            <a:grpSpLocks noChangeAspect="1"/>
          </p:cNvGrpSpPr>
          <p:nvPr/>
        </p:nvGrpSpPr>
        <p:grpSpPr>
          <a:xfrm rot="-10800000">
            <a:off x="13674939" y="5223859"/>
            <a:ext cx="4661014" cy="5243641"/>
            <a:chOff x="0" y="0"/>
            <a:chExt cx="5370413" cy="6041715"/>
          </a:xfrm>
        </p:grpSpPr>
        <p:sp>
          <p:nvSpPr>
            <p:cNvPr id="6" name="Freeform 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7" name="Freeform 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8" name="Group 8"/>
          <p:cNvGrpSpPr>
            <a:grpSpLocks noChangeAspect="1"/>
          </p:cNvGrpSpPr>
          <p:nvPr/>
        </p:nvGrpSpPr>
        <p:grpSpPr>
          <a:xfrm>
            <a:off x="8428052" y="5233384"/>
            <a:ext cx="5253166" cy="5253166"/>
            <a:chOff x="0" y="0"/>
            <a:chExt cx="6350000" cy="6350000"/>
          </a:xfrm>
        </p:grpSpPr>
        <p:sp>
          <p:nvSpPr>
            <p:cNvPr id="9" name="Freeform 9"/>
            <p:cNvSpPr/>
            <p:nvPr/>
          </p:nvSpPr>
          <p:spPr>
            <a:xfrm>
              <a:off x="-95377" y="-95377"/>
              <a:ext cx="6540754" cy="6540754"/>
            </a:xfrm>
            <a:custGeom>
              <a:avLst/>
              <a:gdLst/>
              <a:ahLst/>
              <a:cxnLst/>
              <a:rect l="l" t="t" r="r" b="b"/>
              <a:pathLst>
                <a:path w="6540754" h="6540754">
                  <a:moveTo>
                    <a:pt x="6540754" y="0"/>
                  </a:moveTo>
                  <a:lnTo>
                    <a:pt x="0" y="6540754"/>
                  </a:lnTo>
                  <a:lnTo>
                    <a:pt x="6540754" y="6540754"/>
                  </a:lnTo>
                  <a:close/>
                </a:path>
              </a:pathLst>
            </a:custGeom>
            <a:solidFill>
              <a:srgbClr val="9CD6B0"/>
            </a:solidFill>
            <a:ln w="12700">
              <a:solidFill>
                <a:srgbClr val="000000"/>
              </a:solidFill>
            </a:ln>
          </p:spPr>
        </p:sp>
      </p:grpSp>
      <p:grpSp>
        <p:nvGrpSpPr>
          <p:cNvPr id="10" name="Group 10"/>
          <p:cNvGrpSpPr>
            <a:grpSpLocks noChangeAspect="1"/>
          </p:cNvGrpSpPr>
          <p:nvPr/>
        </p:nvGrpSpPr>
        <p:grpSpPr>
          <a:xfrm rot="-5400000">
            <a:off x="8428052" y="-19782"/>
            <a:ext cx="5253166" cy="5253166"/>
            <a:chOff x="0" y="0"/>
            <a:chExt cx="6350000" cy="6350000"/>
          </a:xfrm>
        </p:grpSpPr>
        <p:sp>
          <p:nvSpPr>
            <p:cNvPr id="11" name="Freeform 11"/>
            <p:cNvSpPr/>
            <p:nvPr/>
          </p:nvSpPr>
          <p:spPr>
            <a:xfrm>
              <a:off x="-95377" y="-95377"/>
              <a:ext cx="6540754" cy="6540754"/>
            </a:xfrm>
            <a:custGeom>
              <a:avLst/>
              <a:gdLst/>
              <a:ahLst/>
              <a:cxnLst/>
              <a:rect l="l" t="t" r="r" b="b"/>
              <a:pathLst>
                <a:path w="6540754" h="6540754">
                  <a:moveTo>
                    <a:pt x="6540754" y="0"/>
                  </a:moveTo>
                  <a:lnTo>
                    <a:pt x="0" y="6540754"/>
                  </a:lnTo>
                  <a:lnTo>
                    <a:pt x="6540754" y="6540754"/>
                  </a:lnTo>
                  <a:close/>
                </a:path>
              </a:pathLst>
            </a:custGeom>
            <a:solidFill>
              <a:srgbClr val="EF6843"/>
            </a:solidFill>
            <a:ln w="12700">
              <a:solidFill>
                <a:srgbClr val="000000"/>
              </a:solidFill>
            </a:ln>
          </p:spPr>
        </p:sp>
      </p:grpSp>
      <p:sp>
        <p:nvSpPr>
          <p:cNvPr id="12" name="TextBox 12"/>
          <p:cNvSpPr txBox="1"/>
          <p:nvPr/>
        </p:nvSpPr>
        <p:spPr>
          <a:xfrm>
            <a:off x="781499" y="2043556"/>
            <a:ext cx="10636831" cy="1012191"/>
          </a:xfrm>
          <a:prstGeom prst="rect">
            <a:avLst/>
          </a:prstGeom>
        </p:spPr>
        <p:txBody>
          <a:bodyPr lIns="0" tIns="0" rIns="0" bIns="0" rtlCol="0" anchor="t">
            <a:spAutoFit/>
          </a:bodyPr>
          <a:lstStyle/>
          <a:p>
            <a:pPr>
              <a:lnSpc>
                <a:spcPts val="8259"/>
              </a:lnSpc>
            </a:pPr>
            <a:r>
              <a:rPr lang="en-US" sz="5899">
                <a:solidFill>
                  <a:srgbClr val="EF6843"/>
                </a:solidFill>
                <a:latin typeface="Antonio Ultra-Bold"/>
              </a:rPr>
              <a:t>ETKISIZ ÖRNEK OLUŞTURMA</a:t>
            </a:r>
          </a:p>
        </p:txBody>
      </p:sp>
      <p:sp>
        <p:nvSpPr>
          <p:cNvPr id="13" name="TextBox 13"/>
          <p:cNvSpPr txBox="1"/>
          <p:nvPr/>
        </p:nvSpPr>
        <p:spPr>
          <a:xfrm>
            <a:off x="781499" y="4065861"/>
            <a:ext cx="9879299" cy="3518536"/>
          </a:xfrm>
          <a:prstGeom prst="rect">
            <a:avLst/>
          </a:prstGeom>
        </p:spPr>
        <p:txBody>
          <a:bodyPr lIns="0" tIns="0" rIns="0" bIns="0" rtlCol="0" anchor="t">
            <a:spAutoFit/>
          </a:bodyPr>
          <a:lstStyle/>
          <a:p>
            <a:pPr>
              <a:lnSpc>
                <a:spcPts val="3900"/>
              </a:lnSpc>
            </a:pPr>
            <a:r>
              <a:rPr lang="en-US" sz="3900">
                <a:solidFill>
                  <a:srgbClr val="000000"/>
                </a:solidFill>
                <a:latin typeface="Arialle"/>
              </a:rPr>
              <a:t>Örneğin çatışma yaşayan iki kardeşin kavgasından rahatsız olan babalarının sinirle yanlarına giderek; yüksek sesle bağırması, ikisine de birer tokat atması durumunu ele alalım.  Babaları vermek istemediği bir mesaj vermişti: bağırarak ve vurarak çatışmaları çözeriz. </a:t>
            </a:r>
          </a:p>
        </p:txBody>
      </p:sp>
    </p:spTree>
  </p:cSld>
  <p:clrMapOvr>
    <a:masterClrMapping/>
  </p:clrMapOvr>
  <p:transition spd="slow">
    <p:cov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a:grpSpLocks noChangeAspect="1"/>
          </p:cNvGrpSpPr>
          <p:nvPr/>
        </p:nvGrpSpPr>
        <p:grpSpPr>
          <a:xfrm>
            <a:off x="13681217" y="-12718"/>
            <a:ext cx="4663202" cy="5246102"/>
            <a:chOff x="0" y="0"/>
            <a:chExt cx="5370413" cy="6041715"/>
          </a:xfrm>
        </p:grpSpPr>
        <p:sp>
          <p:nvSpPr>
            <p:cNvPr id="3" name="Freeform 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p:spPr>
        </p:sp>
        <p:sp>
          <p:nvSpPr>
            <p:cNvPr id="4" name="Freeform 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a:ln w="12700">
              <a:solidFill>
                <a:srgbClr val="000000"/>
              </a:solidFill>
            </a:ln>
          </p:spPr>
        </p:sp>
      </p:grpSp>
      <p:grpSp>
        <p:nvGrpSpPr>
          <p:cNvPr id="5" name="Group 5"/>
          <p:cNvGrpSpPr>
            <a:grpSpLocks noChangeAspect="1"/>
          </p:cNvGrpSpPr>
          <p:nvPr/>
        </p:nvGrpSpPr>
        <p:grpSpPr>
          <a:xfrm rot="-10800000">
            <a:off x="13674939" y="5223859"/>
            <a:ext cx="4661014" cy="5243641"/>
            <a:chOff x="0" y="0"/>
            <a:chExt cx="5370413" cy="6041715"/>
          </a:xfrm>
        </p:grpSpPr>
        <p:sp>
          <p:nvSpPr>
            <p:cNvPr id="6" name="Freeform 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7" name="Freeform 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8" name="Group 8"/>
          <p:cNvGrpSpPr>
            <a:grpSpLocks noChangeAspect="1"/>
          </p:cNvGrpSpPr>
          <p:nvPr/>
        </p:nvGrpSpPr>
        <p:grpSpPr>
          <a:xfrm>
            <a:off x="8428052" y="5233384"/>
            <a:ext cx="5253166" cy="5253166"/>
            <a:chOff x="0" y="0"/>
            <a:chExt cx="6350000" cy="6350000"/>
          </a:xfrm>
        </p:grpSpPr>
        <p:sp>
          <p:nvSpPr>
            <p:cNvPr id="9" name="Freeform 9"/>
            <p:cNvSpPr/>
            <p:nvPr/>
          </p:nvSpPr>
          <p:spPr>
            <a:xfrm>
              <a:off x="-95377" y="-95377"/>
              <a:ext cx="6540754" cy="6540754"/>
            </a:xfrm>
            <a:custGeom>
              <a:avLst/>
              <a:gdLst/>
              <a:ahLst/>
              <a:cxnLst/>
              <a:rect l="l" t="t" r="r" b="b"/>
              <a:pathLst>
                <a:path w="6540754" h="6540754">
                  <a:moveTo>
                    <a:pt x="6540754" y="0"/>
                  </a:moveTo>
                  <a:lnTo>
                    <a:pt x="0" y="6540754"/>
                  </a:lnTo>
                  <a:lnTo>
                    <a:pt x="6540754" y="6540754"/>
                  </a:lnTo>
                  <a:close/>
                </a:path>
              </a:pathLst>
            </a:custGeom>
            <a:solidFill>
              <a:srgbClr val="9CD6B0"/>
            </a:solidFill>
            <a:ln w="12700">
              <a:solidFill>
                <a:srgbClr val="000000"/>
              </a:solidFill>
            </a:ln>
          </p:spPr>
        </p:sp>
      </p:grpSp>
      <p:grpSp>
        <p:nvGrpSpPr>
          <p:cNvPr id="10" name="Group 10"/>
          <p:cNvGrpSpPr>
            <a:grpSpLocks noChangeAspect="1"/>
          </p:cNvGrpSpPr>
          <p:nvPr/>
        </p:nvGrpSpPr>
        <p:grpSpPr>
          <a:xfrm rot="-5400000">
            <a:off x="8428052" y="-19782"/>
            <a:ext cx="5253166" cy="5253166"/>
            <a:chOff x="0" y="0"/>
            <a:chExt cx="6350000" cy="6350000"/>
          </a:xfrm>
        </p:grpSpPr>
        <p:sp>
          <p:nvSpPr>
            <p:cNvPr id="11" name="Freeform 11"/>
            <p:cNvSpPr/>
            <p:nvPr/>
          </p:nvSpPr>
          <p:spPr>
            <a:xfrm>
              <a:off x="-95377" y="-95377"/>
              <a:ext cx="6540754" cy="6540754"/>
            </a:xfrm>
            <a:custGeom>
              <a:avLst/>
              <a:gdLst/>
              <a:ahLst/>
              <a:cxnLst/>
              <a:rect l="l" t="t" r="r" b="b"/>
              <a:pathLst>
                <a:path w="6540754" h="6540754">
                  <a:moveTo>
                    <a:pt x="6540754" y="0"/>
                  </a:moveTo>
                  <a:lnTo>
                    <a:pt x="0" y="6540754"/>
                  </a:lnTo>
                  <a:lnTo>
                    <a:pt x="6540754" y="6540754"/>
                  </a:lnTo>
                  <a:close/>
                </a:path>
              </a:pathLst>
            </a:custGeom>
            <a:solidFill>
              <a:srgbClr val="EF6843"/>
            </a:solidFill>
            <a:ln w="12700">
              <a:solidFill>
                <a:srgbClr val="000000"/>
              </a:solidFill>
            </a:ln>
          </p:spPr>
        </p:sp>
      </p:grpSp>
      <p:sp>
        <p:nvSpPr>
          <p:cNvPr id="12" name="TextBox 12"/>
          <p:cNvSpPr txBox="1"/>
          <p:nvPr/>
        </p:nvSpPr>
        <p:spPr>
          <a:xfrm>
            <a:off x="781499" y="2043556"/>
            <a:ext cx="10636831" cy="1012191"/>
          </a:xfrm>
          <a:prstGeom prst="rect">
            <a:avLst/>
          </a:prstGeom>
        </p:spPr>
        <p:txBody>
          <a:bodyPr lIns="0" tIns="0" rIns="0" bIns="0" rtlCol="0" anchor="t">
            <a:spAutoFit/>
          </a:bodyPr>
          <a:lstStyle/>
          <a:p>
            <a:pPr>
              <a:lnSpc>
                <a:spcPts val="8259"/>
              </a:lnSpc>
            </a:pPr>
            <a:r>
              <a:rPr lang="en-US" sz="5899">
                <a:solidFill>
                  <a:srgbClr val="EF6843"/>
                </a:solidFill>
                <a:latin typeface="Antonio Ultra-Bold"/>
              </a:rPr>
              <a:t>PAZARLIK</a:t>
            </a:r>
          </a:p>
        </p:txBody>
      </p:sp>
      <p:sp>
        <p:nvSpPr>
          <p:cNvPr id="13" name="TextBox 13"/>
          <p:cNvSpPr txBox="1"/>
          <p:nvPr/>
        </p:nvSpPr>
        <p:spPr>
          <a:xfrm>
            <a:off x="781499" y="4065861"/>
            <a:ext cx="9879299" cy="2032636"/>
          </a:xfrm>
          <a:prstGeom prst="rect">
            <a:avLst/>
          </a:prstGeom>
        </p:spPr>
        <p:txBody>
          <a:bodyPr lIns="0" tIns="0" rIns="0" bIns="0" rtlCol="0" anchor="t">
            <a:spAutoFit/>
          </a:bodyPr>
          <a:lstStyle/>
          <a:p>
            <a:pPr>
              <a:lnSpc>
                <a:spcPts val="3900"/>
              </a:lnSpc>
            </a:pPr>
            <a:r>
              <a:rPr lang="en-US" sz="3900">
                <a:solidFill>
                  <a:srgbClr val="000000"/>
                </a:solidFill>
                <a:latin typeface="Arialle"/>
              </a:rPr>
              <a:t>Bazı çocuklar pazarlık yaparak kuralları esnetmeye çalışabilirler. Ebeveynler buna bir defa dahi izin vermiş olursa; çocuklar kuralların pazarlığa açık olduğunu öğrenirler. </a:t>
            </a:r>
          </a:p>
        </p:txBody>
      </p:sp>
    </p:spTree>
  </p:cSld>
  <p:clrMapOvr>
    <a:masterClrMapping/>
  </p:clrMapOvr>
  <p:transition spd="slow">
    <p:cov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a:grpSpLocks noChangeAspect="1"/>
          </p:cNvGrpSpPr>
          <p:nvPr/>
        </p:nvGrpSpPr>
        <p:grpSpPr>
          <a:xfrm>
            <a:off x="13681217" y="-12718"/>
            <a:ext cx="4663202" cy="5246102"/>
            <a:chOff x="0" y="0"/>
            <a:chExt cx="5370413" cy="6041715"/>
          </a:xfrm>
        </p:grpSpPr>
        <p:sp>
          <p:nvSpPr>
            <p:cNvPr id="3" name="Freeform 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p:spPr>
        </p:sp>
        <p:sp>
          <p:nvSpPr>
            <p:cNvPr id="4" name="Freeform 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a:ln w="12700">
              <a:solidFill>
                <a:srgbClr val="000000"/>
              </a:solidFill>
            </a:ln>
          </p:spPr>
        </p:sp>
      </p:grpSp>
      <p:grpSp>
        <p:nvGrpSpPr>
          <p:cNvPr id="5" name="Group 5"/>
          <p:cNvGrpSpPr>
            <a:grpSpLocks noChangeAspect="1"/>
          </p:cNvGrpSpPr>
          <p:nvPr/>
        </p:nvGrpSpPr>
        <p:grpSpPr>
          <a:xfrm rot="-10800000">
            <a:off x="13674939" y="5223859"/>
            <a:ext cx="4661014" cy="5243641"/>
            <a:chOff x="0" y="0"/>
            <a:chExt cx="5370413" cy="6041715"/>
          </a:xfrm>
        </p:grpSpPr>
        <p:sp>
          <p:nvSpPr>
            <p:cNvPr id="6" name="Freeform 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7" name="Freeform 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8" name="Group 8"/>
          <p:cNvGrpSpPr>
            <a:grpSpLocks noChangeAspect="1"/>
          </p:cNvGrpSpPr>
          <p:nvPr/>
        </p:nvGrpSpPr>
        <p:grpSpPr>
          <a:xfrm>
            <a:off x="8428052" y="5233384"/>
            <a:ext cx="5253166" cy="5253166"/>
            <a:chOff x="0" y="0"/>
            <a:chExt cx="6350000" cy="6350000"/>
          </a:xfrm>
        </p:grpSpPr>
        <p:sp>
          <p:nvSpPr>
            <p:cNvPr id="9" name="Freeform 9"/>
            <p:cNvSpPr/>
            <p:nvPr/>
          </p:nvSpPr>
          <p:spPr>
            <a:xfrm>
              <a:off x="-95377" y="-95377"/>
              <a:ext cx="6540754" cy="6540754"/>
            </a:xfrm>
            <a:custGeom>
              <a:avLst/>
              <a:gdLst/>
              <a:ahLst/>
              <a:cxnLst/>
              <a:rect l="l" t="t" r="r" b="b"/>
              <a:pathLst>
                <a:path w="6540754" h="6540754">
                  <a:moveTo>
                    <a:pt x="6540754" y="0"/>
                  </a:moveTo>
                  <a:lnTo>
                    <a:pt x="0" y="6540754"/>
                  </a:lnTo>
                  <a:lnTo>
                    <a:pt x="6540754" y="6540754"/>
                  </a:lnTo>
                  <a:close/>
                </a:path>
              </a:pathLst>
            </a:custGeom>
            <a:solidFill>
              <a:srgbClr val="9CD6B0"/>
            </a:solidFill>
            <a:ln w="12700">
              <a:solidFill>
                <a:srgbClr val="000000"/>
              </a:solidFill>
            </a:ln>
          </p:spPr>
        </p:sp>
      </p:grpSp>
      <p:grpSp>
        <p:nvGrpSpPr>
          <p:cNvPr id="10" name="Group 10"/>
          <p:cNvGrpSpPr>
            <a:grpSpLocks noChangeAspect="1"/>
          </p:cNvGrpSpPr>
          <p:nvPr/>
        </p:nvGrpSpPr>
        <p:grpSpPr>
          <a:xfrm rot="-5400000">
            <a:off x="8428052" y="-19782"/>
            <a:ext cx="5253166" cy="5253166"/>
            <a:chOff x="0" y="0"/>
            <a:chExt cx="6350000" cy="6350000"/>
          </a:xfrm>
        </p:grpSpPr>
        <p:sp>
          <p:nvSpPr>
            <p:cNvPr id="11" name="Freeform 11"/>
            <p:cNvSpPr/>
            <p:nvPr/>
          </p:nvSpPr>
          <p:spPr>
            <a:xfrm>
              <a:off x="-95377" y="-95377"/>
              <a:ext cx="6540754" cy="6540754"/>
            </a:xfrm>
            <a:custGeom>
              <a:avLst/>
              <a:gdLst/>
              <a:ahLst/>
              <a:cxnLst/>
              <a:rect l="l" t="t" r="r" b="b"/>
              <a:pathLst>
                <a:path w="6540754" h="6540754">
                  <a:moveTo>
                    <a:pt x="6540754" y="0"/>
                  </a:moveTo>
                  <a:lnTo>
                    <a:pt x="0" y="6540754"/>
                  </a:lnTo>
                  <a:lnTo>
                    <a:pt x="6540754" y="6540754"/>
                  </a:lnTo>
                  <a:close/>
                </a:path>
              </a:pathLst>
            </a:custGeom>
            <a:solidFill>
              <a:srgbClr val="EF6843"/>
            </a:solidFill>
            <a:ln w="12700">
              <a:solidFill>
                <a:srgbClr val="000000"/>
              </a:solidFill>
            </a:ln>
          </p:spPr>
        </p:sp>
      </p:grpSp>
      <p:sp>
        <p:nvSpPr>
          <p:cNvPr id="12" name="TextBox 12"/>
          <p:cNvSpPr txBox="1"/>
          <p:nvPr/>
        </p:nvSpPr>
        <p:spPr>
          <a:xfrm>
            <a:off x="781499" y="2043556"/>
            <a:ext cx="10636831" cy="1012191"/>
          </a:xfrm>
          <a:prstGeom prst="rect">
            <a:avLst/>
          </a:prstGeom>
        </p:spPr>
        <p:txBody>
          <a:bodyPr lIns="0" tIns="0" rIns="0" bIns="0" rtlCol="0" anchor="t">
            <a:spAutoFit/>
          </a:bodyPr>
          <a:lstStyle/>
          <a:p>
            <a:pPr>
              <a:lnSpc>
                <a:spcPts val="8259"/>
              </a:lnSpc>
            </a:pPr>
            <a:r>
              <a:rPr lang="en-US" sz="5899">
                <a:solidFill>
                  <a:srgbClr val="EF6843"/>
                </a:solidFill>
                <a:latin typeface="Antonio Ultra-Bold"/>
              </a:rPr>
              <a:t>TARTIŞMA VE ÇEKIŞME</a:t>
            </a:r>
          </a:p>
        </p:txBody>
      </p:sp>
      <p:sp>
        <p:nvSpPr>
          <p:cNvPr id="13" name="TextBox 13"/>
          <p:cNvSpPr txBox="1"/>
          <p:nvPr/>
        </p:nvSpPr>
        <p:spPr>
          <a:xfrm>
            <a:off x="781499" y="4065861"/>
            <a:ext cx="9879299" cy="3023236"/>
          </a:xfrm>
          <a:prstGeom prst="rect">
            <a:avLst/>
          </a:prstGeom>
        </p:spPr>
        <p:txBody>
          <a:bodyPr lIns="0" tIns="0" rIns="0" bIns="0" rtlCol="0" anchor="t">
            <a:spAutoFit/>
          </a:bodyPr>
          <a:lstStyle/>
          <a:p>
            <a:pPr>
              <a:lnSpc>
                <a:spcPts val="3900"/>
              </a:lnSpc>
            </a:pPr>
            <a:r>
              <a:rPr lang="en-US" sz="3900">
                <a:solidFill>
                  <a:srgbClr val="000000"/>
                </a:solidFill>
                <a:latin typeface="Arialle"/>
              </a:rPr>
              <a:t>Çocuklar ile sınırlar-kurallar konusunda laf dalaşına girilmesi aslında kuralların çekişmeye açık olduğu mesajı verir. Çekişmeye giren anne babaların çocukları sınırları devamlı olarak zorlamaya devam eder. </a:t>
            </a:r>
          </a:p>
        </p:txBody>
      </p:sp>
    </p:spTree>
  </p:cSld>
  <p:clrMapOvr>
    <a:masterClrMapping/>
  </p:clrMapOvr>
  <p:transition spd="slow">
    <p:cove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a:grpSpLocks noChangeAspect="1"/>
          </p:cNvGrpSpPr>
          <p:nvPr/>
        </p:nvGrpSpPr>
        <p:grpSpPr>
          <a:xfrm>
            <a:off x="13681217" y="-12718"/>
            <a:ext cx="4663202" cy="5246102"/>
            <a:chOff x="0" y="0"/>
            <a:chExt cx="5370413" cy="6041715"/>
          </a:xfrm>
        </p:grpSpPr>
        <p:sp>
          <p:nvSpPr>
            <p:cNvPr id="3" name="Freeform 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p:spPr>
        </p:sp>
        <p:sp>
          <p:nvSpPr>
            <p:cNvPr id="4" name="Freeform 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a:ln w="12700">
              <a:solidFill>
                <a:srgbClr val="000000"/>
              </a:solidFill>
            </a:ln>
          </p:spPr>
        </p:sp>
      </p:grpSp>
      <p:grpSp>
        <p:nvGrpSpPr>
          <p:cNvPr id="5" name="Group 5"/>
          <p:cNvGrpSpPr>
            <a:grpSpLocks noChangeAspect="1"/>
          </p:cNvGrpSpPr>
          <p:nvPr/>
        </p:nvGrpSpPr>
        <p:grpSpPr>
          <a:xfrm rot="-10800000">
            <a:off x="13674939" y="5223859"/>
            <a:ext cx="4661014" cy="5243641"/>
            <a:chOff x="0" y="0"/>
            <a:chExt cx="5370413" cy="6041715"/>
          </a:xfrm>
        </p:grpSpPr>
        <p:sp>
          <p:nvSpPr>
            <p:cNvPr id="6" name="Freeform 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7" name="Freeform 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8" name="Group 8"/>
          <p:cNvGrpSpPr>
            <a:grpSpLocks noChangeAspect="1"/>
          </p:cNvGrpSpPr>
          <p:nvPr/>
        </p:nvGrpSpPr>
        <p:grpSpPr>
          <a:xfrm>
            <a:off x="8428052" y="5233384"/>
            <a:ext cx="5253166" cy="5253166"/>
            <a:chOff x="0" y="0"/>
            <a:chExt cx="6350000" cy="6350000"/>
          </a:xfrm>
        </p:grpSpPr>
        <p:sp>
          <p:nvSpPr>
            <p:cNvPr id="9" name="Freeform 9"/>
            <p:cNvSpPr/>
            <p:nvPr/>
          </p:nvSpPr>
          <p:spPr>
            <a:xfrm>
              <a:off x="-95377" y="-95377"/>
              <a:ext cx="6540754" cy="6540754"/>
            </a:xfrm>
            <a:custGeom>
              <a:avLst/>
              <a:gdLst/>
              <a:ahLst/>
              <a:cxnLst/>
              <a:rect l="l" t="t" r="r" b="b"/>
              <a:pathLst>
                <a:path w="6540754" h="6540754">
                  <a:moveTo>
                    <a:pt x="6540754" y="0"/>
                  </a:moveTo>
                  <a:lnTo>
                    <a:pt x="0" y="6540754"/>
                  </a:lnTo>
                  <a:lnTo>
                    <a:pt x="6540754" y="6540754"/>
                  </a:lnTo>
                  <a:close/>
                </a:path>
              </a:pathLst>
            </a:custGeom>
            <a:solidFill>
              <a:srgbClr val="9CD6B0"/>
            </a:solidFill>
            <a:ln w="12700">
              <a:solidFill>
                <a:srgbClr val="000000"/>
              </a:solidFill>
            </a:ln>
          </p:spPr>
        </p:sp>
      </p:grpSp>
      <p:grpSp>
        <p:nvGrpSpPr>
          <p:cNvPr id="10" name="Group 10"/>
          <p:cNvGrpSpPr>
            <a:grpSpLocks noChangeAspect="1"/>
          </p:cNvGrpSpPr>
          <p:nvPr/>
        </p:nvGrpSpPr>
        <p:grpSpPr>
          <a:xfrm rot="-5400000">
            <a:off x="8428052" y="-19782"/>
            <a:ext cx="5253166" cy="5253166"/>
            <a:chOff x="0" y="0"/>
            <a:chExt cx="6350000" cy="6350000"/>
          </a:xfrm>
        </p:grpSpPr>
        <p:sp>
          <p:nvSpPr>
            <p:cNvPr id="11" name="Freeform 11"/>
            <p:cNvSpPr/>
            <p:nvPr/>
          </p:nvSpPr>
          <p:spPr>
            <a:xfrm>
              <a:off x="-95377" y="-95377"/>
              <a:ext cx="6540754" cy="6540754"/>
            </a:xfrm>
            <a:custGeom>
              <a:avLst/>
              <a:gdLst/>
              <a:ahLst/>
              <a:cxnLst/>
              <a:rect l="l" t="t" r="r" b="b"/>
              <a:pathLst>
                <a:path w="6540754" h="6540754">
                  <a:moveTo>
                    <a:pt x="6540754" y="0"/>
                  </a:moveTo>
                  <a:lnTo>
                    <a:pt x="0" y="6540754"/>
                  </a:lnTo>
                  <a:lnTo>
                    <a:pt x="6540754" y="6540754"/>
                  </a:lnTo>
                  <a:close/>
                </a:path>
              </a:pathLst>
            </a:custGeom>
            <a:solidFill>
              <a:srgbClr val="EF6843"/>
            </a:solidFill>
            <a:ln w="12700">
              <a:solidFill>
                <a:srgbClr val="000000"/>
              </a:solidFill>
            </a:ln>
          </p:spPr>
        </p:sp>
      </p:grpSp>
      <p:sp>
        <p:nvSpPr>
          <p:cNvPr id="12" name="TextBox 12"/>
          <p:cNvSpPr txBox="1"/>
          <p:nvPr/>
        </p:nvSpPr>
        <p:spPr>
          <a:xfrm>
            <a:off x="781499" y="2043556"/>
            <a:ext cx="10636831" cy="1012191"/>
          </a:xfrm>
          <a:prstGeom prst="rect">
            <a:avLst/>
          </a:prstGeom>
        </p:spPr>
        <p:txBody>
          <a:bodyPr lIns="0" tIns="0" rIns="0" bIns="0" rtlCol="0" anchor="t">
            <a:spAutoFit/>
          </a:bodyPr>
          <a:lstStyle/>
          <a:p>
            <a:pPr>
              <a:lnSpc>
                <a:spcPts val="8259"/>
              </a:lnSpc>
            </a:pPr>
            <a:r>
              <a:rPr lang="en-US" sz="5899">
                <a:solidFill>
                  <a:srgbClr val="EF6843"/>
                </a:solidFill>
                <a:latin typeface="Antonio Ultra-Bold"/>
              </a:rPr>
              <a:t>EBEVEYNLER ARASINDAKI TUTARSIZLIK</a:t>
            </a:r>
          </a:p>
        </p:txBody>
      </p:sp>
      <p:sp>
        <p:nvSpPr>
          <p:cNvPr id="13" name="TextBox 13"/>
          <p:cNvSpPr txBox="1"/>
          <p:nvPr/>
        </p:nvSpPr>
        <p:spPr>
          <a:xfrm>
            <a:off x="781499" y="4065861"/>
            <a:ext cx="9879299" cy="3518536"/>
          </a:xfrm>
          <a:prstGeom prst="rect">
            <a:avLst/>
          </a:prstGeom>
        </p:spPr>
        <p:txBody>
          <a:bodyPr lIns="0" tIns="0" rIns="0" bIns="0" rtlCol="0" anchor="t">
            <a:spAutoFit/>
          </a:bodyPr>
          <a:lstStyle/>
          <a:p>
            <a:pPr>
              <a:lnSpc>
                <a:spcPts val="3900"/>
              </a:lnSpc>
            </a:pPr>
            <a:r>
              <a:rPr lang="en-US" sz="3900">
                <a:solidFill>
                  <a:srgbClr val="000000"/>
                </a:solidFill>
                <a:latin typeface="Arialle"/>
              </a:rPr>
              <a:t>Annenin izin vermediği bir duruma baba izin veriyor veya tam tersi baba izin vermediğinde anne izin veriyor ise çocuk her zaman kendi çıkarları doğrultusunda tepki veren ebeveynin yanında olacaktır. Kuralsızlık esas olacaktır. Ve her halükarda bu üç kişi arasında çatışmalar yaşanacaktır.</a:t>
            </a:r>
          </a:p>
        </p:txBody>
      </p:sp>
    </p:spTree>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p:nvPr/>
        </p:nvGrpSpPr>
        <p:grpSpPr>
          <a:xfrm rot="-9106934">
            <a:off x="-10052263" y="-5339227"/>
            <a:ext cx="20965455" cy="20965455"/>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lnTo>
                    <a:pt x="812800" y="310462"/>
                  </a:lnTo>
                  <a:lnTo>
                    <a:pt x="657569" y="812800"/>
                  </a:lnTo>
                  <a:lnTo>
                    <a:pt x="155231" y="812800"/>
                  </a:lnTo>
                  <a:lnTo>
                    <a:pt x="0" y="310462"/>
                  </a:lnTo>
                  <a:lnTo>
                    <a:pt x="406400" y="0"/>
                  </a:lnTo>
                  <a:close/>
                </a:path>
              </a:pathLst>
            </a:custGeom>
            <a:solidFill>
              <a:srgbClr val="9CD6B0"/>
            </a:solidFill>
          </p:spPr>
        </p:sp>
        <p:sp>
          <p:nvSpPr>
            <p:cNvPr id="4" name="TextBox 4"/>
            <p:cNvSpPr txBox="1"/>
            <p:nvPr/>
          </p:nvSpPr>
          <p:spPr>
            <a:xfrm>
              <a:off x="127000" y="165100"/>
              <a:ext cx="558800" cy="596900"/>
            </a:xfrm>
            <a:prstGeom prst="rect">
              <a:avLst/>
            </a:prstGeom>
          </p:spPr>
          <p:txBody>
            <a:bodyPr lIns="50800" tIns="50800" rIns="50800" bIns="50800" rtlCol="0" anchor="ctr"/>
            <a:lstStyle/>
            <a:p>
              <a:pPr algn="ctr">
                <a:lnSpc>
                  <a:spcPts val="2659"/>
                </a:lnSpc>
              </a:pPr>
              <a:endParaRPr/>
            </a:p>
          </p:txBody>
        </p:sp>
      </p:grpSp>
      <p:grpSp>
        <p:nvGrpSpPr>
          <p:cNvPr id="5" name="Group 5"/>
          <p:cNvGrpSpPr/>
          <p:nvPr/>
        </p:nvGrpSpPr>
        <p:grpSpPr>
          <a:xfrm>
            <a:off x="1028700" y="1028700"/>
            <a:ext cx="16230600" cy="8229600"/>
            <a:chOff x="0" y="0"/>
            <a:chExt cx="4274726" cy="2167467"/>
          </a:xfrm>
        </p:grpSpPr>
        <p:sp>
          <p:nvSpPr>
            <p:cNvPr id="6" name="Freeform 6"/>
            <p:cNvSpPr/>
            <p:nvPr/>
          </p:nvSpPr>
          <p:spPr>
            <a:xfrm>
              <a:off x="0" y="0"/>
              <a:ext cx="4274726" cy="2167467"/>
            </a:xfrm>
            <a:custGeom>
              <a:avLst/>
              <a:gdLst/>
              <a:ahLst/>
              <a:cxnLst/>
              <a:rect l="l" t="t" r="r" b="b"/>
              <a:pathLst>
                <a:path w="4274726" h="2167467">
                  <a:moveTo>
                    <a:pt x="0" y="0"/>
                  </a:moveTo>
                  <a:lnTo>
                    <a:pt x="4274726" y="0"/>
                  </a:lnTo>
                  <a:lnTo>
                    <a:pt x="4274726" y="2167467"/>
                  </a:lnTo>
                  <a:lnTo>
                    <a:pt x="0" y="2167467"/>
                  </a:lnTo>
                  <a:close/>
                </a:path>
              </a:pathLst>
            </a:custGeom>
            <a:solidFill>
              <a:srgbClr val="FFFFFF"/>
            </a:solidFill>
          </p:spPr>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grpSp>
        <p:nvGrpSpPr>
          <p:cNvPr id="8" name="Group 8"/>
          <p:cNvGrpSpPr/>
          <p:nvPr/>
        </p:nvGrpSpPr>
        <p:grpSpPr>
          <a:xfrm rot="5400000">
            <a:off x="1746219" y="2544473"/>
            <a:ext cx="611884" cy="535399"/>
            <a:chOff x="0" y="0"/>
            <a:chExt cx="812800" cy="711200"/>
          </a:xfrm>
        </p:grpSpPr>
        <p:sp>
          <p:nvSpPr>
            <p:cNvPr id="9" name="Freeform 9"/>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35586D"/>
            </a:solidFill>
          </p:spPr>
        </p:sp>
        <p:sp>
          <p:nvSpPr>
            <p:cNvPr id="10" name="TextBox 10"/>
            <p:cNvSpPr txBox="1"/>
            <p:nvPr/>
          </p:nvSpPr>
          <p:spPr>
            <a:xfrm>
              <a:off x="127000" y="292100"/>
              <a:ext cx="558800" cy="368300"/>
            </a:xfrm>
            <a:prstGeom prst="rect">
              <a:avLst/>
            </a:prstGeom>
          </p:spPr>
          <p:txBody>
            <a:bodyPr lIns="50800" tIns="50800" rIns="50800" bIns="50800" rtlCol="0" anchor="ctr"/>
            <a:lstStyle/>
            <a:p>
              <a:pPr algn="ctr">
                <a:lnSpc>
                  <a:spcPts val="2659"/>
                </a:lnSpc>
              </a:pPr>
              <a:endParaRPr/>
            </a:p>
          </p:txBody>
        </p:sp>
      </p:grpSp>
      <p:sp>
        <p:nvSpPr>
          <p:cNvPr id="11" name="TextBox 11"/>
          <p:cNvSpPr txBox="1"/>
          <p:nvPr/>
        </p:nvSpPr>
        <p:spPr>
          <a:xfrm>
            <a:off x="2691932" y="2166198"/>
            <a:ext cx="12242345" cy="962913"/>
          </a:xfrm>
          <a:prstGeom prst="rect">
            <a:avLst/>
          </a:prstGeom>
        </p:spPr>
        <p:txBody>
          <a:bodyPr lIns="0" tIns="0" rIns="0" bIns="0" rtlCol="0" anchor="t">
            <a:spAutoFit/>
          </a:bodyPr>
          <a:lstStyle/>
          <a:p>
            <a:pPr>
              <a:lnSpc>
                <a:spcPts val="7826"/>
              </a:lnSpc>
            </a:pPr>
            <a:r>
              <a:rPr lang="en-US" sz="5590">
                <a:solidFill>
                  <a:srgbClr val="35586D"/>
                </a:solidFill>
                <a:latin typeface="Antonio Bold"/>
              </a:rPr>
              <a:t>Çocuklar neden sınırlara ihtiyaç duyarlar?</a:t>
            </a:r>
          </a:p>
        </p:txBody>
      </p:sp>
      <p:grpSp>
        <p:nvGrpSpPr>
          <p:cNvPr id="12" name="Group 12"/>
          <p:cNvGrpSpPr>
            <a:grpSpLocks noChangeAspect="1"/>
          </p:cNvGrpSpPr>
          <p:nvPr/>
        </p:nvGrpSpPr>
        <p:grpSpPr>
          <a:xfrm rot="-5797607">
            <a:off x="15447880" y="1509526"/>
            <a:ext cx="347718" cy="391182"/>
            <a:chOff x="0" y="0"/>
            <a:chExt cx="5370413" cy="6041715"/>
          </a:xfrm>
        </p:grpSpPr>
        <p:sp>
          <p:nvSpPr>
            <p:cNvPr id="13" name="Freeform 1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4" name="Freeform 1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15" name="Group 15"/>
          <p:cNvGrpSpPr>
            <a:grpSpLocks noChangeAspect="1"/>
          </p:cNvGrpSpPr>
          <p:nvPr/>
        </p:nvGrpSpPr>
        <p:grpSpPr>
          <a:xfrm rot="-8645281">
            <a:off x="16198382" y="1314765"/>
            <a:ext cx="297672" cy="334881"/>
            <a:chOff x="0" y="0"/>
            <a:chExt cx="5370413" cy="6041715"/>
          </a:xfrm>
        </p:grpSpPr>
        <p:sp>
          <p:nvSpPr>
            <p:cNvPr id="16" name="Freeform 1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p:spPr>
        </p:sp>
        <p:sp>
          <p:nvSpPr>
            <p:cNvPr id="17" name="Freeform 1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a:ln w="12700">
              <a:solidFill>
                <a:srgbClr val="000000"/>
              </a:solidFill>
            </a:ln>
          </p:spPr>
        </p:sp>
      </p:grpSp>
      <p:grpSp>
        <p:nvGrpSpPr>
          <p:cNvPr id="18" name="Group 18"/>
          <p:cNvGrpSpPr>
            <a:grpSpLocks noChangeAspect="1"/>
          </p:cNvGrpSpPr>
          <p:nvPr/>
        </p:nvGrpSpPr>
        <p:grpSpPr>
          <a:xfrm rot="-662314">
            <a:off x="15963702" y="2421821"/>
            <a:ext cx="297672" cy="334881"/>
            <a:chOff x="0" y="0"/>
            <a:chExt cx="5370413" cy="6041715"/>
          </a:xfrm>
        </p:grpSpPr>
        <p:sp>
          <p:nvSpPr>
            <p:cNvPr id="19" name="Freeform 1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20" name="Freeform 2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a:ln w="12700">
              <a:solidFill>
                <a:srgbClr val="000000"/>
              </a:solidFill>
            </a:ln>
          </p:spPr>
        </p:sp>
      </p:grpSp>
      <p:grpSp>
        <p:nvGrpSpPr>
          <p:cNvPr id="21" name="Group 21"/>
          <p:cNvGrpSpPr>
            <a:grpSpLocks noChangeAspect="1"/>
          </p:cNvGrpSpPr>
          <p:nvPr/>
        </p:nvGrpSpPr>
        <p:grpSpPr>
          <a:xfrm rot="1567620">
            <a:off x="15002643" y="2310640"/>
            <a:ext cx="347718" cy="391182"/>
            <a:chOff x="0" y="0"/>
            <a:chExt cx="5370413" cy="6041715"/>
          </a:xfrm>
        </p:grpSpPr>
        <p:sp>
          <p:nvSpPr>
            <p:cNvPr id="22" name="Freeform 2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23" name="Freeform 2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24" name="Group 24"/>
          <p:cNvGrpSpPr>
            <a:grpSpLocks noChangeAspect="1"/>
          </p:cNvGrpSpPr>
          <p:nvPr/>
        </p:nvGrpSpPr>
        <p:grpSpPr>
          <a:xfrm rot="-3761210">
            <a:off x="14749082" y="2960812"/>
            <a:ext cx="347718" cy="391182"/>
            <a:chOff x="0" y="0"/>
            <a:chExt cx="5370413" cy="6041715"/>
          </a:xfrm>
        </p:grpSpPr>
        <p:sp>
          <p:nvSpPr>
            <p:cNvPr id="25" name="Freeform 2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26" name="Freeform 2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sp>
        <p:nvSpPr>
          <p:cNvPr id="27" name="TextBox 27"/>
          <p:cNvSpPr txBox="1"/>
          <p:nvPr/>
        </p:nvSpPr>
        <p:spPr>
          <a:xfrm>
            <a:off x="1784462" y="5011808"/>
            <a:ext cx="2712562" cy="1656250"/>
          </a:xfrm>
          <a:prstGeom prst="rect">
            <a:avLst/>
          </a:prstGeom>
        </p:spPr>
        <p:txBody>
          <a:bodyPr lIns="0" tIns="0" rIns="0" bIns="0" rtlCol="0" anchor="t">
            <a:spAutoFit/>
          </a:bodyPr>
          <a:lstStyle/>
          <a:p>
            <a:pPr algn="ctr">
              <a:lnSpc>
                <a:spcPts val="2685"/>
              </a:lnSpc>
            </a:pPr>
            <a:r>
              <a:rPr lang="en-US" sz="1918">
                <a:solidFill>
                  <a:srgbClr val="313131"/>
                </a:solidFill>
                <a:latin typeface="Archivo Black"/>
              </a:rPr>
              <a:t>1.SINIRLAR ÇOCUKLARIN ARAŞTIRMA YAPMASINI SAĞLAR.</a:t>
            </a:r>
          </a:p>
        </p:txBody>
      </p:sp>
      <p:sp>
        <p:nvSpPr>
          <p:cNvPr id="28" name="TextBox 28"/>
          <p:cNvSpPr txBox="1"/>
          <p:nvPr/>
        </p:nvSpPr>
        <p:spPr>
          <a:xfrm>
            <a:off x="5671544" y="5011808"/>
            <a:ext cx="2712562" cy="1322875"/>
          </a:xfrm>
          <a:prstGeom prst="rect">
            <a:avLst/>
          </a:prstGeom>
        </p:spPr>
        <p:txBody>
          <a:bodyPr lIns="0" tIns="0" rIns="0" bIns="0" rtlCol="0" anchor="t">
            <a:spAutoFit/>
          </a:bodyPr>
          <a:lstStyle/>
          <a:p>
            <a:pPr algn="ctr">
              <a:lnSpc>
                <a:spcPts val="2685"/>
              </a:lnSpc>
            </a:pPr>
            <a:r>
              <a:rPr lang="en-US" sz="1918">
                <a:solidFill>
                  <a:srgbClr val="313131"/>
                </a:solidFill>
                <a:latin typeface="Archivo Black"/>
              </a:rPr>
              <a:t>2. SINIRLAR ONAYLANAN DAVRANIŞLARIN YOLUNU BELİRLER.</a:t>
            </a:r>
          </a:p>
        </p:txBody>
      </p:sp>
      <p:sp>
        <p:nvSpPr>
          <p:cNvPr id="29" name="TextBox 29"/>
          <p:cNvSpPr txBox="1"/>
          <p:nvPr/>
        </p:nvSpPr>
        <p:spPr>
          <a:xfrm>
            <a:off x="9555681" y="5011808"/>
            <a:ext cx="2712562" cy="989500"/>
          </a:xfrm>
          <a:prstGeom prst="rect">
            <a:avLst/>
          </a:prstGeom>
        </p:spPr>
        <p:txBody>
          <a:bodyPr lIns="0" tIns="0" rIns="0" bIns="0" rtlCol="0" anchor="t">
            <a:spAutoFit/>
          </a:bodyPr>
          <a:lstStyle/>
          <a:p>
            <a:pPr algn="ctr">
              <a:lnSpc>
                <a:spcPts val="2685"/>
              </a:lnSpc>
            </a:pPr>
            <a:r>
              <a:rPr lang="en-US" sz="1918">
                <a:solidFill>
                  <a:srgbClr val="313131"/>
                </a:solidFill>
                <a:latin typeface="Archivo Black"/>
              </a:rPr>
              <a:t>3. SINIRLAR İLİŞKİLERİ BELİRLER.</a:t>
            </a:r>
          </a:p>
        </p:txBody>
      </p:sp>
      <p:sp>
        <p:nvSpPr>
          <p:cNvPr id="30" name="TextBox 30"/>
          <p:cNvSpPr txBox="1"/>
          <p:nvPr/>
        </p:nvSpPr>
        <p:spPr>
          <a:xfrm>
            <a:off x="13566660" y="5011808"/>
            <a:ext cx="2712562" cy="656125"/>
          </a:xfrm>
          <a:prstGeom prst="rect">
            <a:avLst/>
          </a:prstGeom>
        </p:spPr>
        <p:txBody>
          <a:bodyPr lIns="0" tIns="0" rIns="0" bIns="0" rtlCol="0" anchor="t">
            <a:spAutoFit/>
          </a:bodyPr>
          <a:lstStyle/>
          <a:p>
            <a:pPr algn="ctr">
              <a:lnSpc>
                <a:spcPts val="2685"/>
              </a:lnSpc>
            </a:pPr>
            <a:r>
              <a:rPr lang="en-US" sz="1918">
                <a:solidFill>
                  <a:srgbClr val="313131"/>
                </a:solidFill>
                <a:latin typeface="Archivo Black"/>
              </a:rPr>
              <a:t>4. SINIRLAR GÜVENLİK SAĞLAR.</a:t>
            </a:r>
          </a:p>
        </p:txBody>
      </p:sp>
    </p:spTree>
  </p:cSld>
  <p:clrMapOvr>
    <a:masterClrMapping/>
  </p:clrMapOvr>
  <p:transition spd="slow">
    <p:cover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a:grpSpLocks noChangeAspect="1"/>
          </p:cNvGrpSpPr>
          <p:nvPr/>
        </p:nvGrpSpPr>
        <p:grpSpPr>
          <a:xfrm>
            <a:off x="13681217" y="-12718"/>
            <a:ext cx="4663202" cy="5246102"/>
            <a:chOff x="0" y="0"/>
            <a:chExt cx="5370413" cy="6041715"/>
          </a:xfrm>
        </p:grpSpPr>
        <p:sp>
          <p:nvSpPr>
            <p:cNvPr id="3" name="Freeform 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p:spPr>
        </p:sp>
        <p:sp>
          <p:nvSpPr>
            <p:cNvPr id="4" name="Freeform 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a:ln w="12700">
              <a:solidFill>
                <a:srgbClr val="000000"/>
              </a:solidFill>
            </a:ln>
          </p:spPr>
        </p:sp>
      </p:grpSp>
      <p:grpSp>
        <p:nvGrpSpPr>
          <p:cNvPr id="5" name="Group 5"/>
          <p:cNvGrpSpPr>
            <a:grpSpLocks noChangeAspect="1"/>
          </p:cNvGrpSpPr>
          <p:nvPr/>
        </p:nvGrpSpPr>
        <p:grpSpPr>
          <a:xfrm rot="-10800000">
            <a:off x="13674939" y="5223859"/>
            <a:ext cx="4661014" cy="5243641"/>
            <a:chOff x="0" y="0"/>
            <a:chExt cx="5370413" cy="6041715"/>
          </a:xfrm>
        </p:grpSpPr>
        <p:sp>
          <p:nvSpPr>
            <p:cNvPr id="6" name="Freeform 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7" name="Freeform 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8" name="Group 8"/>
          <p:cNvGrpSpPr>
            <a:grpSpLocks noChangeAspect="1"/>
          </p:cNvGrpSpPr>
          <p:nvPr/>
        </p:nvGrpSpPr>
        <p:grpSpPr>
          <a:xfrm>
            <a:off x="8428052" y="5233384"/>
            <a:ext cx="5253166" cy="5253166"/>
            <a:chOff x="0" y="0"/>
            <a:chExt cx="6350000" cy="6350000"/>
          </a:xfrm>
        </p:grpSpPr>
        <p:sp>
          <p:nvSpPr>
            <p:cNvPr id="9" name="Freeform 9"/>
            <p:cNvSpPr/>
            <p:nvPr/>
          </p:nvSpPr>
          <p:spPr>
            <a:xfrm>
              <a:off x="-95377" y="-95377"/>
              <a:ext cx="6540754" cy="6540754"/>
            </a:xfrm>
            <a:custGeom>
              <a:avLst/>
              <a:gdLst/>
              <a:ahLst/>
              <a:cxnLst/>
              <a:rect l="l" t="t" r="r" b="b"/>
              <a:pathLst>
                <a:path w="6540754" h="6540754">
                  <a:moveTo>
                    <a:pt x="6540754" y="0"/>
                  </a:moveTo>
                  <a:lnTo>
                    <a:pt x="0" y="6540754"/>
                  </a:lnTo>
                  <a:lnTo>
                    <a:pt x="6540754" y="6540754"/>
                  </a:lnTo>
                  <a:close/>
                </a:path>
              </a:pathLst>
            </a:custGeom>
            <a:solidFill>
              <a:srgbClr val="9CD6B0"/>
            </a:solidFill>
            <a:ln w="12700">
              <a:solidFill>
                <a:srgbClr val="000000"/>
              </a:solidFill>
            </a:ln>
          </p:spPr>
        </p:sp>
      </p:grpSp>
      <p:grpSp>
        <p:nvGrpSpPr>
          <p:cNvPr id="10" name="Group 10"/>
          <p:cNvGrpSpPr>
            <a:grpSpLocks noChangeAspect="1"/>
          </p:cNvGrpSpPr>
          <p:nvPr/>
        </p:nvGrpSpPr>
        <p:grpSpPr>
          <a:xfrm rot="-5400000">
            <a:off x="8428052" y="-19782"/>
            <a:ext cx="5253166" cy="5253166"/>
            <a:chOff x="0" y="0"/>
            <a:chExt cx="6350000" cy="6350000"/>
          </a:xfrm>
        </p:grpSpPr>
        <p:sp>
          <p:nvSpPr>
            <p:cNvPr id="11" name="Freeform 11"/>
            <p:cNvSpPr/>
            <p:nvPr/>
          </p:nvSpPr>
          <p:spPr>
            <a:xfrm>
              <a:off x="-95377" y="-95377"/>
              <a:ext cx="6540754" cy="6540754"/>
            </a:xfrm>
            <a:custGeom>
              <a:avLst/>
              <a:gdLst/>
              <a:ahLst/>
              <a:cxnLst/>
              <a:rect l="l" t="t" r="r" b="b"/>
              <a:pathLst>
                <a:path w="6540754" h="6540754">
                  <a:moveTo>
                    <a:pt x="6540754" y="0"/>
                  </a:moveTo>
                  <a:lnTo>
                    <a:pt x="0" y="6540754"/>
                  </a:lnTo>
                  <a:lnTo>
                    <a:pt x="6540754" y="6540754"/>
                  </a:lnTo>
                  <a:close/>
                </a:path>
              </a:pathLst>
            </a:custGeom>
            <a:solidFill>
              <a:srgbClr val="EF6843"/>
            </a:solidFill>
            <a:ln w="12700">
              <a:solidFill>
                <a:srgbClr val="000000"/>
              </a:solidFill>
            </a:ln>
          </p:spPr>
        </p:sp>
      </p:grpSp>
      <p:sp>
        <p:nvSpPr>
          <p:cNvPr id="12" name="TextBox 12"/>
          <p:cNvSpPr txBox="1"/>
          <p:nvPr/>
        </p:nvSpPr>
        <p:spPr>
          <a:xfrm>
            <a:off x="781499" y="2043556"/>
            <a:ext cx="10636831" cy="1012191"/>
          </a:xfrm>
          <a:prstGeom prst="rect">
            <a:avLst/>
          </a:prstGeom>
        </p:spPr>
        <p:txBody>
          <a:bodyPr lIns="0" tIns="0" rIns="0" bIns="0" rtlCol="0" anchor="t">
            <a:spAutoFit/>
          </a:bodyPr>
          <a:lstStyle/>
          <a:p>
            <a:pPr>
              <a:lnSpc>
                <a:spcPts val="8259"/>
              </a:lnSpc>
            </a:pPr>
            <a:r>
              <a:rPr lang="en-US" sz="5899">
                <a:solidFill>
                  <a:srgbClr val="EF6843"/>
                </a:solidFill>
                <a:latin typeface="Antonio Ultra-Bold"/>
              </a:rPr>
              <a:t>ETKISIZ TAKIP</a:t>
            </a:r>
          </a:p>
        </p:txBody>
      </p:sp>
      <p:sp>
        <p:nvSpPr>
          <p:cNvPr id="13" name="TextBox 13"/>
          <p:cNvSpPr txBox="1"/>
          <p:nvPr/>
        </p:nvSpPr>
        <p:spPr>
          <a:xfrm>
            <a:off x="781499" y="4065861"/>
            <a:ext cx="9879299" cy="4509136"/>
          </a:xfrm>
          <a:prstGeom prst="rect">
            <a:avLst/>
          </a:prstGeom>
        </p:spPr>
        <p:txBody>
          <a:bodyPr lIns="0" tIns="0" rIns="0" bIns="0" rtlCol="0" anchor="t">
            <a:spAutoFit/>
          </a:bodyPr>
          <a:lstStyle/>
          <a:p>
            <a:pPr>
              <a:lnSpc>
                <a:spcPts val="3900"/>
              </a:lnSpc>
            </a:pPr>
            <a:r>
              <a:rPr lang="en-US" sz="3900">
                <a:solidFill>
                  <a:srgbClr val="000000"/>
                </a:solidFill>
                <a:latin typeface="Arialle"/>
              </a:rPr>
              <a:t>Ebeveynin sözlerinin ve davranışlarının tutarlı olmama durumudur. </a:t>
            </a:r>
          </a:p>
          <a:p>
            <a:pPr>
              <a:lnSpc>
                <a:spcPts val="3900"/>
              </a:lnSpc>
            </a:pPr>
            <a:r>
              <a:rPr lang="en-US" sz="3900">
                <a:solidFill>
                  <a:srgbClr val="000000"/>
                </a:solidFill>
                <a:latin typeface="Arialle"/>
              </a:rPr>
              <a:t>Örneğin yemekten önce çikolata yememeni söylemiştim diyen bir annenin çikolata yiyen kızını görmezden gelmesi durumu ile açıklayabiliriz. Anne sözleriyle karşı çıkarken davranışlarıyla kızının bu hareketine yeşil ışık yakmış oluyor. Sonuç olarak kural net bir şekilde ortaya konmamış oluyor. </a:t>
            </a:r>
          </a:p>
        </p:txBody>
      </p:sp>
    </p:spTree>
  </p:cSld>
  <p:clrMapOvr>
    <a:masterClrMapping/>
  </p:clrMapOvr>
  <p:transition spd="slow">
    <p:cove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a:grpSpLocks noChangeAspect="1"/>
          </p:cNvGrpSpPr>
          <p:nvPr/>
        </p:nvGrpSpPr>
        <p:grpSpPr>
          <a:xfrm>
            <a:off x="13681217" y="-12718"/>
            <a:ext cx="4663202" cy="5246102"/>
            <a:chOff x="0" y="0"/>
            <a:chExt cx="5370413" cy="6041715"/>
          </a:xfrm>
        </p:grpSpPr>
        <p:sp>
          <p:nvSpPr>
            <p:cNvPr id="3" name="Freeform 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4" name="Freeform 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5" name="Group 5"/>
          <p:cNvGrpSpPr>
            <a:grpSpLocks noChangeAspect="1"/>
          </p:cNvGrpSpPr>
          <p:nvPr/>
        </p:nvGrpSpPr>
        <p:grpSpPr>
          <a:xfrm rot="-10800000">
            <a:off x="13674939" y="5223859"/>
            <a:ext cx="4661014" cy="5243641"/>
            <a:chOff x="0" y="0"/>
            <a:chExt cx="5370413" cy="6041715"/>
          </a:xfrm>
        </p:grpSpPr>
        <p:sp>
          <p:nvSpPr>
            <p:cNvPr id="6" name="Freeform 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p:spPr>
        </p:sp>
        <p:sp>
          <p:nvSpPr>
            <p:cNvPr id="7" name="Freeform 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sp>
        <p:nvSpPr>
          <p:cNvPr id="8" name="TextBox 8"/>
          <p:cNvSpPr txBox="1"/>
          <p:nvPr/>
        </p:nvSpPr>
        <p:spPr>
          <a:xfrm>
            <a:off x="1647825" y="5568599"/>
            <a:ext cx="12265450" cy="1509661"/>
          </a:xfrm>
          <a:prstGeom prst="rect">
            <a:avLst/>
          </a:prstGeom>
        </p:spPr>
        <p:txBody>
          <a:bodyPr lIns="0" tIns="0" rIns="0" bIns="0" rtlCol="0" anchor="t">
            <a:spAutoFit/>
          </a:bodyPr>
          <a:lstStyle/>
          <a:p>
            <a:pPr>
              <a:lnSpc>
                <a:spcPts val="6040"/>
              </a:lnSpc>
            </a:pPr>
            <a:r>
              <a:rPr lang="en-US" sz="4314" spc="2808">
                <a:solidFill>
                  <a:srgbClr val="35586D"/>
                </a:solidFill>
                <a:latin typeface="Arialle"/>
              </a:rPr>
              <a:t>ANNE BABALARA ÖNERILER</a:t>
            </a:r>
          </a:p>
        </p:txBody>
      </p:sp>
      <p:grpSp>
        <p:nvGrpSpPr>
          <p:cNvPr id="9" name="Group 9"/>
          <p:cNvGrpSpPr>
            <a:grpSpLocks noChangeAspect="1"/>
          </p:cNvGrpSpPr>
          <p:nvPr/>
        </p:nvGrpSpPr>
        <p:grpSpPr>
          <a:xfrm>
            <a:off x="8428052" y="5233384"/>
            <a:ext cx="5253166" cy="5253166"/>
            <a:chOff x="0" y="0"/>
            <a:chExt cx="6350000" cy="6350000"/>
          </a:xfrm>
        </p:grpSpPr>
        <p:sp>
          <p:nvSpPr>
            <p:cNvPr id="10" name="Freeform 10"/>
            <p:cNvSpPr/>
            <p:nvPr/>
          </p:nvSpPr>
          <p:spPr>
            <a:xfrm>
              <a:off x="-95377" y="-95377"/>
              <a:ext cx="6540754" cy="6540754"/>
            </a:xfrm>
            <a:custGeom>
              <a:avLst/>
              <a:gdLst/>
              <a:ahLst/>
              <a:cxnLst/>
              <a:rect l="l" t="t" r="r" b="b"/>
              <a:pathLst>
                <a:path w="6540754" h="6540754">
                  <a:moveTo>
                    <a:pt x="6540754" y="0"/>
                  </a:moveTo>
                  <a:lnTo>
                    <a:pt x="0" y="6540754"/>
                  </a:lnTo>
                  <a:lnTo>
                    <a:pt x="6540754" y="6540754"/>
                  </a:lnTo>
                  <a:close/>
                </a:path>
              </a:pathLst>
            </a:custGeom>
            <a:solidFill>
              <a:srgbClr val="F5B86F"/>
            </a:solidFill>
            <a:ln w="12700">
              <a:solidFill>
                <a:srgbClr val="000000"/>
              </a:solidFill>
            </a:ln>
          </p:spPr>
        </p:sp>
      </p:grpSp>
      <p:grpSp>
        <p:nvGrpSpPr>
          <p:cNvPr id="11" name="Group 11"/>
          <p:cNvGrpSpPr>
            <a:grpSpLocks noChangeAspect="1"/>
          </p:cNvGrpSpPr>
          <p:nvPr/>
        </p:nvGrpSpPr>
        <p:grpSpPr>
          <a:xfrm rot="-5400000">
            <a:off x="8428052" y="-19782"/>
            <a:ext cx="5253166" cy="5253166"/>
            <a:chOff x="0" y="0"/>
            <a:chExt cx="6350000" cy="6350000"/>
          </a:xfrm>
        </p:grpSpPr>
        <p:sp>
          <p:nvSpPr>
            <p:cNvPr id="12" name="Freeform 12"/>
            <p:cNvSpPr/>
            <p:nvPr/>
          </p:nvSpPr>
          <p:spPr>
            <a:xfrm>
              <a:off x="-95377" y="-95377"/>
              <a:ext cx="6540754" cy="6540754"/>
            </a:xfrm>
            <a:custGeom>
              <a:avLst/>
              <a:gdLst/>
              <a:ahLst/>
              <a:cxnLst/>
              <a:rect l="l" t="t" r="r" b="b"/>
              <a:pathLst>
                <a:path w="6540754" h="6540754">
                  <a:moveTo>
                    <a:pt x="6540754" y="0"/>
                  </a:moveTo>
                  <a:lnTo>
                    <a:pt x="0" y="6540754"/>
                  </a:lnTo>
                  <a:lnTo>
                    <a:pt x="6540754" y="6540754"/>
                  </a:lnTo>
                  <a:close/>
                </a:path>
              </a:pathLst>
            </a:custGeom>
            <a:solidFill>
              <a:srgbClr val="EF6843"/>
            </a:solidFill>
            <a:ln w="12700">
              <a:solidFill>
                <a:srgbClr val="000000"/>
              </a:solidFill>
            </a:ln>
          </p:spPr>
        </p:sp>
      </p:grpSp>
    </p:spTree>
  </p:cSld>
  <p:clrMapOvr>
    <a:masterClrMapping/>
  </p:clrMapOvr>
  <p:transition spd="slow">
    <p:cove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p:nvPr/>
        </p:nvGrpSpPr>
        <p:grpSpPr>
          <a:xfrm rot="5400000">
            <a:off x="-10052263" y="-5339227"/>
            <a:ext cx="20965455" cy="20965455"/>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lnTo>
                    <a:pt x="812800" y="310462"/>
                  </a:lnTo>
                  <a:lnTo>
                    <a:pt x="657569" y="812800"/>
                  </a:lnTo>
                  <a:lnTo>
                    <a:pt x="155231" y="812800"/>
                  </a:lnTo>
                  <a:lnTo>
                    <a:pt x="0" y="310462"/>
                  </a:lnTo>
                  <a:lnTo>
                    <a:pt x="406400" y="0"/>
                  </a:lnTo>
                  <a:close/>
                </a:path>
              </a:pathLst>
            </a:custGeom>
            <a:solidFill>
              <a:srgbClr val="D3F0EC"/>
            </a:solidFill>
          </p:spPr>
        </p:sp>
        <p:sp>
          <p:nvSpPr>
            <p:cNvPr id="4" name="TextBox 4"/>
            <p:cNvSpPr txBox="1"/>
            <p:nvPr/>
          </p:nvSpPr>
          <p:spPr>
            <a:xfrm>
              <a:off x="127000" y="165100"/>
              <a:ext cx="558800" cy="596900"/>
            </a:xfrm>
            <a:prstGeom prst="rect">
              <a:avLst/>
            </a:prstGeom>
          </p:spPr>
          <p:txBody>
            <a:bodyPr lIns="50800" tIns="50800" rIns="50800" bIns="50800" rtlCol="0" anchor="ctr"/>
            <a:lstStyle/>
            <a:p>
              <a:pPr algn="ctr">
                <a:lnSpc>
                  <a:spcPts val="2659"/>
                </a:lnSpc>
              </a:pPr>
              <a:endParaRPr/>
            </a:p>
          </p:txBody>
        </p:sp>
      </p:grpSp>
      <p:grpSp>
        <p:nvGrpSpPr>
          <p:cNvPr id="5" name="Group 5"/>
          <p:cNvGrpSpPr/>
          <p:nvPr/>
        </p:nvGrpSpPr>
        <p:grpSpPr>
          <a:xfrm>
            <a:off x="1028700" y="1028700"/>
            <a:ext cx="16230600" cy="8229600"/>
            <a:chOff x="0" y="0"/>
            <a:chExt cx="4274726" cy="2167467"/>
          </a:xfrm>
        </p:grpSpPr>
        <p:sp>
          <p:nvSpPr>
            <p:cNvPr id="6" name="Freeform 6"/>
            <p:cNvSpPr/>
            <p:nvPr/>
          </p:nvSpPr>
          <p:spPr>
            <a:xfrm>
              <a:off x="0" y="0"/>
              <a:ext cx="4274726" cy="2167467"/>
            </a:xfrm>
            <a:custGeom>
              <a:avLst/>
              <a:gdLst/>
              <a:ahLst/>
              <a:cxnLst/>
              <a:rect l="l" t="t" r="r" b="b"/>
              <a:pathLst>
                <a:path w="4274726" h="2167467">
                  <a:moveTo>
                    <a:pt x="0" y="0"/>
                  </a:moveTo>
                  <a:lnTo>
                    <a:pt x="4274726" y="0"/>
                  </a:lnTo>
                  <a:lnTo>
                    <a:pt x="4274726" y="2167467"/>
                  </a:lnTo>
                  <a:lnTo>
                    <a:pt x="0" y="2167467"/>
                  </a:lnTo>
                  <a:close/>
                </a:path>
              </a:pathLst>
            </a:custGeom>
            <a:solidFill>
              <a:srgbClr val="FFFFFF"/>
            </a:solidFill>
          </p:spPr>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grpSp>
        <p:nvGrpSpPr>
          <p:cNvPr id="8" name="Group 8"/>
          <p:cNvGrpSpPr>
            <a:grpSpLocks noChangeAspect="1"/>
          </p:cNvGrpSpPr>
          <p:nvPr/>
        </p:nvGrpSpPr>
        <p:grpSpPr>
          <a:xfrm rot="-5797607">
            <a:off x="15447880" y="1509526"/>
            <a:ext cx="347718" cy="391182"/>
            <a:chOff x="0" y="0"/>
            <a:chExt cx="5370413" cy="6041715"/>
          </a:xfrm>
        </p:grpSpPr>
        <p:sp>
          <p:nvSpPr>
            <p:cNvPr id="9" name="Freeform 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0" name="Freeform 1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11" name="Group 11"/>
          <p:cNvGrpSpPr>
            <a:grpSpLocks noChangeAspect="1"/>
          </p:cNvGrpSpPr>
          <p:nvPr/>
        </p:nvGrpSpPr>
        <p:grpSpPr>
          <a:xfrm rot="-8645281">
            <a:off x="16198382" y="1314765"/>
            <a:ext cx="297672" cy="334881"/>
            <a:chOff x="0" y="0"/>
            <a:chExt cx="5370413" cy="6041715"/>
          </a:xfrm>
        </p:grpSpPr>
        <p:sp>
          <p:nvSpPr>
            <p:cNvPr id="12" name="Freeform 1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p:spPr>
        </p:sp>
        <p:sp>
          <p:nvSpPr>
            <p:cNvPr id="13" name="Freeform 1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a:ln w="12700">
              <a:solidFill>
                <a:srgbClr val="000000"/>
              </a:solidFill>
            </a:ln>
          </p:spPr>
        </p:sp>
      </p:grpSp>
      <p:grpSp>
        <p:nvGrpSpPr>
          <p:cNvPr id="14" name="Group 14"/>
          <p:cNvGrpSpPr>
            <a:grpSpLocks noChangeAspect="1"/>
          </p:cNvGrpSpPr>
          <p:nvPr/>
        </p:nvGrpSpPr>
        <p:grpSpPr>
          <a:xfrm rot="-662314">
            <a:off x="15963702" y="2421821"/>
            <a:ext cx="297672" cy="334881"/>
            <a:chOff x="0" y="0"/>
            <a:chExt cx="5370413" cy="6041715"/>
          </a:xfrm>
        </p:grpSpPr>
        <p:sp>
          <p:nvSpPr>
            <p:cNvPr id="15" name="Freeform 1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6" name="Freeform 1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a:ln w="12700">
              <a:solidFill>
                <a:srgbClr val="000000"/>
              </a:solidFill>
            </a:ln>
          </p:spPr>
        </p:sp>
      </p:grpSp>
      <p:grpSp>
        <p:nvGrpSpPr>
          <p:cNvPr id="17" name="Group 17"/>
          <p:cNvGrpSpPr>
            <a:grpSpLocks noChangeAspect="1"/>
          </p:cNvGrpSpPr>
          <p:nvPr/>
        </p:nvGrpSpPr>
        <p:grpSpPr>
          <a:xfrm rot="1567620">
            <a:off x="15002643" y="2310640"/>
            <a:ext cx="347718" cy="391182"/>
            <a:chOff x="0" y="0"/>
            <a:chExt cx="5370413" cy="6041715"/>
          </a:xfrm>
        </p:grpSpPr>
        <p:sp>
          <p:nvSpPr>
            <p:cNvPr id="18" name="Freeform 18"/>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19" name="Freeform 1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20" name="Group 20"/>
          <p:cNvGrpSpPr>
            <a:grpSpLocks noChangeAspect="1"/>
          </p:cNvGrpSpPr>
          <p:nvPr/>
        </p:nvGrpSpPr>
        <p:grpSpPr>
          <a:xfrm rot="-3761210">
            <a:off x="14749082" y="2960812"/>
            <a:ext cx="347718" cy="391182"/>
            <a:chOff x="0" y="0"/>
            <a:chExt cx="5370413" cy="6041715"/>
          </a:xfrm>
        </p:grpSpPr>
        <p:sp>
          <p:nvSpPr>
            <p:cNvPr id="21" name="Freeform 21"/>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22" name="Freeform 2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sp>
        <p:nvSpPr>
          <p:cNvPr id="23" name="TextBox 23"/>
          <p:cNvSpPr txBox="1"/>
          <p:nvPr/>
        </p:nvSpPr>
        <p:spPr>
          <a:xfrm>
            <a:off x="2497135" y="4030074"/>
            <a:ext cx="10569633" cy="678292"/>
          </a:xfrm>
          <a:prstGeom prst="rect">
            <a:avLst/>
          </a:prstGeom>
        </p:spPr>
        <p:txBody>
          <a:bodyPr lIns="0" tIns="0" rIns="0" bIns="0" rtlCol="0" anchor="t">
            <a:spAutoFit/>
          </a:bodyPr>
          <a:lstStyle/>
          <a:p>
            <a:pPr marL="873443" lvl="1" indent="-436721">
              <a:lnSpc>
                <a:spcPts val="5663"/>
              </a:lnSpc>
              <a:buFont typeface="Arial"/>
              <a:buChar char="•"/>
            </a:pPr>
            <a:r>
              <a:rPr lang="en-US" sz="4045">
                <a:solidFill>
                  <a:srgbClr val="35586D"/>
                </a:solidFill>
                <a:latin typeface="Antonio Bold"/>
              </a:rPr>
              <a:t>Mesajlarınızı davranış üzerinde yoğunlaştırın.</a:t>
            </a:r>
          </a:p>
        </p:txBody>
      </p:sp>
    </p:spTree>
  </p:cSld>
  <p:clrMapOvr>
    <a:masterClrMapping/>
  </p:clrMapOvr>
  <p:transition spd="slow">
    <p:cove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p:nvPr/>
        </p:nvGrpSpPr>
        <p:grpSpPr>
          <a:xfrm rot="5400000">
            <a:off x="-10052263" y="-5339227"/>
            <a:ext cx="20965455" cy="20965455"/>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lnTo>
                    <a:pt x="812800" y="310462"/>
                  </a:lnTo>
                  <a:lnTo>
                    <a:pt x="657569" y="812800"/>
                  </a:lnTo>
                  <a:lnTo>
                    <a:pt x="155231" y="812800"/>
                  </a:lnTo>
                  <a:lnTo>
                    <a:pt x="0" y="310462"/>
                  </a:lnTo>
                  <a:lnTo>
                    <a:pt x="406400" y="0"/>
                  </a:lnTo>
                  <a:close/>
                </a:path>
              </a:pathLst>
            </a:custGeom>
            <a:solidFill>
              <a:srgbClr val="D3F0EC"/>
            </a:solidFill>
          </p:spPr>
        </p:sp>
        <p:sp>
          <p:nvSpPr>
            <p:cNvPr id="4" name="TextBox 4"/>
            <p:cNvSpPr txBox="1"/>
            <p:nvPr/>
          </p:nvSpPr>
          <p:spPr>
            <a:xfrm>
              <a:off x="127000" y="165100"/>
              <a:ext cx="558800" cy="596900"/>
            </a:xfrm>
            <a:prstGeom prst="rect">
              <a:avLst/>
            </a:prstGeom>
          </p:spPr>
          <p:txBody>
            <a:bodyPr lIns="50800" tIns="50800" rIns="50800" bIns="50800" rtlCol="0" anchor="ctr"/>
            <a:lstStyle/>
            <a:p>
              <a:pPr algn="ctr">
                <a:lnSpc>
                  <a:spcPts val="2659"/>
                </a:lnSpc>
              </a:pPr>
              <a:endParaRPr/>
            </a:p>
          </p:txBody>
        </p:sp>
      </p:grpSp>
      <p:grpSp>
        <p:nvGrpSpPr>
          <p:cNvPr id="5" name="Group 5"/>
          <p:cNvGrpSpPr/>
          <p:nvPr/>
        </p:nvGrpSpPr>
        <p:grpSpPr>
          <a:xfrm>
            <a:off x="1028700" y="1028700"/>
            <a:ext cx="16230600" cy="8229600"/>
            <a:chOff x="0" y="0"/>
            <a:chExt cx="4274726" cy="2167467"/>
          </a:xfrm>
        </p:grpSpPr>
        <p:sp>
          <p:nvSpPr>
            <p:cNvPr id="6" name="Freeform 6"/>
            <p:cNvSpPr/>
            <p:nvPr/>
          </p:nvSpPr>
          <p:spPr>
            <a:xfrm>
              <a:off x="0" y="0"/>
              <a:ext cx="4274726" cy="2167467"/>
            </a:xfrm>
            <a:custGeom>
              <a:avLst/>
              <a:gdLst/>
              <a:ahLst/>
              <a:cxnLst/>
              <a:rect l="l" t="t" r="r" b="b"/>
              <a:pathLst>
                <a:path w="4274726" h="2167467">
                  <a:moveTo>
                    <a:pt x="0" y="0"/>
                  </a:moveTo>
                  <a:lnTo>
                    <a:pt x="4274726" y="0"/>
                  </a:lnTo>
                  <a:lnTo>
                    <a:pt x="4274726" y="2167467"/>
                  </a:lnTo>
                  <a:lnTo>
                    <a:pt x="0" y="2167467"/>
                  </a:lnTo>
                  <a:close/>
                </a:path>
              </a:pathLst>
            </a:custGeom>
            <a:solidFill>
              <a:srgbClr val="FFFFFF"/>
            </a:solidFill>
          </p:spPr>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grpSp>
        <p:nvGrpSpPr>
          <p:cNvPr id="8" name="Group 8"/>
          <p:cNvGrpSpPr>
            <a:grpSpLocks noChangeAspect="1"/>
          </p:cNvGrpSpPr>
          <p:nvPr/>
        </p:nvGrpSpPr>
        <p:grpSpPr>
          <a:xfrm rot="-5797607">
            <a:off x="15447880" y="1509526"/>
            <a:ext cx="347718" cy="391182"/>
            <a:chOff x="0" y="0"/>
            <a:chExt cx="5370413" cy="6041715"/>
          </a:xfrm>
        </p:grpSpPr>
        <p:sp>
          <p:nvSpPr>
            <p:cNvPr id="9" name="Freeform 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0" name="Freeform 1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11" name="Group 11"/>
          <p:cNvGrpSpPr>
            <a:grpSpLocks noChangeAspect="1"/>
          </p:cNvGrpSpPr>
          <p:nvPr/>
        </p:nvGrpSpPr>
        <p:grpSpPr>
          <a:xfrm rot="-8645281">
            <a:off x="16198382" y="1314765"/>
            <a:ext cx="297672" cy="334881"/>
            <a:chOff x="0" y="0"/>
            <a:chExt cx="5370413" cy="6041715"/>
          </a:xfrm>
        </p:grpSpPr>
        <p:sp>
          <p:nvSpPr>
            <p:cNvPr id="12" name="Freeform 1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p:spPr>
        </p:sp>
        <p:sp>
          <p:nvSpPr>
            <p:cNvPr id="13" name="Freeform 1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a:ln w="12700">
              <a:solidFill>
                <a:srgbClr val="000000"/>
              </a:solidFill>
            </a:ln>
          </p:spPr>
        </p:sp>
      </p:grpSp>
      <p:grpSp>
        <p:nvGrpSpPr>
          <p:cNvPr id="14" name="Group 14"/>
          <p:cNvGrpSpPr>
            <a:grpSpLocks noChangeAspect="1"/>
          </p:cNvGrpSpPr>
          <p:nvPr/>
        </p:nvGrpSpPr>
        <p:grpSpPr>
          <a:xfrm rot="-662314">
            <a:off x="15963702" y="2421821"/>
            <a:ext cx="297672" cy="334881"/>
            <a:chOff x="0" y="0"/>
            <a:chExt cx="5370413" cy="6041715"/>
          </a:xfrm>
        </p:grpSpPr>
        <p:sp>
          <p:nvSpPr>
            <p:cNvPr id="15" name="Freeform 1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6" name="Freeform 1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a:ln w="12700">
              <a:solidFill>
                <a:srgbClr val="000000"/>
              </a:solidFill>
            </a:ln>
          </p:spPr>
        </p:sp>
      </p:grpSp>
      <p:grpSp>
        <p:nvGrpSpPr>
          <p:cNvPr id="17" name="Group 17"/>
          <p:cNvGrpSpPr>
            <a:grpSpLocks noChangeAspect="1"/>
          </p:cNvGrpSpPr>
          <p:nvPr/>
        </p:nvGrpSpPr>
        <p:grpSpPr>
          <a:xfrm rot="1567620">
            <a:off x="15002643" y="2310640"/>
            <a:ext cx="347718" cy="391182"/>
            <a:chOff x="0" y="0"/>
            <a:chExt cx="5370413" cy="6041715"/>
          </a:xfrm>
        </p:grpSpPr>
        <p:sp>
          <p:nvSpPr>
            <p:cNvPr id="18" name="Freeform 18"/>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19" name="Freeform 1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20" name="Group 20"/>
          <p:cNvGrpSpPr>
            <a:grpSpLocks noChangeAspect="1"/>
          </p:cNvGrpSpPr>
          <p:nvPr/>
        </p:nvGrpSpPr>
        <p:grpSpPr>
          <a:xfrm rot="-3761210">
            <a:off x="14749082" y="2960812"/>
            <a:ext cx="347718" cy="391182"/>
            <a:chOff x="0" y="0"/>
            <a:chExt cx="5370413" cy="6041715"/>
          </a:xfrm>
        </p:grpSpPr>
        <p:sp>
          <p:nvSpPr>
            <p:cNvPr id="21" name="Freeform 21"/>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22" name="Freeform 2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sp>
        <p:nvSpPr>
          <p:cNvPr id="23" name="TextBox 23"/>
          <p:cNvSpPr txBox="1"/>
          <p:nvPr/>
        </p:nvSpPr>
        <p:spPr>
          <a:xfrm>
            <a:off x="2497135" y="4030074"/>
            <a:ext cx="10569633" cy="678292"/>
          </a:xfrm>
          <a:prstGeom prst="rect">
            <a:avLst/>
          </a:prstGeom>
        </p:spPr>
        <p:txBody>
          <a:bodyPr lIns="0" tIns="0" rIns="0" bIns="0" rtlCol="0" anchor="t">
            <a:spAutoFit/>
          </a:bodyPr>
          <a:lstStyle/>
          <a:p>
            <a:pPr marL="873443" lvl="1" indent="-436721">
              <a:lnSpc>
                <a:spcPts val="5663"/>
              </a:lnSpc>
              <a:buFont typeface="Arial"/>
              <a:buChar char="•"/>
            </a:pPr>
            <a:r>
              <a:rPr lang="en-US" sz="4045">
                <a:solidFill>
                  <a:srgbClr val="35586D"/>
                </a:solidFill>
                <a:latin typeface="Antonio Bold"/>
              </a:rPr>
              <a:t>Açık, anlaşılır ve net olun.</a:t>
            </a:r>
          </a:p>
        </p:txBody>
      </p:sp>
    </p:spTree>
  </p:cSld>
  <p:clrMapOvr>
    <a:masterClrMapping/>
  </p:clrMapOvr>
  <p:transition spd="slow">
    <p:cover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p:nvPr/>
        </p:nvGrpSpPr>
        <p:grpSpPr>
          <a:xfrm rot="5400000">
            <a:off x="-10052263" y="-5339227"/>
            <a:ext cx="20965455" cy="20965455"/>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lnTo>
                    <a:pt x="812800" y="310462"/>
                  </a:lnTo>
                  <a:lnTo>
                    <a:pt x="657569" y="812800"/>
                  </a:lnTo>
                  <a:lnTo>
                    <a:pt x="155231" y="812800"/>
                  </a:lnTo>
                  <a:lnTo>
                    <a:pt x="0" y="310462"/>
                  </a:lnTo>
                  <a:lnTo>
                    <a:pt x="406400" y="0"/>
                  </a:lnTo>
                  <a:close/>
                </a:path>
              </a:pathLst>
            </a:custGeom>
            <a:solidFill>
              <a:srgbClr val="D3F0EC"/>
            </a:solidFill>
          </p:spPr>
        </p:sp>
        <p:sp>
          <p:nvSpPr>
            <p:cNvPr id="4" name="TextBox 4"/>
            <p:cNvSpPr txBox="1"/>
            <p:nvPr/>
          </p:nvSpPr>
          <p:spPr>
            <a:xfrm>
              <a:off x="127000" y="165100"/>
              <a:ext cx="558800" cy="596900"/>
            </a:xfrm>
            <a:prstGeom prst="rect">
              <a:avLst/>
            </a:prstGeom>
          </p:spPr>
          <p:txBody>
            <a:bodyPr lIns="50800" tIns="50800" rIns="50800" bIns="50800" rtlCol="0" anchor="ctr"/>
            <a:lstStyle/>
            <a:p>
              <a:pPr algn="ctr">
                <a:lnSpc>
                  <a:spcPts val="2659"/>
                </a:lnSpc>
              </a:pPr>
              <a:endParaRPr/>
            </a:p>
          </p:txBody>
        </p:sp>
      </p:grpSp>
      <p:grpSp>
        <p:nvGrpSpPr>
          <p:cNvPr id="5" name="Group 5"/>
          <p:cNvGrpSpPr/>
          <p:nvPr/>
        </p:nvGrpSpPr>
        <p:grpSpPr>
          <a:xfrm>
            <a:off x="1028700" y="1028700"/>
            <a:ext cx="16230600" cy="8229600"/>
            <a:chOff x="0" y="0"/>
            <a:chExt cx="4274726" cy="2167467"/>
          </a:xfrm>
        </p:grpSpPr>
        <p:sp>
          <p:nvSpPr>
            <p:cNvPr id="6" name="Freeform 6"/>
            <p:cNvSpPr/>
            <p:nvPr/>
          </p:nvSpPr>
          <p:spPr>
            <a:xfrm>
              <a:off x="0" y="0"/>
              <a:ext cx="4274726" cy="2167467"/>
            </a:xfrm>
            <a:custGeom>
              <a:avLst/>
              <a:gdLst/>
              <a:ahLst/>
              <a:cxnLst/>
              <a:rect l="l" t="t" r="r" b="b"/>
              <a:pathLst>
                <a:path w="4274726" h="2167467">
                  <a:moveTo>
                    <a:pt x="0" y="0"/>
                  </a:moveTo>
                  <a:lnTo>
                    <a:pt x="4274726" y="0"/>
                  </a:lnTo>
                  <a:lnTo>
                    <a:pt x="4274726" y="2167467"/>
                  </a:lnTo>
                  <a:lnTo>
                    <a:pt x="0" y="2167467"/>
                  </a:lnTo>
                  <a:close/>
                </a:path>
              </a:pathLst>
            </a:custGeom>
            <a:solidFill>
              <a:srgbClr val="FFFFFF"/>
            </a:solidFill>
          </p:spPr>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grpSp>
        <p:nvGrpSpPr>
          <p:cNvPr id="8" name="Group 8"/>
          <p:cNvGrpSpPr>
            <a:grpSpLocks noChangeAspect="1"/>
          </p:cNvGrpSpPr>
          <p:nvPr/>
        </p:nvGrpSpPr>
        <p:grpSpPr>
          <a:xfrm rot="-5797607">
            <a:off x="15447880" y="1509526"/>
            <a:ext cx="347718" cy="391182"/>
            <a:chOff x="0" y="0"/>
            <a:chExt cx="5370413" cy="6041715"/>
          </a:xfrm>
        </p:grpSpPr>
        <p:sp>
          <p:nvSpPr>
            <p:cNvPr id="9" name="Freeform 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0" name="Freeform 1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11" name="Group 11"/>
          <p:cNvGrpSpPr>
            <a:grpSpLocks noChangeAspect="1"/>
          </p:cNvGrpSpPr>
          <p:nvPr/>
        </p:nvGrpSpPr>
        <p:grpSpPr>
          <a:xfrm rot="-8645281">
            <a:off x="16198382" y="1314765"/>
            <a:ext cx="297672" cy="334881"/>
            <a:chOff x="0" y="0"/>
            <a:chExt cx="5370413" cy="6041715"/>
          </a:xfrm>
        </p:grpSpPr>
        <p:sp>
          <p:nvSpPr>
            <p:cNvPr id="12" name="Freeform 1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p:spPr>
        </p:sp>
        <p:sp>
          <p:nvSpPr>
            <p:cNvPr id="13" name="Freeform 1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a:ln w="12700">
              <a:solidFill>
                <a:srgbClr val="000000"/>
              </a:solidFill>
            </a:ln>
          </p:spPr>
        </p:sp>
      </p:grpSp>
      <p:grpSp>
        <p:nvGrpSpPr>
          <p:cNvPr id="14" name="Group 14"/>
          <p:cNvGrpSpPr>
            <a:grpSpLocks noChangeAspect="1"/>
          </p:cNvGrpSpPr>
          <p:nvPr/>
        </p:nvGrpSpPr>
        <p:grpSpPr>
          <a:xfrm rot="-662314">
            <a:off x="15963702" y="2421821"/>
            <a:ext cx="297672" cy="334881"/>
            <a:chOff x="0" y="0"/>
            <a:chExt cx="5370413" cy="6041715"/>
          </a:xfrm>
        </p:grpSpPr>
        <p:sp>
          <p:nvSpPr>
            <p:cNvPr id="15" name="Freeform 1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6" name="Freeform 1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a:ln w="12700">
              <a:solidFill>
                <a:srgbClr val="000000"/>
              </a:solidFill>
            </a:ln>
          </p:spPr>
        </p:sp>
      </p:grpSp>
      <p:grpSp>
        <p:nvGrpSpPr>
          <p:cNvPr id="17" name="Group 17"/>
          <p:cNvGrpSpPr>
            <a:grpSpLocks noChangeAspect="1"/>
          </p:cNvGrpSpPr>
          <p:nvPr/>
        </p:nvGrpSpPr>
        <p:grpSpPr>
          <a:xfrm rot="1567620">
            <a:off x="15002643" y="2310640"/>
            <a:ext cx="347718" cy="391182"/>
            <a:chOff x="0" y="0"/>
            <a:chExt cx="5370413" cy="6041715"/>
          </a:xfrm>
        </p:grpSpPr>
        <p:sp>
          <p:nvSpPr>
            <p:cNvPr id="18" name="Freeform 18"/>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19" name="Freeform 1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20" name="Group 20"/>
          <p:cNvGrpSpPr>
            <a:grpSpLocks noChangeAspect="1"/>
          </p:cNvGrpSpPr>
          <p:nvPr/>
        </p:nvGrpSpPr>
        <p:grpSpPr>
          <a:xfrm rot="-3761210">
            <a:off x="14749082" y="2960812"/>
            <a:ext cx="347718" cy="391182"/>
            <a:chOff x="0" y="0"/>
            <a:chExt cx="5370413" cy="6041715"/>
          </a:xfrm>
        </p:grpSpPr>
        <p:sp>
          <p:nvSpPr>
            <p:cNvPr id="21" name="Freeform 21"/>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22" name="Freeform 2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sp>
        <p:nvSpPr>
          <p:cNvPr id="23" name="TextBox 23"/>
          <p:cNvSpPr txBox="1"/>
          <p:nvPr/>
        </p:nvSpPr>
        <p:spPr>
          <a:xfrm>
            <a:off x="2497135" y="4030074"/>
            <a:ext cx="10569633" cy="678292"/>
          </a:xfrm>
          <a:prstGeom prst="rect">
            <a:avLst/>
          </a:prstGeom>
        </p:spPr>
        <p:txBody>
          <a:bodyPr lIns="0" tIns="0" rIns="0" bIns="0" rtlCol="0" anchor="t">
            <a:spAutoFit/>
          </a:bodyPr>
          <a:lstStyle/>
          <a:p>
            <a:pPr marL="873443" lvl="1" indent="-436721">
              <a:lnSpc>
                <a:spcPts val="5663"/>
              </a:lnSpc>
              <a:buFont typeface="Arial"/>
              <a:buChar char="•"/>
            </a:pPr>
            <a:r>
              <a:rPr lang="en-US" sz="4045">
                <a:solidFill>
                  <a:srgbClr val="35586D"/>
                </a:solidFill>
                <a:latin typeface="Antonio Bold"/>
              </a:rPr>
              <a:t>Normal ses tonunuz ile konuşun.</a:t>
            </a:r>
          </a:p>
        </p:txBody>
      </p:sp>
    </p:spTree>
  </p:cSld>
  <p:clrMapOvr>
    <a:masterClrMapping/>
  </p:clrMapOvr>
  <p:transition spd="slow">
    <p:cover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p:nvPr/>
        </p:nvGrpSpPr>
        <p:grpSpPr>
          <a:xfrm rot="5400000">
            <a:off x="-10052263" y="-5339227"/>
            <a:ext cx="20965455" cy="20965455"/>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lnTo>
                    <a:pt x="812800" y="310462"/>
                  </a:lnTo>
                  <a:lnTo>
                    <a:pt x="657569" y="812800"/>
                  </a:lnTo>
                  <a:lnTo>
                    <a:pt x="155231" y="812800"/>
                  </a:lnTo>
                  <a:lnTo>
                    <a:pt x="0" y="310462"/>
                  </a:lnTo>
                  <a:lnTo>
                    <a:pt x="406400" y="0"/>
                  </a:lnTo>
                  <a:close/>
                </a:path>
              </a:pathLst>
            </a:custGeom>
            <a:solidFill>
              <a:srgbClr val="D3F0EC"/>
            </a:solidFill>
          </p:spPr>
        </p:sp>
        <p:sp>
          <p:nvSpPr>
            <p:cNvPr id="4" name="TextBox 4"/>
            <p:cNvSpPr txBox="1"/>
            <p:nvPr/>
          </p:nvSpPr>
          <p:spPr>
            <a:xfrm>
              <a:off x="127000" y="165100"/>
              <a:ext cx="558800" cy="596900"/>
            </a:xfrm>
            <a:prstGeom prst="rect">
              <a:avLst/>
            </a:prstGeom>
          </p:spPr>
          <p:txBody>
            <a:bodyPr lIns="50800" tIns="50800" rIns="50800" bIns="50800" rtlCol="0" anchor="ctr"/>
            <a:lstStyle/>
            <a:p>
              <a:pPr algn="ctr">
                <a:lnSpc>
                  <a:spcPts val="2659"/>
                </a:lnSpc>
              </a:pPr>
              <a:endParaRPr/>
            </a:p>
          </p:txBody>
        </p:sp>
      </p:grpSp>
      <p:grpSp>
        <p:nvGrpSpPr>
          <p:cNvPr id="5" name="Group 5"/>
          <p:cNvGrpSpPr/>
          <p:nvPr/>
        </p:nvGrpSpPr>
        <p:grpSpPr>
          <a:xfrm>
            <a:off x="1028700" y="1028700"/>
            <a:ext cx="16230600" cy="8229600"/>
            <a:chOff x="0" y="0"/>
            <a:chExt cx="4274726" cy="2167467"/>
          </a:xfrm>
        </p:grpSpPr>
        <p:sp>
          <p:nvSpPr>
            <p:cNvPr id="6" name="Freeform 6"/>
            <p:cNvSpPr/>
            <p:nvPr/>
          </p:nvSpPr>
          <p:spPr>
            <a:xfrm>
              <a:off x="0" y="0"/>
              <a:ext cx="4274726" cy="2167467"/>
            </a:xfrm>
            <a:custGeom>
              <a:avLst/>
              <a:gdLst/>
              <a:ahLst/>
              <a:cxnLst/>
              <a:rect l="l" t="t" r="r" b="b"/>
              <a:pathLst>
                <a:path w="4274726" h="2167467">
                  <a:moveTo>
                    <a:pt x="0" y="0"/>
                  </a:moveTo>
                  <a:lnTo>
                    <a:pt x="4274726" y="0"/>
                  </a:lnTo>
                  <a:lnTo>
                    <a:pt x="4274726" y="2167467"/>
                  </a:lnTo>
                  <a:lnTo>
                    <a:pt x="0" y="2167467"/>
                  </a:lnTo>
                  <a:close/>
                </a:path>
              </a:pathLst>
            </a:custGeom>
            <a:solidFill>
              <a:srgbClr val="FFFFFF"/>
            </a:solidFill>
          </p:spPr>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grpSp>
        <p:nvGrpSpPr>
          <p:cNvPr id="8" name="Group 8"/>
          <p:cNvGrpSpPr>
            <a:grpSpLocks noChangeAspect="1"/>
          </p:cNvGrpSpPr>
          <p:nvPr/>
        </p:nvGrpSpPr>
        <p:grpSpPr>
          <a:xfrm rot="-5797607">
            <a:off x="15447880" y="1509526"/>
            <a:ext cx="347718" cy="391182"/>
            <a:chOff x="0" y="0"/>
            <a:chExt cx="5370413" cy="6041715"/>
          </a:xfrm>
        </p:grpSpPr>
        <p:sp>
          <p:nvSpPr>
            <p:cNvPr id="9" name="Freeform 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0" name="Freeform 1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11" name="Group 11"/>
          <p:cNvGrpSpPr>
            <a:grpSpLocks noChangeAspect="1"/>
          </p:cNvGrpSpPr>
          <p:nvPr/>
        </p:nvGrpSpPr>
        <p:grpSpPr>
          <a:xfrm rot="-8645281">
            <a:off x="16198382" y="1314765"/>
            <a:ext cx="297672" cy="334881"/>
            <a:chOff x="0" y="0"/>
            <a:chExt cx="5370413" cy="6041715"/>
          </a:xfrm>
        </p:grpSpPr>
        <p:sp>
          <p:nvSpPr>
            <p:cNvPr id="12" name="Freeform 1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p:spPr>
        </p:sp>
        <p:sp>
          <p:nvSpPr>
            <p:cNvPr id="13" name="Freeform 1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a:ln w="12700">
              <a:solidFill>
                <a:srgbClr val="000000"/>
              </a:solidFill>
            </a:ln>
          </p:spPr>
        </p:sp>
      </p:grpSp>
      <p:grpSp>
        <p:nvGrpSpPr>
          <p:cNvPr id="14" name="Group 14"/>
          <p:cNvGrpSpPr>
            <a:grpSpLocks noChangeAspect="1"/>
          </p:cNvGrpSpPr>
          <p:nvPr/>
        </p:nvGrpSpPr>
        <p:grpSpPr>
          <a:xfrm rot="-662314">
            <a:off x="15963702" y="2421821"/>
            <a:ext cx="297672" cy="334881"/>
            <a:chOff x="0" y="0"/>
            <a:chExt cx="5370413" cy="6041715"/>
          </a:xfrm>
        </p:grpSpPr>
        <p:sp>
          <p:nvSpPr>
            <p:cNvPr id="15" name="Freeform 1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6" name="Freeform 1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a:ln w="12700">
              <a:solidFill>
                <a:srgbClr val="000000"/>
              </a:solidFill>
            </a:ln>
          </p:spPr>
        </p:sp>
      </p:grpSp>
      <p:grpSp>
        <p:nvGrpSpPr>
          <p:cNvPr id="17" name="Group 17"/>
          <p:cNvGrpSpPr>
            <a:grpSpLocks noChangeAspect="1"/>
          </p:cNvGrpSpPr>
          <p:nvPr/>
        </p:nvGrpSpPr>
        <p:grpSpPr>
          <a:xfrm rot="1567620">
            <a:off x="15002643" y="2310640"/>
            <a:ext cx="347718" cy="391182"/>
            <a:chOff x="0" y="0"/>
            <a:chExt cx="5370413" cy="6041715"/>
          </a:xfrm>
        </p:grpSpPr>
        <p:sp>
          <p:nvSpPr>
            <p:cNvPr id="18" name="Freeform 18"/>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19" name="Freeform 1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20" name="Group 20"/>
          <p:cNvGrpSpPr>
            <a:grpSpLocks noChangeAspect="1"/>
          </p:cNvGrpSpPr>
          <p:nvPr/>
        </p:nvGrpSpPr>
        <p:grpSpPr>
          <a:xfrm rot="-3761210">
            <a:off x="14749082" y="2960812"/>
            <a:ext cx="347718" cy="391182"/>
            <a:chOff x="0" y="0"/>
            <a:chExt cx="5370413" cy="6041715"/>
          </a:xfrm>
        </p:grpSpPr>
        <p:sp>
          <p:nvSpPr>
            <p:cNvPr id="21" name="Freeform 21"/>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22" name="Freeform 2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sp>
        <p:nvSpPr>
          <p:cNvPr id="23" name="TextBox 23"/>
          <p:cNvSpPr txBox="1"/>
          <p:nvPr/>
        </p:nvSpPr>
        <p:spPr>
          <a:xfrm>
            <a:off x="2497135" y="4030074"/>
            <a:ext cx="10569633" cy="678292"/>
          </a:xfrm>
          <a:prstGeom prst="rect">
            <a:avLst/>
          </a:prstGeom>
        </p:spPr>
        <p:txBody>
          <a:bodyPr lIns="0" tIns="0" rIns="0" bIns="0" rtlCol="0" anchor="t">
            <a:spAutoFit/>
          </a:bodyPr>
          <a:lstStyle/>
          <a:p>
            <a:pPr marL="873443" lvl="1" indent="-436721">
              <a:lnSpc>
                <a:spcPts val="5663"/>
              </a:lnSpc>
              <a:buFont typeface="Arial"/>
              <a:buChar char="•"/>
            </a:pPr>
            <a:r>
              <a:rPr lang="en-US" sz="4045">
                <a:solidFill>
                  <a:srgbClr val="35586D"/>
                </a:solidFill>
                <a:latin typeface="Antonio Bold"/>
              </a:rPr>
              <a:t>Gerekli durumlarda sonuçları belirleyin.</a:t>
            </a:r>
          </a:p>
        </p:txBody>
      </p:sp>
    </p:spTree>
  </p:cSld>
  <p:clrMapOvr>
    <a:masterClrMapping/>
  </p:clrMapOvr>
  <p:transition spd="slow">
    <p:cover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p:nvPr/>
        </p:nvGrpSpPr>
        <p:grpSpPr>
          <a:xfrm rot="5400000">
            <a:off x="-10052263" y="-5339227"/>
            <a:ext cx="20965455" cy="20965455"/>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lnTo>
                    <a:pt x="812800" y="310462"/>
                  </a:lnTo>
                  <a:lnTo>
                    <a:pt x="657569" y="812800"/>
                  </a:lnTo>
                  <a:lnTo>
                    <a:pt x="155231" y="812800"/>
                  </a:lnTo>
                  <a:lnTo>
                    <a:pt x="0" y="310462"/>
                  </a:lnTo>
                  <a:lnTo>
                    <a:pt x="406400" y="0"/>
                  </a:lnTo>
                  <a:close/>
                </a:path>
              </a:pathLst>
            </a:custGeom>
            <a:solidFill>
              <a:srgbClr val="D3F0EC"/>
            </a:solidFill>
          </p:spPr>
        </p:sp>
        <p:sp>
          <p:nvSpPr>
            <p:cNvPr id="4" name="TextBox 4"/>
            <p:cNvSpPr txBox="1"/>
            <p:nvPr/>
          </p:nvSpPr>
          <p:spPr>
            <a:xfrm>
              <a:off x="127000" y="165100"/>
              <a:ext cx="558800" cy="596900"/>
            </a:xfrm>
            <a:prstGeom prst="rect">
              <a:avLst/>
            </a:prstGeom>
          </p:spPr>
          <p:txBody>
            <a:bodyPr lIns="50800" tIns="50800" rIns="50800" bIns="50800" rtlCol="0" anchor="ctr"/>
            <a:lstStyle/>
            <a:p>
              <a:pPr algn="ctr">
                <a:lnSpc>
                  <a:spcPts val="2659"/>
                </a:lnSpc>
              </a:pPr>
              <a:endParaRPr/>
            </a:p>
          </p:txBody>
        </p:sp>
      </p:grpSp>
      <p:grpSp>
        <p:nvGrpSpPr>
          <p:cNvPr id="5" name="Group 5"/>
          <p:cNvGrpSpPr/>
          <p:nvPr/>
        </p:nvGrpSpPr>
        <p:grpSpPr>
          <a:xfrm>
            <a:off x="1028700" y="1028700"/>
            <a:ext cx="16230600" cy="8229600"/>
            <a:chOff x="0" y="0"/>
            <a:chExt cx="4274726" cy="2167467"/>
          </a:xfrm>
        </p:grpSpPr>
        <p:sp>
          <p:nvSpPr>
            <p:cNvPr id="6" name="Freeform 6"/>
            <p:cNvSpPr/>
            <p:nvPr/>
          </p:nvSpPr>
          <p:spPr>
            <a:xfrm>
              <a:off x="0" y="0"/>
              <a:ext cx="4274726" cy="2167467"/>
            </a:xfrm>
            <a:custGeom>
              <a:avLst/>
              <a:gdLst/>
              <a:ahLst/>
              <a:cxnLst/>
              <a:rect l="l" t="t" r="r" b="b"/>
              <a:pathLst>
                <a:path w="4274726" h="2167467">
                  <a:moveTo>
                    <a:pt x="0" y="0"/>
                  </a:moveTo>
                  <a:lnTo>
                    <a:pt x="4274726" y="0"/>
                  </a:lnTo>
                  <a:lnTo>
                    <a:pt x="4274726" y="2167467"/>
                  </a:lnTo>
                  <a:lnTo>
                    <a:pt x="0" y="2167467"/>
                  </a:lnTo>
                  <a:close/>
                </a:path>
              </a:pathLst>
            </a:custGeom>
            <a:solidFill>
              <a:srgbClr val="FFFFFF"/>
            </a:solidFill>
          </p:spPr>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grpSp>
        <p:nvGrpSpPr>
          <p:cNvPr id="8" name="Group 8"/>
          <p:cNvGrpSpPr>
            <a:grpSpLocks noChangeAspect="1"/>
          </p:cNvGrpSpPr>
          <p:nvPr/>
        </p:nvGrpSpPr>
        <p:grpSpPr>
          <a:xfrm rot="-5797607">
            <a:off x="15447880" y="1509526"/>
            <a:ext cx="347718" cy="391182"/>
            <a:chOff x="0" y="0"/>
            <a:chExt cx="5370413" cy="6041715"/>
          </a:xfrm>
        </p:grpSpPr>
        <p:sp>
          <p:nvSpPr>
            <p:cNvPr id="9" name="Freeform 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0" name="Freeform 1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11" name="Group 11"/>
          <p:cNvGrpSpPr>
            <a:grpSpLocks noChangeAspect="1"/>
          </p:cNvGrpSpPr>
          <p:nvPr/>
        </p:nvGrpSpPr>
        <p:grpSpPr>
          <a:xfrm rot="-8645281">
            <a:off x="16198382" y="1314765"/>
            <a:ext cx="297672" cy="334881"/>
            <a:chOff x="0" y="0"/>
            <a:chExt cx="5370413" cy="6041715"/>
          </a:xfrm>
        </p:grpSpPr>
        <p:sp>
          <p:nvSpPr>
            <p:cNvPr id="12" name="Freeform 1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p:spPr>
        </p:sp>
        <p:sp>
          <p:nvSpPr>
            <p:cNvPr id="13" name="Freeform 1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a:ln w="12700">
              <a:solidFill>
                <a:srgbClr val="000000"/>
              </a:solidFill>
            </a:ln>
          </p:spPr>
        </p:sp>
      </p:grpSp>
      <p:grpSp>
        <p:nvGrpSpPr>
          <p:cNvPr id="14" name="Group 14"/>
          <p:cNvGrpSpPr>
            <a:grpSpLocks noChangeAspect="1"/>
          </p:cNvGrpSpPr>
          <p:nvPr/>
        </p:nvGrpSpPr>
        <p:grpSpPr>
          <a:xfrm rot="-662314">
            <a:off x="15963702" y="2421821"/>
            <a:ext cx="297672" cy="334881"/>
            <a:chOff x="0" y="0"/>
            <a:chExt cx="5370413" cy="6041715"/>
          </a:xfrm>
        </p:grpSpPr>
        <p:sp>
          <p:nvSpPr>
            <p:cNvPr id="15" name="Freeform 1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6" name="Freeform 1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a:ln w="12700">
              <a:solidFill>
                <a:srgbClr val="000000"/>
              </a:solidFill>
            </a:ln>
          </p:spPr>
        </p:sp>
      </p:grpSp>
      <p:grpSp>
        <p:nvGrpSpPr>
          <p:cNvPr id="17" name="Group 17"/>
          <p:cNvGrpSpPr>
            <a:grpSpLocks noChangeAspect="1"/>
          </p:cNvGrpSpPr>
          <p:nvPr/>
        </p:nvGrpSpPr>
        <p:grpSpPr>
          <a:xfrm rot="1567620">
            <a:off x="15002643" y="2310640"/>
            <a:ext cx="347718" cy="391182"/>
            <a:chOff x="0" y="0"/>
            <a:chExt cx="5370413" cy="6041715"/>
          </a:xfrm>
        </p:grpSpPr>
        <p:sp>
          <p:nvSpPr>
            <p:cNvPr id="18" name="Freeform 18"/>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19" name="Freeform 1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20" name="Group 20"/>
          <p:cNvGrpSpPr>
            <a:grpSpLocks noChangeAspect="1"/>
          </p:cNvGrpSpPr>
          <p:nvPr/>
        </p:nvGrpSpPr>
        <p:grpSpPr>
          <a:xfrm rot="-3761210">
            <a:off x="14749082" y="2960812"/>
            <a:ext cx="347718" cy="391182"/>
            <a:chOff x="0" y="0"/>
            <a:chExt cx="5370413" cy="6041715"/>
          </a:xfrm>
        </p:grpSpPr>
        <p:sp>
          <p:nvSpPr>
            <p:cNvPr id="21" name="Freeform 21"/>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22" name="Freeform 2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sp>
        <p:nvSpPr>
          <p:cNvPr id="23" name="TextBox 23"/>
          <p:cNvSpPr txBox="1"/>
          <p:nvPr/>
        </p:nvSpPr>
        <p:spPr>
          <a:xfrm>
            <a:off x="2497135" y="4030074"/>
            <a:ext cx="10569633" cy="678292"/>
          </a:xfrm>
          <a:prstGeom prst="rect">
            <a:avLst/>
          </a:prstGeom>
        </p:spPr>
        <p:txBody>
          <a:bodyPr lIns="0" tIns="0" rIns="0" bIns="0" rtlCol="0" anchor="t">
            <a:spAutoFit/>
          </a:bodyPr>
          <a:lstStyle/>
          <a:p>
            <a:pPr marL="873443" lvl="1" indent="-436721">
              <a:lnSpc>
                <a:spcPts val="5663"/>
              </a:lnSpc>
              <a:buFont typeface="Arial"/>
              <a:buChar char="•"/>
            </a:pPr>
            <a:r>
              <a:rPr lang="en-US" sz="4045">
                <a:solidFill>
                  <a:srgbClr val="35586D"/>
                </a:solidFill>
                <a:latin typeface="Antonio Bold"/>
              </a:rPr>
              <a:t>Sözlerinizi davranışlarınız ile destekleyin. </a:t>
            </a:r>
          </a:p>
        </p:txBody>
      </p:sp>
    </p:spTree>
  </p:cSld>
  <p:clrMapOvr>
    <a:masterClrMapping/>
  </p:clrMapOvr>
  <p:transition spd="slow">
    <p:cover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p:nvPr/>
        </p:nvGrpSpPr>
        <p:grpSpPr>
          <a:xfrm rot="5400000">
            <a:off x="-10052263" y="-5339227"/>
            <a:ext cx="20965455" cy="20965455"/>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lnTo>
                    <a:pt x="812800" y="310462"/>
                  </a:lnTo>
                  <a:lnTo>
                    <a:pt x="657569" y="812800"/>
                  </a:lnTo>
                  <a:lnTo>
                    <a:pt x="155231" y="812800"/>
                  </a:lnTo>
                  <a:lnTo>
                    <a:pt x="0" y="310462"/>
                  </a:lnTo>
                  <a:lnTo>
                    <a:pt x="406400" y="0"/>
                  </a:lnTo>
                  <a:close/>
                </a:path>
              </a:pathLst>
            </a:custGeom>
            <a:solidFill>
              <a:srgbClr val="D3F0EC"/>
            </a:solidFill>
          </p:spPr>
        </p:sp>
        <p:sp>
          <p:nvSpPr>
            <p:cNvPr id="4" name="TextBox 4"/>
            <p:cNvSpPr txBox="1"/>
            <p:nvPr/>
          </p:nvSpPr>
          <p:spPr>
            <a:xfrm>
              <a:off x="127000" y="165100"/>
              <a:ext cx="558800" cy="596900"/>
            </a:xfrm>
            <a:prstGeom prst="rect">
              <a:avLst/>
            </a:prstGeom>
          </p:spPr>
          <p:txBody>
            <a:bodyPr lIns="50800" tIns="50800" rIns="50800" bIns="50800" rtlCol="0" anchor="ctr"/>
            <a:lstStyle/>
            <a:p>
              <a:pPr algn="ctr">
                <a:lnSpc>
                  <a:spcPts val="2659"/>
                </a:lnSpc>
              </a:pPr>
              <a:endParaRPr/>
            </a:p>
          </p:txBody>
        </p:sp>
      </p:grpSp>
      <p:grpSp>
        <p:nvGrpSpPr>
          <p:cNvPr id="5" name="Group 5"/>
          <p:cNvGrpSpPr/>
          <p:nvPr/>
        </p:nvGrpSpPr>
        <p:grpSpPr>
          <a:xfrm>
            <a:off x="1028700" y="1028700"/>
            <a:ext cx="16230600" cy="8229600"/>
            <a:chOff x="0" y="0"/>
            <a:chExt cx="4274726" cy="2167467"/>
          </a:xfrm>
        </p:grpSpPr>
        <p:sp>
          <p:nvSpPr>
            <p:cNvPr id="6" name="Freeform 6"/>
            <p:cNvSpPr/>
            <p:nvPr/>
          </p:nvSpPr>
          <p:spPr>
            <a:xfrm>
              <a:off x="0" y="0"/>
              <a:ext cx="4274726" cy="2167467"/>
            </a:xfrm>
            <a:custGeom>
              <a:avLst/>
              <a:gdLst/>
              <a:ahLst/>
              <a:cxnLst/>
              <a:rect l="l" t="t" r="r" b="b"/>
              <a:pathLst>
                <a:path w="4274726" h="2167467">
                  <a:moveTo>
                    <a:pt x="0" y="0"/>
                  </a:moveTo>
                  <a:lnTo>
                    <a:pt x="4274726" y="0"/>
                  </a:lnTo>
                  <a:lnTo>
                    <a:pt x="4274726" y="2167467"/>
                  </a:lnTo>
                  <a:lnTo>
                    <a:pt x="0" y="2167467"/>
                  </a:lnTo>
                  <a:close/>
                </a:path>
              </a:pathLst>
            </a:custGeom>
            <a:solidFill>
              <a:srgbClr val="FFFFFF"/>
            </a:solidFill>
          </p:spPr>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grpSp>
        <p:nvGrpSpPr>
          <p:cNvPr id="8" name="Group 8"/>
          <p:cNvGrpSpPr>
            <a:grpSpLocks noChangeAspect="1"/>
          </p:cNvGrpSpPr>
          <p:nvPr/>
        </p:nvGrpSpPr>
        <p:grpSpPr>
          <a:xfrm rot="-5797607">
            <a:off x="15447880" y="1509526"/>
            <a:ext cx="347718" cy="391182"/>
            <a:chOff x="0" y="0"/>
            <a:chExt cx="5370413" cy="6041715"/>
          </a:xfrm>
        </p:grpSpPr>
        <p:sp>
          <p:nvSpPr>
            <p:cNvPr id="9" name="Freeform 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0" name="Freeform 1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11" name="Group 11"/>
          <p:cNvGrpSpPr>
            <a:grpSpLocks noChangeAspect="1"/>
          </p:cNvGrpSpPr>
          <p:nvPr/>
        </p:nvGrpSpPr>
        <p:grpSpPr>
          <a:xfrm rot="-8645281">
            <a:off x="16198382" y="1314765"/>
            <a:ext cx="297672" cy="334881"/>
            <a:chOff x="0" y="0"/>
            <a:chExt cx="5370413" cy="6041715"/>
          </a:xfrm>
        </p:grpSpPr>
        <p:sp>
          <p:nvSpPr>
            <p:cNvPr id="12" name="Freeform 1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p:spPr>
        </p:sp>
        <p:sp>
          <p:nvSpPr>
            <p:cNvPr id="13" name="Freeform 1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a:ln w="12700">
              <a:solidFill>
                <a:srgbClr val="000000"/>
              </a:solidFill>
            </a:ln>
          </p:spPr>
        </p:sp>
      </p:grpSp>
      <p:grpSp>
        <p:nvGrpSpPr>
          <p:cNvPr id="14" name="Group 14"/>
          <p:cNvGrpSpPr>
            <a:grpSpLocks noChangeAspect="1"/>
          </p:cNvGrpSpPr>
          <p:nvPr/>
        </p:nvGrpSpPr>
        <p:grpSpPr>
          <a:xfrm rot="-662314">
            <a:off x="15963702" y="2421821"/>
            <a:ext cx="297672" cy="334881"/>
            <a:chOff x="0" y="0"/>
            <a:chExt cx="5370413" cy="6041715"/>
          </a:xfrm>
        </p:grpSpPr>
        <p:sp>
          <p:nvSpPr>
            <p:cNvPr id="15" name="Freeform 1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6" name="Freeform 1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a:ln w="12700">
              <a:solidFill>
                <a:srgbClr val="000000"/>
              </a:solidFill>
            </a:ln>
          </p:spPr>
        </p:sp>
      </p:grpSp>
      <p:grpSp>
        <p:nvGrpSpPr>
          <p:cNvPr id="17" name="Group 17"/>
          <p:cNvGrpSpPr>
            <a:grpSpLocks noChangeAspect="1"/>
          </p:cNvGrpSpPr>
          <p:nvPr/>
        </p:nvGrpSpPr>
        <p:grpSpPr>
          <a:xfrm rot="1567620">
            <a:off x="15002643" y="2310640"/>
            <a:ext cx="347718" cy="391182"/>
            <a:chOff x="0" y="0"/>
            <a:chExt cx="5370413" cy="6041715"/>
          </a:xfrm>
        </p:grpSpPr>
        <p:sp>
          <p:nvSpPr>
            <p:cNvPr id="18" name="Freeform 18"/>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19" name="Freeform 1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20" name="Group 20"/>
          <p:cNvGrpSpPr>
            <a:grpSpLocks noChangeAspect="1"/>
          </p:cNvGrpSpPr>
          <p:nvPr/>
        </p:nvGrpSpPr>
        <p:grpSpPr>
          <a:xfrm rot="-3761210">
            <a:off x="14749082" y="2960812"/>
            <a:ext cx="347718" cy="391182"/>
            <a:chOff x="0" y="0"/>
            <a:chExt cx="5370413" cy="6041715"/>
          </a:xfrm>
        </p:grpSpPr>
        <p:sp>
          <p:nvSpPr>
            <p:cNvPr id="21" name="Freeform 21"/>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22" name="Freeform 2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sp>
        <p:nvSpPr>
          <p:cNvPr id="23" name="TextBox 23"/>
          <p:cNvSpPr txBox="1"/>
          <p:nvPr/>
        </p:nvSpPr>
        <p:spPr>
          <a:xfrm>
            <a:off x="2497135" y="4030074"/>
            <a:ext cx="10569633" cy="678292"/>
          </a:xfrm>
          <a:prstGeom prst="rect">
            <a:avLst/>
          </a:prstGeom>
        </p:spPr>
        <p:txBody>
          <a:bodyPr lIns="0" tIns="0" rIns="0" bIns="0" rtlCol="0" anchor="t">
            <a:spAutoFit/>
          </a:bodyPr>
          <a:lstStyle/>
          <a:p>
            <a:pPr marL="873443" lvl="1" indent="-436721">
              <a:lnSpc>
                <a:spcPts val="5663"/>
              </a:lnSpc>
              <a:buFont typeface="Arial"/>
              <a:buChar char="•"/>
            </a:pPr>
            <a:r>
              <a:rPr lang="en-US" sz="4045">
                <a:solidFill>
                  <a:srgbClr val="35586D"/>
                </a:solidFill>
                <a:latin typeface="Antonio Bold"/>
              </a:rPr>
              <a:t>Anne ve baba olarak aynı tutarlılığı sergileyin. </a:t>
            </a:r>
          </a:p>
        </p:txBody>
      </p:sp>
    </p:spTree>
  </p:cSld>
  <p:clrMapOvr>
    <a:masterClrMapping/>
  </p:clrMapOvr>
  <p:transition spd="slow">
    <p:cover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a:grpSpLocks noChangeAspect="1"/>
          </p:cNvGrpSpPr>
          <p:nvPr/>
        </p:nvGrpSpPr>
        <p:grpSpPr>
          <a:xfrm>
            <a:off x="13681217" y="-12718"/>
            <a:ext cx="4663202" cy="5246102"/>
            <a:chOff x="0" y="0"/>
            <a:chExt cx="5370413" cy="6041715"/>
          </a:xfrm>
        </p:grpSpPr>
        <p:sp>
          <p:nvSpPr>
            <p:cNvPr id="3" name="Freeform 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p:spPr>
        </p:sp>
        <p:sp>
          <p:nvSpPr>
            <p:cNvPr id="4" name="Freeform 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a:ln w="12700">
              <a:solidFill>
                <a:srgbClr val="000000"/>
              </a:solidFill>
            </a:ln>
          </p:spPr>
        </p:sp>
      </p:grpSp>
      <p:grpSp>
        <p:nvGrpSpPr>
          <p:cNvPr id="5" name="Group 5"/>
          <p:cNvGrpSpPr>
            <a:grpSpLocks noChangeAspect="1"/>
          </p:cNvGrpSpPr>
          <p:nvPr/>
        </p:nvGrpSpPr>
        <p:grpSpPr>
          <a:xfrm rot="-10800000">
            <a:off x="13674939" y="5223859"/>
            <a:ext cx="4661014" cy="5243641"/>
            <a:chOff x="0" y="0"/>
            <a:chExt cx="5370413" cy="6041715"/>
          </a:xfrm>
        </p:grpSpPr>
        <p:sp>
          <p:nvSpPr>
            <p:cNvPr id="6" name="Freeform 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7" name="Freeform 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8" name="Group 8"/>
          <p:cNvGrpSpPr>
            <a:grpSpLocks noChangeAspect="1"/>
          </p:cNvGrpSpPr>
          <p:nvPr/>
        </p:nvGrpSpPr>
        <p:grpSpPr>
          <a:xfrm>
            <a:off x="8428052" y="5233384"/>
            <a:ext cx="5253166" cy="5253166"/>
            <a:chOff x="0" y="0"/>
            <a:chExt cx="6350000" cy="6350000"/>
          </a:xfrm>
        </p:grpSpPr>
        <p:sp>
          <p:nvSpPr>
            <p:cNvPr id="9" name="Freeform 9"/>
            <p:cNvSpPr/>
            <p:nvPr/>
          </p:nvSpPr>
          <p:spPr>
            <a:xfrm>
              <a:off x="-95377" y="-95377"/>
              <a:ext cx="6540754" cy="6540754"/>
            </a:xfrm>
            <a:custGeom>
              <a:avLst/>
              <a:gdLst/>
              <a:ahLst/>
              <a:cxnLst/>
              <a:rect l="l" t="t" r="r" b="b"/>
              <a:pathLst>
                <a:path w="6540754" h="6540754">
                  <a:moveTo>
                    <a:pt x="6540754" y="0"/>
                  </a:moveTo>
                  <a:lnTo>
                    <a:pt x="0" y="6540754"/>
                  </a:lnTo>
                  <a:lnTo>
                    <a:pt x="6540754" y="6540754"/>
                  </a:lnTo>
                  <a:close/>
                </a:path>
              </a:pathLst>
            </a:custGeom>
            <a:solidFill>
              <a:srgbClr val="9CD6B0"/>
            </a:solidFill>
            <a:ln w="12700">
              <a:solidFill>
                <a:srgbClr val="000000"/>
              </a:solidFill>
            </a:ln>
          </p:spPr>
        </p:sp>
      </p:grpSp>
      <p:grpSp>
        <p:nvGrpSpPr>
          <p:cNvPr id="10" name="Group 10"/>
          <p:cNvGrpSpPr>
            <a:grpSpLocks noChangeAspect="1"/>
          </p:cNvGrpSpPr>
          <p:nvPr/>
        </p:nvGrpSpPr>
        <p:grpSpPr>
          <a:xfrm rot="-5400000">
            <a:off x="8428052" y="-19782"/>
            <a:ext cx="5253166" cy="5253166"/>
            <a:chOff x="0" y="0"/>
            <a:chExt cx="6350000" cy="6350000"/>
          </a:xfrm>
        </p:grpSpPr>
        <p:sp>
          <p:nvSpPr>
            <p:cNvPr id="11" name="Freeform 11"/>
            <p:cNvSpPr/>
            <p:nvPr/>
          </p:nvSpPr>
          <p:spPr>
            <a:xfrm>
              <a:off x="-95377" y="-95377"/>
              <a:ext cx="6540754" cy="6540754"/>
            </a:xfrm>
            <a:custGeom>
              <a:avLst/>
              <a:gdLst/>
              <a:ahLst/>
              <a:cxnLst/>
              <a:rect l="l" t="t" r="r" b="b"/>
              <a:pathLst>
                <a:path w="6540754" h="6540754">
                  <a:moveTo>
                    <a:pt x="6540754" y="0"/>
                  </a:moveTo>
                  <a:lnTo>
                    <a:pt x="0" y="6540754"/>
                  </a:lnTo>
                  <a:lnTo>
                    <a:pt x="6540754" y="6540754"/>
                  </a:lnTo>
                  <a:close/>
                </a:path>
              </a:pathLst>
            </a:custGeom>
            <a:solidFill>
              <a:srgbClr val="EF6843"/>
            </a:solidFill>
            <a:ln w="12700">
              <a:solidFill>
                <a:srgbClr val="000000"/>
              </a:solidFill>
            </a:ln>
          </p:spPr>
        </p:sp>
      </p:grpSp>
      <p:sp>
        <p:nvSpPr>
          <p:cNvPr id="12" name="TextBox 12"/>
          <p:cNvSpPr txBox="1"/>
          <p:nvPr/>
        </p:nvSpPr>
        <p:spPr>
          <a:xfrm>
            <a:off x="1028700" y="2741465"/>
            <a:ext cx="10636831" cy="5906136"/>
          </a:xfrm>
          <a:prstGeom prst="rect">
            <a:avLst/>
          </a:prstGeom>
        </p:spPr>
        <p:txBody>
          <a:bodyPr lIns="0" tIns="0" rIns="0" bIns="0" rtlCol="0" anchor="t">
            <a:spAutoFit/>
          </a:bodyPr>
          <a:lstStyle/>
          <a:p>
            <a:pPr>
              <a:lnSpc>
                <a:spcPts val="7839"/>
              </a:lnSpc>
            </a:pPr>
            <a:r>
              <a:rPr lang="en-US" sz="5599">
                <a:solidFill>
                  <a:srgbClr val="EF6843"/>
                </a:solidFill>
                <a:latin typeface="Antonio Ultra-Bold"/>
              </a:rPr>
              <a:t>SÖZLERINIZLE DAVRANIŞLARINIZ ARASINDAKI TUTARLILIK DEVAM ETTIKÇE SINIRLARINIZIN DAHA AZ ZORLANDIĞINA VE OLUMSUZ SONUÇLARA KATLANMA YÖNTEMLERINE DAHA AZ BAŞVURDUĞUNUZA ŞAHIT OLACAKSINIZ.</a:t>
            </a:r>
          </a:p>
        </p:txBody>
      </p:sp>
    </p:spTree>
  </p:cSld>
  <p:clrMapOvr>
    <a:masterClrMapping/>
  </p:clrMapOvr>
  <p:transition spd="slow">
    <p:cover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rot="5400000">
            <a:off x="-10052263" y="-5339227"/>
            <a:ext cx="20965455" cy="20965455"/>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lnTo>
                    <a:pt x="812800" y="310462"/>
                  </a:lnTo>
                  <a:lnTo>
                    <a:pt x="657569" y="812800"/>
                  </a:lnTo>
                  <a:lnTo>
                    <a:pt x="155231" y="812800"/>
                  </a:lnTo>
                  <a:lnTo>
                    <a:pt x="0" y="310462"/>
                  </a:lnTo>
                  <a:lnTo>
                    <a:pt x="406400" y="0"/>
                  </a:lnTo>
                  <a:close/>
                </a:path>
              </a:pathLst>
            </a:custGeom>
            <a:solidFill>
              <a:srgbClr val="D3F0EC"/>
            </a:solidFill>
          </p:spPr>
        </p:sp>
        <p:sp>
          <p:nvSpPr>
            <p:cNvPr id="4" name="TextBox 4"/>
            <p:cNvSpPr txBox="1"/>
            <p:nvPr/>
          </p:nvSpPr>
          <p:spPr>
            <a:xfrm>
              <a:off x="127000" y="165100"/>
              <a:ext cx="558800" cy="596900"/>
            </a:xfrm>
            <a:prstGeom prst="rect">
              <a:avLst/>
            </a:prstGeom>
          </p:spPr>
          <p:txBody>
            <a:bodyPr lIns="50800" tIns="50800" rIns="50800" bIns="50800" rtlCol="0" anchor="ctr"/>
            <a:lstStyle/>
            <a:p>
              <a:pPr algn="ctr">
                <a:lnSpc>
                  <a:spcPts val="2659"/>
                </a:lnSpc>
              </a:pPr>
              <a:endParaRPr/>
            </a:p>
          </p:txBody>
        </p:sp>
      </p:grpSp>
      <p:grpSp>
        <p:nvGrpSpPr>
          <p:cNvPr id="5" name="Group 5"/>
          <p:cNvGrpSpPr/>
          <p:nvPr/>
        </p:nvGrpSpPr>
        <p:grpSpPr>
          <a:xfrm>
            <a:off x="1142944" y="1071534"/>
            <a:ext cx="16230600" cy="8229600"/>
            <a:chOff x="0" y="0"/>
            <a:chExt cx="4274726" cy="2167467"/>
          </a:xfrm>
        </p:grpSpPr>
        <p:sp>
          <p:nvSpPr>
            <p:cNvPr id="6" name="Freeform 6"/>
            <p:cNvSpPr/>
            <p:nvPr/>
          </p:nvSpPr>
          <p:spPr>
            <a:xfrm>
              <a:off x="0" y="0"/>
              <a:ext cx="4274726" cy="2167467"/>
            </a:xfrm>
            <a:custGeom>
              <a:avLst/>
              <a:gdLst/>
              <a:ahLst/>
              <a:cxnLst/>
              <a:rect l="l" t="t" r="r" b="b"/>
              <a:pathLst>
                <a:path w="4274726" h="2167467">
                  <a:moveTo>
                    <a:pt x="0" y="0"/>
                  </a:moveTo>
                  <a:lnTo>
                    <a:pt x="4274726" y="0"/>
                  </a:lnTo>
                  <a:lnTo>
                    <a:pt x="4274726" y="2167467"/>
                  </a:lnTo>
                  <a:lnTo>
                    <a:pt x="0" y="2167467"/>
                  </a:lnTo>
                  <a:close/>
                </a:path>
              </a:pathLst>
            </a:custGeom>
            <a:solidFill>
              <a:srgbClr val="FFFFFF"/>
            </a:solidFill>
          </p:spPr>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grpSp>
        <p:nvGrpSpPr>
          <p:cNvPr id="8" name="Group 8"/>
          <p:cNvGrpSpPr>
            <a:grpSpLocks noChangeAspect="1"/>
          </p:cNvGrpSpPr>
          <p:nvPr/>
        </p:nvGrpSpPr>
        <p:grpSpPr>
          <a:xfrm rot="-5797607">
            <a:off x="15447880" y="1509526"/>
            <a:ext cx="347718" cy="391182"/>
            <a:chOff x="0" y="0"/>
            <a:chExt cx="5370413" cy="6041715"/>
          </a:xfrm>
        </p:grpSpPr>
        <p:sp>
          <p:nvSpPr>
            <p:cNvPr id="9" name="Freeform 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0" name="Freeform 1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11" name="Group 11"/>
          <p:cNvGrpSpPr>
            <a:grpSpLocks noChangeAspect="1"/>
          </p:cNvGrpSpPr>
          <p:nvPr/>
        </p:nvGrpSpPr>
        <p:grpSpPr>
          <a:xfrm rot="-8645281">
            <a:off x="16198382" y="1314765"/>
            <a:ext cx="297672" cy="334881"/>
            <a:chOff x="0" y="0"/>
            <a:chExt cx="5370413" cy="6041715"/>
          </a:xfrm>
        </p:grpSpPr>
        <p:sp>
          <p:nvSpPr>
            <p:cNvPr id="12" name="Freeform 1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p:spPr>
        </p:sp>
        <p:sp>
          <p:nvSpPr>
            <p:cNvPr id="13" name="Freeform 1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a:ln w="12700">
              <a:solidFill>
                <a:srgbClr val="000000"/>
              </a:solidFill>
            </a:ln>
          </p:spPr>
        </p:sp>
      </p:grpSp>
      <p:grpSp>
        <p:nvGrpSpPr>
          <p:cNvPr id="14" name="Group 14"/>
          <p:cNvGrpSpPr>
            <a:grpSpLocks noChangeAspect="1"/>
          </p:cNvGrpSpPr>
          <p:nvPr/>
        </p:nvGrpSpPr>
        <p:grpSpPr>
          <a:xfrm rot="-662314">
            <a:off x="15963702" y="2421821"/>
            <a:ext cx="297672" cy="334881"/>
            <a:chOff x="0" y="0"/>
            <a:chExt cx="5370413" cy="6041715"/>
          </a:xfrm>
        </p:grpSpPr>
        <p:sp>
          <p:nvSpPr>
            <p:cNvPr id="15" name="Freeform 1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6" name="Freeform 1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a:ln w="12700">
              <a:solidFill>
                <a:srgbClr val="000000"/>
              </a:solidFill>
            </a:ln>
          </p:spPr>
        </p:sp>
      </p:grpSp>
      <p:grpSp>
        <p:nvGrpSpPr>
          <p:cNvPr id="17" name="Group 17"/>
          <p:cNvGrpSpPr>
            <a:grpSpLocks noChangeAspect="1"/>
          </p:cNvGrpSpPr>
          <p:nvPr/>
        </p:nvGrpSpPr>
        <p:grpSpPr>
          <a:xfrm rot="1567620">
            <a:off x="15002643" y="2310640"/>
            <a:ext cx="347718" cy="391182"/>
            <a:chOff x="0" y="0"/>
            <a:chExt cx="5370413" cy="6041715"/>
          </a:xfrm>
        </p:grpSpPr>
        <p:sp>
          <p:nvSpPr>
            <p:cNvPr id="18" name="Freeform 18"/>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19" name="Freeform 1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20" name="Group 20"/>
          <p:cNvGrpSpPr>
            <a:grpSpLocks noChangeAspect="1"/>
          </p:cNvGrpSpPr>
          <p:nvPr/>
        </p:nvGrpSpPr>
        <p:grpSpPr>
          <a:xfrm rot="-3761210">
            <a:off x="14749082" y="2960812"/>
            <a:ext cx="347718" cy="391182"/>
            <a:chOff x="0" y="0"/>
            <a:chExt cx="5370413" cy="6041715"/>
          </a:xfrm>
        </p:grpSpPr>
        <p:sp>
          <p:nvSpPr>
            <p:cNvPr id="21" name="Freeform 21"/>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22" name="Freeform 2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sp>
        <p:nvSpPr>
          <p:cNvPr id="23" name="TextBox 23"/>
          <p:cNvSpPr txBox="1"/>
          <p:nvPr/>
        </p:nvSpPr>
        <p:spPr>
          <a:xfrm>
            <a:off x="6286480" y="7643830"/>
            <a:ext cx="10569633" cy="1461939"/>
          </a:xfrm>
          <a:prstGeom prst="rect">
            <a:avLst/>
          </a:prstGeom>
        </p:spPr>
        <p:txBody>
          <a:bodyPr lIns="0" tIns="0" rIns="0" bIns="0" rtlCol="0" anchor="t">
            <a:spAutoFit/>
          </a:bodyPr>
          <a:lstStyle/>
          <a:p>
            <a:pPr marL="873443" lvl="1" indent="-436721">
              <a:lnSpc>
                <a:spcPts val="5663"/>
              </a:lnSpc>
              <a:buFont typeface="Arial"/>
              <a:buChar char="•"/>
            </a:pPr>
            <a:r>
              <a:rPr lang="tr-TR" sz="4045" dirty="0" smtClean="0">
                <a:solidFill>
                  <a:srgbClr val="35586D"/>
                </a:solidFill>
                <a:latin typeface="Antonio Bold"/>
              </a:rPr>
              <a:t>Kaynakça</a:t>
            </a:r>
          </a:p>
          <a:p>
            <a:pPr marL="873443" lvl="1" indent="-436721">
              <a:lnSpc>
                <a:spcPts val="5663"/>
              </a:lnSpc>
            </a:pPr>
            <a:r>
              <a:rPr lang="tr-TR" sz="4045" dirty="0" smtClean="0">
                <a:solidFill>
                  <a:srgbClr val="35586D"/>
                </a:solidFill>
                <a:latin typeface="Antonio Bold"/>
              </a:rPr>
              <a:t>     Çocuğunuza Sınır Koyma-Robert J. </a:t>
            </a:r>
            <a:r>
              <a:rPr lang="tr-TR" sz="4045" dirty="0" err="1" smtClean="0">
                <a:solidFill>
                  <a:srgbClr val="35586D"/>
                </a:solidFill>
                <a:latin typeface="Antonio Bold"/>
              </a:rPr>
              <a:t>Mackenzie</a:t>
            </a:r>
            <a:r>
              <a:rPr lang="en-US" sz="4045" dirty="0" smtClean="0">
                <a:solidFill>
                  <a:srgbClr val="35586D"/>
                </a:solidFill>
                <a:latin typeface="Antonio Bold"/>
              </a:rPr>
              <a:t> </a:t>
            </a:r>
            <a:endParaRPr lang="en-US" sz="4045" dirty="0">
              <a:solidFill>
                <a:srgbClr val="35586D"/>
              </a:solidFill>
              <a:latin typeface="Antonio Bold"/>
            </a:endParaRPr>
          </a:p>
        </p:txBody>
      </p:sp>
    </p:spTree>
  </p:cSld>
  <p:clrMapOvr>
    <a:masterClrMapping/>
  </p:clrMapOvr>
  <p:transition spd="slow">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p:nvPr/>
        </p:nvGrpSpPr>
        <p:grpSpPr>
          <a:xfrm>
            <a:off x="-4198346" y="-9314262"/>
            <a:ext cx="19957620" cy="19957620"/>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lnTo>
                    <a:pt x="812800" y="310462"/>
                  </a:lnTo>
                  <a:lnTo>
                    <a:pt x="657569" y="812800"/>
                  </a:lnTo>
                  <a:lnTo>
                    <a:pt x="155231" y="812800"/>
                  </a:lnTo>
                  <a:lnTo>
                    <a:pt x="0" y="310462"/>
                  </a:lnTo>
                  <a:lnTo>
                    <a:pt x="406400" y="0"/>
                  </a:lnTo>
                  <a:close/>
                </a:path>
              </a:pathLst>
            </a:custGeom>
            <a:solidFill>
              <a:srgbClr val="9CD6B0"/>
            </a:solidFill>
            <a:ln cap="sq">
              <a:noFill/>
              <a:miter/>
            </a:ln>
          </p:spPr>
        </p:sp>
        <p:sp>
          <p:nvSpPr>
            <p:cNvPr id="4" name="TextBox 4"/>
            <p:cNvSpPr txBox="1"/>
            <p:nvPr/>
          </p:nvSpPr>
          <p:spPr>
            <a:xfrm>
              <a:off x="127000" y="165100"/>
              <a:ext cx="558800" cy="596900"/>
            </a:xfrm>
            <a:prstGeom prst="rect">
              <a:avLst/>
            </a:prstGeom>
          </p:spPr>
          <p:txBody>
            <a:bodyPr lIns="50800" tIns="50800" rIns="50800" bIns="50800" rtlCol="0" anchor="ctr"/>
            <a:lstStyle/>
            <a:p>
              <a:pPr marL="0" lvl="0" indent="0" algn="ctr">
                <a:lnSpc>
                  <a:spcPts val="2659"/>
                </a:lnSpc>
                <a:spcBef>
                  <a:spcPct val="0"/>
                </a:spcBef>
              </a:pPr>
              <a:endParaRPr/>
            </a:p>
          </p:txBody>
        </p:sp>
      </p:grpSp>
      <p:grpSp>
        <p:nvGrpSpPr>
          <p:cNvPr id="5" name="Group 5"/>
          <p:cNvGrpSpPr/>
          <p:nvPr/>
        </p:nvGrpSpPr>
        <p:grpSpPr>
          <a:xfrm>
            <a:off x="1028700" y="1028700"/>
            <a:ext cx="16230600" cy="8229600"/>
            <a:chOff x="0" y="0"/>
            <a:chExt cx="4274726" cy="2167467"/>
          </a:xfrm>
        </p:grpSpPr>
        <p:sp>
          <p:nvSpPr>
            <p:cNvPr id="6" name="Freeform 6"/>
            <p:cNvSpPr/>
            <p:nvPr/>
          </p:nvSpPr>
          <p:spPr>
            <a:xfrm>
              <a:off x="0" y="0"/>
              <a:ext cx="4274726" cy="2167467"/>
            </a:xfrm>
            <a:custGeom>
              <a:avLst/>
              <a:gdLst/>
              <a:ahLst/>
              <a:cxnLst/>
              <a:rect l="l" t="t" r="r" b="b"/>
              <a:pathLst>
                <a:path w="4274726" h="2167467">
                  <a:moveTo>
                    <a:pt x="0" y="0"/>
                  </a:moveTo>
                  <a:lnTo>
                    <a:pt x="4274726" y="0"/>
                  </a:lnTo>
                  <a:lnTo>
                    <a:pt x="4274726" y="2167467"/>
                  </a:lnTo>
                  <a:lnTo>
                    <a:pt x="0" y="2167467"/>
                  </a:lnTo>
                  <a:close/>
                </a:path>
              </a:pathLst>
            </a:custGeom>
            <a:solidFill>
              <a:srgbClr val="FFFFFF"/>
            </a:solidFill>
          </p:spPr>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grpSp>
        <p:nvGrpSpPr>
          <p:cNvPr id="8" name="Group 8"/>
          <p:cNvGrpSpPr>
            <a:grpSpLocks noChangeAspect="1"/>
          </p:cNvGrpSpPr>
          <p:nvPr/>
        </p:nvGrpSpPr>
        <p:grpSpPr>
          <a:xfrm>
            <a:off x="1453854" y="4365432"/>
            <a:ext cx="691616" cy="778068"/>
            <a:chOff x="0" y="0"/>
            <a:chExt cx="5370413" cy="6041715"/>
          </a:xfrm>
        </p:grpSpPr>
        <p:sp>
          <p:nvSpPr>
            <p:cNvPr id="9" name="Freeform 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5B86F"/>
            </a:solidFill>
          </p:spPr>
        </p:sp>
        <p:sp>
          <p:nvSpPr>
            <p:cNvPr id="10" name="Freeform 1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5B86F"/>
            </a:solidFill>
            <a:ln w="12700">
              <a:solidFill>
                <a:srgbClr val="000000"/>
              </a:solidFill>
            </a:ln>
          </p:spPr>
        </p:sp>
      </p:grpSp>
      <p:sp>
        <p:nvSpPr>
          <p:cNvPr id="11" name="TextBox 11"/>
          <p:cNvSpPr txBox="1"/>
          <p:nvPr/>
        </p:nvSpPr>
        <p:spPr>
          <a:xfrm>
            <a:off x="1849433" y="2147148"/>
            <a:ext cx="15174618" cy="2437596"/>
          </a:xfrm>
          <a:prstGeom prst="rect">
            <a:avLst/>
          </a:prstGeom>
        </p:spPr>
        <p:txBody>
          <a:bodyPr lIns="0" tIns="0" rIns="0" bIns="0" rtlCol="0" anchor="t">
            <a:spAutoFit/>
          </a:bodyPr>
          <a:lstStyle/>
          <a:p>
            <a:pPr>
              <a:lnSpc>
                <a:spcPts val="9785"/>
              </a:lnSpc>
            </a:pPr>
            <a:r>
              <a:rPr lang="en-US" sz="6989">
                <a:solidFill>
                  <a:srgbClr val="35586D"/>
                </a:solidFill>
                <a:latin typeface="Antonio Bold"/>
              </a:rPr>
              <a:t>1.Sınırlar Çocukların Araştırma yapmasını sağlar.</a:t>
            </a:r>
          </a:p>
        </p:txBody>
      </p:sp>
      <p:sp>
        <p:nvSpPr>
          <p:cNvPr id="12" name="TextBox 12"/>
          <p:cNvSpPr txBox="1"/>
          <p:nvPr/>
        </p:nvSpPr>
        <p:spPr>
          <a:xfrm>
            <a:off x="4836742" y="4508543"/>
            <a:ext cx="11497142" cy="2976101"/>
          </a:xfrm>
          <a:prstGeom prst="rect">
            <a:avLst/>
          </a:prstGeom>
        </p:spPr>
        <p:txBody>
          <a:bodyPr lIns="0" tIns="0" rIns="0" bIns="0" rtlCol="0" anchor="t">
            <a:spAutoFit/>
          </a:bodyPr>
          <a:lstStyle/>
          <a:p>
            <a:pPr algn="just">
              <a:lnSpc>
                <a:spcPts val="3962"/>
              </a:lnSpc>
            </a:pPr>
            <a:r>
              <a:rPr lang="en-US" sz="2830">
                <a:solidFill>
                  <a:srgbClr val="35586D"/>
                </a:solidFill>
                <a:latin typeface="Arialle"/>
              </a:rPr>
              <a:t>Çocuklar küçük yaşlardan itibaren denemeler yapar, keşiflerde bulunur, çevrelerinde olup bitenler ve bunların nasıl olduğu hakkında bilgi toplarlar. Sürekli gözlem yaparlar ve neden-sonuç ilişkisi kurarak konulan kurallar hakkında birtakım inançlar geliştirirler.</a:t>
            </a:r>
          </a:p>
          <a:p>
            <a:pPr algn="just">
              <a:lnSpc>
                <a:spcPts val="3962"/>
              </a:lnSpc>
            </a:pPr>
            <a:r>
              <a:rPr lang="en-US" sz="2830">
                <a:solidFill>
                  <a:srgbClr val="35586D"/>
                </a:solidFill>
                <a:latin typeface="Arialle"/>
              </a:rPr>
              <a:t>Çocukların araştırmaları onlara söylenenler ile değil yaşadıkları ile şekillenir.</a:t>
            </a:r>
          </a:p>
        </p:txBody>
      </p:sp>
      <p:grpSp>
        <p:nvGrpSpPr>
          <p:cNvPr id="13" name="Group 13"/>
          <p:cNvGrpSpPr>
            <a:grpSpLocks noChangeAspect="1"/>
          </p:cNvGrpSpPr>
          <p:nvPr/>
        </p:nvGrpSpPr>
        <p:grpSpPr>
          <a:xfrm>
            <a:off x="1553396" y="4251702"/>
            <a:ext cx="592074" cy="666084"/>
            <a:chOff x="0" y="0"/>
            <a:chExt cx="5370413" cy="6041715"/>
          </a:xfrm>
        </p:grpSpPr>
        <p:sp>
          <p:nvSpPr>
            <p:cNvPr id="14" name="Freeform 1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15" name="Freeform 1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grpSp>
        <p:nvGrpSpPr>
          <p:cNvPr id="16" name="Group 16"/>
          <p:cNvGrpSpPr>
            <a:grpSpLocks noChangeAspect="1"/>
          </p:cNvGrpSpPr>
          <p:nvPr/>
        </p:nvGrpSpPr>
        <p:grpSpPr>
          <a:xfrm rot="-10800000">
            <a:off x="15968638" y="1990370"/>
            <a:ext cx="730492" cy="821803"/>
            <a:chOff x="0" y="0"/>
            <a:chExt cx="5370413" cy="6041715"/>
          </a:xfrm>
        </p:grpSpPr>
        <p:sp>
          <p:nvSpPr>
            <p:cNvPr id="17" name="Freeform 1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18" name="Freeform 18"/>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19" name="Group 19"/>
          <p:cNvGrpSpPr>
            <a:grpSpLocks noChangeAspect="1"/>
          </p:cNvGrpSpPr>
          <p:nvPr/>
        </p:nvGrpSpPr>
        <p:grpSpPr>
          <a:xfrm rot="-10800000">
            <a:off x="15860870" y="2154469"/>
            <a:ext cx="625355" cy="703524"/>
            <a:chOff x="0" y="0"/>
            <a:chExt cx="5370413" cy="6041715"/>
          </a:xfrm>
        </p:grpSpPr>
        <p:sp>
          <p:nvSpPr>
            <p:cNvPr id="20" name="Freeform 2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p:spPr>
        </p:sp>
        <p:sp>
          <p:nvSpPr>
            <p:cNvPr id="21" name="Freeform 21"/>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a:ln w="12700">
              <a:solidFill>
                <a:srgbClr val="000000"/>
              </a:solidFill>
            </a:ln>
          </p:spPr>
        </p:sp>
      </p:grpSp>
      <p:grpSp>
        <p:nvGrpSpPr>
          <p:cNvPr id="22" name="Group 22"/>
          <p:cNvGrpSpPr>
            <a:grpSpLocks noChangeAspect="1"/>
          </p:cNvGrpSpPr>
          <p:nvPr/>
        </p:nvGrpSpPr>
        <p:grpSpPr>
          <a:xfrm rot="-2062897">
            <a:off x="16413961" y="1242537"/>
            <a:ext cx="347718" cy="391182"/>
            <a:chOff x="0" y="0"/>
            <a:chExt cx="5370413" cy="6041715"/>
          </a:xfrm>
        </p:grpSpPr>
        <p:sp>
          <p:nvSpPr>
            <p:cNvPr id="23" name="Freeform 2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24" name="Freeform 2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25" name="Group 25"/>
          <p:cNvGrpSpPr>
            <a:grpSpLocks noChangeAspect="1"/>
          </p:cNvGrpSpPr>
          <p:nvPr/>
        </p:nvGrpSpPr>
        <p:grpSpPr>
          <a:xfrm rot="-4910571">
            <a:off x="16625848" y="1821672"/>
            <a:ext cx="297672" cy="334881"/>
            <a:chOff x="0" y="0"/>
            <a:chExt cx="5370413" cy="6041715"/>
          </a:xfrm>
        </p:grpSpPr>
        <p:sp>
          <p:nvSpPr>
            <p:cNvPr id="26" name="Freeform 2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p:spPr>
        </p:sp>
        <p:sp>
          <p:nvSpPr>
            <p:cNvPr id="27" name="Freeform 2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a:ln w="12700">
              <a:solidFill>
                <a:srgbClr val="000000"/>
              </a:solidFill>
            </a:ln>
          </p:spPr>
        </p:sp>
      </p:grpSp>
      <p:grpSp>
        <p:nvGrpSpPr>
          <p:cNvPr id="28" name="Group 28"/>
          <p:cNvGrpSpPr>
            <a:grpSpLocks noChangeAspect="1"/>
          </p:cNvGrpSpPr>
          <p:nvPr/>
        </p:nvGrpSpPr>
        <p:grpSpPr>
          <a:xfrm rot="547080">
            <a:off x="15783928" y="1992760"/>
            <a:ext cx="297672" cy="334881"/>
            <a:chOff x="0" y="0"/>
            <a:chExt cx="5370413" cy="6041715"/>
          </a:xfrm>
        </p:grpSpPr>
        <p:sp>
          <p:nvSpPr>
            <p:cNvPr id="29" name="Freeform 2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30" name="Freeform 3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a:ln w="12700">
              <a:solidFill>
                <a:srgbClr val="000000"/>
              </a:solidFill>
            </a:ln>
          </p:spPr>
        </p:sp>
      </p:grpSp>
      <p:grpSp>
        <p:nvGrpSpPr>
          <p:cNvPr id="31" name="Group 31"/>
          <p:cNvGrpSpPr>
            <a:grpSpLocks noChangeAspect="1"/>
          </p:cNvGrpSpPr>
          <p:nvPr/>
        </p:nvGrpSpPr>
        <p:grpSpPr>
          <a:xfrm rot="3571435">
            <a:off x="15554337" y="1491575"/>
            <a:ext cx="347718" cy="391182"/>
            <a:chOff x="0" y="0"/>
            <a:chExt cx="5370413" cy="6041715"/>
          </a:xfrm>
        </p:grpSpPr>
        <p:sp>
          <p:nvSpPr>
            <p:cNvPr id="32" name="Freeform 3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33" name="Freeform 3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34" name="Group 34"/>
          <p:cNvGrpSpPr>
            <a:grpSpLocks noChangeAspect="1"/>
          </p:cNvGrpSpPr>
          <p:nvPr/>
        </p:nvGrpSpPr>
        <p:grpSpPr>
          <a:xfrm rot="-885144">
            <a:off x="14730715" y="1622433"/>
            <a:ext cx="347718" cy="391182"/>
            <a:chOff x="0" y="0"/>
            <a:chExt cx="5370413" cy="6041715"/>
          </a:xfrm>
        </p:grpSpPr>
        <p:sp>
          <p:nvSpPr>
            <p:cNvPr id="35" name="Freeform 3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36" name="Freeform 3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spTree>
  </p:cSld>
  <p:clrMapOvr>
    <a:masterClrMapping/>
  </p:clrMapOvr>
  <p:transition spd="slow">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p:nvPr/>
        </p:nvGrpSpPr>
        <p:grpSpPr>
          <a:xfrm>
            <a:off x="-4198346" y="-9314262"/>
            <a:ext cx="19957620" cy="19957620"/>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lnTo>
                    <a:pt x="812800" y="310462"/>
                  </a:lnTo>
                  <a:lnTo>
                    <a:pt x="657569" y="812800"/>
                  </a:lnTo>
                  <a:lnTo>
                    <a:pt x="155231" y="812800"/>
                  </a:lnTo>
                  <a:lnTo>
                    <a:pt x="0" y="310462"/>
                  </a:lnTo>
                  <a:lnTo>
                    <a:pt x="406400" y="0"/>
                  </a:lnTo>
                  <a:close/>
                </a:path>
              </a:pathLst>
            </a:custGeom>
            <a:solidFill>
              <a:srgbClr val="9CD6B0"/>
            </a:solidFill>
            <a:ln cap="sq">
              <a:noFill/>
              <a:miter/>
            </a:ln>
          </p:spPr>
        </p:sp>
        <p:sp>
          <p:nvSpPr>
            <p:cNvPr id="4" name="TextBox 4"/>
            <p:cNvSpPr txBox="1"/>
            <p:nvPr/>
          </p:nvSpPr>
          <p:spPr>
            <a:xfrm>
              <a:off x="127000" y="165100"/>
              <a:ext cx="558800" cy="596900"/>
            </a:xfrm>
            <a:prstGeom prst="rect">
              <a:avLst/>
            </a:prstGeom>
          </p:spPr>
          <p:txBody>
            <a:bodyPr lIns="50800" tIns="50800" rIns="50800" bIns="50800" rtlCol="0" anchor="ctr"/>
            <a:lstStyle/>
            <a:p>
              <a:pPr marL="0" lvl="0" indent="0" algn="ctr">
                <a:lnSpc>
                  <a:spcPts val="2659"/>
                </a:lnSpc>
                <a:spcBef>
                  <a:spcPct val="0"/>
                </a:spcBef>
              </a:pPr>
              <a:endParaRPr/>
            </a:p>
          </p:txBody>
        </p:sp>
      </p:grpSp>
      <p:grpSp>
        <p:nvGrpSpPr>
          <p:cNvPr id="5" name="Group 5"/>
          <p:cNvGrpSpPr/>
          <p:nvPr/>
        </p:nvGrpSpPr>
        <p:grpSpPr>
          <a:xfrm>
            <a:off x="1028700" y="1028700"/>
            <a:ext cx="16230600" cy="8229600"/>
            <a:chOff x="0" y="0"/>
            <a:chExt cx="4274726" cy="2167467"/>
          </a:xfrm>
        </p:grpSpPr>
        <p:sp>
          <p:nvSpPr>
            <p:cNvPr id="6" name="Freeform 6"/>
            <p:cNvSpPr/>
            <p:nvPr/>
          </p:nvSpPr>
          <p:spPr>
            <a:xfrm>
              <a:off x="0" y="0"/>
              <a:ext cx="4274726" cy="2167467"/>
            </a:xfrm>
            <a:custGeom>
              <a:avLst/>
              <a:gdLst/>
              <a:ahLst/>
              <a:cxnLst/>
              <a:rect l="l" t="t" r="r" b="b"/>
              <a:pathLst>
                <a:path w="4274726" h="2167467">
                  <a:moveTo>
                    <a:pt x="0" y="0"/>
                  </a:moveTo>
                  <a:lnTo>
                    <a:pt x="4274726" y="0"/>
                  </a:lnTo>
                  <a:lnTo>
                    <a:pt x="4274726" y="2167467"/>
                  </a:lnTo>
                  <a:lnTo>
                    <a:pt x="0" y="2167467"/>
                  </a:lnTo>
                  <a:close/>
                </a:path>
              </a:pathLst>
            </a:custGeom>
            <a:solidFill>
              <a:srgbClr val="FFFFFF"/>
            </a:solidFill>
          </p:spPr>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grpSp>
        <p:nvGrpSpPr>
          <p:cNvPr id="8" name="Group 8"/>
          <p:cNvGrpSpPr>
            <a:grpSpLocks noChangeAspect="1"/>
          </p:cNvGrpSpPr>
          <p:nvPr/>
        </p:nvGrpSpPr>
        <p:grpSpPr>
          <a:xfrm>
            <a:off x="1453854" y="4365432"/>
            <a:ext cx="691616" cy="778068"/>
            <a:chOff x="0" y="0"/>
            <a:chExt cx="5370413" cy="6041715"/>
          </a:xfrm>
        </p:grpSpPr>
        <p:sp>
          <p:nvSpPr>
            <p:cNvPr id="9" name="Freeform 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5B86F"/>
            </a:solidFill>
          </p:spPr>
        </p:sp>
        <p:sp>
          <p:nvSpPr>
            <p:cNvPr id="10" name="Freeform 1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5B86F"/>
            </a:solidFill>
            <a:ln w="12700">
              <a:solidFill>
                <a:srgbClr val="000000"/>
              </a:solidFill>
            </a:ln>
          </p:spPr>
        </p:sp>
      </p:grpSp>
      <p:sp>
        <p:nvSpPr>
          <p:cNvPr id="11" name="TextBox 11"/>
          <p:cNvSpPr txBox="1"/>
          <p:nvPr/>
        </p:nvSpPr>
        <p:spPr>
          <a:xfrm>
            <a:off x="1849433" y="2147148"/>
            <a:ext cx="15174618" cy="2437596"/>
          </a:xfrm>
          <a:prstGeom prst="rect">
            <a:avLst/>
          </a:prstGeom>
        </p:spPr>
        <p:txBody>
          <a:bodyPr lIns="0" tIns="0" rIns="0" bIns="0" rtlCol="0" anchor="t">
            <a:spAutoFit/>
          </a:bodyPr>
          <a:lstStyle/>
          <a:p>
            <a:pPr>
              <a:lnSpc>
                <a:spcPts val="9785"/>
              </a:lnSpc>
            </a:pPr>
            <a:r>
              <a:rPr lang="en-US" sz="6989">
                <a:solidFill>
                  <a:srgbClr val="35586D"/>
                </a:solidFill>
                <a:latin typeface="Antonio Bold"/>
              </a:rPr>
              <a:t>2.Sınırlar onaylanan davranışların yolunu belirler.</a:t>
            </a:r>
          </a:p>
        </p:txBody>
      </p:sp>
      <p:sp>
        <p:nvSpPr>
          <p:cNvPr id="12" name="TextBox 12"/>
          <p:cNvSpPr txBox="1"/>
          <p:nvPr/>
        </p:nvSpPr>
        <p:spPr>
          <a:xfrm>
            <a:off x="4836742" y="4508543"/>
            <a:ext cx="11497142" cy="3966701"/>
          </a:xfrm>
          <a:prstGeom prst="rect">
            <a:avLst/>
          </a:prstGeom>
        </p:spPr>
        <p:txBody>
          <a:bodyPr lIns="0" tIns="0" rIns="0" bIns="0" rtlCol="0" anchor="t">
            <a:spAutoFit/>
          </a:bodyPr>
          <a:lstStyle/>
          <a:p>
            <a:pPr algn="just">
              <a:lnSpc>
                <a:spcPts val="3962"/>
              </a:lnSpc>
            </a:pPr>
            <a:r>
              <a:rPr lang="en-US" sz="2830">
                <a:solidFill>
                  <a:srgbClr val="35586D"/>
                </a:solidFill>
                <a:latin typeface="Arialle"/>
              </a:rPr>
              <a:t>Yol işaretleri olmayan bir yolda gittiniz mi hiç? İnsanın kafası karışır ve nereye gitmesi gerektiğini bilemez. Yanlış yollara sapabilir ve kaybolabiliriz. </a:t>
            </a:r>
          </a:p>
          <a:p>
            <a:pPr algn="just">
              <a:lnSpc>
                <a:spcPts val="3962"/>
              </a:lnSpc>
            </a:pPr>
            <a:r>
              <a:rPr lang="en-US" sz="2830">
                <a:solidFill>
                  <a:srgbClr val="35586D"/>
                </a:solidFill>
                <a:latin typeface="Arialle"/>
              </a:rPr>
              <a:t>Onaylanan davranışların yolunu öğrenmeye çalışan çocuklar da aynen böyle hisseder. Sınırlar açıkça belirlenmiş ve tutarlı olduğu sürece çocukların bu yolu anlaması ve bu yolda ilerlemesi daha kolaydır. Belirsiz ve tutarsız sınırlar söz konusu olursa çocuklar yoldan çıkıp kaybolabilirler.</a:t>
            </a:r>
          </a:p>
        </p:txBody>
      </p:sp>
      <p:grpSp>
        <p:nvGrpSpPr>
          <p:cNvPr id="13" name="Group 13"/>
          <p:cNvGrpSpPr>
            <a:grpSpLocks noChangeAspect="1"/>
          </p:cNvGrpSpPr>
          <p:nvPr/>
        </p:nvGrpSpPr>
        <p:grpSpPr>
          <a:xfrm>
            <a:off x="1553396" y="4251702"/>
            <a:ext cx="592074" cy="666084"/>
            <a:chOff x="0" y="0"/>
            <a:chExt cx="5370413" cy="6041715"/>
          </a:xfrm>
        </p:grpSpPr>
        <p:sp>
          <p:nvSpPr>
            <p:cNvPr id="14" name="Freeform 1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15" name="Freeform 1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grpSp>
        <p:nvGrpSpPr>
          <p:cNvPr id="16" name="Group 16"/>
          <p:cNvGrpSpPr>
            <a:grpSpLocks noChangeAspect="1"/>
          </p:cNvGrpSpPr>
          <p:nvPr/>
        </p:nvGrpSpPr>
        <p:grpSpPr>
          <a:xfrm rot="-10800000">
            <a:off x="15968638" y="1990370"/>
            <a:ext cx="730492" cy="821803"/>
            <a:chOff x="0" y="0"/>
            <a:chExt cx="5370413" cy="6041715"/>
          </a:xfrm>
        </p:grpSpPr>
        <p:sp>
          <p:nvSpPr>
            <p:cNvPr id="17" name="Freeform 1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18" name="Freeform 18"/>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19" name="Group 19"/>
          <p:cNvGrpSpPr>
            <a:grpSpLocks noChangeAspect="1"/>
          </p:cNvGrpSpPr>
          <p:nvPr/>
        </p:nvGrpSpPr>
        <p:grpSpPr>
          <a:xfrm rot="-10800000">
            <a:off x="15860870" y="2154469"/>
            <a:ext cx="625355" cy="703524"/>
            <a:chOff x="0" y="0"/>
            <a:chExt cx="5370413" cy="6041715"/>
          </a:xfrm>
        </p:grpSpPr>
        <p:sp>
          <p:nvSpPr>
            <p:cNvPr id="20" name="Freeform 2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p:spPr>
        </p:sp>
        <p:sp>
          <p:nvSpPr>
            <p:cNvPr id="21" name="Freeform 21"/>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a:ln w="12700">
              <a:solidFill>
                <a:srgbClr val="000000"/>
              </a:solidFill>
            </a:ln>
          </p:spPr>
        </p:sp>
      </p:grpSp>
      <p:grpSp>
        <p:nvGrpSpPr>
          <p:cNvPr id="22" name="Group 22"/>
          <p:cNvGrpSpPr>
            <a:grpSpLocks noChangeAspect="1"/>
          </p:cNvGrpSpPr>
          <p:nvPr/>
        </p:nvGrpSpPr>
        <p:grpSpPr>
          <a:xfrm rot="-2062897">
            <a:off x="16413961" y="1242537"/>
            <a:ext cx="347718" cy="391182"/>
            <a:chOff x="0" y="0"/>
            <a:chExt cx="5370413" cy="6041715"/>
          </a:xfrm>
        </p:grpSpPr>
        <p:sp>
          <p:nvSpPr>
            <p:cNvPr id="23" name="Freeform 2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24" name="Freeform 2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25" name="Group 25"/>
          <p:cNvGrpSpPr>
            <a:grpSpLocks noChangeAspect="1"/>
          </p:cNvGrpSpPr>
          <p:nvPr/>
        </p:nvGrpSpPr>
        <p:grpSpPr>
          <a:xfrm rot="-4910571">
            <a:off x="16625848" y="1821672"/>
            <a:ext cx="297672" cy="334881"/>
            <a:chOff x="0" y="0"/>
            <a:chExt cx="5370413" cy="6041715"/>
          </a:xfrm>
        </p:grpSpPr>
        <p:sp>
          <p:nvSpPr>
            <p:cNvPr id="26" name="Freeform 2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p:spPr>
        </p:sp>
        <p:sp>
          <p:nvSpPr>
            <p:cNvPr id="27" name="Freeform 2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a:ln w="12700">
              <a:solidFill>
                <a:srgbClr val="000000"/>
              </a:solidFill>
            </a:ln>
          </p:spPr>
        </p:sp>
      </p:grpSp>
      <p:grpSp>
        <p:nvGrpSpPr>
          <p:cNvPr id="28" name="Group 28"/>
          <p:cNvGrpSpPr>
            <a:grpSpLocks noChangeAspect="1"/>
          </p:cNvGrpSpPr>
          <p:nvPr/>
        </p:nvGrpSpPr>
        <p:grpSpPr>
          <a:xfrm rot="547080">
            <a:off x="15783928" y="1992760"/>
            <a:ext cx="297672" cy="334881"/>
            <a:chOff x="0" y="0"/>
            <a:chExt cx="5370413" cy="6041715"/>
          </a:xfrm>
        </p:grpSpPr>
        <p:sp>
          <p:nvSpPr>
            <p:cNvPr id="29" name="Freeform 2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30" name="Freeform 3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a:ln w="12700">
              <a:solidFill>
                <a:srgbClr val="000000"/>
              </a:solidFill>
            </a:ln>
          </p:spPr>
        </p:sp>
      </p:grpSp>
      <p:grpSp>
        <p:nvGrpSpPr>
          <p:cNvPr id="31" name="Group 31"/>
          <p:cNvGrpSpPr>
            <a:grpSpLocks noChangeAspect="1"/>
          </p:cNvGrpSpPr>
          <p:nvPr/>
        </p:nvGrpSpPr>
        <p:grpSpPr>
          <a:xfrm rot="3571435">
            <a:off x="15554337" y="1491575"/>
            <a:ext cx="347718" cy="391182"/>
            <a:chOff x="0" y="0"/>
            <a:chExt cx="5370413" cy="6041715"/>
          </a:xfrm>
        </p:grpSpPr>
        <p:sp>
          <p:nvSpPr>
            <p:cNvPr id="32" name="Freeform 3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33" name="Freeform 3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34" name="Group 34"/>
          <p:cNvGrpSpPr>
            <a:grpSpLocks noChangeAspect="1"/>
          </p:cNvGrpSpPr>
          <p:nvPr/>
        </p:nvGrpSpPr>
        <p:grpSpPr>
          <a:xfrm rot="-885144">
            <a:off x="14730715" y="1622433"/>
            <a:ext cx="347718" cy="391182"/>
            <a:chOff x="0" y="0"/>
            <a:chExt cx="5370413" cy="6041715"/>
          </a:xfrm>
        </p:grpSpPr>
        <p:sp>
          <p:nvSpPr>
            <p:cNvPr id="35" name="Freeform 3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36" name="Freeform 3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spTree>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p:nvPr/>
        </p:nvGrpSpPr>
        <p:grpSpPr>
          <a:xfrm>
            <a:off x="-4198346" y="-9314262"/>
            <a:ext cx="19957620" cy="19957620"/>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lnTo>
                    <a:pt x="812800" y="310462"/>
                  </a:lnTo>
                  <a:lnTo>
                    <a:pt x="657569" y="812800"/>
                  </a:lnTo>
                  <a:lnTo>
                    <a:pt x="155231" y="812800"/>
                  </a:lnTo>
                  <a:lnTo>
                    <a:pt x="0" y="310462"/>
                  </a:lnTo>
                  <a:lnTo>
                    <a:pt x="406400" y="0"/>
                  </a:lnTo>
                  <a:close/>
                </a:path>
              </a:pathLst>
            </a:custGeom>
            <a:solidFill>
              <a:srgbClr val="9CD6B0"/>
            </a:solidFill>
            <a:ln cap="sq">
              <a:noFill/>
              <a:miter/>
            </a:ln>
          </p:spPr>
        </p:sp>
        <p:sp>
          <p:nvSpPr>
            <p:cNvPr id="4" name="TextBox 4"/>
            <p:cNvSpPr txBox="1"/>
            <p:nvPr/>
          </p:nvSpPr>
          <p:spPr>
            <a:xfrm>
              <a:off x="127000" y="165100"/>
              <a:ext cx="558800" cy="596900"/>
            </a:xfrm>
            <a:prstGeom prst="rect">
              <a:avLst/>
            </a:prstGeom>
          </p:spPr>
          <p:txBody>
            <a:bodyPr lIns="50800" tIns="50800" rIns="50800" bIns="50800" rtlCol="0" anchor="ctr"/>
            <a:lstStyle/>
            <a:p>
              <a:pPr marL="0" lvl="0" indent="0" algn="ctr">
                <a:lnSpc>
                  <a:spcPts val="2659"/>
                </a:lnSpc>
                <a:spcBef>
                  <a:spcPct val="0"/>
                </a:spcBef>
              </a:pPr>
              <a:endParaRPr/>
            </a:p>
          </p:txBody>
        </p:sp>
      </p:grpSp>
      <p:grpSp>
        <p:nvGrpSpPr>
          <p:cNvPr id="5" name="Group 5"/>
          <p:cNvGrpSpPr/>
          <p:nvPr/>
        </p:nvGrpSpPr>
        <p:grpSpPr>
          <a:xfrm>
            <a:off x="1028700" y="1028700"/>
            <a:ext cx="16230600" cy="8229600"/>
            <a:chOff x="0" y="0"/>
            <a:chExt cx="4274726" cy="2167467"/>
          </a:xfrm>
        </p:grpSpPr>
        <p:sp>
          <p:nvSpPr>
            <p:cNvPr id="6" name="Freeform 6"/>
            <p:cNvSpPr/>
            <p:nvPr/>
          </p:nvSpPr>
          <p:spPr>
            <a:xfrm>
              <a:off x="0" y="0"/>
              <a:ext cx="4274726" cy="2167467"/>
            </a:xfrm>
            <a:custGeom>
              <a:avLst/>
              <a:gdLst/>
              <a:ahLst/>
              <a:cxnLst/>
              <a:rect l="l" t="t" r="r" b="b"/>
              <a:pathLst>
                <a:path w="4274726" h="2167467">
                  <a:moveTo>
                    <a:pt x="0" y="0"/>
                  </a:moveTo>
                  <a:lnTo>
                    <a:pt x="4274726" y="0"/>
                  </a:lnTo>
                  <a:lnTo>
                    <a:pt x="4274726" y="2167467"/>
                  </a:lnTo>
                  <a:lnTo>
                    <a:pt x="0" y="2167467"/>
                  </a:lnTo>
                  <a:close/>
                </a:path>
              </a:pathLst>
            </a:custGeom>
            <a:solidFill>
              <a:srgbClr val="FFFFFF"/>
            </a:solidFill>
          </p:spPr>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grpSp>
        <p:nvGrpSpPr>
          <p:cNvPr id="8" name="Group 8"/>
          <p:cNvGrpSpPr>
            <a:grpSpLocks noChangeAspect="1"/>
          </p:cNvGrpSpPr>
          <p:nvPr/>
        </p:nvGrpSpPr>
        <p:grpSpPr>
          <a:xfrm>
            <a:off x="1453854" y="3287856"/>
            <a:ext cx="691616" cy="778068"/>
            <a:chOff x="0" y="0"/>
            <a:chExt cx="5370413" cy="6041715"/>
          </a:xfrm>
        </p:grpSpPr>
        <p:sp>
          <p:nvSpPr>
            <p:cNvPr id="9" name="Freeform 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5B86F"/>
            </a:solidFill>
          </p:spPr>
        </p:sp>
        <p:sp>
          <p:nvSpPr>
            <p:cNvPr id="10" name="Freeform 1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5B86F"/>
            </a:solidFill>
            <a:ln w="12700">
              <a:solidFill>
                <a:srgbClr val="000000"/>
              </a:solidFill>
            </a:ln>
          </p:spPr>
        </p:sp>
      </p:grpSp>
      <p:sp>
        <p:nvSpPr>
          <p:cNvPr id="11" name="TextBox 11"/>
          <p:cNvSpPr txBox="1"/>
          <p:nvPr/>
        </p:nvSpPr>
        <p:spPr>
          <a:xfrm>
            <a:off x="1849433" y="2147148"/>
            <a:ext cx="15174618" cy="1196700"/>
          </a:xfrm>
          <a:prstGeom prst="rect">
            <a:avLst/>
          </a:prstGeom>
        </p:spPr>
        <p:txBody>
          <a:bodyPr lIns="0" tIns="0" rIns="0" bIns="0" rtlCol="0" anchor="t">
            <a:spAutoFit/>
          </a:bodyPr>
          <a:lstStyle/>
          <a:p>
            <a:pPr>
              <a:lnSpc>
                <a:spcPts val="9785"/>
              </a:lnSpc>
            </a:pPr>
            <a:r>
              <a:rPr lang="en-US" sz="6989">
                <a:solidFill>
                  <a:srgbClr val="35586D"/>
                </a:solidFill>
                <a:latin typeface="Antonio Bold"/>
              </a:rPr>
              <a:t>3. Sınırlar ilişkileri belirler.</a:t>
            </a:r>
          </a:p>
        </p:txBody>
      </p:sp>
      <p:sp>
        <p:nvSpPr>
          <p:cNvPr id="12" name="TextBox 12"/>
          <p:cNvSpPr txBox="1"/>
          <p:nvPr/>
        </p:nvSpPr>
        <p:spPr>
          <a:xfrm>
            <a:off x="4836742" y="4508543"/>
            <a:ext cx="11497142" cy="4462001"/>
          </a:xfrm>
          <a:prstGeom prst="rect">
            <a:avLst/>
          </a:prstGeom>
        </p:spPr>
        <p:txBody>
          <a:bodyPr lIns="0" tIns="0" rIns="0" bIns="0" rtlCol="0" anchor="t">
            <a:spAutoFit/>
          </a:bodyPr>
          <a:lstStyle/>
          <a:p>
            <a:pPr algn="just">
              <a:lnSpc>
                <a:spcPts val="3962"/>
              </a:lnSpc>
            </a:pPr>
            <a:r>
              <a:rPr lang="en-US" sz="2830">
                <a:solidFill>
                  <a:srgbClr val="35586D"/>
                </a:solidFill>
                <a:latin typeface="Arialle"/>
              </a:rPr>
              <a:t>Sınırlar net ve anlaşılır olduğunda ilişkiler hakkında da birçok sorunun cevabı bulunur. Burada kontrol kimin elinde? Ne kadar ileri gidebilirim? Fazla ileri gidersem ne olur?</a:t>
            </a:r>
          </a:p>
          <a:p>
            <a:pPr algn="just">
              <a:lnSpc>
                <a:spcPts val="3962"/>
              </a:lnSpc>
            </a:pPr>
            <a:r>
              <a:rPr lang="en-US" sz="2830">
                <a:solidFill>
                  <a:srgbClr val="35586D"/>
                </a:solidFill>
                <a:latin typeface="Arialle"/>
              </a:rPr>
              <a:t>Bu bilgiler çocukların yetişkinlerle ilişkilerinde ne kadar güç ve kontrol sahibi olduklarını bulmalarına yardımcı olur.</a:t>
            </a:r>
          </a:p>
          <a:p>
            <a:pPr algn="just">
              <a:lnSpc>
                <a:spcPts val="3962"/>
              </a:lnSpc>
            </a:pPr>
            <a:endParaRPr/>
          </a:p>
          <a:p>
            <a:pPr algn="just">
              <a:lnSpc>
                <a:spcPts val="3962"/>
              </a:lnSpc>
            </a:pPr>
            <a:r>
              <a:rPr lang="en-US" sz="2830">
                <a:solidFill>
                  <a:srgbClr val="35586D"/>
                </a:solidFill>
                <a:latin typeface="Arialle"/>
              </a:rPr>
              <a:t>Çocuklara çok fazla güç ve kontrol verildiğinde etkileri ve otoriteleri hakkında abartılı hislere kapılırlar. Sınırlar belirsizleşir. Bu da kafalarının karışmasına ve yetişkinlerle güç savaşına girmelerine neden olur.</a:t>
            </a:r>
          </a:p>
        </p:txBody>
      </p:sp>
      <p:grpSp>
        <p:nvGrpSpPr>
          <p:cNvPr id="13" name="Group 13"/>
          <p:cNvGrpSpPr>
            <a:grpSpLocks noChangeAspect="1"/>
          </p:cNvGrpSpPr>
          <p:nvPr/>
        </p:nvGrpSpPr>
        <p:grpSpPr>
          <a:xfrm>
            <a:off x="1553396" y="3010806"/>
            <a:ext cx="592074" cy="666084"/>
            <a:chOff x="0" y="0"/>
            <a:chExt cx="5370413" cy="6041715"/>
          </a:xfrm>
        </p:grpSpPr>
        <p:sp>
          <p:nvSpPr>
            <p:cNvPr id="14" name="Freeform 1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15" name="Freeform 1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grpSp>
        <p:nvGrpSpPr>
          <p:cNvPr id="16" name="Group 16"/>
          <p:cNvGrpSpPr>
            <a:grpSpLocks noChangeAspect="1"/>
          </p:cNvGrpSpPr>
          <p:nvPr/>
        </p:nvGrpSpPr>
        <p:grpSpPr>
          <a:xfrm rot="-10800000">
            <a:off x="11118547" y="1936204"/>
            <a:ext cx="730492" cy="821803"/>
            <a:chOff x="0" y="0"/>
            <a:chExt cx="5370413" cy="6041715"/>
          </a:xfrm>
        </p:grpSpPr>
        <p:sp>
          <p:nvSpPr>
            <p:cNvPr id="17" name="Freeform 1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18" name="Freeform 18"/>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19" name="Group 19"/>
          <p:cNvGrpSpPr>
            <a:grpSpLocks noChangeAspect="1"/>
          </p:cNvGrpSpPr>
          <p:nvPr/>
        </p:nvGrpSpPr>
        <p:grpSpPr>
          <a:xfrm rot="-10800000">
            <a:off x="10858438" y="2108649"/>
            <a:ext cx="625355" cy="703524"/>
            <a:chOff x="0" y="0"/>
            <a:chExt cx="5370413" cy="6041715"/>
          </a:xfrm>
        </p:grpSpPr>
        <p:sp>
          <p:nvSpPr>
            <p:cNvPr id="20" name="Freeform 2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p:spPr>
        </p:sp>
        <p:sp>
          <p:nvSpPr>
            <p:cNvPr id="21" name="Freeform 21"/>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a:ln w="12700">
              <a:solidFill>
                <a:srgbClr val="000000"/>
              </a:solidFill>
            </a:ln>
          </p:spPr>
        </p:sp>
      </p:grpSp>
      <p:grpSp>
        <p:nvGrpSpPr>
          <p:cNvPr id="22" name="Group 22"/>
          <p:cNvGrpSpPr>
            <a:grpSpLocks noChangeAspect="1"/>
          </p:cNvGrpSpPr>
          <p:nvPr/>
        </p:nvGrpSpPr>
        <p:grpSpPr>
          <a:xfrm rot="-2062897">
            <a:off x="16413961" y="1242537"/>
            <a:ext cx="347718" cy="391182"/>
            <a:chOff x="0" y="0"/>
            <a:chExt cx="5370413" cy="6041715"/>
          </a:xfrm>
        </p:grpSpPr>
        <p:sp>
          <p:nvSpPr>
            <p:cNvPr id="23" name="Freeform 2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24" name="Freeform 2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25" name="Group 25"/>
          <p:cNvGrpSpPr>
            <a:grpSpLocks noChangeAspect="1"/>
          </p:cNvGrpSpPr>
          <p:nvPr/>
        </p:nvGrpSpPr>
        <p:grpSpPr>
          <a:xfrm rot="-4910571">
            <a:off x="16625848" y="1821672"/>
            <a:ext cx="297672" cy="334881"/>
            <a:chOff x="0" y="0"/>
            <a:chExt cx="5370413" cy="6041715"/>
          </a:xfrm>
        </p:grpSpPr>
        <p:sp>
          <p:nvSpPr>
            <p:cNvPr id="26" name="Freeform 2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p:spPr>
        </p:sp>
        <p:sp>
          <p:nvSpPr>
            <p:cNvPr id="27" name="Freeform 2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a:ln w="12700">
              <a:solidFill>
                <a:srgbClr val="000000"/>
              </a:solidFill>
            </a:ln>
          </p:spPr>
        </p:sp>
      </p:grpSp>
      <p:grpSp>
        <p:nvGrpSpPr>
          <p:cNvPr id="28" name="Group 28"/>
          <p:cNvGrpSpPr>
            <a:grpSpLocks noChangeAspect="1"/>
          </p:cNvGrpSpPr>
          <p:nvPr/>
        </p:nvGrpSpPr>
        <p:grpSpPr>
          <a:xfrm rot="547080">
            <a:off x="15783928" y="1992760"/>
            <a:ext cx="297672" cy="334881"/>
            <a:chOff x="0" y="0"/>
            <a:chExt cx="5370413" cy="6041715"/>
          </a:xfrm>
        </p:grpSpPr>
        <p:sp>
          <p:nvSpPr>
            <p:cNvPr id="29" name="Freeform 2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30" name="Freeform 3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a:ln w="12700">
              <a:solidFill>
                <a:srgbClr val="000000"/>
              </a:solidFill>
            </a:ln>
          </p:spPr>
        </p:sp>
      </p:grpSp>
      <p:grpSp>
        <p:nvGrpSpPr>
          <p:cNvPr id="31" name="Group 31"/>
          <p:cNvGrpSpPr>
            <a:grpSpLocks noChangeAspect="1"/>
          </p:cNvGrpSpPr>
          <p:nvPr/>
        </p:nvGrpSpPr>
        <p:grpSpPr>
          <a:xfrm rot="3571435">
            <a:off x="15554337" y="1491575"/>
            <a:ext cx="347718" cy="391182"/>
            <a:chOff x="0" y="0"/>
            <a:chExt cx="5370413" cy="6041715"/>
          </a:xfrm>
        </p:grpSpPr>
        <p:sp>
          <p:nvSpPr>
            <p:cNvPr id="32" name="Freeform 3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33" name="Freeform 3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34" name="Group 34"/>
          <p:cNvGrpSpPr>
            <a:grpSpLocks noChangeAspect="1"/>
          </p:cNvGrpSpPr>
          <p:nvPr/>
        </p:nvGrpSpPr>
        <p:grpSpPr>
          <a:xfrm rot="-885144">
            <a:off x="14730715" y="1622433"/>
            <a:ext cx="347718" cy="391182"/>
            <a:chOff x="0" y="0"/>
            <a:chExt cx="5370413" cy="6041715"/>
          </a:xfrm>
        </p:grpSpPr>
        <p:sp>
          <p:nvSpPr>
            <p:cNvPr id="35" name="Freeform 3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36" name="Freeform 3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spTree>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p:nvPr/>
        </p:nvGrpSpPr>
        <p:grpSpPr>
          <a:xfrm>
            <a:off x="-4198346" y="-9170518"/>
            <a:ext cx="19957620" cy="19957620"/>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lnTo>
                    <a:pt x="812800" y="310462"/>
                  </a:lnTo>
                  <a:lnTo>
                    <a:pt x="657569" y="812800"/>
                  </a:lnTo>
                  <a:lnTo>
                    <a:pt x="155231" y="812800"/>
                  </a:lnTo>
                  <a:lnTo>
                    <a:pt x="0" y="310462"/>
                  </a:lnTo>
                  <a:lnTo>
                    <a:pt x="406400" y="0"/>
                  </a:lnTo>
                  <a:close/>
                </a:path>
              </a:pathLst>
            </a:custGeom>
            <a:solidFill>
              <a:srgbClr val="9CD6B0"/>
            </a:solidFill>
            <a:ln cap="sq">
              <a:noFill/>
              <a:miter/>
            </a:ln>
          </p:spPr>
        </p:sp>
        <p:sp>
          <p:nvSpPr>
            <p:cNvPr id="4" name="TextBox 4"/>
            <p:cNvSpPr txBox="1"/>
            <p:nvPr/>
          </p:nvSpPr>
          <p:spPr>
            <a:xfrm>
              <a:off x="127000" y="165100"/>
              <a:ext cx="558800" cy="596900"/>
            </a:xfrm>
            <a:prstGeom prst="rect">
              <a:avLst/>
            </a:prstGeom>
          </p:spPr>
          <p:txBody>
            <a:bodyPr lIns="50800" tIns="50800" rIns="50800" bIns="50800" rtlCol="0" anchor="ctr"/>
            <a:lstStyle/>
            <a:p>
              <a:pPr marL="0" lvl="0" indent="0" algn="ctr">
                <a:lnSpc>
                  <a:spcPts val="2659"/>
                </a:lnSpc>
                <a:spcBef>
                  <a:spcPct val="0"/>
                </a:spcBef>
              </a:pPr>
              <a:endParaRPr/>
            </a:p>
          </p:txBody>
        </p:sp>
      </p:grpSp>
      <p:grpSp>
        <p:nvGrpSpPr>
          <p:cNvPr id="5" name="Group 5"/>
          <p:cNvGrpSpPr/>
          <p:nvPr/>
        </p:nvGrpSpPr>
        <p:grpSpPr>
          <a:xfrm>
            <a:off x="1028700" y="1028700"/>
            <a:ext cx="16230600" cy="8229600"/>
            <a:chOff x="0" y="0"/>
            <a:chExt cx="4274726" cy="2167467"/>
          </a:xfrm>
        </p:grpSpPr>
        <p:sp>
          <p:nvSpPr>
            <p:cNvPr id="6" name="Freeform 6"/>
            <p:cNvSpPr/>
            <p:nvPr/>
          </p:nvSpPr>
          <p:spPr>
            <a:xfrm>
              <a:off x="0" y="0"/>
              <a:ext cx="4274726" cy="2167467"/>
            </a:xfrm>
            <a:custGeom>
              <a:avLst/>
              <a:gdLst/>
              <a:ahLst/>
              <a:cxnLst/>
              <a:rect l="l" t="t" r="r" b="b"/>
              <a:pathLst>
                <a:path w="4274726" h="2167467">
                  <a:moveTo>
                    <a:pt x="0" y="0"/>
                  </a:moveTo>
                  <a:lnTo>
                    <a:pt x="4274726" y="0"/>
                  </a:lnTo>
                  <a:lnTo>
                    <a:pt x="4274726" y="2167467"/>
                  </a:lnTo>
                  <a:lnTo>
                    <a:pt x="0" y="2167467"/>
                  </a:lnTo>
                  <a:close/>
                </a:path>
              </a:pathLst>
            </a:custGeom>
            <a:solidFill>
              <a:srgbClr val="FFFFFF"/>
            </a:solidFill>
          </p:spPr>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grpSp>
        <p:nvGrpSpPr>
          <p:cNvPr id="8" name="Group 8"/>
          <p:cNvGrpSpPr>
            <a:grpSpLocks noChangeAspect="1"/>
          </p:cNvGrpSpPr>
          <p:nvPr/>
        </p:nvGrpSpPr>
        <p:grpSpPr>
          <a:xfrm>
            <a:off x="1453854" y="3287856"/>
            <a:ext cx="691616" cy="778068"/>
            <a:chOff x="0" y="0"/>
            <a:chExt cx="5370413" cy="6041715"/>
          </a:xfrm>
        </p:grpSpPr>
        <p:sp>
          <p:nvSpPr>
            <p:cNvPr id="9" name="Freeform 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5B86F"/>
            </a:solidFill>
          </p:spPr>
        </p:sp>
        <p:sp>
          <p:nvSpPr>
            <p:cNvPr id="10" name="Freeform 1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5B86F"/>
            </a:solidFill>
            <a:ln w="12700">
              <a:solidFill>
                <a:srgbClr val="000000"/>
              </a:solidFill>
            </a:ln>
          </p:spPr>
        </p:sp>
      </p:grpSp>
      <p:sp>
        <p:nvSpPr>
          <p:cNvPr id="11" name="TextBox 11"/>
          <p:cNvSpPr txBox="1"/>
          <p:nvPr/>
        </p:nvSpPr>
        <p:spPr>
          <a:xfrm>
            <a:off x="1849433" y="2147148"/>
            <a:ext cx="15174618" cy="1196700"/>
          </a:xfrm>
          <a:prstGeom prst="rect">
            <a:avLst/>
          </a:prstGeom>
        </p:spPr>
        <p:txBody>
          <a:bodyPr lIns="0" tIns="0" rIns="0" bIns="0" rtlCol="0" anchor="t">
            <a:spAutoFit/>
          </a:bodyPr>
          <a:lstStyle/>
          <a:p>
            <a:pPr>
              <a:lnSpc>
                <a:spcPts val="9785"/>
              </a:lnSpc>
            </a:pPr>
            <a:r>
              <a:rPr lang="en-US" sz="6989">
                <a:solidFill>
                  <a:srgbClr val="35586D"/>
                </a:solidFill>
                <a:latin typeface="Antonio Bold"/>
              </a:rPr>
              <a:t>4. Sınırlar güvenlik sağlar.</a:t>
            </a:r>
          </a:p>
        </p:txBody>
      </p:sp>
      <p:sp>
        <p:nvSpPr>
          <p:cNvPr id="12" name="TextBox 12"/>
          <p:cNvSpPr txBox="1"/>
          <p:nvPr/>
        </p:nvSpPr>
        <p:spPr>
          <a:xfrm>
            <a:off x="4836742" y="4508543"/>
            <a:ext cx="11497142" cy="2976101"/>
          </a:xfrm>
          <a:prstGeom prst="rect">
            <a:avLst/>
          </a:prstGeom>
        </p:spPr>
        <p:txBody>
          <a:bodyPr lIns="0" tIns="0" rIns="0" bIns="0" rtlCol="0" anchor="t">
            <a:spAutoFit/>
          </a:bodyPr>
          <a:lstStyle/>
          <a:p>
            <a:pPr algn="just">
              <a:lnSpc>
                <a:spcPts val="3962"/>
              </a:lnSpc>
            </a:pPr>
            <a:r>
              <a:rPr lang="en-US" sz="2830">
                <a:solidFill>
                  <a:srgbClr val="35586D"/>
                </a:solidFill>
                <a:latin typeface="Arialle"/>
              </a:rPr>
              <a:t>Deniz kenarında olduğunuzu düşünün. Güvenliğiniz için yüzebileceğiniz alan dubalar ile çevrilidir. Burada konulan sınır sizin güvenlik önlemleriniz içindir. Bu sınırı aşmanız demek hayati tehlikeniz olabileceğinizi ve güvenlik sınırından çıktığınızı gösterir. Çocuklarımıza koyduğumuz sınırlarda böyledir. Ne katı ne dar olmalıdır. Onların güvenliğini alacak ölçüde olmalıdır.</a:t>
            </a:r>
          </a:p>
        </p:txBody>
      </p:sp>
      <p:grpSp>
        <p:nvGrpSpPr>
          <p:cNvPr id="13" name="Group 13"/>
          <p:cNvGrpSpPr>
            <a:grpSpLocks noChangeAspect="1"/>
          </p:cNvGrpSpPr>
          <p:nvPr/>
        </p:nvGrpSpPr>
        <p:grpSpPr>
          <a:xfrm>
            <a:off x="1553396" y="3010806"/>
            <a:ext cx="592074" cy="666084"/>
            <a:chOff x="0" y="0"/>
            <a:chExt cx="5370413" cy="6041715"/>
          </a:xfrm>
        </p:grpSpPr>
        <p:sp>
          <p:nvSpPr>
            <p:cNvPr id="14" name="Freeform 1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15" name="Freeform 1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grpSp>
        <p:nvGrpSpPr>
          <p:cNvPr id="16" name="Group 16"/>
          <p:cNvGrpSpPr>
            <a:grpSpLocks noChangeAspect="1"/>
          </p:cNvGrpSpPr>
          <p:nvPr/>
        </p:nvGrpSpPr>
        <p:grpSpPr>
          <a:xfrm rot="-10800000">
            <a:off x="11118547" y="1936204"/>
            <a:ext cx="730492" cy="821803"/>
            <a:chOff x="0" y="0"/>
            <a:chExt cx="5370413" cy="6041715"/>
          </a:xfrm>
        </p:grpSpPr>
        <p:sp>
          <p:nvSpPr>
            <p:cNvPr id="17" name="Freeform 1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18" name="Freeform 18"/>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19" name="Group 19"/>
          <p:cNvGrpSpPr>
            <a:grpSpLocks noChangeAspect="1"/>
          </p:cNvGrpSpPr>
          <p:nvPr/>
        </p:nvGrpSpPr>
        <p:grpSpPr>
          <a:xfrm rot="-10800000">
            <a:off x="10858438" y="2108649"/>
            <a:ext cx="625355" cy="703524"/>
            <a:chOff x="0" y="0"/>
            <a:chExt cx="5370413" cy="6041715"/>
          </a:xfrm>
        </p:grpSpPr>
        <p:sp>
          <p:nvSpPr>
            <p:cNvPr id="20" name="Freeform 2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p:spPr>
        </p:sp>
        <p:sp>
          <p:nvSpPr>
            <p:cNvPr id="21" name="Freeform 21"/>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a:ln w="12700">
              <a:solidFill>
                <a:srgbClr val="000000"/>
              </a:solidFill>
            </a:ln>
          </p:spPr>
        </p:sp>
      </p:grpSp>
      <p:grpSp>
        <p:nvGrpSpPr>
          <p:cNvPr id="22" name="Group 22"/>
          <p:cNvGrpSpPr>
            <a:grpSpLocks noChangeAspect="1"/>
          </p:cNvGrpSpPr>
          <p:nvPr/>
        </p:nvGrpSpPr>
        <p:grpSpPr>
          <a:xfrm rot="-2062897">
            <a:off x="16413961" y="1242537"/>
            <a:ext cx="347718" cy="391182"/>
            <a:chOff x="0" y="0"/>
            <a:chExt cx="5370413" cy="6041715"/>
          </a:xfrm>
        </p:grpSpPr>
        <p:sp>
          <p:nvSpPr>
            <p:cNvPr id="23" name="Freeform 2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24" name="Freeform 2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25" name="Group 25"/>
          <p:cNvGrpSpPr>
            <a:grpSpLocks noChangeAspect="1"/>
          </p:cNvGrpSpPr>
          <p:nvPr/>
        </p:nvGrpSpPr>
        <p:grpSpPr>
          <a:xfrm rot="-4910571">
            <a:off x="16625848" y="1821672"/>
            <a:ext cx="297672" cy="334881"/>
            <a:chOff x="0" y="0"/>
            <a:chExt cx="5370413" cy="6041715"/>
          </a:xfrm>
        </p:grpSpPr>
        <p:sp>
          <p:nvSpPr>
            <p:cNvPr id="26" name="Freeform 2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p:spPr>
        </p:sp>
        <p:sp>
          <p:nvSpPr>
            <p:cNvPr id="27" name="Freeform 2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a:ln w="12700">
              <a:solidFill>
                <a:srgbClr val="000000"/>
              </a:solidFill>
            </a:ln>
          </p:spPr>
        </p:sp>
      </p:grpSp>
      <p:grpSp>
        <p:nvGrpSpPr>
          <p:cNvPr id="28" name="Group 28"/>
          <p:cNvGrpSpPr>
            <a:grpSpLocks noChangeAspect="1"/>
          </p:cNvGrpSpPr>
          <p:nvPr/>
        </p:nvGrpSpPr>
        <p:grpSpPr>
          <a:xfrm rot="547080">
            <a:off x="15783928" y="1992760"/>
            <a:ext cx="297672" cy="334881"/>
            <a:chOff x="0" y="0"/>
            <a:chExt cx="5370413" cy="6041715"/>
          </a:xfrm>
        </p:grpSpPr>
        <p:sp>
          <p:nvSpPr>
            <p:cNvPr id="29" name="Freeform 2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30" name="Freeform 3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a:ln w="12700">
              <a:solidFill>
                <a:srgbClr val="000000"/>
              </a:solidFill>
            </a:ln>
          </p:spPr>
        </p:sp>
      </p:grpSp>
      <p:grpSp>
        <p:nvGrpSpPr>
          <p:cNvPr id="31" name="Group 31"/>
          <p:cNvGrpSpPr>
            <a:grpSpLocks noChangeAspect="1"/>
          </p:cNvGrpSpPr>
          <p:nvPr/>
        </p:nvGrpSpPr>
        <p:grpSpPr>
          <a:xfrm rot="3571435">
            <a:off x="15554337" y="1491575"/>
            <a:ext cx="347718" cy="391182"/>
            <a:chOff x="0" y="0"/>
            <a:chExt cx="5370413" cy="6041715"/>
          </a:xfrm>
        </p:grpSpPr>
        <p:sp>
          <p:nvSpPr>
            <p:cNvPr id="32" name="Freeform 3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33" name="Freeform 3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34" name="Group 34"/>
          <p:cNvGrpSpPr>
            <a:grpSpLocks noChangeAspect="1"/>
          </p:cNvGrpSpPr>
          <p:nvPr/>
        </p:nvGrpSpPr>
        <p:grpSpPr>
          <a:xfrm rot="-885144">
            <a:off x="14730715" y="1622433"/>
            <a:ext cx="347718" cy="391182"/>
            <a:chOff x="0" y="0"/>
            <a:chExt cx="5370413" cy="6041715"/>
          </a:xfrm>
        </p:grpSpPr>
        <p:sp>
          <p:nvSpPr>
            <p:cNvPr id="35" name="Freeform 3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36" name="Freeform 3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spTree>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p:nvPr/>
        </p:nvGrpSpPr>
        <p:grpSpPr>
          <a:xfrm rot="-5400000">
            <a:off x="3941644" y="-5645663"/>
            <a:ext cx="20965455" cy="20965455"/>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lnTo>
                    <a:pt x="812800" y="310462"/>
                  </a:lnTo>
                  <a:lnTo>
                    <a:pt x="657569" y="812800"/>
                  </a:lnTo>
                  <a:lnTo>
                    <a:pt x="155231" y="812800"/>
                  </a:lnTo>
                  <a:lnTo>
                    <a:pt x="0" y="310462"/>
                  </a:lnTo>
                  <a:lnTo>
                    <a:pt x="406400" y="0"/>
                  </a:lnTo>
                  <a:close/>
                </a:path>
              </a:pathLst>
            </a:custGeom>
            <a:solidFill>
              <a:srgbClr val="F18642"/>
            </a:solidFill>
          </p:spPr>
        </p:sp>
        <p:sp>
          <p:nvSpPr>
            <p:cNvPr id="4" name="TextBox 4"/>
            <p:cNvSpPr txBox="1"/>
            <p:nvPr/>
          </p:nvSpPr>
          <p:spPr>
            <a:xfrm>
              <a:off x="127000" y="165100"/>
              <a:ext cx="558800" cy="596900"/>
            </a:xfrm>
            <a:prstGeom prst="rect">
              <a:avLst/>
            </a:prstGeom>
          </p:spPr>
          <p:txBody>
            <a:bodyPr lIns="50800" tIns="50800" rIns="50800" bIns="50800" rtlCol="0" anchor="ctr"/>
            <a:lstStyle/>
            <a:p>
              <a:pPr algn="ctr">
                <a:lnSpc>
                  <a:spcPts val="2659"/>
                </a:lnSpc>
              </a:pPr>
              <a:endParaRPr/>
            </a:p>
          </p:txBody>
        </p:sp>
      </p:grpSp>
      <p:grpSp>
        <p:nvGrpSpPr>
          <p:cNvPr id="5" name="Group 5"/>
          <p:cNvGrpSpPr/>
          <p:nvPr/>
        </p:nvGrpSpPr>
        <p:grpSpPr>
          <a:xfrm>
            <a:off x="1028700" y="1028700"/>
            <a:ext cx="16230600" cy="8229600"/>
            <a:chOff x="0" y="0"/>
            <a:chExt cx="4274726" cy="2167467"/>
          </a:xfrm>
        </p:grpSpPr>
        <p:sp>
          <p:nvSpPr>
            <p:cNvPr id="6" name="Freeform 6"/>
            <p:cNvSpPr/>
            <p:nvPr/>
          </p:nvSpPr>
          <p:spPr>
            <a:xfrm>
              <a:off x="0" y="0"/>
              <a:ext cx="4274726" cy="2167467"/>
            </a:xfrm>
            <a:custGeom>
              <a:avLst/>
              <a:gdLst/>
              <a:ahLst/>
              <a:cxnLst/>
              <a:rect l="l" t="t" r="r" b="b"/>
              <a:pathLst>
                <a:path w="4274726" h="2167467">
                  <a:moveTo>
                    <a:pt x="0" y="0"/>
                  </a:moveTo>
                  <a:lnTo>
                    <a:pt x="4274726" y="0"/>
                  </a:lnTo>
                  <a:lnTo>
                    <a:pt x="4274726" y="2167467"/>
                  </a:lnTo>
                  <a:lnTo>
                    <a:pt x="0" y="2167467"/>
                  </a:lnTo>
                  <a:close/>
                </a:path>
              </a:pathLst>
            </a:custGeom>
            <a:solidFill>
              <a:srgbClr val="FFFFFF"/>
            </a:solidFill>
          </p:spPr>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grpSp>
        <p:nvGrpSpPr>
          <p:cNvPr id="8" name="Group 8"/>
          <p:cNvGrpSpPr/>
          <p:nvPr/>
        </p:nvGrpSpPr>
        <p:grpSpPr>
          <a:xfrm rot="5400000">
            <a:off x="1746219" y="2544473"/>
            <a:ext cx="611884" cy="535399"/>
            <a:chOff x="0" y="0"/>
            <a:chExt cx="812800" cy="711200"/>
          </a:xfrm>
        </p:grpSpPr>
        <p:sp>
          <p:nvSpPr>
            <p:cNvPr id="9" name="Freeform 9"/>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35586D"/>
            </a:solidFill>
          </p:spPr>
        </p:sp>
        <p:sp>
          <p:nvSpPr>
            <p:cNvPr id="10" name="TextBox 10"/>
            <p:cNvSpPr txBox="1"/>
            <p:nvPr/>
          </p:nvSpPr>
          <p:spPr>
            <a:xfrm>
              <a:off x="127000" y="292100"/>
              <a:ext cx="558800" cy="368300"/>
            </a:xfrm>
            <a:prstGeom prst="rect">
              <a:avLst/>
            </a:prstGeom>
          </p:spPr>
          <p:txBody>
            <a:bodyPr lIns="50800" tIns="50800" rIns="50800" bIns="50800" rtlCol="0" anchor="ctr"/>
            <a:lstStyle/>
            <a:p>
              <a:pPr algn="ctr">
                <a:lnSpc>
                  <a:spcPts val="2659"/>
                </a:lnSpc>
              </a:pPr>
              <a:endParaRPr/>
            </a:p>
          </p:txBody>
        </p:sp>
      </p:grpSp>
      <p:sp>
        <p:nvSpPr>
          <p:cNvPr id="11" name="TextBox 11"/>
          <p:cNvSpPr txBox="1"/>
          <p:nvPr/>
        </p:nvSpPr>
        <p:spPr>
          <a:xfrm>
            <a:off x="2691932" y="2147148"/>
            <a:ext cx="10141139" cy="1196700"/>
          </a:xfrm>
          <a:prstGeom prst="rect">
            <a:avLst/>
          </a:prstGeom>
        </p:spPr>
        <p:txBody>
          <a:bodyPr lIns="0" tIns="0" rIns="0" bIns="0" rtlCol="0" anchor="t">
            <a:spAutoFit/>
          </a:bodyPr>
          <a:lstStyle/>
          <a:p>
            <a:pPr>
              <a:lnSpc>
                <a:spcPts val="9785"/>
              </a:lnSpc>
            </a:pPr>
            <a:r>
              <a:rPr lang="en-US" sz="6989">
                <a:solidFill>
                  <a:srgbClr val="35586D"/>
                </a:solidFill>
                <a:latin typeface="Antonio Bold"/>
              </a:rPr>
              <a:t>SAĞLIKLI SINIRLAR</a:t>
            </a:r>
          </a:p>
        </p:txBody>
      </p:sp>
      <p:sp>
        <p:nvSpPr>
          <p:cNvPr id="12" name="TextBox 12"/>
          <p:cNvSpPr txBox="1"/>
          <p:nvPr/>
        </p:nvSpPr>
        <p:spPr>
          <a:xfrm>
            <a:off x="2691932" y="3612302"/>
            <a:ext cx="12484570" cy="2106662"/>
          </a:xfrm>
          <a:prstGeom prst="rect">
            <a:avLst/>
          </a:prstGeom>
        </p:spPr>
        <p:txBody>
          <a:bodyPr lIns="0" tIns="0" rIns="0" bIns="0" rtlCol="0" anchor="t">
            <a:spAutoFit/>
          </a:bodyPr>
          <a:lstStyle/>
          <a:p>
            <a:pPr algn="just">
              <a:lnSpc>
                <a:spcPts val="4207"/>
              </a:lnSpc>
            </a:pPr>
            <a:r>
              <a:rPr lang="en-US" sz="3005">
                <a:solidFill>
                  <a:srgbClr val="35586D"/>
                </a:solidFill>
                <a:latin typeface="Arialle"/>
              </a:rPr>
              <a:t>Çocuklarımız özgürlüğe, güce ve hayatlarını kendilerinin kontrol etmesine ihtiyaç duyarlar. Sağlıklı denemeleri teşvik edecek kadar geniş, güven sağlayacak ve sorumluluk öğretecek kadar kısıtlayıcı sınırlara ihtiyaç duyarlar.</a:t>
            </a:r>
          </a:p>
        </p:txBody>
      </p:sp>
      <p:grpSp>
        <p:nvGrpSpPr>
          <p:cNvPr id="13" name="Group 13"/>
          <p:cNvGrpSpPr>
            <a:grpSpLocks noChangeAspect="1"/>
          </p:cNvGrpSpPr>
          <p:nvPr/>
        </p:nvGrpSpPr>
        <p:grpSpPr>
          <a:xfrm rot="-5797607">
            <a:off x="15447880" y="1509526"/>
            <a:ext cx="347718" cy="391182"/>
            <a:chOff x="0" y="0"/>
            <a:chExt cx="5370413" cy="6041715"/>
          </a:xfrm>
        </p:grpSpPr>
        <p:sp>
          <p:nvSpPr>
            <p:cNvPr id="14" name="Freeform 1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5" name="Freeform 1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16" name="Group 16"/>
          <p:cNvGrpSpPr>
            <a:grpSpLocks noChangeAspect="1"/>
          </p:cNvGrpSpPr>
          <p:nvPr/>
        </p:nvGrpSpPr>
        <p:grpSpPr>
          <a:xfrm rot="-8645281">
            <a:off x="16198382" y="1314765"/>
            <a:ext cx="297672" cy="334881"/>
            <a:chOff x="0" y="0"/>
            <a:chExt cx="5370413" cy="6041715"/>
          </a:xfrm>
        </p:grpSpPr>
        <p:sp>
          <p:nvSpPr>
            <p:cNvPr id="17" name="Freeform 1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p:spPr>
        </p:sp>
        <p:sp>
          <p:nvSpPr>
            <p:cNvPr id="18" name="Freeform 18"/>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a:ln w="12700">
              <a:solidFill>
                <a:srgbClr val="000000"/>
              </a:solidFill>
            </a:ln>
          </p:spPr>
        </p:sp>
      </p:grpSp>
      <p:grpSp>
        <p:nvGrpSpPr>
          <p:cNvPr id="19" name="Group 19"/>
          <p:cNvGrpSpPr>
            <a:grpSpLocks noChangeAspect="1"/>
          </p:cNvGrpSpPr>
          <p:nvPr/>
        </p:nvGrpSpPr>
        <p:grpSpPr>
          <a:xfrm rot="-662314">
            <a:off x="15963702" y="2421821"/>
            <a:ext cx="297672" cy="334881"/>
            <a:chOff x="0" y="0"/>
            <a:chExt cx="5370413" cy="6041715"/>
          </a:xfrm>
        </p:grpSpPr>
        <p:sp>
          <p:nvSpPr>
            <p:cNvPr id="20" name="Freeform 2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21" name="Freeform 21"/>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a:ln w="12700">
              <a:solidFill>
                <a:srgbClr val="000000"/>
              </a:solidFill>
            </a:ln>
          </p:spPr>
        </p:sp>
      </p:grpSp>
      <p:grpSp>
        <p:nvGrpSpPr>
          <p:cNvPr id="22" name="Group 22"/>
          <p:cNvGrpSpPr>
            <a:grpSpLocks noChangeAspect="1"/>
          </p:cNvGrpSpPr>
          <p:nvPr/>
        </p:nvGrpSpPr>
        <p:grpSpPr>
          <a:xfrm rot="1567620">
            <a:off x="15002643" y="2310640"/>
            <a:ext cx="347718" cy="391182"/>
            <a:chOff x="0" y="0"/>
            <a:chExt cx="5370413" cy="6041715"/>
          </a:xfrm>
        </p:grpSpPr>
        <p:sp>
          <p:nvSpPr>
            <p:cNvPr id="23" name="Freeform 2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24" name="Freeform 2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25" name="Group 25"/>
          <p:cNvGrpSpPr>
            <a:grpSpLocks noChangeAspect="1"/>
          </p:cNvGrpSpPr>
          <p:nvPr/>
        </p:nvGrpSpPr>
        <p:grpSpPr>
          <a:xfrm rot="-3761210">
            <a:off x="14749082" y="2960812"/>
            <a:ext cx="347718" cy="391182"/>
            <a:chOff x="0" y="0"/>
            <a:chExt cx="5370413" cy="6041715"/>
          </a:xfrm>
        </p:grpSpPr>
        <p:sp>
          <p:nvSpPr>
            <p:cNvPr id="26" name="Freeform 2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27" name="Freeform 2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spTree>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a:grpSpLocks noChangeAspect="1"/>
          </p:cNvGrpSpPr>
          <p:nvPr/>
        </p:nvGrpSpPr>
        <p:grpSpPr>
          <a:xfrm>
            <a:off x="13681217" y="-12718"/>
            <a:ext cx="4663202" cy="5246102"/>
            <a:chOff x="0" y="0"/>
            <a:chExt cx="5370413" cy="6041715"/>
          </a:xfrm>
        </p:grpSpPr>
        <p:sp>
          <p:nvSpPr>
            <p:cNvPr id="3" name="Freeform 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p:spPr>
        </p:sp>
        <p:sp>
          <p:nvSpPr>
            <p:cNvPr id="4" name="Freeform 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a:ln w="12700">
              <a:solidFill>
                <a:srgbClr val="000000"/>
              </a:solidFill>
            </a:ln>
          </p:spPr>
        </p:sp>
      </p:grpSp>
      <p:grpSp>
        <p:nvGrpSpPr>
          <p:cNvPr id="5" name="Group 5"/>
          <p:cNvGrpSpPr>
            <a:grpSpLocks noChangeAspect="1"/>
          </p:cNvGrpSpPr>
          <p:nvPr/>
        </p:nvGrpSpPr>
        <p:grpSpPr>
          <a:xfrm rot="-10800000">
            <a:off x="13674939" y="5223859"/>
            <a:ext cx="4661014" cy="5243641"/>
            <a:chOff x="0" y="0"/>
            <a:chExt cx="5370413" cy="6041715"/>
          </a:xfrm>
        </p:grpSpPr>
        <p:sp>
          <p:nvSpPr>
            <p:cNvPr id="6" name="Freeform 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7" name="Freeform 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8" name="Group 8"/>
          <p:cNvGrpSpPr>
            <a:grpSpLocks noChangeAspect="1"/>
          </p:cNvGrpSpPr>
          <p:nvPr/>
        </p:nvGrpSpPr>
        <p:grpSpPr>
          <a:xfrm>
            <a:off x="8428052" y="5233384"/>
            <a:ext cx="5253166" cy="5253166"/>
            <a:chOff x="0" y="0"/>
            <a:chExt cx="6350000" cy="6350000"/>
          </a:xfrm>
        </p:grpSpPr>
        <p:sp>
          <p:nvSpPr>
            <p:cNvPr id="9" name="Freeform 9"/>
            <p:cNvSpPr/>
            <p:nvPr/>
          </p:nvSpPr>
          <p:spPr>
            <a:xfrm>
              <a:off x="-95377" y="-95377"/>
              <a:ext cx="6540754" cy="6540754"/>
            </a:xfrm>
            <a:custGeom>
              <a:avLst/>
              <a:gdLst/>
              <a:ahLst/>
              <a:cxnLst/>
              <a:rect l="l" t="t" r="r" b="b"/>
              <a:pathLst>
                <a:path w="6540754" h="6540754">
                  <a:moveTo>
                    <a:pt x="6540754" y="0"/>
                  </a:moveTo>
                  <a:lnTo>
                    <a:pt x="0" y="6540754"/>
                  </a:lnTo>
                  <a:lnTo>
                    <a:pt x="6540754" y="6540754"/>
                  </a:lnTo>
                  <a:close/>
                </a:path>
              </a:pathLst>
            </a:custGeom>
            <a:solidFill>
              <a:srgbClr val="9CD6B0"/>
            </a:solidFill>
            <a:ln w="12700">
              <a:solidFill>
                <a:srgbClr val="000000"/>
              </a:solidFill>
            </a:ln>
          </p:spPr>
        </p:sp>
      </p:grpSp>
      <p:grpSp>
        <p:nvGrpSpPr>
          <p:cNvPr id="10" name="Group 10"/>
          <p:cNvGrpSpPr>
            <a:grpSpLocks noChangeAspect="1"/>
          </p:cNvGrpSpPr>
          <p:nvPr/>
        </p:nvGrpSpPr>
        <p:grpSpPr>
          <a:xfrm rot="-5400000">
            <a:off x="8428052" y="-19782"/>
            <a:ext cx="5253166" cy="5253166"/>
            <a:chOff x="0" y="0"/>
            <a:chExt cx="6350000" cy="6350000"/>
          </a:xfrm>
        </p:grpSpPr>
        <p:sp>
          <p:nvSpPr>
            <p:cNvPr id="11" name="Freeform 11"/>
            <p:cNvSpPr/>
            <p:nvPr/>
          </p:nvSpPr>
          <p:spPr>
            <a:xfrm>
              <a:off x="-95377" y="-95377"/>
              <a:ext cx="6540754" cy="6540754"/>
            </a:xfrm>
            <a:custGeom>
              <a:avLst/>
              <a:gdLst/>
              <a:ahLst/>
              <a:cxnLst/>
              <a:rect l="l" t="t" r="r" b="b"/>
              <a:pathLst>
                <a:path w="6540754" h="6540754">
                  <a:moveTo>
                    <a:pt x="6540754" y="0"/>
                  </a:moveTo>
                  <a:lnTo>
                    <a:pt x="0" y="6540754"/>
                  </a:lnTo>
                  <a:lnTo>
                    <a:pt x="6540754" y="6540754"/>
                  </a:lnTo>
                  <a:close/>
                </a:path>
              </a:pathLst>
            </a:custGeom>
            <a:solidFill>
              <a:srgbClr val="EF6843"/>
            </a:solidFill>
            <a:ln w="12700">
              <a:solidFill>
                <a:srgbClr val="000000"/>
              </a:solidFill>
            </a:ln>
          </p:spPr>
        </p:sp>
      </p:grpSp>
      <p:sp>
        <p:nvSpPr>
          <p:cNvPr id="12" name="TextBox 12"/>
          <p:cNvSpPr txBox="1"/>
          <p:nvPr/>
        </p:nvSpPr>
        <p:spPr>
          <a:xfrm>
            <a:off x="1028700" y="2343623"/>
            <a:ext cx="10636831" cy="4155441"/>
          </a:xfrm>
          <a:prstGeom prst="rect">
            <a:avLst/>
          </a:prstGeom>
        </p:spPr>
        <p:txBody>
          <a:bodyPr lIns="0" tIns="0" rIns="0" bIns="0" rtlCol="0" anchor="t">
            <a:spAutoFit/>
          </a:bodyPr>
          <a:lstStyle/>
          <a:p>
            <a:pPr>
              <a:lnSpc>
                <a:spcPts val="8259"/>
              </a:lnSpc>
            </a:pPr>
            <a:r>
              <a:rPr lang="en-US" sz="5899">
                <a:solidFill>
                  <a:srgbClr val="EF6843"/>
                </a:solidFill>
                <a:latin typeface="Antonio Ultra-Bold"/>
              </a:rPr>
              <a:t>-ÇOK KISITLAYICI SINIRLAR</a:t>
            </a:r>
          </a:p>
          <a:p>
            <a:pPr>
              <a:lnSpc>
                <a:spcPts val="8259"/>
              </a:lnSpc>
            </a:pPr>
            <a:r>
              <a:rPr lang="en-US" sz="5899">
                <a:solidFill>
                  <a:srgbClr val="EF6843"/>
                </a:solidFill>
                <a:latin typeface="Antonio Ultra-Bold"/>
              </a:rPr>
              <a:t>-ÇOK GENIŞ OLAN SINIRLAR</a:t>
            </a:r>
          </a:p>
          <a:p>
            <a:pPr>
              <a:lnSpc>
                <a:spcPts val="8259"/>
              </a:lnSpc>
            </a:pPr>
            <a:r>
              <a:rPr lang="en-US" sz="5899">
                <a:solidFill>
                  <a:srgbClr val="EF6843"/>
                </a:solidFill>
                <a:latin typeface="Antonio Ultra-Bold"/>
              </a:rPr>
              <a:t>-TUTARSIZ SINIRLAR</a:t>
            </a:r>
          </a:p>
          <a:p>
            <a:pPr>
              <a:lnSpc>
                <a:spcPts val="8259"/>
              </a:lnSpc>
            </a:pPr>
            <a:r>
              <a:rPr lang="en-US" sz="5899">
                <a:solidFill>
                  <a:srgbClr val="EF6843"/>
                </a:solidFill>
                <a:latin typeface="Antonio Ultra-Bold"/>
              </a:rPr>
              <a:t>-DENGELI SINIRLAR</a:t>
            </a:r>
          </a:p>
        </p:txBody>
      </p:sp>
    </p:spTree>
  </p:cSld>
  <p:clrMapOvr>
    <a:masterClrMapping/>
  </p:clrMapOvr>
  <p:transition spd="slow">
    <p:cover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1173</Words>
  <Application>Microsoft Office PowerPoint</Application>
  <PresentationFormat>Özel</PresentationFormat>
  <Paragraphs>142</Paragraphs>
  <Slides>39</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39</vt:i4>
      </vt:variant>
    </vt:vector>
  </HeadingPairs>
  <TitlesOfParts>
    <vt:vector size="47" baseType="lpstr">
      <vt:lpstr>Arialle</vt:lpstr>
      <vt:lpstr>Arial</vt:lpstr>
      <vt:lpstr>Body Text</vt:lpstr>
      <vt:lpstr>Archivo Black</vt:lpstr>
      <vt:lpstr>Antonio Bold</vt:lpstr>
      <vt:lpstr>Calibri</vt:lpstr>
      <vt:lpstr>Antonio Ultra-Bold</vt: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Çok Renkli Dinamik Firma Marka Ajans Tanıtım Sunumu</dc:title>
  <dc:creator>VAIO</dc:creator>
  <cp:lastModifiedBy>USER</cp:lastModifiedBy>
  <cp:revision>8</cp:revision>
  <dcterms:created xsi:type="dcterms:W3CDTF">2006-08-16T00:00:00Z</dcterms:created>
  <dcterms:modified xsi:type="dcterms:W3CDTF">2024-02-07T10:25:12Z</dcterms:modified>
  <dc:identifier>DAFuQDbsQjQ</dc:identifier>
</cp:coreProperties>
</file>