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95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43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21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84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32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46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02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0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2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07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90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59F14-38CB-4CA9-8108-1241CA9695D4}" type="datetimeFigureOut">
              <a:rPr lang="tr-TR" smtClean="0"/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1A792-67D4-4718-84EB-1EF1BFCFD1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78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947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PROBLEM ÇÖZME BECERİLERİ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ENGELLİ </a:t>
            </a:r>
            <a:r>
              <a:rPr lang="tr-TR" dirty="0" smtClean="0"/>
              <a:t>ÇOCUĞA SAHİP AİLELERİN TUTUMLARI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650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Kabul Etmeme: </a:t>
            </a:r>
            <a:r>
              <a:rPr lang="tr-TR" sz="2400" dirty="0"/>
              <a:t>Bu aileler </a:t>
            </a:r>
            <a:r>
              <a:rPr lang="tr-TR" sz="2400" dirty="0" smtClean="0"/>
              <a:t>engelli çocuğu </a:t>
            </a:r>
            <a:r>
              <a:rPr lang="tr-TR" sz="2400" dirty="0"/>
              <a:t>bazen açık bazen gizli olarak kabul etmek </a:t>
            </a:r>
            <a:r>
              <a:rPr lang="tr-TR" sz="2400" dirty="0" smtClean="0"/>
              <a:t>istememektedir. </a:t>
            </a:r>
            <a:r>
              <a:rPr lang="tr-TR" sz="2400" dirty="0"/>
              <a:t>Onları hiçbir zaman aile toplumunun eşit haklarla ve sorumlulukları olan bir üyesi olarak </a:t>
            </a:r>
            <a:r>
              <a:rPr lang="tr-TR" sz="2400" dirty="0" smtClean="0"/>
              <a:t>görmemektedir.</a:t>
            </a:r>
            <a:r>
              <a:rPr lang="tr-TR" sz="2400" dirty="0"/>
              <a:t> </a:t>
            </a:r>
          </a:p>
          <a:p>
            <a:r>
              <a:rPr lang="tr-TR" sz="2400" b="1" dirty="0" smtClean="0">
                <a:solidFill>
                  <a:srgbClr val="FF0000"/>
                </a:solidFill>
              </a:rPr>
              <a:t>İnkâr </a:t>
            </a:r>
            <a:r>
              <a:rPr lang="tr-TR" sz="2400" b="1" dirty="0">
                <a:solidFill>
                  <a:srgbClr val="FF0000"/>
                </a:solidFill>
              </a:rPr>
              <a:t>Etme: </a:t>
            </a:r>
            <a:r>
              <a:rPr lang="tr-TR" sz="2400" dirty="0"/>
              <a:t>Bazı aileler </a:t>
            </a:r>
            <a:r>
              <a:rPr lang="tr-TR" sz="2400" dirty="0" smtClean="0"/>
              <a:t>engelli çocuğu </a:t>
            </a:r>
            <a:r>
              <a:rPr lang="tr-TR" sz="2400" dirty="0"/>
              <a:t>olduğunu kabul etmeme ya tamamen </a:t>
            </a:r>
            <a:r>
              <a:rPr lang="tr-TR" sz="2400" dirty="0" smtClean="0"/>
              <a:t>ya da </a:t>
            </a:r>
            <a:r>
              <a:rPr lang="tr-TR" sz="2400" dirty="0"/>
              <a:t>kısmen inkâr </a:t>
            </a:r>
            <a:r>
              <a:rPr lang="tr-TR" sz="2400" dirty="0" smtClean="0"/>
              <a:t>etmektedir. </a:t>
            </a:r>
          </a:p>
          <a:p>
            <a:r>
              <a:rPr lang="tr-TR" sz="2400" b="1" dirty="0">
                <a:solidFill>
                  <a:srgbClr val="FF0000"/>
                </a:solidFill>
              </a:rPr>
              <a:t>Utanç duyulan bir varlık olarak kabul etme: </a:t>
            </a:r>
            <a:r>
              <a:rPr lang="tr-TR" sz="2400" dirty="0"/>
              <a:t>Bu tutum </a:t>
            </a:r>
            <a:r>
              <a:rPr lang="tr-TR" sz="2400" dirty="0" smtClean="0"/>
              <a:t>engelli </a:t>
            </a:r>
            <a:r>
              <a:rPr lang="tr-TR" sz="2400" dirty="0"/>
              <a:t>çocukları utanç duyulan bir varlık gibi görme tutumu </a:t>
            </a:r>
            <a:r>
              <a:rPr lang="tr-TR" sz="2400" dirty="0" smtClean="0"/>
              <a:t>şeklindedir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514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Çevre-toplum-</a:t>
            </a:r>
            <a:r>
              <a:rPr lang="tr-TR" dirty="0" err="1" smtClean="0"/>
              <a:t>engellİ</a:t>
            </a:r>
            <a:r>
              <a:rPr lang="tr-TR" dirty="0" smtClean="0"/>
              <a:t> çocuk </a:t>
            </a:r>
            <a:r>
              <a:rPr lang="tr-TR" dirty="0" err="1" smtClean="0"/>
              <a:t>İlİşkİsİ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Engelli çocuk </a:t>
            </a:r>
            <a:r>
              <a:rPr lang="tr-TR" sz="2400" dirty="0"/>
              <a:t>ailesi ile birlikte ailesinin üyesi </a:t>
            </a:r>
            <a:r>
              <a:rPr lang="tr-TR" sz="2400" dirty="0" smtClean="0"/>
              <a:t>olduğu </a:t>
            </a:r>
            <a:r>
              <a:rPr lang="tr-TR" sz="2400" dirty="0"/>
              <a:t>toplum içinde yaşamını sürdürmek zorundadır. </a:t>
            </a:r>
            <a:endParaRPr lang="tr-TR" sz="2400" dirty="0" smtClean="0"/>
          </a:p>
          <a:p>
            <a:r>
              <a:rPr lang="tr-TR" sz="2400" dirty="0"/>
              <a:t>Toplumun yaşam için koyduğu kurallar veya normlar, geliştirdiği yöntemler ve araçlar büyük çapta normallere göre onların uyacağı ve kullanacağı şekilde düzenlenmiştir. Bu nedenle toplumun </a:t>
            </a:r>
            <a:r>
              <a:rPr lang="tr-TR" sz="2400" dirty="0" smtClean="0"/>
              <a:t>engelli çocuk </a:t>
            </a:r>
            <a:r>
              <a:rPr lang="tr-TR" sz="2400" dirty="0"/>
              <a:t>olarak nitelediği kesimi </a:t>
            </a:r>
            <a:r>
              <a:rPr lang="tr-TR" sz="2400" dirty="0" smtClean="0"/>
              <a:t>bu </a:t>
            </a:r>
            <a:r>
              <a:rPr lang="tr-TR" sz="2400" dirty="0"/>
              <a:t>normlara- kurallara ya tamamen ya da kısmen uymazlar. </a:t>
            </a:r>
            <a:endParaRPr lang="tr-TR" sz="2400" dirty="0" smtClean="0"/>
          </a:p>
          <a:p>
            <a:r>
              <a:rPr lang="tr-TR" sz="2400" dirty="0"/>
              <a:t>Toplum engelli çocukları yetersiz, özürlü-engelli, noksan, </a:t>
            </a:r>
            <a:r>
              <a:rPr lang="tr-TR" sz="2400" dirty="0" err="1"/>
              <a:t>korunulması</a:t>
            </a:r>
            <a:r>
              <a:rPr lang="tr-TR" sz="2400" dirty="0"/>
              <a:t>, sakınılması, kaçınılması gereken kimseler olarak görürler. </a:t>
            </a:r>
          </a:p>
        </p:txBody>
      </p:sp>
    </p:spTree>
    <p:extLst>
      <p:ext uri="{BB962C8B-B14F-4D97-AF65-F5344CB8AC3E}">
        <p14:creationId xmlns:p14="http://schemas.microsoft.com/office/powerpoint/2010/main" val="3695676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effectLst/>
              </a:rPr>
              <a:t>Engelli çocuklara ve ailelerine yönelik tutumlar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Engelli bireylerin </a:t>
            </a:r>
            <a:r>
              <a:rPr lang="tr-TR" sz="2400" dirty="0"/>
              <a:t>toplum içinde sorunsuz yaşayabilmeleri, toplumun onları anlama düzeyiyle doğrudan ilişkilidir. </a:t>
            </a:r>
            <a:r>
              <a:rPr lang="tr-TR" sz="2400" dirty="0" smtClean="0"/>
              <a:t>Engellilerin gereksinimlerini karşılayabilmeleri </a:t>
            </a:r>
            <a:r>
              <a:rPr lang="tr-TR" sz="2400" dirty="0"/>
              <a:t>için gerekli olan çözüm yolları toplum tarafından </a:t>
            </a:r>
            <a:r>
              <a:rPr lang="tr-TR" sz="2400" dirty="0" smtClean="0"/>
              <a:t>bilinmelidir.</a:t>
            </a:r>
          </a:p>
          <a:p>
            <a:r>
              <a:rPr lang="tr-TR" sz="2400" dirty="0" smtClean="0"/>
              <a:t>Ancak </a:t>
            </a:r>
            <a:r>
              <a:rPr lang="tr-TR" sz="2400" dirty="0"/>
              <a:t>bu şekilde </a:t>
            </a:r>
            <a:r>
              <a:rPr lang="tr-TR" sz="2400" dirty="0" smtClean="0"/>
              <a:t>engelli bireylerin </a:t>
            </a:r>
            <a:r>
              <a:rPr lang="tr-TR" sz="2400" dirty="0"/>
              <a:t>toplumun bir parçası halinde toplum içinde yaşamaları söz konusu olabilecektir. </a:t>
            </a:r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tür bir bilinçlenmenin </a:t>
            </a:r>
            <a:r>
              <a:rPr lang="tr-TR" sz="2400" b="1" i="1" dirty="0">
                <a:solidFill>
                  <a:srgbClr val="FF0000"/>
                </a:solidFill>
              </a:rPr>
              <a:t>eğitimle </a:t>
            </a:r>
            <a:r>
              <a:rPr lang="tr-TR" sz="2400" dirty="0"/>
              <a:t>karşılanabileceği kuşkusuzdur</a:t>
            </a:r>
            <a:r>
              <a:rPr lang="tr-TR" dirty="0"/>
              <a:t>. 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52839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r>
              <a:rPr lang="tr-TR" sz="2400" dirty="0"/>
              <a:t>Toplumdaki bireylerin </a:t>
            </a:r>
            <a:r>
              <a:rPr lang="tr-TR" sz="2400" dirty="0" smtClean="0"/>
              <a:t>engellilere yönelik </a:t>
            </a:r>
            <a:r>
              <a:rPr lang="tr-TR" sz="2400" dirty="0"/>
              <a:t>olumsuz tutumları, onlardan uzak durma, alay etme ya da aşırı koruyucu davranma biçiminde kendini gösterebilmekte; bu olumsuz tutumlar </a:t>
            </a:r>
            <a:r>
              <a:rPr lang="tr-TR" sz="2400" dirty="0" smtClean="0"/>
              <a:t>engellilerin </a:t>
            </a:r>
            <a:r>
              <a:rPr lang="tr-TR" sz="2400" dirty="0"/>
              <a:t>toplumla kaynaşmalarını ve normal okullarda akranları ile birlikte eğitim görmelerini büyük ölçüde engellemektedir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/>
              <a:t>Yalnızlık ve soyutlanma bu bireylerde </a:t>
            </a:r>
            <a:r>
              <a:rPr lang="tr-TR" sz="2400" dirty="0" smtClean="0"/>
              <a:t>kendine </a:t>
            </a:r>
            <a:r>
              <a:rPr lang="tr-TR" sz="2400" dirty="0"/>
              <a:t>güven duygusunun gelişmemesine, kaygı ve utanma duygularının ortaya çıkmasına, bu bireylere yönelik aşırı koruyucu davranışlar ise </a:t>
            </a:r>
            <a:r>
              <a:rPr lang="tr-TR" sz="2400" dirty="0" smtClean="0"/>
              <a:t>bağımlılığa yol </a:t>
            </a:r>
            <a:r>
              <a:rPr lang="tr-TR" sz="2400" dirty="0"/>
              <a:t>açabilmektedir.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5065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r>
              <a:rPr lang="tr-TR" sz="2400" dirty="0"/>
              <a:t>Bu tür tutumlar; uzun dönemde engelli bireylerin akademik başarısının düşük olmasına, bağımsız yaşam ve sosyal becerilerinin yeterince gelişmemesine, özelliklerine uygun bir iş olanağını elde edememesine neden olabilmektedir. </a:t>
            </a:r>
            <a:endParaRPr lang="tr-TR" sz="2400" dirty="0" smtClean="0"/>
          </a:p>
          <a:p>
            <a:r>
              <a:rPr lang="tr-TR" sz="2400" dirty="0"/>
              <a:t>Normal çocukların </a:t>
            </a:r>
            <a:r>
              <a:rPr lang="tr-TR" sz="2400" dirty="0" smtClean="0"/>
              <a:t>engelli </a:t>
            </a:r>
            <a:r>
              <a:rPr lang="tr-TR" sz="2400" dirty="0"/>
              <a:t>akranlarına yönelik tutumları okul ve ev çevresinden büyük ölçüde etkilenmektedir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Özellikle bireylerin kabulü ve topluma kaynaştırılmalarında, onlara yönelik hizmetlerin geliştirilmesinde, toplumun bu bireylere yönelik tutumları önemlidir. </a:t>
            </a:r>
          </a:p>
        </p:txBody>
      </p:sp>
    </p:spTree>
    <p:extLst>
      <p:ext uri="{BB962C8B-B14F-4D97-AF65-F5344CB8AC3E}">
        <p14:creationId xmlns:p14="http://schemas.microsoft.com/office/powerpoint/2010/main" val="612168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Yararlanılacak kaynaklar:</a:t>
            </a:r>
          </a:p>
          <a:p>
            <a:r>
              <a:rPr lang="tr-TR" dirty="0"/>
              <a:t>Aral, N. ve Gürsoy, F. (2007). Özel Eğitim. İstanbul: </a:t>
            </a:r>
            <a:r>
              <a:rPr lang="tr-TR" dirty="0" err="1"/>
              <a:t>Morpa</a:t>
            </a:r>
            <a:r>
              <a:rPr lang="tr-TR" dirty="0"/>
              <a:t> Yayınları. </a:t>
            </a:r>
          </a:p>
          <a:p>
            <a:r>
              <a:rPr lang="tr-TR" b="1" i="1" dirty="0"/>
              <a:t>Öğretmenlik Alan Bilgisi/Okul Öncesi Öğretmenliği.(</a:t>
            </a:r>
            <a:r>
              <a:rPr lang="tr-TR" dirty="0"/>
              <a:t>2016).</a:t>
            </a:r>
            <a:r>
              <a:rPr lang="tr-TR" b="1" dirty="0"/>
              <a:t> </a:t>
            </a:r>
            <a:r>
              <a:rPr lang="tr-TR" dirty="0"/>
              <a:t>(</a:t>
            </a:r>
            <a:r>
              <a:rPr lang="tr-TR" dirty="0" err="1"/>
              <a:t>Ed</a:t>
            </a:r>
            <a:r>
              <a:rPr lang="tr-TR" dirty="0"/>
              <a:t>: Neriman Aral, Ümit Deniz ve Adnan Kan). Ankara: Nobel Akademik Yayıncılık, Alan Bilgisi Yayınları.</a:t>
            </a:r>
          </a:p>
          <a:p>
            <a:r>
              <a:rPr lang="tr-TR" dirty="0" err="1"/>
              <a:t>Kaytez</a:t>
            </a:r>
            <a:r>
              <a:rPr lang="tr-TR" dirty="0"/>
              <a:t>, N., </a:t>
            </a:r>
            <a:r>
              <a:rPr lang="tr-TR" b="1" dirty="0"/>
              <a:t>Durualp, E. </a:t>
            </a:r>
            <a:r>
              <a:rPr lang="tr-TR" dirty="0"/>
              <a:t>ve </a:t>
            </a:r>
            <a:r>
              <a:rPr lang="tr-TR" dirty="0" err="1"/>
              <a:t>Kadan</a:t>
            </a:r>
            <a:r>
              <a:rPr lang="tr-TR" dirty="0"/>
              <a:t>, G. (2015). Engelli Çocuğa Sahip Olan Ailelerin Gereksinimlerinin ve Stres Düzeylerinin İncelenmesi. </a:t>
            </a:r>
            <a:r>
              <a:rPr lang="tr-TR" i="1"/>
              <a:t>Eğitim ve Öğretim Araştırmaları Dergisi, </a:t>
            </a:r>
            <a:r>
              <a:rPr lang="tr-TR"/>
              <a:t>4 (1): 197-214.</a:t>
            </a:r>
          </a:p>
        </p:txBody>
      </p:sp>
    </p:spTree>
    <p:extLst>
      <p:ext uri="{BB962C8B-B14F-4D97-AF65-F5344CB8AC3E}">
        <p14:creationId xmlns:p14="http://schemas.microsoft.com/office/powerpoint/2010/main" val="181524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6 Metin Yer Tutucusu"/>
          <p:cNvSpPr>
            <a:spLocks noGrp="1"/>
          </p:cNvSpPr>
          <p:nvPr>
            <p:ph type="body" sz="half" idx="4294967295"/>
          </p:nvPr>
        </p:nvSpPr>
        <p:spPr>
          <a:xfrm>
            <a:off x="1475655" y="0"/>
            <a:ext cx="5832649" cy="9135884"/>
          </a:xfrm>
        </p:spPr>
        <p:txBody>
          <a:bodyPr/>
          <a:lstStyle/>
          <a:p>
            <a:pPr algn="ctr" eaLnBrk="1" hangingPunct="1"/>
            <a:endParaRPr lang="tr-TR" altLang="tr-TR" dirty="0" smtClean="0"/>
          </a:p>
          <a:p>
            <a:pPr algn="ctr" eaLnBrk="1" hangingPunct="1"/>
            <a:endParaRPr lang="tr-TR" altLang="tr-TR" dirty="0" smtClean="0"/>
          </a:p>
          <a:p>
            <a:pPr algn="ctr" eaLnBrk="1" hangingPunct="1"/>
            <a:endParaRPr lang="tr-TR" altLang="tr-TR" dirty="0" smtClean="0"/>
          </a:p>
          <a:p>
            <a:pPr algn="ctr" eaLnBrk="1" hangingPunct="1"/>
            <a:endParaRPr lang="tr-TR" altLang="tr-TR" dirty="0" smtClean="0"/>
          </a:p>
          <a:p>
            <a:pPr algn="ctr" eaLnBrk="1" hangingPunct="1">
              <a:buFont typeface="Arial" charset="0"/>
              <a:buNone/>
            </a:pPr>
            <a:endParaRPr lang="tr-TR" altLang="tr-TR" dirty="0" smtClean="0"/>
          </a:p>
          <a:p>
            <a:pPr algn="ctr" eaLnBrk="1" hangingPunct="1">
              <a:buFont typeface="Arial" charset="0"/>
              <a:buNone/>
            </a:pPr>
            <a:endParaRPr lang="tr-TR" altLang="tr-TR" dirty="0"/>
          </a:p>
          <a:p>
            <a:pPr algn="ctr" eaLnBrk="1" hangingPunct="1">
              <a:buFont typeface="Arial" charset="0"/>
              <a:buNone/>
            </a:pPr>
            <a:r>
              <a:rPr lang="tr-TR" altLang="tr-TR" dirty="0" smtClean="0"/>
              <a:t>BİZİ DİNLEDİĞİNİZ İÇİN </a:t>
            </a:r>
          </a:p>
          <a:p>
            <a:pPr algn="ctr" eaLnBrk="1" hangingPunct="1">
              <a:buFont typeface="Arial" charset="0"/>
              <a:buNone/>
            </a:pPr>
            <a:r>
              <a:rPr lang="tr-TR" altLang="tr-TR" dirty="0" smtClean="0"/>
              <a:t>TEŞEKKÜR EDERİZ</a:t>
            </a:r>
          </a:p>
          <a:p>
            <a:pPr algn="ctr" eaLnBrk="1" hangingPunct="1">
              <a:buFont typeface="Arial" charset="0"/>
              <a:buNone/>
            </a:pPr>
            <a:endParaRPr lang="tr-TR" altLang="tr-TR" dirty="0" smtClean="0"/>
          </a:p>
          <a:p>
            <a:pPr algn="ctr" eaLnBrk="1" hangingPunct="1">
              <a:buFont typeface="Arial" charset="0"/>
              <a:buNone/>
            </a:pPr>
            <a:endParaRPr lang="tr-TR" alt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25188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Anne-baba-ÇOÇUK  </a:t>
            </a:r>
            <a:r>
              <a:rPr lang="tr-TR" dirty="0" err="1" smtClean="0"/>
              <a:t>etkİleşİmİ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Engelli bir </a:t>
            </a:r>
            <a:r>
              <a:rPr lang="tr-TR" sz="2400" dirty="0"/>
              <a:t>bebekle anne arasında kurulacak ilişki, iletişim ve etkileşim normal çocuk ve anne arasındakinden farklıdır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Bu çocukların </a:t>
            </a:r>
            <a:r>
              <a:rPr lang="tr-TR" sz="2400" dirty="0"/>
              <a:t>bazı uyaranları alması ve bunlara uygun tepkilerde </a:t>
            </a:r>
            <a:r>
              <a:rPr lang="tr-TR" sz="2400" dirty="0" smtClean="0"/>
              <a:t>bulunması normalden farklı hatta </a:t>
            </a:r>
            <a:r>
              <a:rPr lang="tr-TR" sz="2400" dirty="0"/>
              <a:t>olanaksızdır. </a:t>
            </a:r>
            <a:endParaRPr lang="tr-TR" sz="2400" dirty="0" smtClean="0"/>
          </a:p>
          <a:p>
            <a:r>
              <a:rPr lang="tr-TR" sz="2400" dirty="0"/>
              <a:t>Anne- baba </a:t>
            </a:r>
            <a:r>
              <a:rPr lang="tr-TR" sz="2400" dirty="0" smtClean="0"/>
              <a:t>engelli bir </a:t>
            </a:r>
            <a:r>
              <a:rPr lang="tr-TR" sz="2400" dirty="0"/>
              <a:t>bebeğe sahip olduğu zaman </a:t>
            </a:r>
            <a:r>
              <a:rPr lang="tr-TR" sz="2400" dirty="0" smtClean="0"/>
              <a:t>bebekle ilgili geleceğe </a:t>
            </a:r>
            <a:r>
              <a:rPr lang="tr-TR" sz="2400" dirty="0"/>
              <a:t>yönelik beklenti zinciri kopar. </a:t>
            </a:r>
          </a:p>
        </p:txBody>
      </p:sp>
    </p:spTree>
    <p:extLst>
      <p:ext uri="{BB962C8B-B14F-4D97-AF65-F5344CB8AC3E}">
        <p14:creationId xmlns:p14="http://schemas.microsoft.com/office/powerpoint/2010/main" val="195340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400" dirty="0" smtClean="0"/>
              <a:t>Sağır </a:t>
            </a:r>
            <a:r>
              <a:rPr lang="tr-TR" sz="2400" dirty="0"/>
              <a:t>bir bebek annesinin </a:t>
            </a:r>
            <a:r>
              <a:rPr lang="tr-TR" sz="2400" dirty="0" smtClean="0"/>
              <a:t>sıcak </a:t>
            </a:r>
            <a:r>
              <a:rPr lang="tr-TR" sz="2400" dirty="0"/>
              <a:t>sevgi sesini duymaktan ve yapacağı etkilenmekten yoksundur. </a:t>
            </a:r>
            <a:r>
              <a:rPr lang="tr-TR" sz="2400" dirty="0" smtClean="0"/>
              <a:t>Görmeyen </a:t>
            </a:r>
            <a:r>
              <a:rPr lang="tr-TR" sz="2400" dirty="0"/>
              <a:t>bir bebek hastalandığı zaman annesinin onun iyileşmesi için nasıl çırpındığını ve başucunda </a:t>
            </a:r>
            <a:r>
              <a:rPr lang="tr-TR" sz="2400" dirty="0" smtClean="0"/>
              <a:t>gözyaşları </a:t>
            </a:r>
            <a:r>
              <a:rPr lang="tr-TR" sz="2400" dirty="0"/>
              <a:t>döktüğünü </a:t>
            </a:r>
            <a:r>
              <a:rPr lang="tr-TR" sz="2400" dirty="0" smtClean="0"/>
              <a:t>göremez. </a:t>
            </a:r>
          </a:p>
          <a:p>
            <a:pPr marL="0" indent="0">
              <a:buNone/>
            </a:pPr>
            <a:endParaRPr lang="tr-TR" sz="2400" dirty="0" smtClean="0"/>
          </a:p>
          <a:p>
            <a:r>
              <a:rPr lang="tr-TR" sz="2400" dirty="0" smtClean="0"/>
              <a:t>Engel türüne </a:t>
            </a:r>
            <a:r>
              <a:rPr lang="tr-TR" sz="2400" dirty="0"/>
              <a:t>ve derecesine </a:t>
            </a:r>
            <a:r>
              <a:rPr lang="tr-TR" sz="2400" dirty="0" smtClean="0"/>
              <a:t>göre </a:t>
            </a:r>
            <a:r>
              <a:rPr lang="tr-TR" sz="2400" dirty="0"/>
              <a:t>gelişim dönemleri gecikebilir, çok uzayabilir ve hatta ömür boyu gerçekleşmeyebilir.</a:t>
            </a:r>
          </a:p>
        </p:txBody>
      </p:sp>
    </p:spTree>
    <p:extLst>
      <p:ext uri="{BB962C8B-B14F-4D97-AF65-F5344CB8AC3E}">
        <p14:creationId xmlns:p14="http://schemas.microsoft.com/office/powerpoint/2010/main" val="381416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7" cy="478539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İlk olarak; anne-baba engelli çocuklarında </a:t>
            </a:r>
            <a:r>
              <a:rPr lang="tr-TR" sz="2400" dirty="0"/>
              <a:t>gelişim aşamalarını hiçbir zaman göremeyecektir. Bu durum bilindiği veya ortaya çıktığı zaman öncelikle anne-baba ile bebek arasındaki ilişki, iletişim ve etkileşimi etkileyecektir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İkinci olarak; </a:t>
            </a:r>
            <a:r>
              <a:rPr lang="tr-TR" sz="2400" dirty="0"/>
              <a:t>ailenin diğer bireyleri ile bebek arasında ilişki, iletişim ve etkileşimi etkileyecektir. </a:t>
            </a:r>
            <a:endParaRPr lang="tr-TR" sz="2400" dirty="0" smtClean="0"/>
          </a:p>
          <a:p>
            <a:r>
              <a:rPr lang="tr-TR" sz="2400" dirty="0" smtClean="0"/>
              <a:t>Son </a:t>
            </a:r>
            <a:r>
              <a:rPr lang="tr-TR" sz="2400" dirty="0"/>
              <a:t>olarak </a:t>
            </a:r>
            <a:r>
              <a:rPr lang="tr-TR" sz="2400" dirty="0" smtClean="0"/>
              <a:t>da; </a:t>
            </a:r>
            <a:r>
              <a:rPr lang="tr-TR" sz="2400" dirty="0"/>
              <a:t>aile fertleri arasında ilişki ve etkileşimi etkileyecek ve olağan dışı yeni davranış örüntülerinin oluşmasına neden olacaktır. </a:t>
            </a:r>
          </a:p>
        </p:txBody>
      </p:sp>
    </p:spTree>
    <p:extLst>
      <p:ext uri="{BB962C8B-B14F-4D97-AF65-F5344CB8AC3E}">
        <p14:creationId xmlns:p14="http://schemas.microsoft.com/office/powerpoint/2010/main" val="34924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0912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sz="2400" dirty="0" smtClean="0"/>
              <a:t>Ailenin engelli bir </a:t>
            </a:r>
            <a:r>
              <a:rPr lang="tr-TR" sz="2400" dirty="0"/>
              <a:t>çocuk sahibi olması, öncelikle bebek ile anne-baba, kardeş </a:t>
            </a:r>
            <a:r>
              <a:rPr lang="tr-TR" sz="2400" dirty="0" smtClean="0"/>
              <a:t>büyükanne-büyükbaba </a:t>
            </a:r>
            <a:r>
              <a:rPr lang="tr-TR" sz="2400" dirty="0"/>
              <a:t>iletişim ve etkileşimini sonra da </a:t>
            </a:r>
            <a:r>
              <a:rPr lang="tr-TR" sz="2400" dirty="0" smtClean="0"/>
              <a:t>aileyi </a:t>
            </a:r>
            <a:r>
              <a:rPr lang="tr-TR" sz="2400" dirty="0"/>
              <a:t>oluşturan tüm bireyler arasındaki iletişim ve etkileşimi etkiler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Bu etkilenme genellikle </a:t>
            </a:r>
            <a:r>
              <a:rPr lang="tr-TR" sz="2400" dirty="0"/>
              <a:t>olumsuz yönde gelişir.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972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effectLst/>
              </a:rPr>
              <a:t>Engellİ</a:t>
            </a:r>
            <a:r>
              <a:rPr lang="tr-TR" dirty="0" smtClean="0">
                <a:effectLst/>
              </a:rPr>
              <a:t> çocuklara </a:t>
            </a:r>
            <a:r>
              <a:rPr lang="tr-TR" dirty="0" err="1" smtClean="0">
                <a:effectLst/>
              </a:rPr>
              <a:t>karşI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aİlelerİn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aldIklarI</a:t>
            </a:r>
            <a:r>
              <a:rPr lang="tr-TR" dirty="0" smtClean="0">
                <a:effectLst/>
              </a:rPr>
              <a:t> tutumlar;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348880"/>
            <a:ext cx="7924800" cy="3366120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Aşırı koruma: </a:t>
            </a:r>
            <a:r>
              <a:rPr lang="tr-TR" sz="2400" dirty="0" smtClean="0"/>
              <a:t>Engelli çocukların </a:t>
            </a:r>
            <a:r>
              <a:rPr lang="tr-TR" sz="2400" dirty="0"/>
              <a:t>tüm yapacağı işler annesi, babası ve yakınları tarafından yapılarak </a:t>
            </a:r>
            <a:r>
              <a:rPr lang="tr-TR" sz="2400" dirty="0" smtClean="0"/>
              <a:t>onları </a:t>
            </a:r>
            <a:r>
              <a:rPr lang="tr-TR" sz="2400" dirty="0"/>
              <a:t>bir şey yapmaktan yoksun bırakılmaktadır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Bu tutum </a:t>
            </a:r>
            <a:r>
              <a:rPr lang="tr-TR" sz="2400" dirty="0" smtClean="0"/>
              <a:t>engelli çocukların </a:t>
            </a:r>
            <a:r>
              <a:rPr lang="tr-TR" sz="2400" dirty="0"/>
              <a:t>mevcut </a:t>
            </a:r>
            <a:r>
              <a:rPr lang="tr-TR" sz="2400" dirty="0" smtClean="0"/>
              <a:t>yeteneklerinin </a:t>
            </a:r>
            <a:r>
              <a:rPr lang="tr-TR" sz="2400" dirty="0"/>
              <a:t>gelişmesine ket vurmakta ve </a:t>
            </a:r>
            <a:r>
              <a:rPr lang="tr-TR" sz="2400" dirty="0" smtClean="0"/>
              <a:t>çocuğu </a:t>
            </a:r>
            <a:r>
              <a:rPr lang="tr-TR" sz="2400" dirty="0"/>
              <a:t>hiçbir şey yapamayan </a:t>
            </a:r>
            <a:r>
              <a:rPr lang="tr-TR" sz="2400" dirty="0" smtClean="0"/>
              <a:t>bir konuma sokmaktadır.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5036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Aşırı İhmal: </a:t>
            </a:r>
            <a:r>
              <a:rPr lang="tr-TR" sz="2400" dirty="0"/>
              <a:t>Bu tür tutumlarda engelli çocuğun temel gereksinimlerinin karşılanması hiç dikkate alınmamaktadır. Sadece yaşamını devam ettirmesi için bazı (yemek, içmek gibi) temel ihtiyaçları karşılanmaktadır.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031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Çok </a:t>
            </a:r>
            <a:r>
              <a:rPr lang="tr-TR" sz="2800" b="1" dirty="0">
                <a:solidFill>
                  <a:srgbClr val="FF0000"/>
                </a:solidFill>
              </a:rPr>
              <a:t>beceriksiz bulma: </a:t>
            </a:r>
            <a:r>
              <a:rPr lang="tr-TR" sz="2800" dirty="0"/>
              <a:t>Bazı aileler bu çocukların hiçbir şey yapamayacaklarına inanmakta onlara yapabilecekleri hiçbir sorumluluk verilmemektedir.</a:t>
            </a: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815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Çok şey isteme: </a:t>
            </a:r>
            <a:r>
              <a:rPr lang="tr-TR" sz="2400" dirty="0" smtClean="0"/>
              <a:t>Bazı aileler engelli </a:t>
            </a:r>
            <a:r>
              <a:rPr lang="tr-TR" sz="2400" dirty="0"/>
              <a:t>çocuklarını yetenek sınırlarının ötesinde </a:t>
            </a:r>
            <a:r>
              <a:rPr lang="tr-TR" sz="2400" dirty="0" smtClean="0"/>
              <a:t>yapılacak </a:t>
            </a:r>
            <a:r>
              <a:rPr lang="tr-TR" sz="2400" dirty="0"/>
              <a:t>görevlerde başarılı olmaya </a:t>
            </a:r>
            <a:r>
              <a:rPr lang="tr-TR" sz="2400" dirty="0" smtClean="0"/>
              <a:t>zorlamaktadır. Bu aileler </a:t>
            </a:r>
            <a:r>
              <a:rPr lang="tr-TR" sz="2400" dirty="0"/>
              <a:t>dilek seviyelerini </a:t>
            </a:r>
            <a:r>
              <a:rPr lang="tr-TR" sz="2400" dirty="0" smtClean="0"/>
              <a:t>engelli </a:t>
            </a:r>
            <a:r>
              <a:rPr lang="tr-TR" sz="2400" dirty="0"/>
              <a:t>hiçbir insanın gerçekleştiremeyeceği düzeyde yüksek tutmakta ve </a:t>
            </a:r>
            <a:r>
              <a:rPr lang="tr-TR" sz="2400" dirty="0" smtClean="0"/>
              <a:t>çocuğu </a:t>
            </a:r>
            <a:r>
              <a:rPr lang="tr-TR" sz="2400" dirty="0"/>
              <a:t>buna erişmeye </a:t>
            </a:r>
            <a:r>
              <a:rPr lang="tr-TR" sz="2400" dirty="0" smtClean="0"/>
              <a:t>zorlamaktadır.</a:t>
            </a:r>
            <a:r>
              <a:rPr lang="tr-T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114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784</Words>
  <Application>Microsoft Office PowerPoint</Application>
  <PresentationFormat>Ekran Gösterisi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PROBLEM ÇÖZME BECERİLERİ  ENGELLİ ÇOCUĞA SAHİP AİLELERİN TUTUMLARI</vt:lpstr>
      <vt:lpstr>Anne-baba-ÇOÇUK  etkİleşİmİ</vt:lpstr>
      <vt:lpstr>PowerPoint Sunusu</vt:lpstr>
      <vt:lpstr>PowerPoint Sunusu</vt:lpstr>
      <vt:lpstr>PowerPoint Sunusu</vt:lpstr>
      <vt:lpstr>Engellİ çocuklara karşI aİlelerİn aldIklarI tutumlar;</vt:lpstr>
      <vt:lpstr>PowerPoint Sunusu</vt:lpstr>
      <vt:lpstr>PowerPoint Sunusu</vt:lpstr>
      <vt:lpstr>PowerPoint Sunusu</vt:lpstr>
      <vt:lpstr>PowerPoint Sunusu</vt:lpstr>
      <vt:lpstr>Çevre-toplum-engellİ çocuk İlİşkİsİ</vt:lpstr>
      <vt:lpstr>Engelli çocuklara ve ailelerine yönelik tutumlar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ENGELLİ ÇOCUĞA SAHİP AİLELERİN TUTUMLARI</dc:title>
  <dc:creator>sony</dc:creator>
  <cp:lastModifiedBy>USER</cp:lastModifiedBy>
  <cp:revision>26</cp:revision>
  <dcterms:created xsi:type="dcterms:W3CDTF">2014-04-05T16:20:42Z</dcterms:created>
  <dcterms:modified xsi:type="dcterms:W3CDTF">2024-02-08T06:07:25Z</dcterms:modified>
</cp:coreProperties>
</file>