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3BE56E-C7B3-4EAB-9893-3673024A4AE2}" type="datetimeFigureOut">
              <a:rPr lang="tr-TR" smtClean="0"/>
              <a:pPr>
                <a:defRPr/>
              </a:pPr>
              <a:t>8.02.2024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7D5A-3284-479E-B945-55DE0CED97C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631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CE803D-CD9A-4175-8AE6-3EFA44210863}" type="datetimeFigureOut">
              <a:rPr lang="tr-TR" smtClean="0"/>
              <a:pPr>
                <a:defRPr/>
              </a:pPr>
              <a:t>8.02.2024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35B4-C1A9-4F4A-8BD4-221CBDC5DED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3258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B86CA1-F780-4C09-B635-BEFEE0CECECF}" type="datetimeFigureOut">
              <a:rPr lang="tr-TR" smtClean="0"/>
              <a:pPr>
                <a:defRPr/>
              </a:pPr>
              <a:t>8.02.2024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532B-119F-4C06-A07E-C2BEBFB8964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890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D6B9AA-9F81-4E4B-B225-DECA0E96F081}" type="datetimeFigureOut">
              <a:rPr lang="tr-TR" smtClean="0"/>
              <a:pPr>
                <a:defRPr/>
              </a:pPr>
              <a:t>8.02.2024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238F4-33A0-4B2D-8B4C-F89DBFC42A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779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F33359-00C7-4351-A50D-C44A8C3FE9EF}" type="datetimeFigureOut">
              <a:rPr lang="tr-TR" smtClean="0"/>
              <a:pPr>
                <a:defRPr/>
              </a:pPr>
              <a:t>8.02.2024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3246-E124-4A1D-A5FB-8EE706EB8D2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26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484F19-5C91-47BD-BBE6-3A21EA11852D}" type="datetimeFigureOut">
              <a:rPr lang="tr-TR" smtClean="0"/>
              <a:pPr>
                <a:defRPr/>
              </a:pPr>
              <a:t>8.02.2024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2701-19EF-4483-9111-FAF8443CD65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71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79FEC7-E93E-46C2-B362-DFDCCB365B18}" type="datetimeFigureOut">
              <a:rPr lang="tr-TR" smtClean="0"/>
              <a:pPr>
                <a:defRPr/>
              </a:pPr>
              <a:t>8.02.2024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8DA7-031A-4F7E-8557-057305EFA45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642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94D25A-4DD5-4742-80C4-B2939B0104CA}" type="datetimeFigureOut">
              <a:rPr lang="tr-TR" smtClean="0"/>
              <a:pPr>
                <a:defRPr/>
              </a:pPr>
              <a:t>8.02.2024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D78E8-1C9D-482E-8198-887F2CB69B6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977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5C67E3-A0E0-47ED-AB98-3176CC44727D}" type="datetimeFigureOut">
              <a:rPr lang="tr-TR" smtClean="0"/>
              <a:pPr>
                <a:defRPr/>
              </a:pPr>
              <a:t>8.02.2024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739F-187C-40F0-9EE8-D03716C9799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319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1DF625-4AC5-42F1-A784-DF0AC96FAE81}" type="datetimeFigureOut">
              <a:rPr lang="tr-TR" smtClean="0"/>
              <a:pPr>
                <a:defRPr/>
              </a:pPr>
              <a:t>8.02.2024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4699-4608-498A-9F31-59DCA7C9436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8974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17821F-6A8A-4D90-8EB8-AD8E9974EB3A}" type="datetimeFigureOut">
              <a:rPr lang="tr-TR" smtClean="0"/>
              <a:pPr>
                <a:defRPr/>
              </a:pPr>
              <a:t>8.02.2024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9CB1-3A41-4031-BF9C-ECE9676E89E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6869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F1A517C-4600-4821-BFC3-30836C239069}" type="datetimeFigureOut">
              <a:rPr lang="tr-TR" smtClean="0"/>
              <a:pPr>
                <a:defRPr/>
              </a:pPr>
              <a:t>8.02.2024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FBA59-287A-4418-AAD1-FB749AA8EA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26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39208" y="2451145"/>
            <a:ext cx="8915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ÖZEL EĞİTİMDE DAVRANIŞ PROBLEMLERİ</a:t>
            </a:r>
            <a:br>
              <a:rPr lang="tr-T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tr-T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Ve DAVRANIŞ DEĞİŞTİRME YÖNTEMLERİ</a:t>
            </a: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tr-T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Uygun Davranışların Arttırılması: </a:t>
            </a:r>
            <a:r>
              <a:rPr lang="tr-T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PEKİŞTİRME</a:t>
            </a:r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tr-T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İ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stendik davranışın hemen arkasından verilen istendik davranışın artmasını yada kalıcı olmasını sağlayan herhangi bir uyarana </a:t>
            </a:r>
            <a:r>
              <a:rPr lang="tr-T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denir.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Davranışın süresinin, yoğunluğunun ve hızının aynı derecede kalması yada;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Davranışın süresinin, yoğunluğunun ve hızının artması amaçlanır.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İki türü vardır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1.Olumlu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pekiştirme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2.Olumsuz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pekiştirme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tr-TR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tr-T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98625" y="860425"/>
            <a:ext cx="10515600" cy="5316538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1-Olumlu Pekiştirme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Olumlu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pekiştirme, bir davranışı izleyen durumda ortama bir uyaranın eklenmesiy­le o davranışın ileride yapılma olasılığının arttırılmasıdır.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Olumlu </a:t>
            </a: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iki başlık altında incelenebilir: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Öğrenilmemiş </a:t>
            </a:r>
            <a:r>
              <a:rPr lang="tr-TR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(birincil </a:t>
            </a:r>
            <a:r>
              <a:rPr lang="tr-TR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Öğrenilmiş </a:t>
            </a:r>
            <a:r>
              <a:rPr lang="tr-TR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(ikincil </a:t>
            </a:r>
            <a:r>
              <a:rPr lang="tr-TR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</a:t>
            </a: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tr-TR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Öğrenilmemiş </a:t>
            </a:r>
            <a:r>
              <a:rPr lang="tr-TR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</a:t>
            </a: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(birincil </a:t>
            </a:r>
            <a:r>
              <a:rPr lang="tr-TR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</a:t>
            </a: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Doğal yaşamı sürdürmek için gerekli olan ve biyolojik önem taşıyan uyaranlardır. Bu uyaranlar öğrenilmemiştir ve yaşamsal önemleri vardır. Örneğin; yiyecekler, içecekler, barınma, uyku gibi.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Yiyecek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içecek türü </a:t>
            </a: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küçük çocuklarda ve işlevde bulunma düzeyi sınırlı olan bireylerde etkilidir ancak eğitim ve işlevde bulunma düzeyi arttıkça önemlerini yitirirler.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3" y="828675"/>
            <a:ext cx="8915400" cy="3778250"/>
          </a:xfrm>
        </p:spPr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Öğrenilmemiş </a:t>
            </a:r>
            <a:r>
              <a:rPr lang="tr-TR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pekiştireçlerin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özellikleri</a:t>
            </a: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tr-T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Etkileri bulundukları durumlara göre değişiklik gösterir. Örneğin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 karnı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tok bir çocuk için yiyecek etkili olmayabilir.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Sunulmaları iyi planlanmadığında “doygunluk” ya da “yoksunluk” yaratabilirler.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olma özelliklerini hiçbir zaman yitirmezler çünkü yaşamsal gereksinim­dirler.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Yiyecek </a:t>
            </a: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pekiştireçleri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diyetli birey için titizlikle seçilmelidir.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Doygunluğu ve hızlı tüketimi önlemek için az miktarda sunulmalıdırlar.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3" y="855663"/>
            <a:ext cx="8915400" cy="5518150"/>
          </a:xfrm>
        </p:spPr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Öğrenilmiş </a:t>
            </a:r>
            <a:r>
              <a:rPr lang="tr-TR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(ikincil </a:t>
            </a:r>
            <a:r>
              <a:rPr lang="tr-TR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):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Yaşamsal bir önem taşımama­larına rağmen davranışların arttırılmasında ve sürdürülmesinde etkili biçimde kullanı­labilirler. Birincil </a:t>
            </a: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pekiştireçlerle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kullanımı sonucu tek başlarına </a:t>
            </a: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olma özelliği kazanabilirler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Öğrenilmiş </a:t>
            </a:r>
            <a:r>
              <a:rPr lang="tr-TR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pekiştireçlerin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yararları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Ulaşılması ve uygulanması her zaman her yer­de kolaydır. Kolayca çeşitlendirilebilir.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Öğrenilmiş </a:t>
            </a:r>
            <a:r>
              <a:rPr lang="tr-TR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pekiştireçlerin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sınırlılıkları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Birincil </a:t>
            </a: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pekiştireçlerle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birlikte kullanıla­rak öğretim sürecinden geçmesi durumu sınırlılık olarak ifade edilir ancak öğrenilmiş </a:t>
            </a: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pekiştireçlerin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yararı çok daha fazladır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tr-T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Öğrenilmiş </a:t>
            </a:r>
            <a:r>
              <a:rPr lang="tr-TR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Türleri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Sosyal </a:t>
            </a: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Etkinlik </a:t>
            </a: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pekiştireçleri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Nesnel  </a:t>
            </a: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Sembol </a:t>
            </a: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8938" y="752475"/>
            <a:ext cx="10515600" cy="553243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2-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Olumsuz Pekiştirme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Bir davranışı izleyen durumda ortamdaki ses, sıcaklık, ışık, koku gibi itici uyaranın çekilmesiyle, o davranışın yapılma olasılığını artırılmasıdır. Örneğin: Açık pencereden gelen gürültünün işe dikkat davranışını engellemesi durumunda pencerenin kapatılması ile bu davranışın artması olumsuz pekiştirmedir.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Olumsuz </a:t>
            </a:r>
            <a:r>
              <a:rPr lang="tr-T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ceza değildir. Ceza gibi davranışın sıklığını şiddetini ve yoğunluğunu azaltmaz arttırır.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1638" y="779463"/>
            <a:ext cx="10515600" cy="5827712"/>
          </a:xfrm>
        </p:spPr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Pekiştirme Tarifeleri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Pekiştirme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kurallarından birisi de etkili pekiştirme tarifelerinin kullanılmasıdır. Pe­kiştirme tarifeleri şöyle gruplanır: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1.Sürekli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pekiştirme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Davranışın her oluşmasının pekiştirilmesidir.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2.Aralıklı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pekiştirme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Davranışın farklı oran ve zamanda pekiştirilmesidir.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Oranlı Pekiştirme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Sabit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oranlı pekiştirme: Sabit bir oran belirlenir. Davranış belirlenen oranda ger­çekleştiğinde </a:t>
            </a: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sunulur.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Değişken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oranlı pekiştirme: Davranışı pekiştirmek üzere bir oran belirlenir ve bu oran değişken olarak uygulanır.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Süreli pekiştirme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Süreli davranışlarda, davranışın süresi artırılmak istendiğinde belli bir zaman aralığı içinde davranışın gerçekleşmesi pekiştirilir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Uygun Olmayan Davranışları Azaltmada Olumlu Yaklaşımlar</a:t>
            </a:r>
            <a: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tr-T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01913" y="2295525"/>
            <a:ext cx="8915400" cy="37766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 ılımlıdan en az ılımlıya doğru sıralanmaktadır.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 az sınırlayıcı ortamdan en fazla sınırlayıcı ortama doğru şekillenmektedir ;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Resim 4" descr="C:\Users\ram\Desktop\media\image4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5013" y="4116388"/>
            <a:ext cx="5332412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Resim 5" descr="C:\Users\ram\Desktop\media\image4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5013" y="5018088"/>
            <a:ext cx="5332412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Resim 6" descr="C:\Users\ram\Desktop\media\image45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25" y="5872163"/>
            <a:ext cx="5332413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Resim 11" descr="C:\Users\ram\Desktop\media\image42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25" y="3317875"/>
            <a:ext cx="5332413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Resim 15" descr="C:\Users\ram\Desktop\media\image40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7863" y="247650"/>
            <a:ext cx="5397500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Resim 16" descr="C:\Users\ram\Desktop\media\image41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75013" y="2373313"/>
            <a:ext cx="5332412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6400" y="0"/>
            <a:ext cx="10515600" cy="6696075"/>
          </a:xfrm>
        </p:spPr>
        <p:txBody>
          <a:bodyPr rtlCol="0"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SINIF İÇERİSİNDE EĞİTİMCİNİN DİKKAT ETMESİ GEREKEN TEMEL NOKTALAR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Sınıf içerisinde kurallar tablosu oluşturulmalı.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Kurallar tablosu sınıf içerisinde çocukların görebileceği bir yere asılmalıdır.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Kuralla tablosu görsellerle desteklenmelidir.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Sınıf içerisinde en az 5, en fazla 7 kural yazılmalıdır.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Kurallar kısa, net, açık ifadelerle yazılmalıdır.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Sınıf kurallar öğrencilerle birlikte belirlenmelidir.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Özellikle iki öğretmenin girdiği sınıflarda, sınıf kurallarını tutarlı bir şekilde uygu­lanmalıdır.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öğrencilerin özelliklerine göre seçilmelidir.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yapılan olumlu davranışın ardından hemen verilmelidir.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Öğrenciye verilen </a:t>
            </a: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doyum sağlamamalıdır. Mümkün olduğunca küçük parçalar halinde yiyecek </a:t>
            </a: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pekiştireçleri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verilmelidir.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İlk zamanlarda yiyecek </a:t>
            </a: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pekiştireçleri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verilirken zamanla geri çekilerek sembol, et­kinlik ya da sosyal </a:t>
            </a: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pekiştireçler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verilmelidir.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Sınıf içinde davranış sorunu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olmaması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için dersin planlamasının iyi yapılması gerekmektedir. Aksi takdirde öğrenciler boş bırakılır ve ders işlenmese öğrencilerde dav­ranış sorunları görülebilir.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Sınıf içinde her öğrenciye aynı seviyede yaklaşılmalı öğrenciler arasında ayrım ya­pılmamalıdır.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Sınıf ortamında davranış problemini yaratan uyaranlar ortadan kaldırılmalı veya uyaranlar için düzenleme yapılmalıdır.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Öğrencilerin açlık, susuzluk gibi temel ihtiyaçları giderilmelidir.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Davranış 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Herhangi bir uyaran karşısında organizmanın verdiği tepkilere davranış denir. Dav­ranışları üç grupta toplayabiliriz;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Bunlardan ilki doğrudan gözlenebilen davranışlardır. Jestler, mimikler, konuşma buna örnek gösterilebilir. Bu davranışlar gözlenebilir ve sayısal olarak ifade edilebilirler.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İkincisi dolaylı olarak gözlenebilen davranışlardır. Bu gruptaki davranışlar doğrudan gözlenemez ancak sadece tahmin edilir, hissedilir. Örneğin, sevilme, anlama, unutma gibi davranışlar.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Üçüncüsü de sinir sistemi nedeniyle meydana gelen davranışlardır. Bunlar kaslar aracılığıyla duyu organlarında meydana gelir.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Davranış Yöntemi 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Davranış yönetimi, sınıf normları ve kuralları doğrultusunda öğrencilerin davranışlarını düzenlemek için yapılan eylemlerdir.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</a:t>
            </a: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avranış yönteminin iki amacı vardır: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	Öğrencilerin, sınıfın ve dersin amaçları doğrultusunda sınıf içinde uygun davranış göstermeleri ve bu  davranışları sürdürmeleri için gerekli önlemlerin alınmasıdır.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	Sınıfın ve dersin amaçlarına uygun olmayan öğrenci davranışlarını, amaçlar doğrultusunda olumlu yönde değiştirmek için gerekli düzenlemelerin yapılması ve denetlenmesidir.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Unvan 1"/>
          <p:cNvSpPr>
            <a:spLocks noGrp="1"/>
          </p:cNvSpPr>
          <p:nvPr>
            <p:ph type="title"/>
          </p:nvPr>
        </p:nvSpPr>
        <p:spPr>
          <a:xfrm>
            <a:off x="2001838" y="623888"/>
            <a:ext cx="8910637" cy="1281112"/>
          </a:xfrm>
        </p:spPr>
        <p:txBody>
          <a:bodyPr/>
          <a:lstStyle/>
          <a:p>
            <a:r>
              <a:rPr lang="tr-TR" b="1" smtClean="0"/>
              <a:t>Problem Davranış Nedir 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6400" y="1636713"/>
            <a:ext cx="10515600" cy="4589462"/>
          </a:xfrm>
        </p:spPr>
        <p:txBody>
          <a:bodyPr>
            <a:normAutofit fontScale="77500" lnSpcReduction="20000"/>
          </a:bodyPr>
          <a:lstStyle/>
          <a:p>
            <a:r>
              <a:rPr lang="tr-TR" smtClean="0"/>
              <a:t>Öğrencinin kendisinin ya da diğer öğrencilerin öğrenmesine engel olan, sosyal ilişkileri ve etkileşimi etkileyen, öğrencinin kendisine, akranlarına, yetişkinlere ve aile bireylerine zarar veren, tekrar eden bir örüntüye sahip olan davranışlardır.</a:t>
            </a:r>
          </a:p>
          <a:p>
            <a:pPr>
              <a:buFont typeface="Wingdings 3" pitchFamily="18" charset="2"/>
              <a:buNone/>
            </a:pPr>
            <a:r>
              <a:rPr lang="tr-TR" b="1" smtClean="0"/>
              <a:t>    Çocukların Problem Davranış Sergileme Nedenleri </a:t>
            </a:r>
          </a:p>
          <a:p>
            <a:pPr>
              <a:buFont typeface="Wingdings 3" pitchFamily="18" charset="2"/>
              <a:buNone/>
            </a:pPr>
            <a:endParaRPr lang="tr-TR" b="1" smtClean="0"/>
          </a:p>
          <a:p>
            <a:pPr algn="just">
              <a:lnSpc>
                <a:spcPts val="1325"/>
              </a:lnSpc>
              <a:buClr>
                <a:srgbClr val="000000"/>
              </a:buClr>
              <a:buSzPts val="1000"/>
            </a:pPr>
            <a:r>
              <a:rPr lang="tr-TR" smtClean="0">
                <a:solidFill>
                  <a:srgbClr val="000000"/>
                </a:solidFill>
                <a:latin typeface="Garamond" pitchFamily="18" charset="0"/>
                <a:ea typeface="Garamond" pitchFamily="18" charset="0"/>
                <a:cs typeface="Garamond" pitchFamily="18" charset="0"/>
              </a:rPr>
              <a:t>Kendilerini ifade etmek için</a:t>
            </a:r>
            <a:endParaRPr lang="tr-TR" smtClean="0">
              <a:latin typeface="Garamond" pitchFamily="18" charset="0"/>
              <a:ea typeface="Garamond" pitchFamily="18" charset="0"/>
              <a:cs typeface="Garamond" pitchFamily="18" charset="0"/>
            </a:endParaRPr>
          </a:p>
          <a:p>
            <a:pPr algn="just">
              <a:lnSpc>
                <a:spcPts val="1325"/>
              </a:lnSpc>
              <a:buClr>
                <a:srgbClr val="000000"/>
              </a:buClr>
              <a:buSzPts val="1000"/>
            </a:pPr>
            <a:r>
              <a:rPr lang="tr-TR" smtClean="0">
                <a:solidFill>
                  <a:srgbClr val="000000"/>
                </a:solidFill>
                <a:latin typeface="Garamond" pitchFamily="18" charset="0"/>
                <a:ea typeface="Garamond" pitchFamily="18" charset="0"/>
                <a:cs typeface="Garamond" pitchFamily="18" charset="0"/>
              </a:rPr>
              <a:t>ilgi çekmek için</a:t>
            </a:r>
            <a:endParaRPr lang="tr-TR" smtClean="0">
              <a:latin typeface="Garamond" pitchFamily="18" charset="0"/>
              <a:ea typeface="Garamond" pitchFamily="18" charset="0"/>
              <a:cs typeface="Garamond" pitchFamily="18" charset="0"/>
            </a:endParaRPr>
          </a:p>
          <a:p>
            <a:pPr algn="just">
              <a:lnSpc>
                <a:spcPts val="1325"/>
              </a:lnSpc>
              <a:buClr>
                <a:srgbClr val="000000"/>
              </a:buClr>
              <a:buSzPts val="1000"/>
            </a:pPr>
            <a:r>
              <a:rPr lang="tr-TR" smtClean="0">
                <a:solidFill>
                  <a:srgbClr val="000000"/>
                </a:solidFill>
                <a:latin typeface="Garamond" pitchFamily="18" charset="0"/>
                <a:ea typeface="Garamond" pitchFamily="18" charset="0"/>
                <a:cs typeface="Garamond" pitchFamily="18" charset="0"/>
              </a:rPr>
              <a:t>intikam almak için</a:t>
            </a:r>
            <a:endParaRPr lang="tr-TR" smtClean="0">
              <a:latin typeface="Garamond" pitchFamily="18" charset="0"/>
              <a:ea typeface="Garamond" pitchFamily="18" charset="0"/>
              <a:cs typeface="Garamond" pitchFamily="18" charset="0"/>
            </a:endParaRPr>
          </a:p>
          <a:p>
            <a:pPr algn="just">
              <a:lnSpc>
                <a:spcPts val="1325"/>
              </a:lnSpc>
              <a:buClr>
                <a:srgbClr val="000000"/>
              </a:buClr>
              <a:buSzPts val="1000"/>
            </a:pPr>
            <a:r>
              <a:rPr lang="tr-TR" smtClean="0">
                <a:solidFill>
                  <a:srgbClr val="000000"/>
                </a:solidFill>
                <a:latin typeface="Garamond" pitchFamily="18" charset="0"/>
                <a:ea typeface="Garamond" pitchFamily="18" charset="0"/>
                <a:cs typeface="Garamond" pitchFamily="18" charset="0"/>
              </a:rPr>
              <a:t>Yetersizlik hissettikleri için</a:t>
            </a:r>
            <a:endParaRPr lang="tr-TR" smtClean="0">
              <a:latin typeface="Garamond" pitchFamily="18" charset="0"/>
              <a:ea typeface="Garamond" pitchFamily="18" charset="0"/>
              <a:cs typeface="Garamond" pitchFamily="18" charset="0"/>
            </a:endParaRPr>
          </a:p>
          <a:p>
            <a:pPr algn="just">
              <a:lnSpc>
                <a:spcPts val="1325"/>
              </a:lnSpc>
              <a:buClr>
                <a:srgbClr val="000000"/>
              </a:buClr>
              <a:buSzPts val="1000"/>
            </a:pPr>
            <a:r>
              <a:rPr lang="tr-TR" smtClean="0">
                <a:solidFill>
                  <a:srgbClr val="000000"/>
                </a:solidFill>
                <a:latin typeface="Garamond" pitchFamily="18" charset="0"/>
                <a:ea typeface="Garamond" pitchFamily="18" charset="0"/>
                <a:cs typeface="Garamond" pitchFamily="18" charset="0"/>
              </a:rPr>
              <a:t>inatlaşmak için</a:t>
            </a:r>
            <a:endParaRPr lang="tr-TR" smtClean="0">
              <a:latin typeface="Garamond" pitchFamily="18" charset="0"/>
              <a:ea typeface="Garamond" pitchFamily="18" charset="0"/>
              <a:cs typeface="Garamond" pitchFamily="18" charset="0"/>
            </a:endParaRPr>
          </a:p>
          <a:p>
            <a:pPr algn="just">
              <a:lnSpc>
                <a:spcPts val="1325"/>
              </a:lnSpc>
              <a:buClr>
                <a:srgbClr val="000000"/>
              </a:buClr>
              <a:buSzPts val="1000"/>
            </a:pPr>
            <a:r>
              <a:rPr lang="tr-TR" smtClean="0">
                <a:solidFill>
                  <a:srgbClr val="000000"/>
                </a:solidFill>
                <a:latin typeface="Garamond" pitchFamily="18" charset="0"/>
                <a:ea typeface="Garamond" pitchFamily="18" charset="0"/>
                <a:cs typeface="Garamond" pitchFamily="18" charset="0"/>
              </a:rPr>
              <a:t>istediği bir şey alınmadığı zaman</a:t>
            </a:r>
            <a:endParaRPr lang="tr-TR" smtClean="0">
              <a:latin typeface="Garamond" pitchFamily="18" charset="0"/>
              <a:ea typeface="Garamond" pitchFamily="18" charset="0"/>
              <a:cs typeface="Garamond" pitchFamily="18" charset="0"/>
            </a:endParaRPr>
          </a:p>
          <a:p>
            <a:pPr algn="just">
              <a:lnSpc>
                <a:spcPts val="1325"/>
              </a:lnSpc>
              <a:buClr>
                <a:srgbClr val="000000"/>
              </a:buClr>
              <a:buSzPts val="1000"/>
            </a:pPr>
            <a:r>
              <a:rPr lang="tr-TR" smtClean="0">
                <a:solidFill>
                  <a:srgbClr val="000000"/>
                </a:solidFill>
                <a:latin typeface="Garamond" pitchFamily="18" charset="0"/>
                <a:ea typeface="Garamond" pitchFamily="18" charset="0"/>
                <a:cs typeface="Garamond" pitchFamily="18" charset="0"/>
              </a:rPr>
              <a:t>Sevmediği ortamda bulunduğu zaman</a:t>
            </a:r>
            <a:endParaRPr lang="tr-TR" smtClean="0">
              <a:latin typeface="Garamond" pitchFamily="18" charset="0"/>
              <a:ea typeface="Garamond" pitchFamily="18" charset="0"/>
              <a:cs typeface="Garamond" pitchFamily="18" charset="0"/>
            </a:endParaRPr>
          </a:p>
          <a:p>
            <a:pPr algn="just">
              <a:lnSpc>
                <a:spcPts val="1325"/>
              </a:lnSpc>
              <a:buClr>
                <a:srgbClr val="000000"/>
              </a:buClr>
              <a:buSzPts val="1000"/>
            </a:pPr>
            <a:r>
              <a:rPr lang="tr-TR" smtClean="0">
                <a:solidFill>
                  <a:srgbClr val="000000"/>
                </a:solidFill>
                <a:latin typeface="Garamond" pitchFamily="18" charset="0"/>
                <a:ea typeface="Garamond" pitchFamily="18" charset="0"/>
                <a:cs typeface="Garamond" pitchFamily="18" charset="0"/>
              </a:rPr>
              <a:t>Ortamda sevmediği kişi bulunduğu zaman</a:t>
            </a:r>
            <a:endParaRPr lang="tr-TR" smtClean="0">
              <a:latin typeface="Garamond" pitchFamily="18" charset="0"/>
              <a:ea typeface="Garamond" pitchFamily="18" charset="0"/>
              <a:cs typeface="Garamond" pitchFamily="18" charset="0"/>
            </a:endParaRPr>
          </a:p>
          <a:p>
            <a:pPr algn="just">
              <a:lnSpc>
                <a:spcPts val="1325"/>
              </a:lnSpc>
              <a:spcAft>
                <a:spcPts val="1200"/>
              </a:spcAft>
              <a:buClr>
                <a:srgbClr val="000000"/>
              </a:buClr>
              <a:buSzPts val="1000"/>
            </a:pPr>
            <a:r>
              <a:rPr lang="tr-TR" smtClean="0">
                <a:solidFill>
                  <a:srgbClr val="000000"/>
                </a:solidFill>
                <a:latin typeface="Garamond" pitchFamily="18" charset="0"/>
                <a:ea typeface="Garamond" pitchFamily="18" charset="0"/>
                <a:cs typeface="Garamond" pitchFamily="18" charset="0"/>
              </a:rPr>
              <a:t>Ortamda sevmediği bir nesne bulunduğu zaman</a:t>
            </a:r>
            <a:endParaRPr lang="tr-TR" smtClean="0">
              <a:latin typeface="Garamond" pitchFamily="18" charset="0"/>
              <a:ea typeface="Garamond" pitchFamily="18" charset="0"/>
              <a:cs typeface="Garamond" pitchFamily="18" charset="0"/>
            </a:endParaRPr>
          </a:p>
          <a:p>
            <a:endParaRPr lang="tr-TR" smtClean="0"/>
          </a:p>
          <a:p>
            <a:endParaRPr lang="tr-T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Problem Davranışların Olumsuz Etkileri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Davranışı sergileyen bireye olumsuz etkileri;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Eğitim olanaklarından en az derecede yararlanırlar.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Akranları tarafından dışlanmaktadırlar.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Sınıf grup etkinliklerine katılamamaktadırlar.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Sınıf grup etkinliklerinden gözleyerek öğreneceği bazı bilgileri öğrenemeyeceklerdir.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Akranları tarafından öğreneceği bazı bilgilerden yoksun kalacaktır.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Öğretmene olumsuz etkileri;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Problem davranışı azalmak ya da olumlu davranış öğretmek için zaman ve çaba harcayacaktır.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Problem davranışı azaltmak için çaba harcayacağından eğitime ayıracağı zaman azalacaktır.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Unvan 1"/>
          <p:cNvSpPr>
            <a:spLocks noGrp="1"/>
          </p:cNvSpPr>
          <p:nvPr>
            <p:ph type="title"/>
          </p:nvPr>
        </p:nvSpPr>
        <p:spPr>
          <a:xfrm>
            <a:off x="1449388" y="704850"/>
            <a:ext cx="8912225" cy="1281113"/>
          </a:xfrm>
        </p:spPr>
        <p:txBody>
          <a:bodyPr>
            <a:normAutofit fontScale="90000"/>
          </a:bodyPr>
          <a:lstStyle/>
          <a:p>
            <a:r>
              <a:rPr lang="tr-TR" b="1" smtClean="0"/>
              <a:t>           UYGULAMALI DAVRANIŞ ANALİZİ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Uygulamalı davranış analizi, sosyal önemi olan davranışları değiştirmeyi amaçlayan, davranışçı kuramın öne sürdüğü, davranış temel prensiplerine dayalı süreçleri kullanan bilim dalıdır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tr-T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Uygulamalı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davranış analizinde basamaklar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Hedef davranışı belirleme ve tanımlama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Hedef davranışı ölçme ve kaydetme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Hedef davranış için uygulama yöntemini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seçme.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smtClean="0"/>
              <a:t>Hedef Davranışın Belirlenmesi Ve Tanımlanması</a:t>
            </a:r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3" y="1944688"/>
            <a:ext cx="8915400" cy="4738687"/>
          </a:xfrm>
        </p:spPr>
        <p:txBody>
          <a:bodyPr rtlCol="0">
            <a:normAutofit fontScale="55000" lnSpcReduction="2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Hedef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davranış, sosyal önemi olan ve değiştirilmesi hedeflenen davranıştır. Bir başka deyişle görülmesi istenen son davranıştır. İyi bir tanımın şu üç ölçütü karşılaması gerekir: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Yeterince açık olmalıdır. Tanım herhangi biri tarafından okunduğunda yazan kişi ile anlaşabilmelidir.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Tanımda davranışı sınırları çizilmelidir.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Tanım mutlaka nesnel olmalı. Yani davranışın gözlenebilir özellikleri ifade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edil­meli.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Hedef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davranış belirlenirken dikkat edilmesi gerekli öğeler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Birey ve/veya çevresi açısından işlevsel olmalı.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Bireye doğal ortamlarda </a:t>
            </a:r>
            <a:r>
              <a:rPr lang="tr-T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pekiştireç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sağlamalı.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Daha karmaşık beceriler için önkoşul nitelik taşımalı.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Toplumsal yaşama katılımı kolaylaştırmalı.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Bireyin ne yapmayacağını değil ne yapacağını belirtmeli.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Hedef davranışı belirlerken; çocuk/birey ile görüşülebilir, bireyin yaşamındaki önemli kişilerden bilgi alınabilir, ölçü araçları uygulanabilir, birey doğrudan gözlenebilir.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smtClean="0"/>
              <a:t>Hedef davranışı ölçme ve kaydetme</a:t>
            </a:r>
            <a:br>
              <a:rPr lang="tr-TR" b="1" smtClean="0"/>
            </a:br>
            <a:endParaRPr lang="tr-TR" b="1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Hedef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davranışlarının kaydedilmesinin iki amacı vardır: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Davranışı değiştirmek için etkili yöntemi belirlemeye zemin hazırlar.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Davranışı değiştirmek için yapılan uygulamanın etkili olup olmadığını belirleme­ye hizmet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eder.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tr-T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Kayıt Teknikleri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ABC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kaydı.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Kalıcı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davranış ürünü kaydı.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Fotoğraf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 video ile kayıt.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 Kontrol </a:t>
            </a: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listeleri ile davranış kaydı.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Davranış Veri Kaydı Teknikleri</a:t>
            </a:r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Niçin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eri </a:t>
            </a: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opluyoruz ?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Öğrencinin başlama düzeyini belirlemek için.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Öğrenciye uygulanacak programı belirlemek için.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Öğrenciye uygulanmış olan programı değerlendirebilmek için.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tr-T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1-Kesin Kayıt </a:t>
            </a:r>
            <a:r>
              <a:rPr lang="tr-T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Teknikleri                     2. Yaklaşık Kayıt Teknikleri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Olay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kaydı                                             .    Aralık kaydı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Süre </a:t>
            </a:r>
            <a:r>
              <a:rPr lang="tr-T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kaydı                                             .    Zaman örneklemi kaydı.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Bekleme süresi kaydı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1280</Words>
  <Application>Microsoft Office PowerPoint</Application>
  <PresentationFormat>Geniş ekran</PresentationFormat>
  <Paragraphs>143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Garamond</vt:lpstr>
      <vt:lpstr>Wingdings 3</vt:lpstr>
      <vt:lpstr>Ofis Teması</vt:lpstr>
      <vt:lpstr>ÖZEL EĞİTİMDE DAVRANIŞ PROBLEMLERİ  Ve DAVRANIŞ DEĞİŞTİRME YÖNTEMLERİ </vt:lpstr>
      <vt:lpstr>Davranış :</vt:lpstr>
      <vt:lpstr>Davranış Yöntemi :</vt:lpstr>
      <vt:lpstr>Problem Davranış Nedir ?</vt:lpstr>
      <vt:lpstr>Problem Davranışların Olumsuz Etkileri</vt:lpstr>
      <vt:lpstr>           UYGULAMALI DAVRANIŞ ANALİZİ</vt:lpstr>
      <vt:lpstr>Hedef Davranışın Belirlenmesi Ve Tanımlanması</vt:lpstr>
      <vt:lpstr>Hedef davranışı ölçme ve kaydetme </vt:lpstr>
      <vt:lpstr>Davranış Veri Kaydı Teknikleri</vt:lpstr>
      <vt:lpstr>Uygun Davranışların Arttırılması: PEKİŞTİRME </vt:lpstr>
      <vt:lpstr>PowerPoint Sunusu</vt:lpstr>
      <vt:lpstr>PowerPoint Sunusu</vt:lpstr>
      <vt:lpstr>PowerPoint Sunusu</vt:lpstr>
      <vt:lpstr>PowerPoint Sunusu</vt:lpstr>
      <vt:lpstr>PowerPoint Sunusu</vt:lpstr>
      <vt:lpstr>Uygun Olmayan Davranışları Azaltmada Olumlu Yaklaşımlar 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ÖZEL EĞİTİMDE DAVRANIŞ PROBLEMLERİ  Ve DAVRANIŞ DEĞİŞTİRME YÖNTEMLERİ</dc:title>
  <dc:creator>Tuba</dc:creator>
  <cp:lastModifiedBy>USER</cp:lastModifiedBy>
  <cp:revision>31</cp:revision>
  <dcterms:created xsi:type="dcterms:W3CDTF">2016-09-29T16:12:06Z</dcterms:created>
  <dcterms:modified xsi:type="dcterms:W3CDTF">2024-02-08T06:09:14Z</dcterms:modified>
</cp:coreProperties>
</file>