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80" r:id="rId2"/>
    <p:sldId id="257" r:id="rId3"/>
    <p:sldId id="258" r:id="rId4"/>
    <p:sldId id="27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67549-3FD4-4636-8DD9-5E55C15769C7}" type="doc">
      <dgm:prSet loTypeId="urn:microsoft.com/office/officeart/2005/8/layout/chevron2" loCatId="process" qsTypeId="urn:microsoft.com/office/officeart/2005/8/quickstyle/simple2" qsCatId="simple" csTypeId="urn:microsoft.com/office/officeart/2005/8/colors/colorful3" csCatId="colorful" phldr="1"/>
      <dgm:spPr/>
      <dgm:t>
        <a:bodyPr/>
        <a:lstStyle/>
        <a:p>
          <a:endParaRPr lang="tr-TR"/>
        </a:p>
      </dgm:t>
    </dgm:pt>
    <dgm:pt modelId="{ACB316CB-6261-4B1A-B204-BB91E09EB61B}">
      <dgm:prSet phldrT="[Metin]"/>
      <dgm:spPr>
        <a:xfrm rot="5400000">
          <a:off x="-94983" y="95940"/>
          <a:ext cx="633226" cy="443258"/>
        </a:xfrm>
        <a:solidFill>
          <a:srgbClr val="9BBB59">
            <a:hueOff val="0"/>
            <a:satOff val="0"/>
            <a:lumOff val="0"/>
            <a:alphaOff val="0"/>
          </a:srgbClr>
        </a:solidFill>
        <a:ln w="25400" cap="flat" cmpd="sng" algn="ctr">
          <a:solidFill>
            <a:srgbClr val="9BBB59">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tr-TR" dirty="0">
            <a:solidFill>
              <a:sysClr val="window" lastClr="FFFFFF"/>
            </a:solidFill>
            <a:latin typeface="Calibri"/>
            <a:ea typeface="+mn-ea"/>
            <a:cs typeface="+mn-cs"/>
          </a:endParaRPr>
        </a:p>
      </dgm:t>
    </dgm:pt>
    <dgm:pt modelId="{8EDFFAE5-EBF2-4FBC-BEBC-CEA114A84290}" type="parTrans" cxnId="{28A2182C-0AF8-4461-89E8-6DC7547B61A4}">
      <dgm:prSet/>
      <dgm:spPr/>
      <dgm:t>
        <a:bodyPr/>
        <a:lstStyle/>
        <a:p>
          <a:endParaRPr lang="tr-TR"/>
        </a:p>
      </dgm:t>
    </dgm:pt>
    <dgm:pt modelId="{79F72EA9-D777-448B-9FF3-A7F860C3E6A1}" type="sibTrans" cxnId="{28A2182C-0AF8-4461-89E8-6DC7547B61A4}">
      <dgm:prSet/>
      <dgm:spPr/>
      <dgm:t>
        <a:bodyPr/>
        <a:lstStyle/>
        <a:p>
          <a:endParaRPr lang="tr-TR"/>
        </a:p>
      </dgm:t>
    </dgm:pt>
    <dgm:pt modelId="{90AB1D41-1688-4C42-AA6B-E6D524296CD0}">
      <dgm:prSet phldrT="[Metin]"/>
      <dgm:spPr>
        <a:xfrm rot="5400000">
          <a:off x="-94983" y="1612692"/>
          <a:ext cx="633226" cy="443258"/>
        </a:xfr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a:outerShdw blurRad="40000" dist="20000" dir="5400000" rotWithShape="0">
            <a:srgbClr val="000000">
              <a:alpha val="38000"/>
            </a:srgbClr>
          </a:outerShdw>
        </a:effectLst>
      </dgm:spPr>
      <dgm:t>
        <a:bodyPr/>
        <a:lstStyle/>
        <a:p>
          <a:endParaRPr lang="tr-TR" dirty="0">
            <a:solidFill>
              <a:sysClr val="window" lastClr="FFFFFF"/>
            </a:solidFill>
            <a:latin typeface="Calibri"/>
            <a:ea typeface="+mn-ea"/>
            <a:cs typeface="+mn-cs"/>
          </a:endParaRPr>
        </a:p>
      </dgm:t>
    </dgm:pt>
    <dgm:pt modelId="{1754D51D-476D-4D25-AEC0-435A51D7D481}" type="parTrans" cxnId="{DDE475BC-C1F2-4BB9-9C9F-5A6324EAF2F4}">
      <dgm:prSet/>
      <dgm:spPr/>
      <dgm:t>
        <a:bodyPr/>
        <a:lstStyle/>
        <a:p>
          <a:endParaRPr lang="tr-TR"/>
        </a:p>
      </dgm:t>
    </dgm:pt>
    <dgm:pt modelId="{A8D05518-7F1F-430B-BBE9-66721440D91C}" type="sibTrans" cxnId="{DDE475BC-C1F2-4BB9-9C9F-5A6324EAF2F4}">
      <dgm:prSet/>
      <dgm:spPr/>
      <dgm:t>
        <a:bodyPr/>
        <a:lstStyle/>
        <a:p>
          <a:endParaRPr lang="tr-TR"/>
        </a:p>
      </dgm:t>
    </dgm:pt>
    <dgm:pt modelId="{4BD3C78F-1DAD-4234-8536-FF9630843013}">
      <dgm:prSet phldrT="[Metin]"/>
      <dgm:spPr>
        <a:xfrm rot="5400000">
          <a:off x="2192293" y="-231326"/>
          <a:ext cx="411597" cy="3909666"/>
        </a:xfr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DENETLEME</a:t>
          </a:r>
        </a:p>
      </dgm:t>
    </dgm:pt>
    <dgm:pt modelId="{183F559E-C948-4AA8-8001-9AA0301981DA}" type="parTrans" cxnId="{A407D8D0-F946-4008-87B6-DB8B6BC7051E}">
      <dgm:prSet/>
      <dgm:spPr/>
      <dgm:t>
        <a:bodyPr/>
        <a:lstStyle/>
        <a:p>
          <a:endParaRPr lang="tr-TR"/>
        </a:p>
      </dgm:t>
    </dgm:pt>
    <dgm:pt modelId="{8A3B7ED3-F082-4488-B82A-E9B7FBC34848}" type="sibTrans" cxnId="{A407D8D0-F946-4008-87B6-DB8B6BC7051E}">
      <dgm:prSet/>
      <dgm:spPr/>
      <dgm:t>
        <a:bodyPr/>
        <a:lstStyle/>
        <a:p>
          <a:endParaRPr lang="tr-TR"/>
        </a:p>
      </dgm:t>
    </dgm:pt>
    <dgm:pt modelId="{BEEB7AFC-01AF-4DEA-A920-4C1619ACD23F}">
      <dgm:prSet phldrT="[Metin]"/>
      <dgm:spPr>
        <a:xfrm rot="5400000">
          <a:off x="-94983" y="2118276"/>
          <a:ext cx="633226" cy="443258"/>
        </a:xfr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a:outerShdw blurRad="40000" dist="20000" dir="5400000" rotWithShape="0">
            <a:srgbClr val="000000">
              <a:alpha val="38000"/>
            </a:srgbClr>
          </a:outerShdw>
        </a:effectLst>
      </dgm:spPr>
      <dgm:t>
        <a:bodyPr/>
        <a:lstStyle/>
        <a:p>
          <a:endParaRPr lang="tr-TR" dirty="0">
            <a:solidFill>
              <a:sysClr val="window" lastClr="FFFFFF"/>
            </a:solidFill>
            <a:latin typeface="Calibri"/>
            <a:ea typeface="+mn-ea"/>
            <a:cs typeface="+mn-cs"/>
          </a:endParaRPr>
        </a:p>
      </dgm:t>
    </dgm:pt>
    <dgm:pt modelId="{995BF723-88A8-4BF5-85EE-072EA98A8BFD}" type="parTrans" cxnId="{6CD0CAFE-1A2C-491A-9468-31F37D2A51CC}">
      <dgm:prSet/>
      <dgm:spPr/>
      <dgm:t>
        <a:bodyPr/>
        <a:lstStyle/>
        <a:p>
          <a:endParaRPr lang="tr-TR"/>
        </a:p>
      </dgm:t>
    </dgm:pt>
    <dgm:pt modelId="{5C792ED5-D264-4281-A832-57DD148219A4}" type="sibTrans" cxnId="{6CD0CAFE-1A2C-491A-9468-31F37D2A51CC}">
      <dgm:prSet/>
      <dgm:spPr/>
      <dgm:t>
        <a:bodyPr/>
        <a:lstStyle/>
        <a:p>
          <a:endParaRPr lang="tr-TR"/>
        </a:p>
      </dgm:t>
    </dgm:pt>
    <dgm:pt modelId="{54148AA8-1D2F-4340-B4C3-F28FFBD60E11}">
      <dgm:prSet/>
      <dgm:spPr>
        <a:xfrm rot="5400000">
          <a:off x="-94983" y="601524"/>
          <a:ext cx="633226" cy="443258"/>
        </a:xfr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a:outerShdw blurRad="40000" dist="20000" dir="5400000" rotWithShape="0">
            <a:srgbClr val="000000">
              <a:alpha val="38000"/>
            </a:srgbClr>
          </a:outerShdw>
        </a:effectLst>
      </dgm:spPr>
      <dgm:t>
        <a:bodyPr/>
        <a:lstStyle/>
        <a:p>
          <a:endParaRPr lang="tr-TR" dirty="0">
            <a:solidFill>
              <a:sysClr val="window" lastClr="FFFFFF"/>
            </a:solidFill>
            <a:latin typeface="Calibri"/>
            <a:ea typeface="+mn-ea"/>
            <a:cs typeface="+mn-cs"/>
          </a:endParaRPr>
        </a:p>
      </dgm:t>
    </dgm:pt>
    <dgm:pt modelId="{35E7ECC1-F96C-4698-BFC1-C7D438021950}" type="parTrans" cxnId="{C904AA44-7B8A-4C09-825A-ABC2846FDB7B}">
      <dgm:prSet/>
      <dgm:spPr/>
      <dgm:t>
        <a:bodyPr/>
        <a:lstStyle/>
        <a:p>
          <a:endParaRPr lang="tr-TR"/>
        </a:p>
      </dgm:t>
    </dgm:pt>
    <dgm:pt modelId="{F7921625-2B09-44F1-A41A-F8EDBB983AAF}" type="sibTrans" cxnId="{C904AA44-7B8A-4C09-825A-ABC2846FDB7B}">
      <dgm:prSet/>
      <dgm:spPr/>
      <dgm:t>
        <a:bodyPr/>
        <a:lstStyle/>
        <a:p>
          <a:endParaRPr lang="tr-TR"/>
        </a:p>
      </dgm:t>
    </dgm:pt>
    <dgm:pt modelId="{4F509C7B-985E-445A-B7D9-65D12C69D55F}">
      <dgm:prSet/>
      <dgm:spPr>
        <a:xfrm rot="5400000">
          <a:off x="-94983" y="1107108"/>
          <a:ext cx="633226" cy="443258"/>
        </a:xfr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a:outerShdw blurRad="40000" dist="20000" dir="5400000" rotWithShape="0">
            <a:srgbClr val="000000">
              <a:alpha val="38000"/>
            </a:srgbClr>
          </a:outerShdw>
        </a:effectLst>
      </dgm:spPr>
      <dgm:t>
        <a:bodyPr/>
        <a:lstStyle/>
        <a:p>
          <a:endParaRPr lang="tr-TR" dirty="0">
            <a:solidFill>
              <a:sysClr val="window" lastClr="FFFFFF"/>
            </a:solidFill>
            <a:latin typeface="Calibri"/>
            <a:ea typeface="+mn-ea"/>
            <a:cs typeface="+mn-cs"/>
          </a:endParaRPr>
        </a:p>
      </dgm:t>
    </dgm:pt>
    <dgm:pt modelId="{F640ABE0-A172-462E-A885-0DE1ACA2C152}" type="parTrans" cxnId="{D81078A5-94CA-43BF-BD76-0D62E61BBA4E}">
      <dgm:prSet/>
      <dgm:spPr/>
      <dgm:t>
        <a:bodyPr/>
        <a:lstStyle/>
        <a:p>
          <a:endParaRPr lang="tr-TR"/>
        </a:p>
      </dgm:t>
    </dgm:pt>
    <dgm:pt modelId="{568FFB0E-0DAD-4111-B31E-9C6D3FA3F239}" type="sibTrans" cxnId="{D81078A5-94CA-43BF-BD76-0D62E61BBA4E}">
      <dgm:prSet/>
      <dgm:spPr/>
      <dgm:t>
        <a:bodyPr/>
        <a:lstStyle/>
        <a:p>
          <a:endParaRPr lang="tr-TR"/>
        </a:p>
      </dgm:t>
    </dgm:pt>
    <dgm:pt modelId="{11522941-BF02-4FB3-95BA-428AB4CAEA9C}">
      <dgm:prSet/>
      <dgm:spPr>
        <a:xfrm rot="5400000">
          <a:off x="2192293" y="-1749034"/>
          <a:ext cx="411597" cy="3909666"/>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KONUŞMA</a:t>
          </a:r>
        </a:p>
      </dgm:t>
    </dgm:pt>
    <dgm:pt modelId="{C306B2EE-FBA0-4746-B6B2-5ED0439B52A3}" type="parTrans" cxnId="{D67081F0-E172-48D4-AFB5-61FDDF19CA80}">
      <dgm:prSet/>
      <dgm:spPr/>
      <dgm:t>
        <a:bodyPr/>
        <a:lstStyle/>
        <a:p>
          <a:endParaRPr lang="tr-TR"/>
        </a:p>
      </dgm:t>
    </dgm:pt>
    <dgm:pt modelId="{00F0D713-5774-41F7-9297-353D88FCB2EE}" type="sibTrans" cxnId="{D67081F0-E172-48D4-AFB5-61FDDF19CA80}">
      <dgm:prSet/>
      <dgm:spPr/>
      <dgm:t>
        <a:bodyPr/>
        <a:lstStyle/>
        <a:p>
          <a:endParaRPr lang="tr-TR"/>
        </a:p>
      </dgm:t>
    </dgm:pt>
    <dgm:pt modelId="{597F39B1-AE31-4E4C-8859-9E04515051A7}">
      <dgm:prSet/>
      <dgm:spPr>
        <a:xfrm rot="5400000">
          <a:off x="2192293" y="-1242494"/>
          <a:ext cx="411597" cy="3909666"/>
        </a:xfr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DÜŞÜNME</a:t>
          </a:r>
        </a:p>
      </dgm:t>
    </dgm:pt>
    <dgm:pt modelId="{E99BFC0D-4CD7-4C1D-BDC8-54840F216EFA}" type="parTrans" cxnId="{858BF40C-DB79-417D-A9DF-075176E26EBA}">
      <dgm:prSet/>
      <dgm:spPr/>
      <dgm:t>
        <a:bodyPr/>
        <a:lstStyle/>
        <a:p>
          <a:endParaRPr lang="tr-TR"/>
        </a:p>
      </dgm:t>
    </dgm:pt>
    <dgm:pt modelId="{621F78A7-A4CB-4AE5-9639-759FB31650D6}" type="sibTrans" cxnId="{858BF40C-DB79-417D-A9DF-075176E26EBA}">
      <dgm:prSet/>
      <dgm:spPr/>
      <dgm:t>
        <a:bodyPr/>
        <a:lstStyle/>
        <a:p>
          <a:endParaRPr lang="tr-TR"/>
        </a:p>
      </dgm:t>
    </dgm:pt>
    <dgm:pt modelId="{49CF1605-982C-48C1-A41A-B3CEE6772E1B}">
      <dgm:prSet/>
      <dgm:spPr>
        <a:xfrm rot="5400000">
          <a:off x="2192293" y="-736910"/>
          <a:ext cx="411597" cy="3909666"/>
        </a:xfr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HAREKETE GEÇME</a:t>
          </a:r>
        </a:p>
      </dgm:t>
    </dgm:pt>
    <dgm:pt modelId="{83C85959-CC72-4888-BC9B-88B3BDAAD45F}" type="parTrans" cxnId="{AB437B97-BBA3-4DCA-9DEE-7BE1B156BCFF}">
      <dgm:prSet/>
      <dgm:spPr/>
      <dgm:t>
        <a:bodyPr/>
        <a:lstStyle/>
        <a:p>
          <a:endParaRPr lang="tr-TR"/>
        </a:p>
      </dgm:t>
    </dgm:pt>
    <dgm:pt modelId="{A0A5CAC9-4F75-4B50-9DC8-AF2D621350AB}" type="sibTrans" cxnId="{AB437B97-BBA3-4DCA-9DEE-7BE1B156BCFF}">
      <dgm:prSet/>
      <dgm:spPr/>
      <dgm:t>
        <a:bodyPr/>
        <a:lstStyle/>
        <a:p>
          <a:endParaRPr lang="tr-TR"/>
        </a:p>
      </dgm:t>
    </dgm:pt>
    <dgm:pt modelId="{E9F53DB4-3821-4C81-9C20-6D8480AF92D0}">
      <dgm:prSet/>
      <dgm:spPr>
        <a:xfrm rot="5400000">
          <a:off x="2192293" y="274257"/>
          <a:ext cx="411597" cy="3909666"/>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ÖDÜLLENDİRME</a:t>
          </a:r>
        </a:p>
      </dgm:t>
    </dgm:pt>
    <dgm:pt modelId="{21A7F4AC-C260-4AAD-A9AF-97AD761B2A36}" type="parTrans" cxnId="{F6280E2C-215C-4452-804D-23591D576BBA}">
      <dgm:prSet/>
      <dgm:spPr/>
      <dgm:t>
        <a:bodyPr/>
        <a:lstStyle/>
        <a:p>
          <a:endParaRPr lang="tr-TR"/>
        </a:p>
      </dgm:t>
    </dgm:pt>
    <dgm:pt modelId="{96B50765-1674-4339-A04D-18ADD80FE18A}" type="sibTrans" cxnId="{F6280E2C-215C-4452-804D-23591D576BBA}">
      <dgm:prSet/>
      <dgm:spPr/>
      <dgm:t>
        <a:bodyPr/>
        <a:lstStyle/>
        <a:p>
          <a:endParaRPr lang="tr-TR"/>
        </a:p>
      </dgm:t>
    </dgm:pt>
    <dgm:pt modelId="{EC13231A-39E6-4E0B-9647-322D06FD0283}" type="pres">
      <dgm:prSet presAssocID="{1B067549-3FD4-4636-8DD9-5E55C15769C7}" presName="linearFlow" presStyleCnt="0">
        <dgm:presLayoutVars>
          <dgm:dir/>
          <dgm:animLvl val="lvl"/>
          <dgm:resizeHandles val="exact"/>
        </dgm:presLayoutVars>
      </dgm:prSet>
      <dgm:spPr/>
      <dgm:t>
        <a:bodyPr/>
        <a:lstStyle/>
        <a:p>
          <a:endParaRPr lang="tr-TR"/>
        </a:p>
      </dgm:t>
    </dgm:pt>
    <dgm:pt modelId="{42E9C7E1-779D-4300-9E3C-467DDAEC9E9A}" type="pres">
      <dgm:prSet presAssocID="{ACB316CB-6261-4B1A-B204-BB91E09EB61B}" presName="composite" presStyleCnt="0"/>
      <dgm:spPr/>
    </dgm:pt>
    <dgm:pt modelId="{5043766B-716F-48C5-B316-EE620A929E37}" type="pres">
      <dgm:prSet presAssocID="{ACB316CB-6261-4B1A-B204-BB91E09EB61B}" presName="parentText" presStyleLbl="alignNode1" presStyleIdx="0" presStyleCnt="5">
        <dgm:presLayoutVars>
          <dgm:chMax val="1"/>
          <dgm:bulletEnabled val="1"/>
        </dgm:presLayoutVars>
      </dgm:prSet>
      <dgm:spPr>
        <a:prstGeom prst="chevron">
          <a:avLst/>
        </a:prstGeom>
      </dgm:spPr>
      <dgm:t>
        <a:bodyPr/>
        <a:lstStyle/>
        <a:p>
          <a:endParaRPr lang="tr-TR"/>
        </a:p>
      </dgm:t>
    </dgm:pt>
    <dgm:pt modelId="{9AB3E032-EE91-4FD9-A840-6481C7E413A7}" type="pres">
      <dgm:prSet presAssocID="{ACB316CB-6261-4B1A-B204-BB91E09EB61B}" presName="descendantText" presStyleLbl="alignAcc1" presStyleIdx="0" presStyleCnt="5" custLinFactNeighborX="0" custLinFactNeighborY="-301">
        <dgm:presLayoutVars>
          <dgm:bulletEnabled val="1"/>
        </dgm:presLayoutVars>
      </dgm:prSet>
      <dgm:spPr>
        <a:prstGeom prst="round2SameRect">
          <a:avLst/>
        </a:prstGeom>
      </dgm:spPr>
      <dgm:t>
        <a:bodyPr/>
        <a:lstStyle/>
        <a:p>
          <a:endParaRPr lang="tr-TR"/>
        </a:p>
      </dgm:t>
    </dgm:pt>
    <dgm:pt modelId="{B3A55895-E8DF-4DFC-89D1-2306C454A2B6}" type="pres">
      <dgm:prSet presAssocID="{79F72EA9-D777-448B-9FF3-A7F860C3E6A1}" presName="sp" presStyleCnt="0"/>
      <dgm:spPr/>
    </dgm:pt>
    <dgm:pt modelId="{1728D1EC-E977-488D-B59E-98B9CDF8E18C}" type="pres">
      <dgm:prSet presAssocID="{54148AA8-1D2F-4340-B4C3-F28FFBD60E11}" presName="composite" presStyleCnt="0"/>
      <dgm:spPr/>
    </dgm:pt>
    <dgm:pt modelId="{83C00589-1052-4A3C-8639-51A4F03A5179}" type="pres">
      <dgm:prSet presAssocID="{54148AA8-1D2F-4340-B4C3-F28FFBD60E11}" presName="parentText" presStyleLbl="alignNode1" presStyleIdx="1" presStyleCnt="5">
        <dgm:presLayoutVars>
          <dgm:chMax val="1"/>
          <dgm:bulletEnabled val="1"/>
        </dgm:presLayoutVars>
      </dgm:prSet>
      <dgm:spPr>
        <a:prstGeom prst="chevron">
          <a:avLst/>
        </a:prstGeom>
      </dgm:spPr>
      <dgm:t>
        <a:bodyPr/>
        <a:lstStyle/>
        <a:p>
          <a:endParaRPr lang="tr-TR"/>
        </a:p>
      </dgm:t>
    </dgm:pt>
    <dgm:pt modelId="{93F0FA10-1193-4299-86FB-E210594EF5F3}" type="pres">
      <dgm:prSet presAssocID="{54148AA8-1D2F-4340-B4C3-F28FFBD60E11}" presName="descendantText" presStyleLbl="alignAcc1" presStyleIdx="1" presStyleCnt="5">
        <dgm:presLayoutVars>
          <dgm:bulletEnabled val="1"/>
        </dgm:presLayoutVars>
      </dgm:prSet>
      <dgm:spPr>
        <a:prstGeom prst="round2SameRect">
          <a:avLst/>
        </a:prstGeom>
      </dgm:spPr>
      <dgm:t>
        <a:bodyPr/>
        <a:lstStyle/>
        <a:p>
          <a:endParaRPr lang="tr-TR"/>
        </a:p>
      </dgm:t>
    </dgm:pt>
    <dgm:pt modelId="{5E28E0CF-1E74-47FE-9C46-2C4339728298}" type="pres">
      <dgm:prSet presAssocID="{F7921625-2B09-44F1-A41A-F8EDBB983AAF}" presName="sp" presStyleCnt="0"/>
      <dgm:spPr/>
    </dgm:pt>
    <dgm:pt modelId="{B37960DB-7360-43FF-A817-D8DF7CC276E3}" type="pres">
      <dgm:prSet presAssocID="{4F509C7B-985E-445A-B7D9-65D12C69D55F}" presName="composite" presStyleCnt="0"/>
      <dgm:spPr/>
    </dgm:pt>
    <dgm:pt modelId="{EC33AC5D-6164-4063-A251-7A16A9EF169F}" type="pres">
      <dgm:prSet presAssocID="{4F509C7B-985E-445A-B7D9-65D12C69D55F}" presName="parentText" presStyleLbl="alignNode1" presStyleIdx="2" presStyleCnt="5">
        <dgm:presLayoutVars>
          <dgm:chMax val="1"/>
          <dgm:bulletEnabled val="1"/>
        </dgm:presLayoutVars>
      </dgm:prSet>
      <dgm:spPr>
        <a:prstGeom prst="chevron">
          <a:avLst/>
        </a:prstGeom>
      </dgm:spPr>
      <dgm:t>
        <a:bodyPr/>
        <a:lstStyle/>
        <a:p>
          <a:endParaRPr lang="tr-TR"/>
        </a:p>
      </dgm:t>
    </dgm:pt>
    <dgm:pt modelId="{F77A0209-1C93-4132-BB58-71D6017938F8}" type="pres">
      <dgm:prSet presAssocID="{4F509C7B-985E-445A-B7D9-65D12C69D55F}" presName="descendantText" presStyleLbl="alignAcc1" presStyleIdx="2" presStyleCnt="5">
        <dgm:presLayoutVars>
          <dgm:bulletEnabled val="1"/>
        </dgm:presLayoutVars>
      </dgm:prSet>
      <dgm:spPr>
        <a:prstGeom prst="round2SameRect">
          <a:avLst/>
        </a:prstGeom>
      </dgm:spPr>
      <dgm:t>
        <a:bodyPr/>
        <a:lstStyle/>
        <a:p>
          <a:endParaRPr lang="tr-TR"/>
        </a:p>
      </dgm:t>
    </dgm:pt>
    <dgm:pt modelId="{84D9A60C-C888-472F-AF5C-779AE5F22C3D}" type="pres">
      <dgm:prSet presAssocID="{568FFB0E-0DAD-4111-B31E-9C6D3FA3F239}" presName="sp" presStyleCnt="0"/>
      <dgm:spPr/>
    </dgm:pt>
    <dgm:pt modelId="{187FA5D8-B008-4F9D-915C-C8267C17BFC1}" type="pres">
      <dgm:prSet presAssocID="{90AB1D41-1688-4C42-AA6B-E6D524296CD0}" presName="composite" presStyleCnt="0"/>
      <dgm:spPr/>
    </dgm:pt>
    <dgm:pt modelId="{E48C9EDF-EC81-4EB6-9499-E445A2DCDF63}" type="pres">
      <dgm:prSet presAssocID="{90AB1D41-1688-4C42-AA6B-E6D524296CD0}" presName="parentText" presStyleLbl="alignNode1" presStyleIdx="3" presStyleCnt="5">
        <dgm:presLayoutVars>
          <dgm:chMax val="1"/>
          <dgm:bulletEnabled val="1"/>
        </dgm:presLayoutVars>
      </dgm:prSet>
      <dgm:spPr>
        <a:prstGeom prst="chevron">
          <a:avLst/>
        </a:prstGeom>
      </dgm:spPr>
      <dgm:t>
        <a:bodyPr/>
        <a:lstStyle/>
        <a:p>
          <a:endParaRPr lang="tr-TR"/>
        </a:p>
      </dgm:t>
    </dgm:pt>
    <dgm:pt modelId="{E8A67FEF-8B39-43ED-BA33-625D89FDE1FD}" type="pres">
      <dgm:prSet presAssocID="{90AB1D41-1688-4C42-AA6B-E6D524296CD0}" presName="descendantText" presStyleLbl="alignAcc1" presStyleIdx="3" presStyleCnt="5">
        <dgm:presLayoutVars>
          <dgm:bulletEnabled val="1"/>
        </dgm:presLayoutVars>
      </dgm:prSet>
      <dgm:spPr>
        <a:prstGeom prst="round2SameRect">
          <a:avLst/>
        </a:prstGeom>
      </dgm:spPr>
      <dgm:t>
        <a:bodyPr/>
        <a:lstStyle/>
        <a:p>
          <a:endParaRPr lang="tr-TR"/>
        </a:p>
      </dgm:t>
    </dgm:pt>
    <dgm:pt modelId="{BA7891D5-BA03-4683-8FB5-8970636566C8}" type="pres">
      <dgm:prSet presAssocID="{A8D05518-7F1F-430B-BBE9-66721440D91C}" presName="sp" presStyleCnt="0"/>
      <dgm:spPr/>
    </dgm:pt>
    <dgm:pt modelId="{346A70F4-74C4-47EA-95D0-031E2A2DCAFB}" type="pres">
      <dgm:prSet presAssocID="{BEEB7AFC-01AF-4DEA-A920-4C1619ACD23F}" presName="composite" presStyleCnt="0"/>
      <dgm:spPr/>
    </dgm:pt>
    <dgm:pt modelId="{5B306565-4CFF-4798-BC90-194E134285AD}" type="pres">
      <dgm:prSet presAssocID="{BEEB7AFC-01AF-4DEA-A920-4C1619ACD23F}" presName="parentText" presStyleLbl="alignNode1" presStyleIdx="4" presStyleCnt="5">
        <dgm:presLayoutVars>
          <dgm:chMax val="1"/>
          <dgm:bulletEnabled val="1"/>
        </dgm:presLayoutVars>
      </dgm:prSet>
      <dgm:spPr>
        <a:prstGeom prst="chevron">
          <a:avLst/>
        </a:prstGeom>
      </dgm:spPr>
      <dgm:t>
        <a:bodyPr/>
        <a:lstStyle/>
        <a:p>
          <a:endParaRPr lang="tr-TR"/>
        </a:p>
      </dgm:t>
    </dgm:pt>
    <dgm:pt modelId="{4E4B013C-E963-407D-9ED6-D61CC0465E68}" type="pres">
      <dgm:prSet presAssocID="{BEEB7AFC-01AF-4DEA-A920-4C1619ACD23F}" presName="descendantText" presStyleLbl="alignAcc1" presStyleIdx="4" presStyleCnt="5">
        <dgm:presLayoutVars>
          <dgm:bulletEnabled val="1"/>
        </dgm:presLayoutVars>
      </dgm:prSet>
      <dgm:spPr>
        <a:prstGeom prst="round2SameRect">
          <a:avLst/>
        </a:prstGeom>
      </dgm:spPr>
      <dgm:t>
        <a:bodyPr/>
        <a:lstStyle/>
        <a:p>
          <a:endParaRPr lang="tr-TR"/>
        </a:p>
      </dgm:t>
    </dgm:pt>
  </dgm:ptLst>
  <dgm:cxnLst>
    <dgm:cxn modelId="{DDE475BC-C1F2-4BB9-9C9F-5A6324EAF2F4}" srcId="{1B067549-3FD4-4636-8DD9-5E55C15769C7}" destId="{90AB1D41-1688-4C42-AA6B-E6D524296CD0}" srcOrd="3" destOrd="0" parTransId="{1754D51D-476D-4D25-AEC0-435A51D7D481}" sibTransId="{A8D05518-7F1F-430B-BBE9-66721440D91C}"/>
    <dgm:cxn modelId="{7D729548-4D2F-4CDA-A87A-24FCBA959C69}" type="presOf" srcId="{4F509C7B-985E-445A-B7D9-65D12C69D55F}" destId="{EC33AC5D-6164-4063-A251-7A16A9EF169F}" srcOrd="0" destOrd="0" presId="urn:microsoft.com/office/officeart/2005/8/layout/chevron2"/>
    <dgm:cxn modelId="{858BF40C-DB79-417D-A9DF-075176E26EBA}" srcId="{54148AA8-1D2F-4340-B4C3-F28FFBD60E11}" destId="{597F39B1-AE31-4E4C-8859-9E04515051A7}" srcOrd="0" destOrd="0" parTransId="{E99BFC0D-4CD7-4C1D-BDC8-54840F216EFA}" sibTransId="{621F78A7-A4CB-4AE5-9639-759FB31650D6}"/>
    <dgm:cxn modelId="{D67081F0-E172-48D4-AFB5-61FDDF19CA80}" srcId="{ACB316CB-6261-4B1A-B204-BB91E09EB61B}" destId="{11522941-BF02-4FB3-95BA-428AB4CAEA9C}" srcOrd="0" destOrd="0" parTransId="{C306B2EE-FBA0-4746-B6B2-5ED0439B52A3}" sibTransId="{00F0D713-5774-41F7-9297-353D88FCB2EE}"/>
    <dgm:cxn modelId="{C4944733-8F6E-4E9F-9A15-2A53755A9F0E}" type="presOf" srcId="{597F39B1-AE31-4E4C-8859-9E04515051A7}" destId="{93F0FA10-1193-4299-86FB-E210594EF5F3}" srcOrd="0" destOrd="0" presId="urn:microsoft.com/office/officeart/2005/8/layout/chevron2"/>
    <dgm:cxn modelId="{AB437B97-BBA3-4DCA-9DEE-7BE1B156BCFF}" srcId="{4F509C7B-985E-445A-B7D9-65D12C69D55F}" destId="{49CF1605-982C-48C1-A41A-B3CEE6772E1B}" srcOrd="0" destOrd="0" parTransId="{83C85959-CC72-4888-BC9B-88B3BDAAD45F}" sibTransId="{A0A5CAC9-4F75-4B50-9DC8-AF2D621350AB}"/>
    <dgm:cxn modelId="{F6280E2C-215C-4452-804D-23591D576BBA}" srcId="{BEEB7AFC-01AF-4DEA-A920-4C1619ACD23F}" destId="{E9F53DB4-3821-4C81-9C20-6D8480AF92D0}" srcOrd="0" destOrd="0" parTransId="{21A7F4AC-C260-4AAD-A9AF-97AD761B2A36}" sibTransId="{96B50765-1674-4339-A04D-18ADD80FE18A}"/>
    <dgm:cxn modelId="{40F6C210-3271-4E3D-AFCB-7BA12483653E}" type="presOf" srcId="{49CF1605-982C-48C1-A41A-B3CEE6772E1B}" destId="{F77A0209-1C93-4132-BB58-71D6017938F8}" srcOrd="0" destOrd="0" presId="urn:microsoft.com/office/officeart/2005/8/layout/chevron2"/>
    <dgm:cxn modelId="{AB4ACB7B-666A-4A02-939B-3BD8AB489330}" type="presOf" srcId="{ACB316CB-6261-4B1A-B204-BB91E09EB61B}" destId="{5043766B-716F-48C5-B316-EE620A929E37}" srcOrd="0" destOrd="0" presId="urn:microsoft.com/office/officeart/2005/8/layout/chevron2"/>
    <dgm:cxn modelId="{28A2182C-0AF8-4461-89E8-6DC7547B61A4}" srcId="{1B067549-3FD4-4636-8DD9-5E55C15769C7}" destId="{ACB316CB-6261-4B1A-B204-BB91E09EB61B}" srcOrd="0" destOrd="0" parTransId="{8EDFFAE5-EBF2-4FBC-BEBC-CEA114A84290}" sibTransId="{79F72EA9-D777-448B-9FF3-A7F860C3E6A1}"/>
    <dgm:cxn modelId="{D81078A5-94CA-43BF-BD76-0D62E61BBA4E}" srcId="{1B067549-3FD4-4636-8DD9-5E55C15769C7}" destId="{4F509C7B-985E-445A-B7D9-65D12C69D55F}" srcOrd="2" destOrd="0" parTransId="{F640ABE0-A172-462E-A885-0DE1ACA2C152}" sibTransId="{568FFB0E-0DAD-4111-B31E-9C6D3FA3F239}"/>
    <dgm:cxn modelId="{00837EE1-BE1C-426F-8F06-9A027D82C328}" type="presOf" srcId="{90AB1D41-1688-4C42-AA6B-E6D524296CD0}" destId="{E48C9EDF-EC81-4EB6-9499-E445A2DCDF63}" srcOrd="0" destOrd="0" presId="urn:microsoft.com/office/officeart/2005/8/layout/chevron2"/>
    <dgm:cxn modelId="{C904AA44-7B8A-4C09-825A-ABC2846FDB7B}" srcId="{1B067549-3FD4-4636-8DD9-5E55C15769C7}" destId="{54148AA8-1D2F-4340-B4C3-F28FFBD60E11}" srcOrd="1" destOrd="0" parTransId="{35E7ECC1-F96C-4698-BFC1-C7D438021950}" sibTransId="{F7921625-2B09-44F1-A41A-F8EDBB983AAF}"/>
    <dgm:cxn modelId="{FDE25CD7-091B-4197-8BAB-1A821CC852C3}" type="presOf" srcId="{11522941-BF02-4FB3-95BA-428AB4CAEA9C}" destId="{9AB3E032-EE91-4FD9-A840-6481C7E413A7}" srcOrd="0" destOrd="0" presId="urn:microsoft.com/office/officeart/2005/8/layout/chevron2"/>
    <dgm:cxn modelId="{6CD0CAFE-1A2C-491A-9468-31F37D2A51CC}" srcId="{1B067549-3FD4-4636-8DD9-5E55C15769C7}" destId="{BEEB7AFC-01AF-4DEA-A920-4C1619ACD23F}" srcOrd="4" destOrd="0" parTransId="{995BF723-88A8-4BF5-85EE-072EA98A8BFD}" sibTransId="{5C792ED5-D264-4281-A832-57DD148219A4}"/>
    <dgm:cxn modelId="{77743011-EE53-4728-B687-0D746CDFE8CB}" type="presOf" srcId="{1B067549-3FD4-4636-8DD9-5E55C15769C7}" destId="{EC13231A-39E6-4E0B-9647-322D06FD0283}" srcOrd="0" destOrd="0" presId="urn:microsoft.com/office/officeart/2005/8/layout/chevron2"/>
    <dgm:cxn modelId="{C9013167-6C91-45DE-A3C0-BEED9D453EC7}" type="presOf" srcId="{54148AA8-1D2F-4340-B4C3-F28FFBD60E11}" destId="{83C00589-1052-4A3C-8639-51A4F03A5179}" srcOrd="0" destOrd="0" presId="urn:microsoft.com/office/officeart/2005/8/layout/chevron2"/>
    <dgm:cxn modelId="{46200C98-7D40-4978-9029-90084E85A9DF}" type="presOf" srcId="{E9F53DB4-3821-4C81-9C20-6D8480AF92D0}" destId="{4E4B013C-E963-407D-9ED6-D61CC0465E68}" srcOrd="0" destOrd="0" presId="urn:microsoft.com/office/officeart/2005/8/layout/chevron2"/>
    <dgm:cxn modelId="{86484B9D-74AC-4C31-A92C-1E6A1AF66430}" type="presOf" srcId="{BEEB7AFC-01AF-4DEA-A920-4C1619ACD23F}" destId="{5B306565-4CFF-4798-BC90-194E134285AD}" srcOrd="0" destOrd="0" presId="urn:microsoft.com/office/officeart/2005/8/layout/chevron2"/>
    <dgm:cxn modelId="{A407D8D0-F946-4008-87B6-DB8B6BC7051E}" srcId="{90AB1D41-1688-4C42-AA6B-E6D524296CD0}" destId="{4BD3C78F-1DAD-4234-8536-FF9630843013}" srcOrd="0" destOrd="0" parTransId="{183F559E-C948-4AA8-8001-9AA0301981DA}" sibTransId="{8A3B7ED3-F082-4488-B82A-E9B7FBC34848}"/>
    <dgm:cxn modelId="{029A2E88-1E5D-4DCE-A16A-5EBD0C7D65EF}" type="presOf" srcId="{4BD3C78F-1DAD-4234-8536-FF9630843013}" destId="{E8A67FEF-8B39-43ED-BA33-625D89FDE1FD}" srcOrd="0" destOrd="0" presId="urn:microsoft.com/office/officeart/2005/8/layout/chevron2"/>
    <dgm:cxn modelId="{180C4888-8FD1-4857-B69D-C4BD9D289AAA}" type="presParOf" srcId="{EC13231A-39E6-4E0B-9647-322D06FD0283}" destId="{42E9C7E1-779D-4300-9E3C-467DDAEC9E9A}" srcOrd="0" destOrd="0" presId="urn:microsoft.com/office/officeart/2005/8/layout/chevron2"/>
    <dgm:cxn modelId="{511DEA1B-A9DC-4881-AEA5-0ACCFCCCAB72}" type="presParOf" srcId="{42E9C7E1-779D-4300-9E3C-467DDAEC9E9A}" destId="{5043766B-716F-48C5-B316-EE620A929E37}" srcOrd="0" destOrd="0" presId="urn:microsoft.com/office/officeart/2005/8/layout/chevron2"/>
    <dgm:cxn modelId="{FE5084A1-56AA-43E2-80BE-E153DFAFFF56}" type="presParOf" srcId="{42E9C7E1-779D-4300-9E3C-467DDAEC9E9A}" destId="{9AB3E032-EE91-4FD9-A840-6481C7E413A7}" srcOrd="1" destOrd="0" presId="urn:microsoft.com/office/officeart/2005/8/layout/chevron2"/>
    <dgm:cxn modelId="{EADFD68E-233E-468D-9892-A37FCADB2B9B}" type="presParOf" srcId="{EC13231A-39E6-4E0B-9647-322D06FD0283}" destId="{B3A55895-E8DF-4DFC-89D1-2306C454A2B6}" srcOrd="1" destOrd="0" presId="urn:microsoft.com/office/officeart/2005/8/layout/chevron2"/>
    <dgm:cxn modelId="{D6C3E323-D40F-40D1-9A25-AF5AC7E1DD9E}" type="presParOf" srcId="{EC13231A-39E6-4E0B-9647-322D06FD0283}" destId="{1728D1EC-E977-488D-B59E-98B9CDF8E18C}" srcOrd="2" destOrd="0" presId="urn:microsoft.com/office/officeart/2005/8/layout/chevron2"/>
    <dgm:cxn modelId="{A20DB5DF-3263-4232-96CE-62ECD139B056}" type="presParOf" srcId="{1728D1EC-E977-488D-B59E-98B9CDF8E18C}" destId="{83C00589-1052-4A3C-8639-51A4F03A5179}" srcOrd="0" destOrd="0" presId="urn:microsoft.com/office/officeart/2005/8/layout/chevron2"/>
    <dgm:cxn modelId="{C8412699-E132-451C-96AC-62342028C8C4}" type="presParOf" srcId="{1728D1EC-E977-488D-B59E-98B9CDF8E18C}" destId="{93F0FA10-1193-4299-86FB-E210594EF5F3}" srcOrd="1" destOrd="0" presId="urn:microsoft.com/office/officeart/2005/8/layout/chevron2"/>
    <dgm:cxn modelId="{1C3BD368-F62B-4D70-A317-196A838AAF3F}" type="presParOf" srcId="{EC13231A-39E6-4E0B-9647-322D06FD0283}" destId="{5E28E0CF-1E74-47FE-9C46-2C4339728298}" srcOrd="3" destOrd="0" presId="urn:microsoft.com/office/officeart/2005/8/layout/chevron2"/>
    <dgm:cxn modelId="{EF817520-CF63-46EA-8E3A-3BFC9EC889BC}" type="presParOf" srcId="{EC13231A-39E6-4E0B-9647-322D06FD0283}" destId="{B37960DB-7360-43FF-A817-D8DF7CC276E3}" srcOrd="4" destOrd="0" presId="urn:microsoft.com/office/officeart/2005/8/layout/chevron2"/>
    <dgm:cxn modelId="{FB64D14D-A58D-46E1-9C48-3A6597351305}" type="presParOf" srcId="{B37960DB-7360-43FF-A817-D8DF7CC276E3}" destId="{EC33AC5D-6164-4063-A251-7A16A9EF169F}" srcOrd="0" destOrd="0" presId="urn:microsoft.com/office/officeart/2005/8/layout/chevron2"/>
    <dgm:cxn modelId="{35DC98F3-B55C-43BA-B681-0209DE64DEDE}" type="presParOf" srcId="{B37960DB-7360-43FF-A817-D8DF7CC276E3}" destId="{F77A0209-1C93-4132-BB58-71D6017938F8}" srcOrd="1" destOrd="0" presId="urn:microsoft.com/office/officeart/2005/8/layout/chevron2"/>
    <dgm:cxn modelId="{72C95FE7-2A72-4071-A008-B5632D8160FB}" type="presParOf" srcId="{EC13231A-39E6-4E0B-9647-322D06FD0283}" destId="{84D9A60C-C888-472F-AF5C-779AE5F22C3D}" srcOrd="5" destOrd="0" presId="urn:microsoft.com/office/officeart/2005/8/layout/chevron2"/>
    <dgm:cxn modelId="{A2604F45-AA9A-4C29-A3BA-15D05B738575}" type="presParOf" srcId="{EC13231A-39E6-4E0B-9647-322D06FD0283}" destId="{187FA5D8-B008-4F9D-915C-C8267C17BFC1}" srcOrd="6" destOrd="0" presId="urn:microsoft.com/office/officeart/2005/8/layout/chevron2"/>
    <dgm:cxn modelId="{F9741ABB-B6B1-46EB-8139-E68D2802C54D}" type="presParOf" srcId="{187FA5D8-B008-4F9D-915C-C8267C17BFC1}" destId="{E48C9EDF-EC81-4EB6-9499-E445A2DCDF63}" srcOrd="0" destOrd="0" presId="urn:microsoft.com/office/officeart/2005/8/layout/chevron2"/>
    <dgm:cxn modelId="{D0ABF0DE-5591-4526-A61E-E1873602CDF5}" type="presParOf" srcId="{187FA5D8-B008-4F9D-915C-C8267C17BFC1}" destId="{E8A67FEF-8B39-43ED-BA33-625D89FDE1FD}" srcOrd="1" destOrd="0" presId="urn:microsoft.com/office/officeart/2005/8/layout/chevron2"/>
    <dgm:cxn modelId="{2DBFDD6E-F480-4CBE-A1D3-D5FB5074D653}" type="presParOf" srcId="{EC13231A-39E6-4E0B-9647-322D06FD0283}" destId="{BA7891D5-BA03-4683-8FB5-8970636566C8}" srcOrd="7" destOrd="0" presId="urn:microsoft.com/office/officeart/2005/8/layout/chevron2"/>
    <dgm:cxn modelId="{CFFD2141-6B92-42B1-AABD-C4EA911DB79D}" type="presParOf" srcId="{EC13231A-39E6-4E0B-9647-322D06FD0283}" destId="{346A70F4-74C4-47EA-95D0-031E2A2DCAFB}" srcOrd="8" destOrd="0" presId="urn:microsoft.com/office/officeart/2005/8/layout/chevron2"/>
    <dgm:cxn modelId="{523CDAD6-E511-4FB0-936F-D671C6B416F2}" type="presParOf" srcId="{346A70F4-74C4-47EA-95D0-031E2A2DCAFB}" destId="{5B306565-4CFF-4798-BC90-194E134285AD}" srcOrd="0" destOrd="0" presId="urn:microsoft.com/office/officeart/2005/8/layout/chevron2"/>
    <dgm:cxn modelId="{C9981194-31BF-4979-8C4E-2D0367FAD33B}" type="presParOf" srcId="{346A70F4-74C4-47EA-95D0-031E2A2DCAFB}" destId="{4E4B013C-E963-407D-9ED6-D61CC0465E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3766B-716F-48C5-B316-EE620A929E37}">
      <dsp:nvSpPr>
        <dsp:cNvPr id="0" name=""/>
        <dsp:cNvSpPr/>
      </dsp:nvSpPr>
      <dsp:spPr>
        <a:xfrm rot="5400000">
          <a:off x="-112495" y="113002"/>
          <a:ext cx="749971" cy="524979"/>
        </a:xfrm>
        <a:prstGeom prst="chevron">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tr-TR" sz="1400" kern="1200" dirty="0">
            <a:solidFill>
              <a:sysClr val="window" lastClr="FFFFFF"/>
            </a:solidFill>
            <a:latin typeface="Calibri"/>
            <a:ea typeface="+mn-ea"/>
            <a:cs typeface="+mn-cs"/>
          </a:endParaRPr>
        </a:p>
      </dsp:txBody>
      <dsp:txXfrm rot="-5400000">
        <a:off x="2" y="262996"/>
        <a:ext cx="524979" cy="224992"/>
      </dsp:txXfrm>
    </dsp:sp>
    <dsp:sp modelId="{9AB3E032-EE91-4FD9-A840-6481C7E413A7}">
      <dsp:nvSpPr>
        <dsp:cNvPr id="0" name=""/>
        <dsp:cNvSpPr/>
      </dsp:nvSpPr>
      <dsp:spPr>
        <a:xfrm rot="5400000">
          <a:off x="2642897" y="-2117917"/>
          <a:ext cx="487481" cy="4723317"/>
        </a:xfrm>
        <a:prstGeom prst="round2Same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solidFill>
                <a:sysClr val="windowText" lastClr="000000">
                  <a:hueOff val="0"/>
                  <a:satOff val="0"/>
                  <a:lumOff val="0"/>
                  <a:alphaOff val="0"/>
                </a:sysClr>
              </a:solidFill>
              <a:latin typeface="Calibri"/>
              <a:ea typeface="+mn-ea"/>
              <a:cs typeface="+mn-cs"/>
            </a:rPr>
            <a:t>KONUŞMA</a:t>
          </a:r>
        </a:p>
      </dsp:txBody>
      <dsp:txXfrm rot="-5400000">
        <a:off x="524980" y="23797"/>
        <a:ext cx="4699520" cy="439887"/>
      </dsp:txXfrm>
    </dsp:sp>
    <dsp:sp modelId="{83C00589-1052-4A3C-8639-51A4F03A5179}">
      <dsp:nvSpPr>
        <dsp:cNvPr id="0" name=""/>
        <dsp:cNvSpPr/>
      </dsp:nvSpPr>
      <dsp:spPr>
        <a:xfrm rot="5400000">
          <a:off x="-112495" y="739647"/>
          <a:ext cx="749971" cy="524979"/>
        </a:xfrm>
        <a:prstGeom prst="chevron">
          <a:avLst/>
        </a:prstGeo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tr-TR" sz="1400" kern="1200" dirty="0">
            <a:solidFill>
              <a:sysClr val="window" lastClr="FFFFFF"/>
            </a:solidFill>
            <a:latin typeface="Calibri"/>
            <a:ea typeface="+mn-ea"/>
            <a:cs typeface="+mn-cs"/>
          </a:endParaRPr>
        </a:p>
      </dsp:txBody>
      <dsp:txXfrm rot="-5400000">
        <a:off x="2" y="889641"/>
        <a:ext cx="524979" cy="224992"/>
      </dsp:txXfrm>
    </dsp:sp>
    <dsp:sp modelId="{93F0FA10-1193-4299-86FB-E210594EF5F3}">
      <dsp:nvSpPr>
        <dsp:cNvPr id="0" name=""/>
        <dsp:cNvSpPr/>
      </dsp:nvSpPr>
      <dsp:spPr>
        <a:xfrm rot="5400000">
          <a:off x="2642897" y="-1490766"/>
          <a:ext cx="487481" cy="4723317"/>
        </a:xfrm>
        <a:prstGeom prst="round2SameRect">
          <a:avLst/>
        </a:prstGeo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solidFill>
                <a:sysClr val="windowText" lastClr="000000">
                  <a:hueOff val="0"/>
                  <a:satOff val="0"/>
                  <a:lumOff val="0"/>
                  <a:alphaOff val="0"/>
                </a:sysClr>
              </a:solidFill>
              <a:latin typeface="Calibri"/>
              <a:ea typeface="+mn-ea"/>
              <a:cs typeface="+mn-cs"/>
            </a:rPr>
            <a:t>DÜŞÜNME</a:t>
          </a:r>
        </a:p>
      </dsp:txBody>
      <dsp:txXfrm rot="-5400000">
        <a:off x="524980" y="650948"/>
        <a:ext cx="4699520" cy="439887"/>
      </dsp:txXfrm>
    </dsp:sp>
    <dsp:sp modelId="{EC33AC5D-6164-4063-A251-7A16A9EF169F}">
      <dsp:nvSpPr>
        <dsp:cNvPr id="0" name=""/>
        <dsp:cNvSpPr/>
      </dsp:nvSpPr>
      <dsp:spPr>
        <a:xfrm rot="5400000">
          <a:off x="-112495" y="1366292"/>
          <a:ext cx="749971" cy="524979"/>
        </a:xfrm>
        <a:prstGeom prst="chevron">
          <a:avLst/>
        </a:prstGeo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tr-TR" sz="1400" kern="1200" dirty="0">
            <a:solidFill>
              <a:sysClr val="window" lastClr="FFFFFF"/>
            </a:solidFill>
            <a:latin typeface="Calibri"/>
            <a:ea typeface="+mn-ea"/>
            <a:cs typeface="+mn-cs"/>
          </a:endParaRPr>
        </a:p>
      </dsp:txBody>
      <dsp:txXfrm rot="-5400000">
        <a:off x="2" y="1516286"/>
        <a:ext cx="524979" cy="224992"/>
      </dsp:txXfrm>
    </dsp:sp>
    <dsp:sp modelId="{F77A0209-1C93-4132-BB58-71D6017938F8}">
      <dsp:nvSpPr>
        <dsp:cNvPr id="0" name=""/>
        <dsp:cNvSpPr/>
      </dsp:nvSpPr>
      <dsp:spPr>
        <a:xfrm rot="5400000">
          <a:off x="2642897" y="-864121"/>
          <a:ext cx="487481" cy="4723317"/>
        </a:xfrm>
        <a:prstGeom prst="round2Same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solidFill>
                <a:sysClr val="windowText" lastClr="000000">
                  <a:hueOff val="0"/>
                  <a:satOff val="0"/>
                  <a:lumOff val="0"/>
                  <a:alphaOff val="0"/>
                </a:sysClr>
              </a:solidFill>
              <a:latin typeface="Calibri"/>
              <a:ea typeface="+mn-ea"/>
              <a:cs typeface="+mn-cs"/>
            </a:rPr>
            <a:t>HAREKETE GEÇME</a:t>
          </a:r>
        </a:p>
      </dsp:txBody>
      <dsp:txXfrm rot="-5400000">
        <a:off x="524980" y="1277593"/>
        <a:ext cx="4699520" cy="439887"/>
      </dsp:txXfrm>
    </dsp:sp>
    <dsp:sp modelId="{E48C9EDF-EC81-4EB6-9499-E445A2DCDF63}">
      <dsp:nvSpPr>
        <dsp:cNvPr id="0" name=""/>
        <dsp:cNvSpPr/>
      </dsp:nvSpPr>
      <dsp:spPr>
        <a:xfrm rot="5400000">
          <a:off x="-112495" y="1992936"/>
          <a:ext cx="749971" cy="524979"/>
        </a:xfrm>
        <a:prstGeom prst="chevron">
          <a:avLst/>
        </a:prstGeo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tr-TR" sz="1400" kern="1200" dirty="0">
            <a:solidFill>
              <a:sysClr val="window" lastClr="FFFFFF"/>
            </a:solidFill>
            <a:latin typeface="Calibri"/>
            <a:ea typeface="+mn-ea"/>
            <a:cs typeface="+mn-cs"/>
          </a:endParaRPr>
        </a:p>
      </dsp:txBody>
      <dsp:txXfrm rot="-5400000">
        <a:off x="2" y="2142930"/>
        <a:ext cx="524979" cy="224992"/>
      </dsp:txXfrm>
    </dsp:sp>
    <dsp:sp modelId="{E8A67FEF-8B39-43ED-BA33-625D89FDE1FD}">
      <dsp:nvSpPr>
        <dsp:cNvPr id="0" name=""/>
        <dsp:cNvSpPr/>
      </dsp:nvSpPr>
      <dsp:spPr>
        <a:xfrm rot="5400000">
          <a:off x="2642897" y="-237476"/>
          <a:ext cx="487481" cy="4723317"/>
        </a:xfrm>
        <a:prstGeom prst="round2SameRect">
          <a:avLst/>
        </a:prstGeo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solidFill>
                <a:sysClr val="windowText" lastClr="000000">
                  <a:hueOff val="0"/>
                  <a:satOff val="0"/>
                  <a:lumOff val="0"/>
                  <a:alphaOff val="0"/>
                </a:sysClr>
              </a:solidFill>
              <a:latin typeface="Calibri"/>
              <a:ea typeface="+mn-ea"/>
              <a:cs typeface="+mn-cs"/>
            </a:rPr>
            <a:t>DENETLEME</a:t>
          </a:r>
        </a:p>
      </dsp:txBody>
      <dsp:txXfrm rot="-5400000">
        <a:off x="524980" y="1904238"/>
        <a:ext cx="4699520" cy="439887"/>
      </dsp:txXfrm>
    </dsp:sp>
    <dsp:sp modelId="{5B306565-4CFF-4798-BC90-194E134285AD}">
      <dsp:nvSpPr>
        <dsp:cNvPr id="0" name=""/>
        <dsp:cNvSpPr/>
      </dsp:nvSpPr>
      <dsp:spPr>
        <a:xfrm rot="5400000">
          <a:off x="-112495" y="2619581"/>
          <a:ext cx="749971" cy="524979"/>
        </a:xfrm>
        <a:prstGeom prst="chevron">
          <a:avLst/>
        </a:prstGeo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tr-TR" sz="1400" kern="1200" dirty="0">
            <a:solidFill>
              <a:sysClr val="window" lastClr="FFFFFF"/>
            </a:solidFill>
            <a:latin typeface="Calibri"/>
            <a:ea typeface="+mn-ea"/>
            <a:cs typeface="+mn-cs"/>
          </a:endParaRPr>
        </a:p>
      </dsp:txBody>
      <dsp:txXfrm rot="-5400000">
        <a:off x="2" y="2769575"/>
        <a:ext cx="524979" cy="224992"/>
      </dsp:txXfrm>
    </dsp:sp>
    <dsp:sp modelId="{4E4B013C-E963-407D-9ED6-D61CC0465E68}">
      <dsp:nvSpPr>
        <dsp:cNvPr id="0" name=""/>
        <dsp:cNvSpPr/>
      </dsp:nvSpPr>
      <dsp:spPr>
        <a:xfrm rot="5400000">
          <a:off x="2642897" y="389167"/>
          <a:ext cx="487481" cy="4723317"/>
        </a:xfrm>
        <a:prstGeom prst="round2Same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solidFill>
                <a:sysClr val="windowText" lastClr="000000">
                  <a:hueOff val="0"/>
                  <a:satOff val="0"/>
                  <a:lumOff val="0"/>
                  <a:alphaOff val="0"/>
                </a:sysClr>
              </a:solidFill>
              <a:latin typeface="Calibri"/>
              <a:ea typeface="+mn-ea"/>
              <a:cs typeface="+mn-cs"/>
            </a:rPr>
            <a:t>ÖDÜLLENDİRME</a:t>
          </a:r>
        </a:p>
      </dsp:txBody>
      <dsp:txXfrm rot="-5400000">
        <a:off x="524980" y="2530882"/>
        <a:ext cx="4699520" cy="4398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8.02.2024</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8.02.2024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8.02.2024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8.02.2024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8.02.2024</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8.02.2024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8.02.2024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8.02.2024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8.02.2024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8.02.2024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8.02.2024</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8.02.2024</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cut thruBlk="1"/>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stunyeteneklicocuklar.com/cocuklarin-problem-cozmede-kullanabilecekleri-bes-asamali-bir-stratej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57818" y="2357430"/>
            <a:ext cx="3786182" cy="2071702"/>
          </a:xfrm>
        </p:spPr>
        <p:txBody>
          <a:bodyPr/>
          <a:lstStyle/>
          <a:p>
            <a:r>
              <a:rPr lang="tr-TR" b="1" dirty="0" smtClean="0">
                <a:latin typeface="Times New Roman" pitchFamily="18" charset="0"/>
                <a:cs typeface="Times New Roman" pitchFamily="18" charset="0"/>
              </a:rPr>
              <a:t>PROBLEM ÇÖZME BECERİSİ</a:t>
            </a:r>
            <a:endParaRPr lang="tr-TR" b="1" dirty="0">
              <a:latin typeface="Times New Roman" pitchFamily="18" charset="0"/>
              <a:cs typeface="Times New Roman" pitchFamily="18" charset="0"/>
            </a:endParaRPr>
          </a:p>
        </p:txBody>
      </p:sp>
      <p:pic>
        <p:nvPicPr>
          <p:cNvPr id="51202" name="Picture 2"/>
          <p:cNvPicPr>
            <a:picLocks noChangeAspect="1" noChangeArrowheads="1"/>
          </p:cNvPicPr>
          <p:nvPr/>
        </p:nvPicPr>
        <p:blipFill>
          <a:blip r:embed="rId2"/>
          <a:srcRect/>
          <a:stretch>
            <a:fillRect/>
          </a:stretch>
        </p:blipFill>
        <p:spPr bwMode="auto">
          <a:xfrm>
            <a:off x="0" y="0"/>
            <a:ext cx="5372100" cy="6858000"/>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928662" y="1071546"/>
            <a:ext cx="7772400" cy="4572000"/>
          </a:xfrm>
        </p:spPr>
        <p:txBody>
          <a:bodyPr>
            <a:normAutofit fontScale="92500" lnSpcReduction="20000"/>
          </a:bodyPr>
          <a:lstStyle/>
          <a:p>
            <a:pPr algn="just">
              <a:buNone/>
            </a:pP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Çocuklar Üzerinde Ne Tür Etkileri Vardır?</a:t>
            </a:r>
          </a:p>
          <a:p>
            <a:pPr algn="just">
              <a:buNone/>
            </a:pP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     Bu tutumu sergileyen anne ve babaların beklentileri, niyetleri her ne kadar iyi olsa da, bu tutumu sergilemek çocuklar üzerinde olumsuz etkiler bırakmaktadır. Olumsuz sonuçlara göre bu çocuklarda:</a:t>
            </a:r>
          </a:p>
          <a:p>
            <a:pPr algn="just">
              <a:buNone/>
            </a:pP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Problem çözme becerilerinin yetersiz gelişimine,</a:t>
            </a:r>
          </a:p>
          <a:p>
            <a:r>
              <a:rPr lang="tr-TR" sz="2400" dirty="0" smtClean="0">
                <a:latin typeface="Times New Roman" pitchFamily="18" charset="0"/>
                <a:cs typeface="Times New Roman" pitchFamily="18" charset="0"/>
              </a:rPr>
              <a:t>Yetişkinlik dönemine geldiğinde depresyona yatkınlık ve depresyon ilaçlarını kullanmaya yönelik yatkınlık,</a:t>
            </a:r>
          </a:p>
          <a:p>
            <a:r>
              <a:rPr lang="tr-TR" sz="2400" dirty="0" smtClean="0">
                <a:latin typeface="Times New Roman" pitchFamily="18" charset="0"/>
                <a:cs typeface="Times New Roman" pitchFamily="18" charset="0"/>
              </a:rPr>
              <a:t>Kimlik gelişimi ve özgüven ile ilgili sorunlar,</a:t>
            </a:r>
          </a:p>
          <a:p>
            <a:r>
              <a:rPr lang="tr-TR" sz="2400" dirty="0" smtClean="0">
                <a:latin typeface="Times New Roman" pitchFamily="18" charset="0"/>
                <a:cs typeface="Times New Roman" pitchFamily="18" charset="0"/>
              </a:rPr>
              <a:t>Bağımlı kişilik gelişimi,</a:t>
            </a:r>
          </a:p>
          <a:p>
            <a:r>
              <a:rPr lang="tr-TR" sz="2400" dirty="0" smtClean="0">
                <a:latin typeface="Times New Roman" pitchFamily="18" charset="0"/>
                <a:cs typeface="Times New Roman" pitchFamily="18" charset="0"/>
              </a:rPr>
              <a:t>Benlik saygısında düşüş,</a:t>
            </a:r>
          </a:p>
          <a:p>
            <a:r>
              <a:rPr lang="tr-TR" sz="2400" dirty="0" err="1" smtClean="0">
                <a:latin typeface="Times New Roman" pitchFamily="18" charset="0"/>
                <a:cs typeface="Times New Roman" pitchFamily="18" charset="0"/>
              </a:rPr>
              <a:t>Narsist</a:t>
            </a:r>
            <a:r>
              <a:rPr lang="tr-TR" sz="2400" dirty="0" smtClean="0">
                <a:latin typeface="Times New Roman" pitchFamily="18" charset="0"/>
                <a:cs typeface="Times New Roman" pitchFamily="18" charset="0"/>
              </a:rPr>
              <a:t> kişilik gelişimi görülebilir.</a:t>
            </a:r>
            <a:endParaRPr lang="tr-TR" dirty="0"/>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42910" y="928670"/>
            <a:ext cx="7772400" cy="4572000"/>
          </a:xfrm>
        </p:spPr>
        <p:txBody>
          <a:bodyPr>
            <a:normAutofit fontScale="85000" lnSpcReduction="10000"/>
          </a:bodyPr>
          <a:lstStyle/>
          <a:p>
            <a:pPr lvl="0" algn="just">
              <a:lnSpc>
                <a:spcPct val="115000"/>
              </a:lnSpc>
              <a:spcAft>
                <a:spcPts val="1000"/>
              </a:spcAft>
              <a:buNone/>
              <a:tabLst>
                <a:tab pos="457200" algn="l"/>
              </a:tabLst>
            </a:pPr>
            <a:r>
              <a:rPr lang="tr-TR" sz="3200" b="1" dirty="0" smtClean="0">
                <a:latin typeface="Times New Roman" pitchFamily="18" charset="0"/>
                <a:cs typeface="Times New Roman" pitchFamily="18" charset="0"/>
              </a:rPr>
              <a:t>   Çocuklara problem çözme becerisi kazandırmak için ailelere öneriler;</a:t>
            </a:r>
            <a:endParaRPr lang="tr-TR" sz="2800" dirty="0" smtClean="0">
              <a:latin typeface="Times New Roman"/>
              <a:ea typeface="Times New Roman"/>
              <a:cs typeface="Times New Roman"/>
            </a:endParaRPr>
          </a:p>
          <a:p>
            <a:pPr lvl="0" algn="just">
              <a:lnSpc>
                <a:spcPct val="115000"/>
              </a:lnSpc>
              <a:spcAft>
                <a:spcPts val="1000"/>
              </a:spcAft>
              <a:buFont typeface="Arial"/>
              <a:buChar char="•"/>
              <a:tabLst>
                <a:tab pos="457200" algn="l"/>
              </a:tabLst>
            </a:pPr>
            <a:r>
              <a:rPr lang="tr-TR" sz="2800" dirty="0" smtClean="0">
                <a:latin typeface="Times New Roman"/>
                <a:ea typeface="Times New Roman"/>
                <a:cs typeface="Times New Roman"/>
              </a:rPr>
              <a:t>Çocuğunuzu bir sorun anında mutlaka dinleyin ve onun ihtiyaçlarını, isteklerini anlamaya çalışın</a:t>
            </a:r>
            <a:endParaRPr lang="tr-TR" sz="2800" dirty="0" smtClean="0">
              <a:ea typeface="Times New Roman"/>
              <a:cs typeface="Times New Roman"/>
            </a:endParaRPr>
          </a:p>
          <a:p>
            <a:pPr algn="just">
              <a:lnSpc>
                <a:spcPct val="115000"/>
              </a:lnSpc>
              <a:spcAft>
                <a:spcPts val="1000"/>
              </a:spcAft>
              <a:buFont typeface="Arial"/>
              <a:buChar char="•"/>
              <a:tabLst>
                <a:tab pos="457200" algn="l"/>
              </a:tabLst>
            </a:pPr>
            <a:r>
              <a:rPr lang="tr-TR" sz="2800" dirty="0" smtClean="0">
                <a:latin typeface="Times New Roman"/>
                <a:ea typeface="Times New Roman"/>
                <a:cs typeface="Times New Roman"/>
              </a:rPr>
              <a:t>Çocuğunuza onu anladığınızı belirtin, onun düşüncelerini özetleyerek doğru anlayıp anlamadığınızı ona gösterin.</a:t>
            </a:r>
          </a:p>
          <a:p>
            <a:pPr algn="just">
              <a:lnSpc>
                <a:spcPct val="115000"/>
              </a:lnSpc>
              <a:spcAft>
                <a:spcPts val="1000"/>
              </a:spcAft>
              <a:buFont typeface="Arial"/>
              <a:buChar char="•"/>
              <a:tabLst>
                <a:tab pos="457200" algn="l"/>
              </a:tabLst>
            </a:pPr>
            <a:r>
              <a:rPr lang="tr-TR" sz="3200" dirty="0" smtClean="0">
                <a:latin typeface="Times New Roman"/>
                <a:ea typeface="Times New Roman"/>
              </a:rPr>
              <a:t> </a:t>
            </a:r>
            <a:r>
              <a:rPr lang="tr-TR" sz="2800" dirty="0" smtClean="0">
                <a:latin typeface="Times New Roman"/>
                <a:ea typeface="Times New Roman"/>
              </a:rPr>
              <a:t>Düşüncelerine önem gösterdiğinizi hissettirin. Böylece bir sorunla karşılaştığında kendi verdiği kararların önemli olduğunun farkında olacak ve doğru adımlar atacaktır.</a:t>
            </a:r>
            <a:endParaRPr lang="tr-TR" sz="2800" dirty="0" smtClean="0">
              <a:ea typeface="Times New Roman"/>
              <a:cs typeface="Times New Roman"/>
            </a:endParaRPr>
          </a:p>
          <a:p>
            <a:endParaRPr lang="tr-TR" dirty="0"/>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eyin Fırtınası Nedir? | benimühendisim"/>
          <p:cNvPicPr>
            <a:picLocks noChangeAspect="1" noChangeArrowheads="1"/>
          </p:cNvPicPr>
          <p:nvPr/>
        </p:nvPicPr>
        <p:blipFill>
          <a:blip r:embed="rId2"/>
          <a:srcRect t="17861" r="3571" b="15158"/>
          <a:stretch>
            <a:fillRect/>
          </a:stretch>
        </p:blipFill>
        <p:spPr bwMode="auto">
          <a:xfrm>
            <a:off x="2000232" y="4071942"/>
            <a:ext cx="4572032" cy="2540018"/>
          </a:xfrm>
          <a:prstGeom prst="rect">
            <a:avLst/>
          </a:prstGeom>
          <a:noFill/>
        </p:spPr>
      </p:pic>
      <p:sp>
        <p:nvSpPr>
          <p:cNvPr id="3" name="2 İçerik Yer Tutucusu"/>
          <p:cNvSpPr>
            <a:spLocks noGrp="1"/>
          </p:cNvSpPr>
          <p:nvPr>
            <p:ph sz="quarter" idx="1"/>
          </p:nvPr>
        </p:nvSpPr>
        <p:spPr>
          <a:xfrm>
            <a:off x="642910" y="1071546"/>
            <a:ext cx="7772400" cy="3429024"/>
          </a:xfrm>
        </p:spPr>
        <p:txBody>
          <a:bodyPr/>
          <a:lstStyle/>
          <a:p>
            <a:pPr algn="just"/>
            <a:r>
              <a:rPr lang="tr-TR" sz="2400" dirty="0" smtClean="0">
                <a:latin typeface="Times New Roman"/>
                <a:ea typeface="Times New Roman"/>
              </a:rPr>
              <a:t>Çocuğunuzla beraber beyin fırtınası yaparak çözümler bulmaya çalışabilirsiniz. </a:t>
            </a:r>
          </a:p>
          <a:p>
            <a:pPr algn="just"/>
            <a:r>
              <a:rPr lang="tr-TR" sz="2400" dirty="0" smtClean="0">
                <a:latin typeface="Times New Roman"/>
                <a:ea typeface="Times New Roman"/>
              </a:rPr>
              <a:t>Fikirleri sizin vermeniz yerine onun bulmasını teşvik etmelisiniz. Basit ya da saçma önerileri olabilir. Onu eleştirmeden her önerisini değerlendirmelisiniz. Uygulanabilir hale getirmek için fikrini geliştirmesine yardım edebilir ya da olumsuz bir seçenek varsa nedenlerini paylaşabilirsiniz.</a:t>
            </a:r>
            <a:endParaRPr lang="tr-TR" sz="2400" dirty="0" smtClean="0"/>
          </a:p>
          <a:p>
            <a:endParaRPr lang="tr-TR" dirty="0"/>
          </a:p>
        </p:txBody>
      </p:sp>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57224" y="1000108"/>
            <a:ext cx="7772400" cy="4572000"/>
          </a:xfrm>
        </p:spPr>
        <p:txBody>
          <a:bodyPr>
            <a:normAutofit fontScale="77500" lnSpcReduction="20000"/>
          </a:bodyPr>
          <a:lstStyle/>
          <a:p>
            <a:pPr algn="just">
              <a:lnSpc>
                <a:spcPct val="115000"/>
              </a:lnSpc>
              <a:spcAft>
                <a:spcPts val="1000"/>
              </a:spcAft>
              <a:tabLst>
                <a:tab pos="457200" algn="l"/>
              </a:tabLst>
            </a:pPr>
            <a:r>
              <a:rPr lang="tr-TR" sz="3200" dirty="0" smtClean="0">
                <a:latin typeface="Times New Roman"/>
                <a:ea typeface="Times New Roman"/>
                <a:cs typeface="Times New Roman"/>
              </a:rPr>
              <a:t>Çocuğunuza problemi ifade edebilmesi için ya da çözüm yolu bulabilmesi için düşünmeye sevk edecek açık uçlu sorular sorabilirsiniz.</a:t>
            </a:r>
            <a:endParaRPr lang="tr-TR" sz="3200" dirty="0" smtClean="0">
              <a:ea typeface="Times New Roman"/>
              <a:cs typeface="Times New Roman"/>
            </a:endParaRPr>
          </a:p>
          <a:p>
            <a:pPr lvl="0" algn="just">
              <a:lnSpc>
                <a:spcPct val="115000"/>
              </a:lnSpc>
              <a:spcAft>
                <a:spcPts val="1000"/>
              </a:spcAft>
              <a:buNone/>
              <a:tabLst>
                <a:tab pos="457200" algn="l"/>
              </a:tabLst>
            </a:pPr>
            <a:r>
              <a:rPr lang="tr-TR" i="1" dirty="0" smtClean="0">
                <a:latin typeface="Times New Roman"/>
                <a:ea typeface="Times New Roman"/>
                <a:cs typeface="Times New Roman"/>
              </a:rPr>
              <a:t>    Ne oldu? </a:t>
            </a:r>
          </a:p>
          <a:p>
            <a:pPr lvl="0" algn="just">
              <a:lnSpc>
                <a:spcPct val="115000"/>
              </a:lnSpc>
              <a:spcAft>
                <a:spcPts val="1000"/>
              </a:spcAft>
              <a:buNone/>
              <a:tabLst>
                <a:tab pos="457200" algn="l"/>
              </a:tabLst>
            </a:pPr>
            <a:r>
              <a:rPr lang="tr-TR" i="1" dirty="0" smtClean="0">
                <a:latin typeface="Times New Roman"/>
                <a:ea typeface="Times New Roman"/>
                <a:cs typeface="Times New Roman"/>
              </a:rPr>
              <a:t>    Böyle olunca sen ne hissettin? </a:t>
            </a:r>
          </a:p>
          <a:p>
            <a:pPr lvl="0" algn="just">
              <a:lnSpc>
                <a:spcPct val="115000"/>
              </a:lnSpc>
              <a:spcAft>
                <a:spcPts val="1000"/>
              </a:spcAft>
              <a:buNone/>
              <a:tabLst>
                <a:tab pos="457200" algn="l"/>
              </a:tabLst>
            </a:pPr>
            <a:r>
              <a:rPr lang="tr-TR" i="1" dirty="0" smtClean="0">
                <a:latin typeface="Times New Roman"/>
                <a:ea typeface="Times New Roman"/>
                <a:cs typeface="Times New Roman"/>
              </a:rPr>
              <a:t>    Peki sence o ne hissetmiş olabilir? </a:t>
            </a:r>
          </a:p>
          <a:p>
            <a:pPr lvl="0" algn="just">
              <a:lnSpc>
                <a:spcPct val="115000"/>
              </a:lnSpc>
              <a:spcAft>
                <a:spcPts val="1000"/>
              </a:spcAft>
              <a:buNone/>
              <a:tabLst>
                <a:tab pos="457200" algn="l"/>
              </a:tabLst>
            </a:pPr>
            <a:r>
              <a:rPr lang="tr-TR" i="1" dirty="0" smtClean="0">
                <a:latin typeface="Times New Roman"/>
                <a:ea typeface="Times New Roman"/>
                <a:cs typeface="Times New Roman"/>
              </a:rPr>
              <a:t>    Sen onun yerinde olsaydın böyle bir durumda ne hissederdin? </a:t>
            </a:r>
          </a:p>
          <a:p>
            <a:pPr lvl="0" algn="just">
              <a:lnSpc>
                <a:spcPct val="115000"/>
              </a:lnSpc>
              <a:spcAft>
                <a:spcPts val="1000"/>
              </a:spcAft>
              <a:buNone/>
              <a:tabLst>
                <a:tab pos="457200" algn="l"/>
              </a:tabLst>
            </a:pPr>
            <a:r>
              <a:rPr lang="tr-TR" i="1" dirty="0" smtClean="0">
                <a:latin typeface="Times New Roman"/>
                <a:ea typeface="Times New Roman"/>
                <a:cs typeface="Times New Roman"/>
              </a:rPr>
              <a:t>    Senin başına böyle bir şey gelmiş olsaydı sana ne yapılmasını isterdin? </a:t>
            </a:r>
          </a:p>
          <a:p>
            <a:pPr lvl="0" algn="just">
              <a:lnSpc>
                <a:spcPct val="115000"/>
              </a:lnSpc>
              <a:spcAft>
                <a:spcPts val="1000"/>
              </a:spcAft>
              <a:buNone/>
              <a:tabLst>
                <a:tab pos="457200" algn="l"/>
              </a:tabLst>
            </a:pPr>
            <a:r>
              <a:rPr lang="tr-TR" i="1" dirty="0" smtClean="0">
                <a:latin typeface="Times New Roman"/>
                <a:ea typeface="Times New Roman"/>
                <a:cs typeface="Times New Roman"/>
              </a:rPr>
              <a:t>    Böyle olmasaydı farklı olarak ne yapabilirdin? gibi.</a:t>
            </a:r>
            <a:endParaRPr lang="tr-TR" i="1" dirty="0" smtClean="0">
              <a:ea typeface="Times New Roman"/>
              <a:cs typeface="Times New Roman"/>
            </a:endParaRPr>
          </a:p>
          <a:p>
            <a:endParaRPr lang="tr-TR" dirty="0"/>
          </a:p>
        </p:txBody>
      </p:sp>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42910" y="1214422"/>
            <a:ext cx="7772400" cy="2409828"/>
          </a:xfrm>
        </p:spPr>
        <p:txBody>
          <a:bodyPr/>
          <a:lstStyle/>
          <a:p>
            <a:pPr lvl="0" algn="just"/>
            <a:r>
              <a:rPr lang="tr-TR" sz="2400" dirty="0" smtClean="0">
                <a:latin typeface="Times New Roman" pitchFamily="18" charset="0"/>
                <a:cs typeface="Times New Roman" pitchFamily="18" charset="0"/>
              </a:rPr>
              <a:t>Kendi ev yaşantınızda ve sosyal hayatınızda ona küçük sorumluluklar verin. Vereceğiniz bu sorumluluklar çocuğunuzun kendine güvenen bir birey olmasına yardımcı olacaktır. Kendine güvenen bir çocuk da bir sorunla karşılaştığında çözüm üretirken kendine güvenerek hareket edebilecektir. </a:t>
            </a:r>
            <a:r>
              <a:rPr lang="tr-TR" sz="2400" dirty="0" smtClean="0"/>
              <a:t> </a:t>
            </a:r>
          </a:p>
          <a:p>
            <a:endParaRPr lang="tr-TR" dirty="0"/>
          </a:p>
        </p:txBody>
      </p:sp>
      <p:pic>
        <p:nvPicPr>
          <p:cNvPr id="12290" name="Picture 2" descr="Çocuklara Sorumluluk Duygusu Nasıl Kazandırılır? / Şirin Şinikçi – DergiZan"/>
          <p:cNvPicPr>
            <a:picLocks noChangeAspect="1" noChangeArrowheads="1"/>
          </p:cNvPicPr>
          <p:nvPr/>
        </p:nvPicPr>
        <p:blipFill>
          <a:blip r:embed="rId2"/>
          <a:srcRect/>
          <a:stretch>
            <a:fillRect/>
          </a:stretch>
        </p:blipFill>
        <p:spPr bwMode="auto">
          <a:xfrm>
            <a:off x="928662" y="3214686"/>
            <a:ext cx="6994936" cy="2909895"/>
          </a:xfrm>
          <a:prstGeom prst="rect">
            <a:avLst/>
          </a:prstGeom>
          <a:noFill/>
        </p:spPr>
      </p:pic>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14348" y="1214422"/>
            <a:ext cx="7772400" cy="3143272"/>
          </a:xfrm>
        </p:spPr>
        <p:txBody>
          <a:bodyPr/>
          <a:lstStyle/>
          <a:p>
            <a:pPr algn="just"/>
            <a:r>
              <a:rPr lang="tr-TR" sz="2400" dirty="0" smtClean="0">
                <a:latin typeface="Times New Roman"/>
                <a:ea typeface="Times New Roman"/>
              </a:rPr>
              <a:t>Çocuğunuzla birlikte filmler izleyin, kitaplar okuyun. Bu aktiviteyle birlikte filmde ya da kitapta yaşanan bir sorunda çocuğunuza ‘bu senin başına gelse ne yapardın?’ gibi sorular yöneltebilirsiniz. Bu tarz küçük sorular ile çocuğunuzun başına gelmeden, farklı problemlere karşı çocuğunuzun çözüm üretmesini sağlayarak çoklu düşünmesine destek olabilirsiniz. </a:t>
            </a:r>
            <a:r>
              <a:rPr lang="tr-TR" sz="2800" dirty="0" smtClean="0">
                <a:latin typeface="Times New Roman"/>
                <a:ea typeface="Times New Roman"/>
              </a:rPr>
              <a:t> </a:t>
            </a:r>
            <a:endParaRPr lang="tr-TR" sz="2800" dirty="0" smtClean="0"/>
          </a:p>
          <a:p>
            <a:pPr>
              <a:buNone/>
            </a:pPr>
            <a:endParaRPr lang="tr-TR" dirty="0"/>
          </a:p>
        </p:txBody>
      </p:sp>
      <p:pic>
        <p:nvPicPr>
          <p:cNvPr id="11266" name="Picture 2" descr="Açık Kitap PNG Görüntüsü | PNG Mart"/>
          <p:cNvPicPr>
            <a:picLocks noChangeAspect="1" noChangeArrowheads="1"/>
          </p:cNvPicPr>
          <p:nvPr/>
        </p:nvPicPr>
        <p:blipFill>
          <a:blip r:embed="rId2" cstate="print"/>
          <a:srcRect/>
          <a:stretch>
            <a:fillRect/>
          </a:stretch>
        </p:blipFill>
        <p:spPr bwMode="auto">
          <a:xfrm>
            <a:off x="2285984" y="4214818"/>
            <a:ext cx="4378986" cy="2065295"/>
          </a:xfrm>
          <a:prstGeom prst="rect">
            <a:avLst/>
          </a:prstGeom>
          <a:noFill/>
        </p:spPr>
      </p:pic>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57158" y="928670"/>
            <a:ext cx="8572560" cy="1071570"/>
          </a:xfrm>
        </p:spPr>
        <p:txBody>
          <a:bodyPr>
            <a:normAutofit fontScale="62500" lnSpcReduction="20000"/>
          </a:bodyPr>
          <a:lstStyle/>
          <a:p>
            <a:pPr algn="ctr">
              <a:buNone/>
            </a:pPr>
            <a:r>
              <a:rPr lang="tr-TR" sz="3600" b="1" dirty="0" smtClean="0">
                <a:latin typeface="Times New Roman"/>
                <a:ea typeface="Times New Roman"/>
                <a:cs typeface="Times New Roman"/>
              </a:rPr>
              <a:t>ÇOCUKLARIN PROBLEM ÇÖZMEDE KULLANABİLECEKLERİ BEŞ AŞAMALI BİR STRATEJİ:</a:t>
            </a:r>
            <a:r>
              <a:rPr lang="tr-TR" sz="3600" dirty="0" smtClean="0">
                <a:ea typeface="Times New Roman"/>
                <a:cs typeface="Times New Roman"/>
              </a:rPr>
              <a:t/>
            </a:r>
            <a:br>
              <a:rPr lang="tr-TR" sz="3600" dirty="0" smtClean="0">
                <a:ea typeface="Times New Roman"/>
                <a:cs typeface="Times New Roman"/>
              </a:rPr>
            </a:br>
            <a:endParaRPr lang="tr-TR" dirty="0"/>
          </a:p>
        </p:txBody>
      </p:sp>
      <p:graphicFrame>
        <p:nvGraphicFramePr>
          <p:cNvPr id="4" name="3 Diyagram"/>
          <p:cNvGraphicFramePr/>
          <p:nvPr/>
        </p:nvGraphicFramePr>
        <p:xfrm>
          <a:off x="1928794" y="1928802"/>
          <a:ext cx="5248297" cy="3257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Konuşma Terapisi - Dil ve Konuşma Terapisti Kimdir? - DoktorTakvimi.com"/>
          <p:cNvPicPr>
            <a:picLocks noChangeAspect="1" noChangeArrowheads="1"/>
          </p:cNvPicPr>
          <p:nvPr/>
        </p:nvPicPr>
        <p:blipFill>
          <a:blip r:embed="rId2"/>
          <a:srcRect l="1299" t="6494" b="7791"/>
          <a:stretch>
            <a:fillRect/>
          </a:stretch>
        </p:blipFill>
        <p:spPr bwMode="auto">
          <a:xfrm>
            <a:off x="1571604" y="4357694"/>
            <a:ext cx="5429288" cy="2357454"/>
          </a:xfrm>
          <a:prstGeom prst="rect">
            <a:avLst/>
          </a:prstGeom>
          <a:noFill/>
        </p:spPr>
      </p:pic>
      <p:sp>
        <p:nvSpPr>
          <p:cNvPr id="3" name="2 İçerik Yer Tutucusu"/>
          <p:cNvSpPr>
            <a:spLocks noGrp="1"/>
          </p:cNvSpPr>
          <p:nvPr>
            <p:ph sz="quarter" idx="1"/>
          </p:nvPr>
        </p:nvSpPr>
        <p:spPr>
          <a:xfrm>
            <a:off x="642910" y="928670"/>
            <a:ext cx="7772400" cy="4000528"/>
          </a:xfrm>
        </p:spPr>
        <p:txBody>
          <a:bodyPr>
            <a:normAutofit fontScale="40000" lnSpcReduction="20000"/>
          </a:bodyPr>
          <a:lstStyle/>
          <a:p>
            <a:pPr algn="just">
              <a:lnSpc>
                <a:spcPct val="115000"/>
              </a:lnSpc>
              <a:spcAft>
                <a:spcPts val="1000"/>
              </a:spcAft>
              <a:buNone/>
            </a:pPr>
            <a:r>
              <a:rPr lang="tr-TR" sz="5000" b="1" dirty="0" smtClean="0">
                <a:latin typeface="Times New Roman"/>
                <a:ea typeface="Times New Roman"/>
                <a:cs typeface="Times New Roman"/>
              </a:rPr>
              <a:t>1. KONUŞMA</a:t>
            </a:r>
            <a:endParaRPr lang="tr-TR" sz="5000" b="1" dirty="0" smtClean="0">
              <a:ea typeface="Times New Roman"/>
              <a:cs typeface="Times New Roman"/>
            </a:endParaRPr>
          </a:p>
          <a:p>
            <a:pPr algn="just">
              <a:lnSpc>
                <a:spcPct val="115000"/>
              </a:lnSpc>
              <a:spcAft>
                <a:spcPts val="1000"/>
              </a:spcAft>
            </a:pPr>
            <a:r>
              <a:rPr lang="tr-TR" sz="5000" dirty="0" smtClean="0">
                <a:latin typeface="Times New Roman"/>
                <a:ea typeface="Times New Roman"/>
                <a:cs typeface="Times New Roman"/>
              </a:rPr>
              <a:t>“Sorununuzu paylaşırsanız, sorun bir bütün olmaktan çıkıp yarıya iner.” </a:t>
            </a:r>
          </a:p>
          <a:p>
            <a:pPr algn="just">
              <a:lnSpc>
                <a:spcPct val="115000"/>
              </a:lnSpc>
              <a:spcAft>
                <a:spcPts val="1000"/>
              </a:spcAft>
            </a:pPr>
            <a:r>
              <a:rPr lang="tr-TR" sz="5000" dirty="0" smtClean="0">
                <a:latin typeface="Times New Roman"/>
                <a:ea typeface="Times New Roman"/>
                <a:cs typeface="Times New Roman"/>
              </a:rPr>
              <a:t>Çocukların çoğu ya sorunlarını başkalarına hissettirmez ya da farklı biçimlerde dışa vurur. (Örneğin, küçük kardeşini dövmek, yatmak istememek ya da başkalarının eşyalarına zarar vermek vb.) </a:t>
            </a:r>
          </a:p>
          <a:p>
            <a:pPr algn="just">
              <a:lnSpc>
                <a:spcPct val="115000"/>
              </a:lnSpc>
              <a:spcAft>
                <a:spcPts val="1000"/>
              </a:spcAft>
            </a:pPr>
            <a:r>
              <a:rPr lang="tr-TR" sz="5000" dirty="0" smtClean="0">
                <a:latin typeface="Times New Roman"/>
                <a:ea typeface="Times New Roman"/>
                <a:cs typeface="Times New Roman"/>
              </a:rPr>
              <a:t>Bu nedenle, atılacak ilk adım, kendilerini üzen ya da endişelendiren konuyu, çok güvendikleri biri ile konuşabilmelerini sağlamaktır. Çoğunlukla bu kişi anne ya da babadır, fakat sorun anne-baba ile ilgili ise sorunu bir başkası ile konuşması için teşvik edilmelidir.</a:t>
            </a:r>
            <a:endParaRPr lang="tr-TR" sz="5000" dirty="0" smtClean="0"/>
          </a:p>
          <a:p>
            <a:endParaRPr lang="tr-TR" dirty="0"/>
          </a:p>
        </p:txBody>
      </p:sp>
    </p:spTree>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Çocuk Bir Soru Veya Şüphe Ile Düşünme Stok Vektör Sanatı &amp; Çocuk'nin Daha  Fazla Görseli - Çocuk, Çözüm, Clip Art - iStock"/>
          <p:cNvPicPr>
            <a:picLocks noChangeAspect="1" noChangeArrowheads="1"/>
          </p:cNvPicPr>
          <p:nvPr/>
        </p:nvPicPr>
        <p:blipFill>
          <a:blip r:embed="rId2"/>
          <a:srcRect l="11516" r="11416" b="139"/>
          <a:stretch>
            <a:fillRect/>
          </a:stretch>
        </p:blipFill>
        <p:spPr bwMode="auto">
          <a:xfrm>
            <a:off x="6929454" y="2786058"/>
            <a:ext cx="1928826" cy="3571900"/>
          </a:xfrm>
          <a:prstGeom prst="rect">
            <a:avLst/>
          </a:prstGeom>
          <a:noFill/>
        </p:spPr>
      </p:pic>
      <p:sp>
        <p:nvSpPr>
          <p:cNvPr id="3" name="2 İçerik Yer Tutucusu"/>
          <p:cNvSpPr>
            <a:spLocks noGrp="1"/>
          </p:cNvSpPr>
          <p:nvPr>
            <p:ph sz="quarter" idx="1"/>
          </p:nvPr>
        </p:nvSpPr>
        <p:spPr>
          <a:xfrm>
            <a:off x="857224" y="1000108"/>
            <a:ext cx="7772400" cy="4572000"/>
          </a:xfrm>
        </p:spPr>
        <p:txBody>
          <a:bodyPr>
            <a:normAutofit lnSpcReduction="10000"/>
          </a:bodyPr>
          <a:lstStyle/>
          <a:p>
            <a:pPr algn="just">
              <a:lnSpc>
                <a:spcPct val="115000"/>
              </a:lnSpc>
              <a:spcAft>
                <a:spcPts val="1000"/>
              </a:spcAft>
              <a:buNone/>
            </a:pPr>
            <a:r>
              <a:rPr lang="tr-TR" sz="2200" b="1" dirty="0" smtClean="0">
                <a:latin typeface="Times New Roman"/>
                <a:ea typeface="Times New Roman"/>
                <a:cs typeface="Times New Roman"/>
              </a:rPr>
              <a:t>2. DÜŞÜNME</a:t>
            </a:r>
            <a:endParaRPr lang="tr-TR" sz="2200" b="1" dirty="0" smtClean="0">
              <a:ea typeface="Times New Roman"/>
              <a:cs typeface="Times New Roman"/>
            </a:endParaRPr>
          </a:p>
          <a:p>
            <a:pPr algn="just">
              <a:lnSpc>
                <a:spcPct val="115000"/>
              </a:lnSpc>
              <a:spcAft>
                <a:spcPts val="1000"/>
              </a:spcAft>
            </a:pPr>
            <a:r>
              <a:rPr lang="tr-TR" sz="2200" dirty="0" smtClean="0">
                <a:latin typeface="Times New Roman"/>
                <a:ea typeface="Times New Roman"/>
                <a:cs typeface="Times New Roman"/>
              </a:rPr>
              <a:t>Bu aşamada çocuğa, herhangi bir önlem almadan önce, sorununu tüm ayrıntılarıyla düşünmesi gereği hatırlatılır. Düşüncelerini netleştirmesi ya da yeni fikirler üretmesi için önerilebilecek yöntemler:</a:t>
            </a:r>
            <a:endParaRPr lang="tr-TR" sz="2200" dirty="0" smtClean="0">
              <a:ea typeface="Times New Roman"/>
              <a:cs typeface="Times New Roman"/>
            </a:endParaRPr>
          </a:p>
          <a:p>
            <a:pPr lvl="1" algn="just">
              <a:lnSpc>
                <a:spcPct val="115000"/>
              </a:lnSpc>
              <a:spcAft>
                <a:spcPts val="1000"/>
              </a:spcAft>
            </a:pPr>
            <a:r>
              <a:rPr lang="tr-TR" sz="2200" dirty="0" smtClean="0">
                <a:latin typeface="Times New Roman"/>
                <a:ea typeface="Times New Roman"/>
                <a:cs typeface="Times New Roman"/>
              </a:rPr>
              <a:t>Resim yapmak,</a:t>
            </a:r>
            <a:endParaRPr lang="tr-TR" sz="2200" dirty="0" smtClean="0">
              <a:ea typeface="Times New Roman"/>
              <a:cs typeface="Times New Roman"/>
            </a:endParaRPr>
          </a:p>
          <a:p>
            <a:pPr lvl="1" algn="just">
              <a:lnSpc>
                <a:spcPct val="115000"/>
              </a:lnSpc>
              <a:spcAft>
                <a:spcPts val="1000"/>
              </a:spcAft>
            </a:pPr>
            <a:r>
              <a:rPr lang="tr-TR" sz="2200" dirty="0" smtClean="0">
                <a:latin typeface="Times New Roman"/>
                <a:ea typeface="Times New Roman"/>
                <a:cs typeface="Times New Roman"/>
              </a:rPr>
              <a:t> “İyi” ve kötü” şeyler listesi hazırlamak,</a:t>
            </a:r>
            <a:endParaRPr lang="tr-TR" sz="2200" dirty="0" smtClean="0">
              <a:ea typeface="Times New Roman"/>
              <a:cs typeface="Times New Roman"/>
            </a:endParaRPr>
          </a:p>
          <a:p>
            <a:pPr lvl="1" algn="just">
              <a:lnSpc>
                <a:spcPct val="115000"/>
              </a:lnSpc>
              <a:spcAft>
                <a:spcPts val="1000"/>
              </a:spcAft>
            </a:pPr>
            <a:r>
              <a:rPr lang="tr-TR" sz="2200" dirty="0" smtClean="0">
                <a:latin typeface="Times New Roman"/>
                <a:ea typeface="Times New Roman"/>
                <a:cs typeface="Times New Roman"/>
              </a:rPr>
              <a:t> Sorun hakkında farklı biçimde biten öyküler yazmak,</a:t>
            </a:r>
            <a:endParaRPr lang="tr-TR" sz="2200" dirty="0" smtClean="0">
              <a:ea typeface="Times New Roman"/>
              <a:cs typeface="Times New Roman"/>
            </a:endParaRPr>
          </a:p>
          <a:p>
            <a:pPr lvl="1" algn="just">
              <a:lnSpc>
                <a:spcPct val="115000"/>
              </a:lnSpc>
              <a:spcAft>
                <a:spcPts val="1000"/>
              </a:spcAft>
            </a:pPr>
            <a:r>
              <a:rPr lang="tr-TR" sz="2200" dirty="0" smtClean="0">
                <a:latin typeface="Times New Roman"/>
                <a:ea typeface="Times New Roman"/>
                <a:cs typeface="Times New Roman"/>
              </a:rPr>
              <a:t> Fikir jimnastiği yapmak.</a:t>
            </a:r>
            <a:endParaRPr lang="tr-TR" sz="2200" dirty="0" smtClean="0">
              <a:ea typeface="Times New Roman"/>
              <a:cs typeface="Times New Roman"/>
            </a:endParaRPr>
          </a:p>
          <a:p>
            <a:endParaRPr lang="tr-TR" dirty="0"/>
          </a:p>
        </p:txBody>
      </p:sp>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br80.teste.website/~souzam29/wp-content/uploads/2021/08/SM-Postagem-2021.08copia-1.jpg"/>
          <p:cNvPicPr>
            <a:picLocks noChangeAspect="1" noChangeArrowheads="1"/>
          </p:cNvPicPr>
          <p:nvPr/>
        </p:nvPicPr>
        <p:blipFill>
          <a:blip r:embed="rId2"/>
          <a:srcRect l="8696" t="6572" r="8695" b="12372"/>
          <a:stretch>
            <a:fillRect/>
          </a:stretch>
        </p:blipFill>
        <p:spPr bwMode="auto">
          <a:xfrm>
            <a:off x="2000232" y="3786190"/>
            <a:ext cx="4071966" cy="2643206"/>
          </a:xfrm>
          <a:prstGeom prst="rect">
            <a:avLst/>
          </a:prstGeom>
          <a:noFill/>
        </p:spPr>
      </p:pic>
      <p:sp>
        <p:nvSpPr>
          <p:cNvPr id="3" name="2 İçerik Yer Tutucusu"/>
          <p:cNvSpPr>
            <a:spLocks noGrp="1"/>
          </p:cNvSpPr>
          <p:nvPr>
            <p:ph sz="quarter" idx="1"/>
          </p:nvPr>
        </p:nvSpPr>
        <p:spPr>
          <a:xfrm>
            <a:off x="571472" y="928670"/>
            <a:ext cx="7772400" cy="3143272"/>
          </a:xfrm>
        </p:spPr>
        <p:txBody>
          <a:bodyPr/>
          <a:lstStyle/>
          <a:p>
            <a:pPr algn="just">
              <a:lnSpc>
                <a:spcPct val="115000"/>
              </a:lnSpc>
              <a:spcAft>
                <a:spcPts val="1000"/>
              </a:spcAft>
              <a:buNone/>
            </a:pPr>
            <a:r>
              <a:rPr lang="tr-TR" sz="2800" b="1" dirty="0" smtClean="0">
                <a:latin typeface="Times New Roman"/>
                <a:ea typeface="Times New Roman"/>
                <a:cs typeface="Times New Roman"/>
              </a:rPr>
              <a:t>3</a:t>
            </a:r>
            <a:r>
              <a:rPr lang="tr-TR" sz="2400" b="1" dirty="0" smtClean="0">
                <a:latin typeface="Times New Roman"/>
                <a:ea typeface="Times New Roman"/>
                <a:cs typeface="Times New Roman"/>
              </a:rPr>
              <a:t>. HAREKETE GEÇME</a:t>
            </a:r>
            <a:endParaRPr lang="tr-TR" sz="2400" b="1" dirty="0" smtClean="0">
              <a:ea typeface="Times New Roman"/>
              <a:cs typeface="Times New Roman"/>
            </a:endParaRPr>
          </a:p>
          <a:p>
            <a:pPr algn="just">
              <a:lnSpc>
                <a:spcPct val="115000"/>
              </a:lnSpc>
              <a:spcAft>
                <a:spcPts val="1000"/>
              </a:spcAft>
            </a:pPr>
            <a:r>
              <a:rPr lang="tr-TR" sz="2400" dirty="0" smtClean="0">
                <a:latin typeface="Times New Roman"/>
                <a:ea typeface="Times New Roman"/>
                <a:cs typeface="Times New Roman"/>
              </a:rPr>
              <a:t>“İyi formüle edilen bir problem yarı yarıya çözülmüş demektir.” </a:t>
            </a:r>
          </a:p>
          <a:p>
            <a:pPr algn="just">
              <a:lnSpc>
                <a:spcPct val="115000"/>
              </a:lnSpc>
              <a:spcAft>
                <a:spcPts val="1000"/>
              </a:spcAft>
            </a:pPr>
            <a:r>
              <a:rPr lang="tr-TR" sz="2400" dirty="0" smtClean="0">
                <a:latin typeface="Times New Roman"/>
                <a:ea typeface="Times New Roman"/>
                <a:cs typeface="Times New Roman"/>
              </a:rPr>
              <a:t>Bu aşamada çocuğunuzun uygulamaya yönelik bir eylem planı yapmasına yardım ediniz.</a:t>
            </a:r>
            <a:endParaRPr lang="tr-TR" sz="2400" dirty="0" smtClean="0">
              <a:ea typeface="Times New Roman"/>
              <a:cs typeface="Times New Roman"/>
            </a:endParaRPr>
          </a:p>
          <a:p>
            <a:endParaRPr lang="tr-TR" dirty="0"/>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14282" y="1142984"/>
            <a:ext cx="8429684" cy="4572000"/>
          </a:xfrm>
        </p:spPr>
        <p:txBody>
          <a:bodyPr>
            <a:normAutofit/>
          </a:bodyPr>
          <a:lstStyle/>
          <a:p>
            <a:pPr algn="just">
              <a:buNone/>
            </a:pPr>
            <a:r>
              <a:rPr lang="tr-TR"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Hepimiz hayatımızın doğal akışında problemlerle karşılaşmaktayız ve bunlara çözüm yolları aramaktayız. </a:t>
            </a:r>
          </a:p>
          <a:p>
            <a:pPr algn="just">
              <a:buNone/>
            </a:pP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    </a:t>
            </a:r>
            <a:r>
              <a:rPr lang="tr-TR" sz="2400" b="1" i="1" dirty="0" smtClean="0">
                <a:latin typeface="Times New Roman" pitchFamily="18" charset="0"/>
                <a:cs typeface="Times New Roman" pitchFamily="18" charset="0"/>
              </a:rPr>
              <a:t>Problem çözme</a:t>
            </a: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bir durum üzerine düşünebilme, neler yapılacağına karar verebilme, seçenekleri değerlendirebilme ve bunlar sonucunda çözüme ulaşabilmektir. </a:t>
            </a:r>
          </a:p>
          <a:p>
            <a:pPr algn="just">
              <a:buNone/>
            </a:pP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    Küçük yaşlarda kazanılan problem çözme becerileri, bireylerin ileri yaşlarında özerk kişilik oluşturmasında büyük bir rol oynamaktadır.</a:t>
            </a:r>
          </a:p>
          <a:p>
            <a:pPr>
              <a:buNone/>
            </a:pPr>
            <a:endParaRPr lang="tr-TR" dirty="0"/>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14348" y="928670"/>
            <a:ext cx="7772400" cy="4572000"/>
          </a:xfrm>
        </p:spPr>
        <p:txBody>
          <a:bodyPr>
            <a:normAutofit/>
          </a:bodyPr>
          <a:lstStyle/>
          <a:p>
            <a:pPr algn="just">
              <a:lnSpc>
                <a:spcPct val="115000"/>
              </a:lnSpc>
              <a:spcAft>
                <a:spcPts val="1000"/>
              </a:spcAft>
              <a:buNone/>
            </a:pPr>
            <a:r>
              <a:rPr lang="tr-TR" sz="2400" b="1" dirty="0" smtClean="0">
                <a:latin typeface="Times New Roman"/>
                <a:ea typeface="Times New Roman"/>
                <a:cs typeface="Times New Roman"/>
              </a:rPr>
              <a:t> 4. DENETLEME</a:t>
            </a:r>
            <a:endParaRPr lang="tr-TR" sz="2400" b="1" dirty="0" smtClean="0">
              <a:ea typeface="Times New Roman"/>
              <a:cs typeface="Times New Roman"/>
            </a:endParaRPr>
          </a:p>
          <a:p>
            <a:pPr algn="just">
              <a:lnSpc>
                <a:spcPct val="115000"/>
              </a:lnSpc>
              <a:spcAft>
                <a:spcPts val="1000"/>
              </a:spcAft>
            </a:pPr>
            <a:r>
              <a:rPr lang="tr-TR" sz="2400" dirty="0" smtClean="0">
                <a:latin typeface="Times New Roman"/>
                <a:ea typeface="Times New Roman"/>
                <a:cs typeface="Times New Roman"/>
              </a:rPr>
              <a:t>Çocuğun işine gereğinden fazla karışmanın sonuç üzerinde istenmeyen etkileri olur. Bu nedenle, bir gözden geçirmenin yararlarından söz ettikten sonra, çocuğunuzla oturup ne tür bir kontrol mekanizmasının daha yararlı olacağı konusunda konuşun. Bu konuda bir başkasının yardımını istiyorsa (arkadaşı, öğretmeni ya da anne veya babası) eylem planının bir parçası olarak, bu kişiyle sürekli iletişim halinde olasını sağlayın. Ayrıca, kendi kendine denetlemesi için onu teşvik edin ve bu konuda önerilerde bulunun.</a:t>
            </a:r>
            <a:endParaRPr lang="tr-TR" sz="2400" dirty="0"/>
          </a:p>
        </p:txBody>
      </p:sp>
    </p:spTree>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okum hediyesi, sürpriz sarı hediye kutusu, Stok Vektör (Telifsiz)  1125048314 | Shutterstock"/>
          <p:cNvPicPr>
            <a:picLocks noChangeAspect="1" noChangeArrowheads="1"/>
          </p:cNvPicPr>
          <p:nvPr/>
        </p:nvPicPr>
        <p:blipFill>
          <a:blip r:embed="rId2"/>
          <a:srcRect l="11539" t="5357" r="13461" b="16964"/>
          <a:stretch>
            <a:fillRect/>
          </a:stretch>
        </p:blipFill>
        <p:spPr bwMode="auto">
          <a:xfrm>
            <a:off x="5786446" y="3714752"/>
            <a:ext cx="2591134" cy="2890111"/>
          </a:xfrm>
          <a:prstGeom prst="rect">
            <a:avLst/>
          </a:prstGeom>
          <a:noFill/>
        </p:spPr>
      </p:pic>
      <p:sp>
        <p:nvSpPr>
          <p:cNvPr id="3" name="2 İçerik Yer Tutucusu"/>
          <p:cNvSpPr>
            <a:spLocks noGrp="1"/>
          </p:cNvSpPr>
          <p:nvPr>
            <p:ph sz="quarter" idx="1"/>
          </p:nvPr>
        </p:nvSpPr>
        <p:spPr>
          <a:xfrm>
            <a:off x="642910" y="1357298"/>
            <a:ext cx="7772400" cy="3286148"/>
          </a:xfrm>
        </p:spPr>
        <p:txBody>
          <a:bodyPr/>
          <a:lstStyle/>
          <a:p>
            <a:pPr algn="just">
              <a:lnSpc>
                <a:spcPct val="115000"/>
              </a:lnSpc>
              <a:spcAft>
                <a:spcPts val="1000"/>
              </a:spcAft>
              <a:buNone/>
            </a:pPr>
            <a:r>
              <a:rPr lang="tr-TR" sz="2400" b="1" dirty="0" smtClean="0">
                <a:latin typeface="Times New Roman"/>
                <a:ea typeface="Times New Roman"/>
                <a:cs typeface="Times New Roman"/>
              </a:rPr>
              <a:t>5. ÖDÜLLENDİRME</a:t>
            </a:r>
            <a:endParaRPr lang="tr-TR" sz="2400" b="1" dirty="0" smtClean="0">
              <a:ea typeface="Times New Roman"/>
              <a:cs typeface="Times New Roman"/>
            </a:endParaRPr>
          </a:p>
          <a:p>
            <a:pPr algn="just">
              <a:buNone/>
            </a:pPr>
            <a:r>
              <a:rPr lang="tr-TR" sz="2400" dirty="0" smtClean="0">
                <a:latin typeface="Times New Roman"/>
                <a:ea typeface="Times New Roman"/>
              </a:rPr>
              <a:t>    Bu aşamada problemini çözebildiği için çocuğun ödüllendirilmesi gerekir. Fakat, bundan daha önemlisi, yavaş ilerleme kaydediyorsa veya başarısız olduysa bile, gösterdiği “çaba” için onu ödüllendirmeyi unutmayın. Ödüllerinizi hazırlarken, amaca uygun olmalarına dikkat edin ve abartmayın.</a:t>
            </a:r>
            <a:endParaRPr lang="tr-TR" sz="2400" dirty="0" smtClean="0"/>
          </a:p>
          <a:p>
            <a:endParaRPr lang="tr-TR" dirty="0"/>
          </a:p>
        </p:txBody>
      </p:sp>
    </p:spTree>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071934" y="2786058"/>
            <a:ext cx="4857752" cy="1481134"/>
          </a:xfrm>
        </p:spPr>
        <p:txBody>
          <a:bodyPr>
            <a:normAutofit fontScale="92500"/>
          </a:bodyPr>
          <a:lstStyle/>
          <a:p>
            <a:pPr>
              <a:buNone/>
            </a:pPr>
            <a:r>
              <a:rPr lang="tr-TR" sz="4000" b="1" dirty="0" smtClean="0">
                <a:latin typeface="Times New Roman" pitchFamily="18" charset="0"/>
                <a:cs typeface="Times New Roman" pitchFamily="18" charset="0"/>
              </a:rPr>
              <a:t>DİNLEDİĞİNİZ İÇİN TEŞEKKÜRLER.</a:t>
            </a:r>
            <a:endParaRPr lang="tr-TR" sz="4000" b="1" dirty="0">
              <a:latin typeface="Times New Roman" pitchFamily="18" charset="0"/>
              <a:cs typeface="Times New Roman" pitchFamily="18" charset="0"/>
            </a:endParaRPr>
          </a:p>
        </p:txBody>
      </p:sp>
      <p:pic>
        <p:nvPicPr>
          <p:cNvPr id="4098" name="Picture 2" descr="Çıkartması Pixerstick Beyaz zemin üzerine izole Haşhaş çiçekler -  PIXERS.COM.TR"/>
          <p:cNvPicPr>
            <a:picLocks noChangeAspect="1" noChangeArrowheads="1"/>
          </p:cNvPicPr>
          <p:nvPr/>
        </p:nvPicPr>
        <p:blipFill>
          <a:blip r:embed="rId2"/>
          <a:srcRect r="18772" b="3782"/>
          <a:stretch>
            <a:fillRect/>
          </a:stretch>
        </p:blipFill>
        <p:spPr bwMode="auto">
          <a:xfrm>
            <a:off x="0" y="785794"/>
            <a:ext cx="4286280" cy="5572164"/>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14348" y="1000108"/>
            <a:ext cx="7772400" cy="4572000"/>
          </a:xfrm>
        </p:spPr>
        <p:txBody>
          <a:bodyPr>
            <a:normAutofit fontScale="70000" lnSpcReduction="20000"/>
          </a:bodyPr>
          <a:lstStyle/>
          <a:p>
            <a:pPr>
              <a:buNone/>
            </a:pPr>
            <a:r>
              <a:rPr lang="tr-TR" b="1" dirty="0" smtClean="0">
                <a:latin typeface="Times New Roman" pitchFamily="18" charset="0"/>
                <a:cs typeface="Times New Roman" pitchFamily="18" charset="0"/>
              </a:rPr>
              <a:t>KAYNAKÇA</a:t>
            </a:r>
          </a:p>
          <a:p>
            <a:pPr>
              <a:buNone/>
            </a:pP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AVCI, S. Ç., &amp; GÜLEÇ, D. (2020). Yeni bir kavram: helikopter ebeveynlik. </a:t>
            </a:r>
            <a:r>
              <a:rPr lang="tr-TR" i="1" dirty="0" smtClean="0">
                <a:latin typeface="Times New Roman" pitchFamily="18" charset="0"/>
                <a:cs typeface="Times New Roman" pitchFamily="18" charset="0"/>
              </a:rPr>
              <a:t>Ordu Üniversitesi Hemşirelik Çalışmaları Dergisi</a:t>
            </a:r>
            <a:r>
              <a:rPr lang="tr-TR" dirty="0" smtClean="0">
                <a:latin typeface="Times New Roman" pitchFamily="18" charset="0"/>
                <a:cs typeface="Times New Roman" pitchFamily="18" charset="0"/>
              </a:rPr>
              <a:t>, </a:t>
            </a:r>
            <a:r>
              <a:rPr lang="tr-TR" i="1" dirty="0" smtClean="0">
                <a:latin typeface="Times New Roman" pitchFamily="18" charset="0"/>
                <a:cs typeface="Times New Roman" pitchFamily="18" charset="0"/>
              </a:rPr>
              <a:t>3</a:t>
            </a:r>
            <a:r>
              <a:rPr lang="tr-TR" dirty="0" smtClean="0">
                <a:latin typeface="Times New Roman" pitchFamily="18" charset="0"/>
                <a:cs typeface="Times New Roman" pitchFamily="18" charset="0"/>
              </a:rPr>
              <a:t>(2), 163-168.</a:t>
            </a:r>
          </a:p>
          <a:p>
            <a:pPr algn="just"/>
            <a:r>
              <a:rPr lang="tr-TR" dirty="0" smtClean="0">
                <a:latin typeface="Times New Roman" pitchFamily="18" charset="0"/>
                <a:cs typeface="Times New Roman" pitchFamily="18" charset="0"/>
              </a:rPr>
              <a:t>Beyaz, E. (2021). Helikopter Ebeveynlik. </a:t>
            </a:r>
            <a:r>
              <a:rPr lang="tr-TR" i="1" dirty="0" smtClean="0">
                <a:latin typeface="Times New Roman" pitchFamily="18" charset="0"/>
                <a:cs typeface="Times New Roman" pitchFamily="18" charset="0"/>
              </a:rPr>
              <a:t>Doç. Dr. Mehmet Dalkılıç</a:t>
            </a:r>
            <a:r>
              <a:rPr lang="tr-TR" dirty="0" smtClean="0">
                <a:latin typeface="Times New Roman" pitchFamily="18" charset="0"/>
                <a:cs typeface="Times New Roman" pitchFamily="18" charset="0"/>
              </a:rPr>
              <a:t>, 587.</a:t>
            </a:r>
          </a:p>
          <a:p>
            <a:pPr algn="just"/>
            <a:r>
              <a:rPr lang="tr-TR" u="sng" dirty="0" smtClean="0">
                <a:latin typeface="Times New Roman" pitchFamily="18" charset="0"/>
                <a:cs typeface="Times New Roman" pitchFamily="18" charset="0"/>
                <a:hlinkClick r:id="rId2"/>
              </a:rPr>
              <a:t>https://www.ustunyeteneklicocuklar.com/cocuklarin-problem-cozmede-kullanabilecekleri-bes-asamali-bir-strateji/</a:t>
            </a:r>
            <a:endParaRPr lang="tr-TR" dirty="0" smtClean="0">
              <a:latin typeface="Times New Roman" pitchFamily="18" charset="0"/>
              <a:cs typeface="Times New Roman" pitchFamily="18" charset="0"/>
            </a:endParaRPr>
          </a:p>
          <a:p>
            <a:pPr algn="just"/>
            <a:r>
              <a:rPr lang="tr-TR" dirty="0" err="1" smtClean="0">
                <a:latin typeface="Times New Roman" pitchFamily="18" charset="0"/>
                <a:cs typeface="Times New Roman" pitchFamily="18" charset="0"/>
              </a:rPr>
              <a:t>Kayaalp</a:t>
            </a:r>
            <a:r>
              <a:rPr lang="tr-TR" dirty="0" smtClean="0">
                <a:latin typeface="Times New Roman" pitchFamily="18" charset="0"/>
                <a:cs typeface="Times New Roman" pitchFamily="18" charset="0"/>
              </a:rPr>
              <a:t>, İ., &amp; GÜNDÜZ, B. (2018). ERGENLERİN ANNE BABA TUTUMLARI İLE PROBLEM ÇÖZME BECERİLERİ ARASINDAKİ İLİŞKİDE BENLİK SAYGISININ ARACI ROLÜ. </a:t>
            </a:r>
            <a:r>
              <a:rPr lang="tr-TR" i="1" dirty="0" smtClean="0">
                <a:latin typeface="Times New Roman" pitchFamily="18" charset="0"/>
                <a:cs typeface="Times New Roman" pitchFamily="18" charset="0"/>
              </a:rPr>
              <a:t>Mehmet Akif Ersoy Üniversitesi Eğitim Fakültesi Dergisi</a:t>
            </a:r>
            <a:r>
              <a:rPr lang="tr-TR" dirty="0" smtClean="0">
                <a:latin typeface="Times New Roman" pitchFamily="18" charset="0"/>
                <a:cs typeface="Times New Roman" pitchFamily="18" charset="0"/>
              </a:rPr>
              <a:t>, (48), 514-536.</a:t>
            </a:r>
          </a:p>
          <a:p>
            <a:pPr algn="just"/>
            <a:r>
              <a:rPr lang="tr-TR" dirty="0" smtClean="0">
                <a:latin typeface="Times New Roman" pitchFamily="18" charset="0"/>
                <a:cs typeface="Times New Roman" pitchFamily="18" charset="0"/>
              </a:rPr>
              <a:t>YILMAZ, H. (2020). </a:t>
            </a:r>
            <a:r>
              <a:rPr lang="tr-TR" dirty="0" err="1" smtClean="0">
                <a:latin typeface="Times New Roman" pitchFamily="18" charset="0"/>
                <a:cs typeface="Times New Roman" pitchFamily="18" charset="0"/>
              </a:rPr>
              <a:t>Türkiyede</a:t>
            </a:r>
            <a:r>
              <a:rPr lang="tr-TR" dirty="0" smtClean="0">
                <a:latin typeface="Times New Roman" pitchFamily="18" charset="0"/>
                <a:cs typeface="Times New Roman" pitchFamily="18" charset="0"/>
              </a:rPr>
              <a:t> helikopter ebeveynlik eğilimi ve helikopter ebeveynlerin demografik özellikleri. </a:t>
            </a:r>
            <a:r>
              <a:rPr lang="tr-TR" i="1" dirty="0" smtClean="0">
                <a:latin typeface="Times New Roman" pitchFamily="18" charset="0"/>
                <a:cs typeface="Times New Roman" pitchFamily="18" charset="0"/>
              </a:rPr>
              <a:t>Sosyal Politika Çalışmaları Dergisi</a:t>
            </a:r>
            <a:r>
              <a:rPr lang="tr-TR" dirty="0" smtClean="0">
                <a:latin typeface="Times New Roman" pitchFamily="18" charset="0"/>
                <a:cs typeface="Times New Roman" pitchFamily="18" charset="0"/>
              </a:rPr>
              <a:t>, </a:t>
            </a:r>
            <a:r>
              <a:rPr lang="tr-TR" i="1" dirty="0" smtClean="0">
                <a:latin typeface="Times New Roman" pitchFamily="18" charset="0"/>
                <a:cs typeface="Times New Roman" pitchFamily="18" charset="0"/>
              </a:rPr>
              <a:t>20</a:t>
            </a:r>
            <a:r>
              <a:rPr lang="tr-TR" dirty="0" smtClean="0">
                <a:latin typeface="Times New Roman" pitchFamily="18" charset="0"/>
                <a:cs typeface="Times New Roman" pitchFamily="18" charset="0"/>
              </a:rPr>
              <a:t>(46), 133-160.</a:t>
            </a:r>
          </a:p>
          <a:p>
            <a:pPr algn="just"/>
            <a:r>
              <a:rPr lang="tr-TR" dirty="0" smtClean="0">
                <a:latin typeface="Times New Roman" pitchFamily="18" charset="0"/>
                <a:cs typeface="Times New Roman" pitchFamily="18" charset="0"/>
              </a:rPr>
              <a:t>https://yukselenzeka.com/ocuklarda-sorun-cozme-becerisi-nasil-gelistirilir/</a:t>
            </a:r>
          </a:p>
          <a:p>
            <a:endParaRPr lang="tr-TR" dirty="0"/>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ne baba tutumu arşivleri - Psikolog Nur Sena Keleş"/>
          <p:cNvPicPr>
            <a:picLocks noChangeAspect="1" noChangeArrowheads="1"/>
          </p:cNvPicPr>
          <p:nvPr/>
        </p:nvPicPr>
        <p:blipFill>
          <a:blip r:embed="rId2"/>
          <a:srcRect/>
          <a:stretch>
            <a:fillRect/>
          </a:stretch>
        </p:blipFill>
        <p:spPr bwMode="auto">
          <a:xfrm>
            <a:off x="1500166" y="3143248"/>
            <a:ext cx="5524472" cy="3519090"/>
          </a:xfrm>
          <a:prstGeom prst="rect">
            <a:avLst/>
          </a:prstGeom>
          <a:noFill/>
        </p:spPr>
      </p:pic>
      <p:sp>
        <p:nvSpPr>
          <p:cNvPr id="3" name="2 İçerik Yer Tutucusu"/>
          <p:cNvSpPr>
            <a:spLocks noGrp="1"/>
          </p:cNvSpPr>
          <p:nvPr>
            <p:ph sz="quarter" idx="1"/>
          </p:nvPr>
        </p:nvSpPr>
        <p:spPr>
          <a:xfrm>
            <a:off x="642910" y="1357298"/>
            <a:ext cx="7772400" cy="2643206"/>
          </a:xfrm>
        </p:spPr>
        <p:txBody>
          <a:bodyPr/>
          <a:lstStyle/>
          <a:p>
            <a:pPr marL="342900" lvl="0" indent="-342900" algn="just">
              <a:spcBef>
                <a:spcPct val="20000"/>
              </a:spcBef>
              <a:buClrTx/>
              <a:buSzTx/>
              <a:buNone/>
            </a:pPr>
            <a:r>
              <a:rPr lang="tr-TR" sz="2500" dirty="0" smtClean="0">
                <a:solidFill>
                  <a:prstClr val="black"/>
                </a:solidFill>
                <a:latin typeface="Times New Roman" pitchFamily="18" charset="0"/>
                <a:cs typeface="Times New Roman" pitchFamily="18" charset="0"/>
              </a:rPr>
              <a:t>    Araştırmalara göre, aşırı baskıcı, koruyucu ve disiplinli ebeveyn tutumları çocukların problem çözme becerilerinin gelişmesini engellemekte, demokratik ebeveyn tutumları ise çocuklarda problem çözme becerilerini geliştirmektedir.</a:t>
            </a:r>
          </a:p>
          <a:p>
            <a:pPr marL="342900" lvl="0" indent="-342900" algn="r">
              <a:spcBef>
                <a:spcPct val="20000"/>
              </a:spcBef>
              <a:buClrTx/>
              <a:buSzTx/>
              <a:buNone/>
            </a:pPr>
            <a:r>
              <a:rPr lang="tr-TR" sz="1400" dirty="0" smtClean="0">
                <a:solidFill>
                  <a:prstClr val="black"/>
                </a:solidFill>
                <a:latin typeface="Times New Roman" pitchFamily="18" charset="0"/>
                <a:cs typeface="Times New Roman" pitchFamily="18" charset="0"/>
              </a:rPr>
              <a:t>(</a:t>
            </a:r>
            <a:r>
              <a:rPr lang="tr-TR" sz="1400" dirty="0" err="1" smtClean="0">
                <a:solidFill>
                  <a:prstClr val="black"/>
                </a:solidFill>
                <a:latin typeface="Times New Roman" pitchFamily="18" charset="0"/>
                <a:cs typeface="Times New Roman" pitchFamily="18" charset="0"/>
              </a:rPr>
              <a:t>Kayaalp</a:t>
            </a:r>
            <a:r>
              <a:rPr lang="tr-TR" sz="1400" dirty="0" smtClean="0">
                <a:solidFill>
                  <a:prstClr val="black"/>
                </a:solidFill>
                <a:latin typeface="Times New Roman" pitchFamily="18" charset="0"/>
                <a:cs typeface="Times New Roman" pitchFamily="18" charset="0"/>
              </a:rPr>
              <a:t> &amp; Gündüz, 2018)</a:t>
            </a:r>
          </a:p>
          <a:p>
            <a:pPr>
              <a:buNone/>
            </a:pPr>
            <a:endParaRPr lang="tr-TR" dirty="0"/>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85786" y="1142984"/>
            <a:ext cx="7772400" cy="2000264"/>
          </a:xfrm>
        </p:spPr>
        <p:txBody>
          <a:bodyPr/>
          <a:lstStyle/>
          <a:p>
            <a:pPr algn="just"/>
            <a:r>
              <a:rPr lang="tr-TR" sz="2400" dirty="0" smtClean="0">
                <a:latin typeface="Times New Roman" pitchFamily="18" charset="0"/>
                <a:ea typeface="Times New Roman"/>
                <a:cs typeface="Times New Roman" pitchFamily="18" charset="0"/>
              </a:rPr>
              <a:t>Bazı ebeveynler, çocuklarının problemleriyle kendi başlarına mücadele etmesini sağlamak yerine kendileri bu problemlere müdahale ederek çocuklarının problemlerini çözmeye çalışmaktadır. </a:t>
            </a:r>
          </a:p>
          <a:p>
            <a:endParaRPr lang="tr-TR"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21976" t="15226" r="15308" b="24691"/>
          <a:stretch/>
        </p:blipFill>
        <p:spPr>
          <a:xfrm>
            <a:off x="1571604" y="3071810"/>
            <a:ext cx="5286412" cy="3038647"/>
          </a:xfrm>
          <a:prstGeom prst="rect">
            <a:avLst/>
          </a:prstGeom>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14348" y="928670"/>
            <a:ext cx="7772400" cy="3429024"/>
          </a:xfrm>
        </p:spPr>
        <p:txBody>
          <a:bodyPr/>
          <a:lstStyle/>
          <a:p>
            <a:pPr marL="342900" lvl="0" indent="-342900" algn="just">
              <a:spcBef>
                <a:spcPct val="20000"/>
              </a:spcBef>
              <a:buClrTx/>
              <a:buSzTx/>
              <a:buNone/>
            </a:pPr>
            <a:r>
              <a:rPr lang="tr-TR" sz="2500" dirty="0" smtClean="0">
                <a:solidFill>
                  <a:prstClr val="black"/>
                </a:solidFill>
                <a:latin typeface="Times New Roman" pitchFamily="18" charset="0"/>
                <a:cs typeface="Times New Roman" pitchFamily="18" charset="0"/>
              </a:rPr>
              <a:t>    Çocuğa ihtiyaç duyduğundan daha fazla yardım ederek, aşırı kontrol edici, aşırı koruyucu şekilde çocukların hayatına dahil olan, müdahaleci yaklaşımındaki aile tutumu </a:t>
            </a:r>
            <a:r>
              <a:rPr lang="tr-TR" sz="2500" b="1" i="1" dirty="0" smtClean="0">
                <a:solidFill>
                  <a:prstClr val="black"/>
                </a:solidFill>
                <a:latin typeface="Times New Roman" pitchFamily="18" charset="0"/>
                <a:cs typeface="Times New Roman" pitchFamily="18" charset="0"/>
              </a:rPr>
              <a:t>helikopter ebeveynlik </a:t>
            </a:r>
            <a:r>
              <a:rPr lang="tr-TR" sz="2500" dirty="0" smtClean="0">
                <a:solidFill>
                  <a:prstClr val="black"/>
                </a:solidFill>
                <a:latin typeface="Times New Roman" pitchFamily="18" charset="0"/>
                <a:cs typeface="Times New Roman" pitchFamily="18" charset="0"/>
              </a:rPr>
              <a:t>olarak ifade edilmektedir.</a:t>
            </a:r>
            <a:r>
              <a:rPr lang="tr-TR" sz="2800" dirty="0" smtClean="0">
                <a:solidFill>
                  <a:prstClr val="black"/>
                </a:solidFill>
                <a:latin typeface="Calibri"/>
              </a:rPr>
              <a:t> </a:t>
            </a:r>
            <a:r>
              <a:rPr lang="tr-TR" sz="1200" dirty="0" smtClean="0">
                <a:solidFill>
                  <a:prstClr val="black"/>
                </a:solidFill>
                <a:latin typeface="Times New Roman" pitchFamily="18" charset="0"/>
                <a:cs typeface="Times New Roman" pitchFamily="18" charset="0"/>
              </a:rPr>
              <a:t>(Avcı &amp; Güleç, 2020)</a:t>
            </a:r>
          </a:p>
          <a:p>
            <a:pPr marL="342900" lvl="0" indent="-342900" algn="just">
              <a:spcBef>
                <a:spcPct val="20000"/>
              </a:spcBef>
              <a:buClrTx/>
              <a:buSzTx/>
              <a:buNone/>
            </a:pPr>
            <a:endParaRPr lang="tr-TR" sz="2500" dirty="0" smtClean="0">
              <a:solidFill>
                <a:prstClr val="black"/>
              </a:solidFill>
              <a:latin typeface="Times New Roman" pitchFamily="18" charset="0"/>
              <a:cs typeface="Times New Roman" pitchFamily="18" charset="0"/>
            </a:endParaRPr>
          </a:p>
          <a:p>
            <a:pPr marL="342900" lvl="0" indent="-342900" algn="just">
              <a:spcBef>
                <a:spcPct val="20000"/>
              </a:spcBef>
              <a:buClrTx/>
              <a:buSzTx/>
              <a:buNone/>
            </a:pPr>
            <a:r>
              <a:rPr lang="tr-TR" sz="2500" dirty="0" smtClean="0">
                <a:solidFill>
                  <a:prstClr val="black"/>
                </a:solidFill>
                <a:latin typeface="Times New Roman" pitchFamily="18" charset="0"/>
                <a:cs typeface="Times New Roman" pitchFamily="18" charset="0"/>
              </a:rPr>
              <a:t>    Bu kavram bir çocuğun annesi hakkında “helikopter gibi başımda dönüyor “ demesi ile ortaya çıkmıştır.</a:t>
            </a:r>
          </a:p>
          <a:p>
            <a:pPr>
              <a:buNone/>
            </a:pPr>
            <a:endParaRPr lang="tr-TR" dirty="0"/>
          </a:p>
        </p:txBody>
      </p:sp>
      <p:pic>
        <p:nvPicPr>
          <p:cNvPr id="4" name="Picture 2" descr="Helicopter parenting: Harmful or beneficial for kids? | WOW Parenting"/>
          <p:cNvPicPr>
            <a:picLocks noChangeAspect="1" noChangeArrowheads="1"/>
          </p:cNvPicPr>
          <p:nvPr/>
        </p:nvPicPr>
        <p:blipFill>
          <a:blip r:embed="rId2"/>
          <a:srcRect/>
          <a:stretch>
            <a:fillRect/>
          </a:stretch>
        </p:blipFill>
        <p:spPr bwMode="auto">
          <a:xfrm>
            <a:off x="2285984" y="4143380"/>
            <a:ext cx="4664942" cy="2575644"/>
          </a:xfrm>
          <a:prstGeom prst="rect">
            <a:avLst/>
          </a:prstGeom>
          <a:noFill/>
        </p:spPr>
      </p:pic>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85786" y="714356"/>
            <a:ext cx="7772400" cy="4572000"/>
          </a:xfrm>
        </p:spPr>
        <p:txBody>
          <a:bodyPr/>
          <a:lstStyle/>
          <a:p>
            <a:pPr marL="342900" lvl="0" indent="-342900" algn="just">
              <a:spcBef>
                <a:spcPct val="20000"/>
              </a:spcBef>
              <a:buClrTx/>
              <a:buSzTx/>
              <a:buNone/>
            </a:pPr>
            <a:r>
              <a:rPr lang="tr-TR" sz="2800" b="1" dirty="0" smtClean="0">
                <a:latin typeface="Times New Roman" pitchFamily="18" charset="0"/>
                <a:cs typeface="Times New Roman" pitchFamily="18" charset="0"/>
              </a:rPr>
              <a:t>Helikopter Ebeveynlik Nasıl Ortaya Çıkar?</a:t>
            </a:r>
          </a:p>
          <a:p>
            <a:pPr marL="342900" lvl="0" indent="-342900" algn="just">
              <a:spcBef>
                <a:spcPct val="20000"/>
              </a:spcBef>
              <a:buClrTx/>
              <a:buSzTx/>
              <a:buNone/>
            </a:pPr>
            <a:endParaRPr lang="tr-TR" sz="2500" dirty="0" smtClean="0">
              <a:solidFill>
                <a:prstClr val="black"/>
              </a:solidFill>
              <a:latin typeface="Times New Roman" pitchFamily="18" charset="0"/>
              <a:cs typeface="Times New Roman" pitchFamily="18" charset="0"/>
            </a:endParaRPr>
          </a:p>
          <a:p>
            <a:pPr marL="342900" lvl="0" indent="-342900" algn="just">
              <a:spcBef>
                <a:spcPct val="20000"/>
              </a:spcBef>
              <a:buClrTx/>
              <a:buSzTx/>
              <a:buNone/>
            </a:pPr>
            <a:r>
              <a:rPr lang="tr-TR" sz="2500" dirty="0" smtClean="0">
                <a:solidFill>
                  <a:prstClr val="black"/>
                </a:solidFill>
                <a:latin typeface="Times New Roman" pitchFamily="18" charset="0"/>
                <a:cs typeface="Times New Roman" pitchFamily="18" charset="0"/>
              </a:rPr>
              <a:t> Helikopter ebeveynlik, anne ve babalarda bir çok sebepten dolayı ortaya çıkabilmektedir.</a:t>
            </a:r>
          </a:p>
          <a:p>
            <a:pPr marL="342900" lvl="0" indent="-342900" algn="just">
              <a:spcBef>
                <a:spcPct val="20000"/>
              </a:spcBef>
              <a:buClrTx/>
              <a:buSzTx/>
              <a:buFont typeface="Arial" pitchFamily="34" charset="0"/>
              <a:buChar char="•"/>
            </a:pPr>
            <a:r>
              <a:rPr lang="tr-TR" sz="2500" dirty="0" smtClean="0">
                <a:solidFill>
                  <a:prstClr val="black"/>
                </a:solidFill>
                <a:latin typeface="Times New Roman" pitchFamily="18" charset="0"/>
                <a:cs typeface="Times New Roman" pitchFamily="18" charset="0"/>
              </a:rPr>
              <a:t>Çocuklarının başarısız olmasından korkması</a:t>
            </a:r>
          </a:p>
          <a:p>
            <a:pPr marL="342900" lvl="0" indent="-342900" algn="just">
              <a:spcBef>
                <a:spcPct val="20000"/>
              </a:spcBef>
              <a:buClrTx/>
              <a:buSzTx/>
              <a:buFont typeface="Arial" pitchFamily="34" charset="0"/>
              <a:buChar char="•"/>
            </a:pPr>
            <a:r>
              <a:rPr lang="tr-TR" sz="2500" dirty="0" smtClean="0">
                <a:solidFill>
                  <a:prstClr val="black"/>
                </a:solidFill>
                <a:latin typeface="Times New Roman" pitchFamily="18" charset="0"/>
                <a:cs typeface="Times New Roman" pitchFamily="18" charset="0"/>
              </a:rPr>
              <a:t>İyi bir akademik kariyer sahibi olamazsa ileride ekonomik bağımsızlığını kazanamayacağını düşünmesi</a:t>
            </a:r>
          </a:p>
          <a:p>
            <a:pPr>
              <a:buNone/>
            </a:pPr>
            <a:endParaRPr lang="tr-TR" dirty="0"/>
          </a:p>
        </p:txBody>
      </p:sp>
      <p:pic>
        <p:nvPicPr>
          <p:cNvPr id="4" name="Picture 6" descr="Here's Why Helicopter Parenting is Bad for Teenagers"/>
          <p:cNvPicPr>
            <a:picLocks noChangeAspect="1" noChangeArrowheads="1"/>
          </p:cNvPicPr>
          <p:nvPr/>
        </p:nvPicPr>
        <p:blipFill>
          <a:blip r:embed="rId2"/>
          <a:srcRect/>
          <a:stretch>
            <a:fillRect/>
          </a:stretch>
        </p:blipFill>
        <p:spPr bwMode="auto">
          <a:xfrm>
            <a:off x="1571604" y="4000504"/>
            <a:ext cx="5429288" cy="2583098"/>
          </a:xfrm>
          <a:prstGeom prst="rect">
            <a:avLst/>
          </a:prstGeom>
          <a:noFill/>
        </p:spPr>
      </p:pic>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14348" y="1000108"/>
            <a:ext cx="7772400" cy="2857520"/>
          </a:xfrm>
        </p:spPr>
        <p:txBody>
          <a:bodyPr/>
          <a:lstStyle/>
          <a:p>
            <a:pPr algn="just"/>
            <a:r>
              <a:rPr lang="tr-TR" sz="2800" dirty="0" smtClean="0">
                <a:latin typeface="Times New Roman" pitchFamily="18" charset="0"/>
                <a:cs typeface="Times New Roman" pitchFamily="18" charset="0"/>
              </a:rPr>
              <a:t>Daha önce kendi anne-babaları tarafından ihmal edildiğini düşündüğü için çocuklarına karşı aynı tavrı sergilemekten korkmaları</a:t>
            </a:r>
          </a:p>
          <a:p>
            <a:pPr algn="just"/>
            <a:r>
              <a:rPr lang="tr-TR" sz="2800" dirty="0" smtClean="0">
                <a:latin typeface="Times New Roman" pitchFamily="18" charset="0"/>
                <a:cs typeface="Times New Roman" pitchFamily="18" charset="0"/>
              </a:rPr>
              <a:t>Aşırı ilgili başka aile gördüklerinde, daha iyi bir ebeveyn olduklarını göstermek için rekabetçi bir tavır almaları</a:t>
            </a:r>
          </a:p>
          <a:p>
            <a:pPr>
              <a:buNone/>
            </a:pPr>
            <a:endParaRPr lang="tr-TR" dirty="0"/>
          </a:p>
        </p:txBody>
      </p:sp>
      <p:pic>
        <p:nvPicPr>
          <p:cNvPr id="4" name="Picture 2" descr="Helikopter-Ebeveynlikten-Kacınmanın-Yolları-"/>
          <p:cNvPicPr>
            <a:picLocks noChangeAspect="1" noChangeArrowheads="1"/>
          </p:cNvPicPr>
          <p:nvPr/>
        </p:nvPicPr>
        <p:blipFill>
          <a:blip r:embed="rId2"/>
          <a:srcRect/>
          <a:stretch>
            <a:fillRect/>
          </a:stretch>
        </p:blipFill>
        <p:spPr bwMode="auto">
          <a:xfrm>
            <a:off x="2071670" y="3714752"/>
            <a:ext cx="5286412" cy="2775367"/>
          </a:xfrm>
          <a:prstGeom prst="rect">
            <a:avLst/>
          </a:prstGeom>
          <a:noFill/>
        </p:spPr>
      </p:pic>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elikopter Ailelerin 5 Özelliği - Okul Modu"/>
          <p:cNvPicPr>
            <a:picLocks noChangeAspect="1" noChangeArrowheads="1"/>
          </p:cNvPicPr>
          <p:nvPr/>
        </p:nvPicPr>
        <p:blipFill>
          <a:blip r:embed="rId2"/>
          <a:srcRect/>
          <a:stretch>
            <a:fillRect/>
          </a:stretch>
        </p:blipFill>
        <p:spPr bwMode="auto">
          <a:xfrm>
            <a:off x="1928794" y="3643314"/>
            <a:ext cx="4751385" cy="2993372"/>
          </a:xfrm>
          <a:prstGeom prst="rect">
            <a:avLst/>
          </a:prstGeom>
          <a:noFill/>
        </p:spPr>
      </p:pic>
      <p:sp>
        <p:nvSpPr>
          <p:cNvPr id="3" name="2 İçerik Yer Tutucusu"/>
          <p:cNvSpPr>
            <a:spLocks noGrp="1"/>
          </p:cNvSpPr>
          <p:nvPr>
            <p:ph sz="quarter" idx="1"/>
          </p:nvPr>
        </p:nvSpPr>
        <p:spPr>
          <a:xfrm>
            <a:off x="714348" y="1000108"/>
            <a:ext cx="7772400" cy="3714776"/>
          </a:xfrm>
        </p:spPr>
        <p:txBody>
          <a:bodyPr/>
          <a:lstStyle/>
          <a:p>
            <a:pPr algn="just">
              <a:buNone/>
            </a:pPr>
            <a:r>
              <a:rPr lang="tr-TR" sz="2400" b="1" dirty="0" smtClean="0">
                <a:latin typeface="Times New Roman" pitchFamily="18" charset="0"/>
                <a:cs typeface="Times New Roman" pitchFamily="18" charset="0"/>
              </a:rPr>
              <a:t>Helikopter Ebeveyn Özellikleri</a:t>
            </a:r>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Çocuklarıyla ve onun yaşadığı her problemle aşırı derecede ilgilenme, </a:t>
            </a:r>
          </a:p>
          <a:p>
            <a:pPr algn="just"/>
            <a:r>
              <a:rPr lang="tr-TR" sz="2400" dirty="0" smtClean="0">
                <a:latin typeface="Times New Roman" pitchFamily="18" charset="0"/>
                <a:cs typeface="Times New Roman" pitchFamily="18" charset="0"/>
              </a:rPr>
              <a:t>Sorunları çözebilecek olmasına rağmen çocuğuna bırakmadan tüm sorunları çözme, </a:t>
            </a:r>
          </a:p>
          <a:p>
            <a:pPr algn="just"/>
            <a:r>
              <a:rPr lang="tr-TR" sz="2400" dirty="0" smtClean="0">
                <a:latin typeface="Times New Roman" pitchFamily="18" charset="0"/>
                <a:cs typeface="Times New Roman" pitchFamily="18" charset="0"/>
              </a:rPr>
              <a:t>Çocuğunun okul hayatıyla ve okul başarısıyla fazlaca ilgilenme, </a:t>
            </a:r>
          </a:p>
          <a:p>
            <a:pPr>
              <a:buNone/>
            </a:pPr>
            <a:endParaRPr lang="tr-TR" dirty="0"/>
          </a:p>
        </p:txBody>
      </p:sp>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57224" y="928670"/>
            <a:ext cx="7772400" cy="2857520"/>
          </a:xfrm>
        </p:spPr>
        <p:txBody>
          <a:bodyPr/>
          <a:lstStyle/>
          <a:p>
            <a:pPr algn="just"/>
            <a:r>
              <a:rPr lang="tr-TR" sz="2800" dirty="0" smtClean="0">
                <a:latin typeface="Times New Roman" pitchFamily="18" charset="0"/>
                <a:cs typeface="Times New Roman" pitchFamily="18" charset="0"/>
              </a:rPr>
              <a:t>Çocuğunun hayatını planlama, yönetme, </a:t>
            </a:r>
          </a:p>
          <a:p>
            <a:pPr algn="just"/>
            <a:endParaRPr lang="tr-TR" sz="2800" dirty="0" smtClean="0">
              <a:latin typeface="Times New Roman" pitchFamily="18" charset="0"/>
              <a:cs typeface="Times New Roman" pitchFamily="18" charset="0"/>
            </a:endParaRPr>
          </a:p>
          <a:p>
            <a:pPr algn="just"/>
            <a:r>
              <a:rPr lang="tr-TR" sz="2800" dirty="0" smtClean="0">
                <a:latin typeface="Times New Roman" pitchFamily="18" charset="0"/>
                <a:cs typeface="Times New Roman" pitchFamily="18" charset="0"/>
              </a:rPr>
              <a:t>Katılacağı etkinliklere, kurslara çocuğu adına karar verme, hedef belirleme gibi tutumlar vardır. </a:t>
            </a:r>
          </a:p>
          <a:p>
            <a:pPr algn="just">
              <a:buNone/>
            </a:pPr>
            <a:r>
              <a:rPr lang="tr-TR" sz="2000" i="1" dirty="0" smtClean="0">
                <a:latin typeface="Times New Roman" pitchFamily="18" charset="0"/>
                <a:cs typeface="Times New Roman" pitchFamily="18" charset="0"/>
              </a:rPr>
              <a:t>(</a:t>
            </a:r>
            <a:r>
              <a:rPr lang="tr-TR" sz="2000" i="1" dirty="0" err="1" smtClean="0">
                <a:latin typeface="Times New Roman" pitchFamily="18" charset="0"/>
                <a:cs typeface="Times New Roman" pitchFamily="18" charset="0"/>
              </a:rPr>
              <a:t>Fingerman</a:t>
            </a:r>
            <a:r>
              <a:rPr lang="tr-TR" sz="2000" i="1" dirty="0" smtClean="0">
                <a:latin typeface="Times New Roman" pitchFamily="18" charset="0"/>
                <a:cs typeface="Times New Roman" pitchFamily="18" charset="0"/>
              </a:rPr>
              <a:t> ve ark., 2012; </a:t>
            </a:r>
            <a:r>
              <a:rPr lang="tr-TR" sz="2000" i="1" dirty="0" err="1" smtClean="0">
                <a:latin typeface="Times New Roman" pitchFamily="18" charset="0"/>
                <a:cs typeface="Times New Roman" pitchFamily="18" charset="0"/>
              </a:rPr>
              <a:t>Segrin</a:t>
            </a:r>
            <a:r>
              <a:rPr lang="tr-TR" sz="2000" i="1" dirty="0" smtClean="0">
                <a:latin typeface="Times New Roman" pitchFamily="18" charset="0"/>
                <a:cs typeface="Times New Roman" pitchFamily="18" charset="0"/>
              </a:rPr>
              <a:t> ve ark., 2012; </a:t>
            </a:r>
            <a:r>
              <a:rPr lang="tr-TR" sz="2000" i="1" dirty="0" err="1" smtClean="0">
                <a:latin typeface="Times New Roman" pitchFamily="18" charset="0"/>
                <a:cs typeface="Times New Roman" pitchFamily="18" charset="0"/>
              </a:rPr>
              <a:t>Bradley</a:t>
            </a:r>
            <a:r>
              <a:rPr lang="tr-TR" sz="2000" i="1" dirty="0" smtClean="0">
                <a:latin typeface="Times New Roman" pitchFamily="18" charset="0"/>
                <a:cs typeface="Times New Roman" pitchFamily="18" charset="0"/>
              </a:rPr>
              <a:t>-</a:t>
            </a:r>
            <a:r>
              <a:rPr lang="tr-TR" sz="2000" i="1" dirty="0" err="1" smtClean="0">
                <a:latin typeface="Times New Roman" pitchFamily="18" charset="0"/>
                <a:cs typeface="Times New Roman" pitchFamily="18" charset="0"/>
              </a:rPr>
              <a:t>Geist</a:t>
            </a:r>
            <a:r>
              <a:rPr lang="tr-TR" sz="2000" i="1" dirty="0" smtClean="0">
                <a:latin typeface="Times New Roman" pitchFamily="18" charset="0"/>
                <a:cs typeface="Times New Roman" pitchFamily="18" charset="0"/>
              </a:rPr>
              <a:t> ve Olson-Buchanan, 2014). </a:t>
            </a:r>
          </a:p>
          <a:p>
            <a:pPr>
              <a:buNone/>
            </a:pPr>
            <a:endParaRPr lang="tr-TR" dirty="0"/>
          </a:p>
        </p:txBody>
      </p:sp>
      <p:pic>
        <p:nvPicPr>
          <p:cNvPr id="4" name="Picture 2" descr="https://i.pinimg.com/564x/36/10/11/361011c9a971da96f2849866c9e3b75f.jpg"/>
          <p:cNvPicPr>
            <a:picLocks noChangeAspect="1" noChangeArrowheads="1"/>
          </p:cNvPicPr>
          <p:nvPr/>
        </p:nvPicPr>
        <p:blipFill>
          <a:blip r:embed="rId2"/>
          <a:srcRect/>
          <a:stretch>
            <a:fillRect/>
          </a:stretch>
        </p:blipFill>
        <p:spPr bwMode="auto">
          <a:xfrm>
            <a:off x="2428860" y="3571876"/>
            <a:ext cx="4643470" cy="3070947"/>
          </a:xfrm>
          <a:prstGeom prst="rect">
            <a:avLst/>
          </a:prstGeom>
          <a:noFill/>
        </p:spPr>
      </p:pic>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450</TotalTime>
  <Words>1119</Words>
  <Application>Microsoft Office PowerPoint</Application>
  <PresentationFormat>Ekran Gösterisi (4:3)</PresentationFormat>
  <Paragraphs>84</Paragraphs>
  <Slides>23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Arial</vt:lpstr>
      <vt:lpstr>Calibri</vt:lpstr>
      <vt:lpstr>Franklin Gothic Book</vt:lpstr>
      <vt:lpstr>Perpetua</vt:lpstr>
      <vt:lpstr>Times New Roman</vt:lpstr>
      <vt:lpstr>Wingdings 2</vt:lpstr>
      <vt:lpstr>Hisse Senedi</vt:lpstr>
      <vt:lpstr>PROBLEM ÇÖZME BECERİSİ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ÇÖZME BECERİSİ</dc:title>
  <dc:creator>HP</dc:creator>
  <cp:lastModifiedBy>USER</cp:lastModifiedBy>
  <cp:revision>5</cp:revision>
  <dcterms:created xsi:type="dcterms:W3CDTF">2022-09-07T08:27:31Z</dcterms:created>
  <dcterms:modified xsi:type="dcterms:W3CDTF">2024-02-08T05:53:42Z</dcterms:modified>
</cp:coreProperties>
</file>